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7.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8.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10.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11.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sldIdLst>
    <p:sldId id="257" r:id="rId5"/>
    <p:sldId id="312" r:id="rId6"/>
    <p:sldId id="261" r:id="rId7"/>
    <p:sldId id="303" r:id="rId8"/>
    <p:sldId id="267" r:id="rId9"/>
    <p:sldId id="262" r:id="rId10"/>
    <p:sldId id="265" r:id="rId11"/>
    <p:sldId id="266" r:id="rId12"/>
    <p:sldId id="283" r:id="rId13"/>
    <p:sldId id="268" r:id="rId14"/>
    <p:sldId id="297" r:id="rId15"/>
    <p:sldId id="270" r:id="rId16"/>
    <p:sldId id="304" r:id="rId17"/>
    <p:sldId id="296" r:id="rId18"/>
    <p:sldId id="288" r:id="rId19"/>
    <p:sldId id="287" r:id="rId20"/>
    <p:sldId id="298" r:id="rId21"/>
    <p:sldId id="272" r:id="rId22"/>
    <p:sldId id="269" r:id="rId23"/>
    <p:sldId id="299" r:id="rId24"/>
    <p:sldId id="271" r:id="rId25"/>
    <p:sldId id="285" r:id="rId26"/>
    <p:sldId id="282" r:id="rId27"/>
    <p:sldId id="281" r:id="rId28"/>
    <p:sldId id="300" r:id="rId29"/>
    <p:sldId id="275" r:id="rId30"/>
    <p:sldId id="277" r:id="rId31"/>
    <p:sldId id="278" r:id="rId32"/>
    <p:sldId id="279" r:id="rId33"/>
    <p:sldId id="301" r:id="rId34"/>
    <p:sldId id="302" r:id="rId35"/>
    <p:sldId id="323" r:id="rId36"/>
    <p:sldId id="318" r:id="rId37"/>
    <p:sldId id="319" r:id="rId38"/>
    <p:sldId id="322" r:id="rId39"/>
    <p:sldId id="32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326DD56C-D811-4D36-A85C-25A52210CBD0}">
          <p14:sldIdLst>
            <p14:sldId id="257"/>
            <p14:sldId id="312"/>
            <p14:sldId id="261"/>
            <p14:sldId id="303"/>
          </p14:sldIdLst>
        </p14:section>
        <p14:section name="Council satisfaction" id="{983C42EA-4989-410F-B66B-B599A8D3B610}">
          <p14:sldIdLst>
            <p14:sldId id="267"/>
            <p14:sldId id="262"/>
            <p14:sldId id="265"/>
            <p14:sldId id="266"/>
            <p14:sldId id="283"/>
          </p14:sldIdLst>
        </p14:section>
        <p14:section name="A place we can all call home" id="{8837D65B-93A3-4BE3-9589-D723911E28BF}">
          <p14:sldIdLst>
            <p14:sldId id="268"/>
            <p14:sldId id="297"/>
            <p14:sldId id="270"/>
            <p14:sldId id="304"/>
            <p14:sldId id="296"/>
            <p14:sldId id="288"/>
            <p14:sldId id="287"/>
          </p14:sldIdLst>
        </p14:section>
        <p14:section name="Neighbourhoods fit for the future" id="{595C3B6F-807C-4734-B973-7C2572D67CD9}">
          <p14:sldIdLst>
            <p14:sldId id="298"/>
            <p14:sldId id="272"/>
            <p14:sldId id="269"/>
            <p14:sldId id="299"/>
            <p14:sldId id="271"/>
            <p14:sldId id="285"/>
            <p14:sldId id="282"/>
            <p14:sldId id="281"/>
            <p14:sldId id="300"/>
          </p14:sldIdLst>
        </p14:section>
        <p14:section name="One of the safest boroughs in London" id="{0F1B4DF5-4172-460C-8BBC-31D6856FFC05}">
          <p14:sldIdLst>
            <p14:sldId id="275"/>
            <p14:sldId id="277"/>
            <p14:sldId id="278"/>
            <p14:sldId id="279"/>
          </p14:sldIdLst>
        </p14:section>
        <p14:section name="End" id="{AE4C6CA3-0733-47DD-9508-C23D6150352C}">
          <p14:sldIdLst>
            <p14:sldId id="301"/>
            <p14:sldId id="302"/>
            <p14:sldId id="323"/>
            <p14:sldId id="318"/>
            <p14:sldId id="319"/>
            <p14:sldId id="322"/>
            <p14:sldId id="32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E88E6F-5522-12CC-DC3E-3B00B04B2344}" name="Hisham Husain" initials="HH" userId="S::hhusain@lambeth.gov.uk::9474a87f-f6a8-4cfc-ba0a-a37c11ff6af8" providerId="AD"/>
  <p188:author id="{E5C9468D-17E3-776A-DA30-FB503C107252}" name="Hisham Husain" initials="HH" userId="S::HHusain@lambeth.gov.uk::9474a87f-f6a8-4cfc-ba0a-a37c11ff6af8" providerId="AD"/>
  <p188:author id="{C4AD55B4-210B-DEED-13EE-500F7A8FC264}" name="Robert May" initials="RM" userId="S::RMay@lambeth.gov.uk::c83c8cf9-2370-4cda-97c0-104b570a37ca" providerId="AD"/>
  <p188:author id="{49697EF4-1C64-A396-2072-55CD90A26CDC}" name="Robert May" initials="RM" userId="S::rmay@lambeth.gov.uk::c83c8cf9-2370-4cda-97c0-104b570a37c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C7E00"/>
    <a:srgbClr val="2F2F2F"/>
    <a:srgbClr val="002A00"/>
    <a:srgbClr val="FAA71C"/>
    <a:srgbClr val="008840"/>
    <a:srgbClr val="002060"/>
    <a:srgbClr val="A2D668"/>
    <a:srgbClr val="FE95CC"/>
    <a:srgbClr val="CDE9AF"/>
    <a:srgbClr val="FED5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99DA44-A1E0-48CF-B4F6-36C723D8F190}" v="44" dt="2025-10-30T12:45:55.5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5" d="100"/>
          <a:sy n="145" d="100"/>
        </p:scale>
        <p:origin x="120"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050062723990929E-4"/>
          <c:y val="4.394115970574209E-2"/>
          <c:w val="0.99928949937276013"/>
          <c:h val="0.92179435808151067"/>
        </c:manualLayout>
      </c:layout>
      <c:lineChart>
        <c:grouping val="standard"/>
        <c:varyColors val="0"/>
        <c:ser>
          <c:idx val="0"/>
          <c:order val="0"/>
          <c:tx>
            <c:strRef>
              <c:f>Sheet1!$B$1</c:f>
              <c:strCache>
                <c:ptCount val="1"/>
                <c:pt idx="0">
                  <c:v>Satisfied</c:v>
                </c:pt>
              </c:strCache>
            </c:strRef>
          </c:tx>
          <c:spPr>
            <a:ln w="28575" cap="rnd">
              <a:solidFill>
                <a:srgbClr val="002060"/>
              </a:solidFill>
              <a:round/>
            </a:ln>
            <a:effectLst/>
          </c:spPr>
          <c:marker>
            <c:symbol val="circle"/>
            <c:size val="10"/>
            <c:spPr>
              <a:solidFill>
                <a:srgbClr val="DB504A"/>
              </a:solidFill>
              <a:ln w="12700">
                <a:solidFill>
                  <a:srgbClr val="002060"/>
                </a:solidFill>
              </a:ln>
              <a:effectLst/>
            </c:spPr>
          </c:marker>
          <c:dPt>
            <c:idx val="0"/>
            <c:marker>
              <c:symbol val="circle"/>
              <c:size val="10"/>
              <c:spPr>
                <a:solidFill>
                  <a:srgbClr val="002060"/>
                </a:solidFill>
                <a:ln w="12700">
                  <a:solidFill>
                    <a:srgbClr val="002060"/>
                  </a:solidFill>
                </a:ln>
                <a:effectLst/>
              </c:spPr>
            </c:marker>
            <c:bubble3D val="0"/>
            <c:extLst>
              <c:ext xmlns:c16="http://schemas.microsoft.com/office/drawing/2014/chart" uri="{C3380CC4-5D6E-409C-BE32-E72D297353CC}">
                <c16:uniqueId val="{00000006-7CB7-464A-B66E-F403D330E9C4}"/>
              </c:ext>
            </c:extLst>
          </c:dPt>
          <c:dPt>
            <c:idx val="1"/>
            <c:marker>
              <c:symbol val="circle"/>
              <c:size val="10"/>
              <c:spPr>
                <a:solidFill>
                  <a:schemeClr val="bg1">
                    <a:lumMod val="75000"/>
                  </a:schemeClr>
                </a:solidFill>
                <a:ln w="12700">
                  <a:solidFill>
                    <a:srgbClr val="002060"/>
                  </a:solidFill>
                </a:ln>
                <a:effectLst/>
              </c:spPr>
            </c:marker>
            <c:bubble3D val="0"/>
            <c:extLst>
              <c:ext xmlns:c16="http://schemas.microsoft.com/office/drawing/2014/chart" uri="{C3380CC4-5D6E-409C-BE32-E72D297353CC}">
                <c16:uniqueId val="{00000000-7CB7-464A-B66E-F403D330E9C4}"/>
              </c:ext>
            </c:extLst>
          </c:dPt>
          <c:dPt>
            <c:idx val="2"/>
            <c:marker>
              <c:symbol val="circle"/>
              <c:size val="10"/>
              <c:spPr>
                <a:solidFill>
                  <a:schemeClr val="bg1">
                    <a:lumMod val="75000"/>
                  </a:schemeClr>
                </a:solidFill>
                <a:ln w="12700">
                  <a:solidFill>
                    <a:srgbClr val="002060"/>
                  </a:solidFill>
                </a:ln>
                <a:effectLst/>
              </c:spPr>
            </c:marker>
            <c:bubble3D val="0"/>
            <c:extLst>
              <c:ext xmlns:c16="http://schemas.microsoft.com/office/drawing/2014/chart" uri="{C3380CC4-5D6E-409C-BE32-E72D297353CC}">
                <c16:uniqueId val="{00000001-7CB7-464A-B66E-F403D330E9C4}"/>
              </c:ext>
            </c:extLst>
          </c:dPt>
          <c:dPt>
            <c:idx val="3"/>
            <c:marker>
              <c:symbol val="circle"/>
              <c:size val="10"/>
              <c:spPr>
                <a:solidFill>
                  <a:srgbClr val="008840"/>
                </a:solidFill>
                <a:ln w="12700">
                  <a:solidFill>
                    <a:srgbClr val="002060"/>
                  </a:solidFill>
                </a:ln>
                <a:effectLst/>
              </c:spPr>
            </c:marker>
            <c:bubble3D val="0"/>
            <c:extLst>
              <c:ext xmlns:c16="http://schemas.microsoft.com/office/drawing/2014/chart" uri="{C3380CC4-5D6E-409C-BE32-E72D297353CC}">
                <c16:uniqueId val="{00000006-9D76-4217-91A7-C8C59800B3C2}"/>
              </c:ext>
            </c:extLst>
          </c:dPt>
          <c:dPt>
            <c:idx val="4"/>
            <c:marker>
              <c:symbol val="circle"/>
              <c:size val="10"/>
              <c:spPr>
                <a:solidFill>
                  <a:schemeClr val="bg1">
                    <a:lumMod val="75000"/>
                  </a:schemeClr>
                </a:solidFill>
                <a:ln w="12700">
                  <a:solidFill>
                    <a:srgbClr val="002060"/>
                  </a:solidFill>
                </a:ln>
                <a:effectLst/>
              </c:spPr>
            </c:marker>
            <c:bubble3D val="0"/>
            <c:extLst>
              <c:ext xmlns:c16="http://schemas.microsoft.com/office/drawing/2014/chart" uri="{C3380CC4-5D6E-409C-BE32-E72D297353CC}">
                <c16:uniqueId val="{00000005-9D76-4217-91A7-C8C59800B3C2}"/>
              </c:ext>
            </c:extLst>
          </c:dPt>
          <c:dPt>
            <c:idx val="5"/>
            <c:marker>
              <c:symbol val="circle"/>
              <c:size val="10"/>
              <c:spPr>
                <a:solidFill>
                  <a:schemeClr val="bg1">
                    <a:lumMod val="75000"/>
                  </a:schemeClr>
                </a:solidFill>
                <a:ln w="12700">
                  <a:solidFill>
                    <a:srgbClr val="002060"/>
                  </a:solidFill>
                </a:ln>
                <a:effectLst/>
              </c:spPr>
            </c:marker>
            <c:bubble3D val="0"/>
            <c:extLst>
              <c:ext xmlns:c16="http://schemas.microsoft.com/office/drawing/2014/chart" uri="{C3380CC4-5D6E-409C-BE32-E72D297353CC}">
                <c16:uniqueId val="{00000004-9D76-4217-91A7-C8C59800B3C2}"/>
              </c:ext>
            </c:extLst>
          </c:dPt>
          <c:dPt>
            <c:idx val="6"/>
            <c:marker>
              <c:symbol val="circle"/>
              <c:size val="10"/>
              <c:spPr>
                <a:solidFill>
                  <a:schemeClr val="bg1">
                    <a:lumMod val="75000"/>
                  </a:schemeClr>
                </a:solidFill>
                <a:ln w="12700">
                  <a:solidFill>
                    <a:srgbClr val="002060"/>
                  </a:solidFill>
                </a:ln>
                <a:effectLst/>
              </c:spPr>
            </c:marker>
            <c:bubble3D val="0"/>
            <c:extLst>
              <c:ext xmlns:c16="http://schemas.microsoft.com/office/drawing/2014/chart" uri="{C3380CC4-5D6E-409C-BE32-E72D297353CC}">
                <c16:uniqueId val="{00000007-9D76-4217-91A7-C8C59800B3C2}"/>
              </c:ext>
            </c:extLst>
          </c:dPt>
          <c:dPt>
            <c:idx val="7"/>
            <c:marker>
              <c:symbol val="circle"/>
              <c:size val="10"/>
              <c:spPr>
                <a:solidFill>
                  <a:schemeClr val="bg1">
                    <a:lumMod val="75000"/>
                  </a:schemeClr>
                </a:solidFill>
                <a:ln w="12700">
                  <a:solidFill>
                    <a:srgbClr val="002060"/>
                  </a:solidFill>
                </a:ln>
                <a:effectLst/>
              </c:spPr>
            </c:marker>
            <c:bubble3D val="0"/>
            <c:extLst>
              <c:ext xmlns:c16="http://schemas.microsoft.com/office/drawing/2014/chart" uri="{C3380CC4-5D6E-409C-BE32-E72D297353CC}">
                <c16:uniqueId val="{0000000A-5144-459C-82E0-DA607A163CE4}"/>
              </c:ext>
            </c:extLst>
          </c:dPt>
          <c:dPt>
            <c:idx val="8"/>
            <c:marker>
              <c:symbol val="circle"/>
              <c:size val="10"/>
              <c:spPr>
                <a:solidFill>
                  <a:schemeClr val="bg1">
                    <a:lumMod val="75000"/>
                  </a:schemeClr>
                </a:solidFill>
                <a:ln w="12700">
                  <a:solidFill>
                    <a:srgbClr val="002060"/>
                  </a:solidFill>
                </a:ln>
                <a:effectLst/>
              </c:spPr>
            </c:marker>
            <c:bubble3D val="0"/>
            <c:extLst>
              <c:ext xmlns:c16="http://schemas.microsoft.com/office/drawing/2014/chart" uri="{C3380CC4-5D6E-409C-BE32-E72D297353CC}">
                <c16:uniqueId val="{00000008-5144-459C-82E0-DA607A163CE4}"/>
              </c:ext>
            </c:extLst>
          </c:dPt>
          <c:dPt>
            <c:idx val="9"/>
            <c:marker>
              <c:symbol val="circle"/>
              <c:size val="10"/>
              <c:spPr>
                <a:solidFill>
                  <a:schemeClr val="bg1">
                    <a:lumMod val="75000"/>
                  </a:schemeClr>
                </a:solidFill>
                <a:ln w="12700">
                  <a:solidFill>
                    <a:srgbClr val="002060"/>
                  </a:solidFill>
                </a:ln>
                <a:effectLst/>
              </c:spPr>
            </c:marker>
            <c:bubble3D val="0"/>
            <c:extLst>
              <c:ext xmlns:c16="http://schemas.microsoft.com/office/drawing/2014/chart" uri="{C3380CC4-5D6E-409C-BE32-E72D297353CC}">
                <c16:uniqueId val="{00000009-5144-459C-82E0-DA607A163CE4}"/>
              </c:ext>
            </c:extLst>
          </c:dPt>
          <c:dLbls>
            <c:dLbl>
              <c:idx val="0"/>
              <c:layout>
                <c:manualLayout>
                  <c:x val="-4.3042896652617825E-2"/>
                  <c:y val="-9.2728098105756385E-2"/>
                </c:manualLayout>
              </c:layout>
              <c:spPr>
                <a:noFill/>
                <a:ln>
                  <a:noFill/>
                </a:ln>
                <a:effectLst/>
              </c:spPr>
              <c:txPr>
                <a:bodyPr rot="0" spcFirstLastPara="1" vertOverflow="ellipsis" vert="horz" wrap="square" anchor="ctr" anchorCtr="1"/>
                <a:lstStyle/>
                <a:p>
                  <a:pPr>
                    <a:defRPr sz="16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CB7-464A-B66E-F403D330E9C4}"/>
                </c:ext>
              </c:extLst>
            </c:dLbl>
            <c:dLbl>
              <c:idx val="1"/>
              <c:spPr>
                <a:noFill/>
                <a:ln>
                  <a:noFill/>
                </a:ln>
                <a:effectLst/>
              </c:spPr>
              <c:txPr>
                <a:bodyPr rot="0" spcFirstLastPara="1" vertOverflow="ellipsis" vert="horz" wrap="square" anchor="ctr" anchorCtr="1"/>
                <a:lstStyle/>
                <a:p>
                  <a:pPr>
                    <a:defRPr sz="16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7CB7-464A-B66E-F403D330E9C4}"/>
                </c:ext>
              </c:extLst>
            </c:dLbl>
            <c:dLbl>
              <c:idx val="2"/>
              <c:spPr>
                <a:noFill/>
                <a:ln>
                  <a:noFill/>
                </a:ln>
                <a:effectLst/>
              </c:spPr>
              <c:txPr>
                <a:bodyPr rot="0" spcFirstLastPara="1" vertOverflow="ellipsis" vert="horz" wrap="square" anchor="ctr" anchorCtr="1"/>
                <a:lstStyle/>
                <a:p>
                  <a:pPr>
                    <a:defRPr sz="16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7CB7-464A-B66E-F403D330E9C4}"/>
                </c:ext>
              </c:extLst>
            </c:dLbl>
            <c:dLbl>
              <c:idx val="3"/>
              <c:spPr>
                <a:noFill/>
                <a:ln>
                  <a:noFill/>
                </a:ln>
                <a:effectLst/>
              </c:spPr>
              <c:txPr>
                <a:bodyPr rot="0" spcFirstLastPara="1" vertOverflow="ellipsis" vert="horz" wrap="square" anchor="ctr" anchorCtr="1"/>
                <a:lstStyle/>
                <a:p>
                  <a:pPr>
                    <a:defRPr sz="16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6-9D76-4217-91A7-C8C59800B3C2}"/>
                </c:ext>
              </c:extLst>
            </c:dLbl>
            <c:dLbl>
              <c:idx val="4"/>
              <c:spPr>
                <a:noFill/>
                <a:ln>
                  <a:noFill/>
                </a:ln>
                <a:effectLst/>
              </c:spPr>
              <c:txPr>
                <a:bodyPr rot="0" spcFirstLastPara="1" vertOverflow="ellipsis" vert="horz" wrap="square" anchor="ctr" anchorCtr="1"/>
                <a:lstStyle/>
                <a:p>
                  <a:pPr>
                    <a:defRPr sz="16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5-9D76-4217-91A7-C8C59800B3C2}"/>
                </c:ext>
              </c:extLst>
            </c:dLbl>
            <c:dLbl>
              <c:idx val="5"/>
              <c:tx>
                <c:rich>
                  <a:bodyPr rot="0" spcFirstLastPara="1" vertOverflow="ellipsis" vert="horz" wrap="square" anchor="ctr" anchorCtr="0"/>
                  <a:lstStyle/>
                  <a:p>
                    <a:pPr algn="ctr" rtl="0">
                      <a:defRPr lang="en-US" sz="1600" b="1" i="0" u="none" strike="noStrike" kern="1200" baseline="0">
                        <a:solidFill>
                          <a:prstClr val="white">
                            <a:lumMod val="50000"/>
                          </a:prstClr>
                        </a:solidFill>
                        <a:latin typeface="Arial" panose="020B0604020202020204" pitchFamily="34" charset="0"/>
                        <a:ea typeface="+mn-ea"/>
                        <a:cs typeface="Arial" panose="020B0604020202020204" pitchFamily="34" charset="0"/>
                      </a:defRPr>
                    </a:pPr>
                    <a:fld id="{B5D0CD52-85C3-4819-89C6-1A7ED944A536}" type="VALUE">
                      <a:rPr lang="en-US" sz="1600" b="1" i="0" u="none" strike="noStrike" kern="1200" baseline="0">
                        <a:solidFill>
                          <a:prstClr val="white">
                            <a:lumMod val="50000"/>
                          </a:prstClr>
                        </a:solidFill>
                        <a:latin typeface="Arial" panose="020B0604020202020204" pitchFamily="34" charset="0"/>
                        <a:ea typeface="+mn-ea"/>
                        <a:cs typeface="Arial" panose="020B0604020202020204" pitchFamily="34" charset="0"/>
                      </a:rPr>
                      <a:pPr algn="ctr" rtl="0">
                        <a:defRPr lang="en-US" sz="1600" b="1">
                          <a:solidFill>
                            <a:prstClr val="white">
                              <a:lumMod val="50000"/>
                            </a:prstClr>
                          </a:solidFill>
                        </a:defRPr>
                      </a:pPr>
                      <a:t>[VALUE]</a:t>
                    </a:fld>
                    <a:endParaRPr lang="en-GB"/>
                  </a:p>
                </c:rich>
              </c:tx>
              <c:spPr>
                <a:noFill/>
                <a:ln>
                  <a:noFill/>
                </a:ln>
                <a:effectLst/>
              </c:spPr>
              <c:txPr>
                <a:bodyPr rot="0" spcFirstLastPara="1" vertOverflow="ellipsis" vert="horz" wrap="square" anchor="ctr" anchorCtr="0"/>
                <a:lstStyle/>
                <a:p>
                  <a:pPr algn="ctr" rtl="0">
                    <a:defRPr lang="en-US" sz="1600" b="1" i="0" u="none" strike="noStrike" kern="1200" baseline="0">
                      <a:solidFill>
                        <a:prstClr val="white">
                          <a:lumMod val="50000"/>
                        </a:prstClr>
                      </a:solidFill>
                      <a:latin typeface="Arial" panose="020B0604020202020204" pitchFamily="34" charset="0"/>
                      <a:ea typeface="+mn-ea"/>
                      <a:cs typeface="Arial" panose="020B0604020202020204" pitchFamily="34" charset="0"/>
                    </a:defRPr>
                  </a:pPr>
                  <a:endParaRPr lang="en-GB"/>
                </a:p>
              </c:txPr>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D76-4217-91A7-C8C59800B3C2}"/>
                </c:ext>
              </c:extLst>
            </c:dLbl>
            <c:dLbl>
              <c:idx val="6"/>
              <c:spPr>
                <a:noFill/>
                <a:ln>
                  <a:noFill/>
                </a:ln>
                <a:effectLst/>
              </c:spPr>
              <c:txPr>
                <a:bodyPr rot="0" spcFirstLastPara="1" vertOverflow="ellipsis" vert="horz" wrap="square" anchor="ctr" anchorCtr="0"/>
                <a:lstStyle/>
                <a:p>
                  <a:pPr algn="ctr" rtl="0">
                    <a:defRPr lang="en-US" sz="1600" b="1" i="0" u="none" strike="noStrike" kern="1200" baseline="0">
                      <a:solidFill>
                        <a:prstClr val="white">
                          <a:lumMod val="50000"/>
                        </a:prst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7-9D76-4217-91A7-C8C59800B3C2}"/>
                </c:ext>
              </c:extLst>
            </c:dLbl>
            <c:dLbl>
              <c:idx val="7"/>
              <c:spPr>
                <a:noFill/>
                <a:ln>
                  <a:noFill/>
                </a:ln>
                <a:effectLst/>
              </c:spPr>
              <c:txPr>
                <a:bodyPr rot="0" spcFirstLastPara="1" vertOverflow="ellipsis" vert="horz" wrap="square" anchor="ctr" anchorCtr="0"/>
                <a:lstStyle/>
                <a:p>
                  <a:pPr algn="ctr" rtl="0">
                    <a:defRPr lang="en-US" sz="1600" b="1" i="0" u="none" strike="noStrike" kern="1200" baseline="0">
                      <a:solidFill>
                        <a:prstClr val="white">
                          <a:lumMod val="50000"/>
                        </a:prst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A-5144-459C-82E0-DA607A163CE4}"/>
                </c:ext>
              </c:extLst>
            </c:dLbl>
            <c:dLbl>
              <c:idx val="8"/>
              <c:spPr>
                <a:noFill/>
                <a:ln>
                  <a:noFill/>
                </a:ln>
                <a:effectLst/>
              </c:spPr>
              <c:txPr>
                <a:bodyPr rot="0" spcFirstLastPara="1" vertOverflow="ellipsis" vert="horz" wrap="square" anchor="ctr" anchorCtr="0"/>
                <a:lstStyle/>
                <a:p>
                  <a:pPr algn="ctr" rtl="0">
                    <a:defRPr lang="en-US" sz="1600" b="1" i="0" u="none" strike="noStrike" kern="1200" baseline="0">
                      <a:solidFill>
                        <a:prstClr val="white">
                          <a:lumMod val="50000"/>
                        </a:prst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8-5144-459C-82E0-DA607A163CE4}"/>
                </c:ext>
              </c:extLst>
            </c:dLbl>
            <c:dLbl>
              <c:idx val="9"/>
              <c:tx>
                <c:rich>
                  <a:bodyPr rot="0" spcFirstLastPara="1" vertOverflow="ellipsis" vert="horz" wrap="square" anchor="ctr" anchorCtr="0"/>
                  <a:lstStyle/>
                  <a:p>
                    <a:pPr algn="ctr" rtl="0">
                      <a:defRPr lang="en-US" sz="2400" b="1" i="0" u="none" strike="noStrike" kern="1200" baseline="0">
                        <a:solidFill>
                          <a:prstClr val="white">
                            <a:lumMod val="50000"/>
                          </a:prstClr>
                        </a:solidFill>
                        <a:latin typeface="Arial" panose="020B0604020202020204" pitchFamily="34" charset="0"/>
                        <a:ea typeface="+mn-ea"/>
                        <a:cs typeface="Arial" panose="020B0604020202020204" pitchFamily="34" charset="0"/>
                      </a:defRPr>
                    </a:pPr>
                    <a:r>
                      <a:rPr lang="en-US">
                        <a:solidFill>
                          <a:srgbClr val="002060"/>
                        </a:solidFill>
                      </a:rPr>
                      <a:t>44%</a:t>
                    </a:r>
                  </a:p>
                </c:rich>
              </c:tx>
              <c:spPr>
                <a:noFill/>
                <a:ln>
                  <a:noFill/>
                </a:ln>
                <a:effectLst/>
              </c:spPr>
              <c:txPr>
                <a:bodyPr rot="0" spcFirstLastPara="1" vertOverflow="ellipsis" vert="horz" wrap="square" anchor="ctr" anchorCtr="0"/>
                <a:lstStyle/>
                <a:p>
                  <a:pPr algn="ctr" rtl="0">
                    <a:defRPr lang="en-US" sz="2400" b="1" i="0" u="none" strike="noStrike" kern="1200" baseline="0">
                      <a:solidFill>
                        <a:prstClr val="white">
                          <a:lumMod val="50000"/>
                        </a:prst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5144-459C-82E0-DA607A163CE4}"/>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0"/>
                <c:pt idx="0">
                  <c:v>Residents' survey 
2021</c:v>
                </c:pt>
                <c:pt idx="1">
                  <c:v>QRS Q3 2021</c:v>
                </c:pt>
                <c:pt idx="2">
                  <c:v>QRS Q1 2022</c:v>
                </c:pt>
                <c:pt idx="3">
                  <c:v>QRS Q2 2022</c:v>
                </c:pt>
                <c:pt idx="4">
                  <c:v>QRS Q3 2022</c:v>
                </c:pt>
                <c:pt idx="5">
                  <c:v>Residents' survey 
2022</c:v>
                </c:pt>
                <c:pt idx="6">
                  <c:v>QRS Q1 2023</c:v>
                </c:pt>
                <c:pt idx="7">
                  <c:v>QRS Q2 2023</c:v>
                </c:pt>
                <c:pt idx="8">
                  <c:v>QRS Q3 2023</c:v>
                </c:pt>
                <c:pt idx="9">
                  <c:v>ARS 2023</c:v>
                </c:pt>
              </c:strCache>
            </c:strRef>
          </c:cat>
          <c:val>
            <c:numRef>
              <c:f>Sheet1!$B$2:$B$12</c:f>
              <c:numCache>
                <c:formatCode>0%</c:formatCode>
                <c:ptCount val="10"/>
                <c:pt idx="0">
                  <c:v>0.54</c:v>
                </c:pt>
                <c:pt idx="1">
                  <c:v>0.5</c:v>
                </c:pt>
                <c:pt idx="2">
                  <c:v>0.47</c:v>
                </c:pt>
                <c:pt idx="3">
                  <c:v>0.52</c:v>
                </c:pt>
                <c:pt idx="4">
                  <c:v>0.5</c:v>
                </c:pt>
                <c:pt idx="5">
                  <c:v>0.49</c:v>
                </c:pt>
                <c:pt idx="6">
                  <c:v>0.5</c:v>
                </c:pt>
                <c:pt idx="7">
                  <c:v>0.46</c:v>
                </c:pt>
                <c:pt idx="8">
                  <c:v>0.47</c:v>
                </c:pt>
                <c:pt idx="9" formatCode="0\ %">
                  <c:v>0.44</c:v>
                </c:pt>
              </c:numCache>
            </c:numRef>
          </c:val>
          <c:smooth val="0"/>
          <c:extLst>
            <c:ext xmlns:c16="http://schemas.microsoft.com/office/drawing/2014/chart" uri="{C3380CC4-5D6E-409C-BE32-E72D297353CC}">
              <c16:uniqueId val="{00000002-7CB7-464A-B66E-F403D330E9C4}"/>
            </c:ext>
          </c:extLst>
        </c:ser>
        <c:dLbls>
          <c:showLegendKey val="0"/>
          <c:showVal val="0"/>
          <c:showCatName val="0"/>
          <c:showSerName val="0"/>
          <c:showPercent val="0"/>
          <c:showBubbleSize val="0"/>
        </c:dLbls>
        <c:marker val="1"/>
        <c:smooth val="0"/>
        <c:axId val="798489615"/>
        <c:axId val="798482959"/>
      </c:lineChart>
      <c:catAx>
        <c:axId val="798489615"/>
        <c:scaling>
          <c:orientation val="minMax"/>
        </c:scaling>
        <c:delete val="1"/>
        <c:axPos val="b"/>
        <c:numFmt formatCode="General" sourceLinked="1"/>
        <c:majorTickMark val="none"/>
        <c:minorTickMark val="none"/>
        <c:tickLblPos val="nextTo"/>
        <c:crossAx val="798482959"/>
        <c:crosses val="autoZero"/>
        <c:auto val="1"/>
        <c:lblAlgn val="ctr"/>
        <c:lblOffset val="100"/>
        <c:noMultiLvlLbl val="0"/>
      </c:catAx>
      <c:valAx>
        <c:axId val="798482959"/>
        <c:scaling>
          <c:orientation val="minMax"/>
          <c:max val="0.70000000000000007"/>
          <c:min val="0.4"/>
        </c:scaling>
        <c:delete val="1"/>
        <c:axPos val="l"/>
        <c:numFmt formatCode="0%" sourceLinked="1"/>
        <c:majorTickMark val="out"/>
        <c:minorTickMark val="none"/>
        <c:tickLblPos val="nextTo"/>
        <c:crossAx val="798489615"/>
        <c:crosses val="autoZero"/>
        <c:crossBetween val="between"/>
        <c:majorUnit val="0.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487876368965658E-3"/>
          <c:y val="8.971912922606666E-2"/>
          <c:w val="0.99675121236310338"/>
          <c:h val="0.77628769256894603"/>
        </c:manualLayout>
      </c:layout>
      <c:lineChart>
        <c:grouping val="standard"/>
        <c:varyColors val="0"/>
        <c:ser>
          <c:idx val="0"/>
          <c:order val="0"/>
          <c:tx>
            <c:strRef>
              <c:f>Sheet1!$B$1</c:f>
              <c:strCache>
                <c:ptCount val="1"/>
                <c:pt idx="0">
                  <c:v>Got worse</c:v>
                </c:pt>
              </c:strCache>
            </c:strRef>
          </c:tx>
          <c:spPr>
            <a:ln w="28575" cap="rnd">
              <a:solidFill>
                <a:srgbClr val="854D27"/>
              </a:solidFill>
              <a:round/>
            </a:ln>
            <a:effectLst/>
          </c:spPr>
          <c:marker>
            <c:symbol val="circle"/>
            <c:size val="10"/>
            <c:spPr>
              <a:solidFill>
                <a:srgbClr val="854D27"/>
              </a:solidFill>
              <a:ln w="12700">
                <a:solidFill>
                  <a:schemeClr val="bg1"/>
                </a:solidFill>
              </a:ln>
              <a:effectLst/>
            </c:spPr>
          </c:marker>
          <c:dPt>
            <c:idx val="0"/>
            <c:marker>
              <c:symbol val="circle"/>
              <c:size val="10"/>
              <c:spPr>
                <a:solidFill>
                  <a:srgbClr val="C00000"/>
                </a:solidFill>
                <a:ln w="12700">
                  <a:solidFill>
                    <a:schemeClr val="bg1"/>
                  </a:solidFill>
                </a:ln>
                <a:effectLst/>
              </c:spPr>
            </c:marker>
            <c:bubble3D val="0"/>
            <c:extLst>
              <c:ext xmlns:c16="http://schemas.microsoft.com/office/drawing/2014/chart" uri="{C3380CC4-5D6E-409C-BE32-E72D297353CC}">
                <c16:uniqueId val="{00000000-C0D2-4FC9-A534-52EC23DFFD47}"/>
              </c:ext>
            </c:extLst>
          </c:dPt>
          <c:dPt>
            <c:idx val="1"/>
            <c:marker>
              <c:symbol val="circle"/>
              <c:size val="10"/>
              <c:spPr>
                <a:solidFill>
                  <a:srgbClr val="C00000"/>
                </a:solidFill>
                <a:ln w="12700">
                  <a:solidFill>
                    <a:schemeClr val="bg1"/>
                  </a:solidFill>
                </a:ln>
                <a:effectLst/>
              </c:spPr>
            </c:marker>
            <c:bubble3D val="0"/>
            <c:extLst>
              <c:ext xmlns:c16="http://schemas.microsoft.com/office/drawing/2014/chart" uri="{C3380CC4-5D6E-409C-BE32-E72D297353CC}">
                <c16:uniqueId val="{00000001-C0D2-4FC9-A534-52EC23DFFD47}"/>
              </c:ext>
            </c:extLst>
          </c:dPt>
          <c:dPt>
            <c:idx val="2"/>
            <c:marker>
              <c:symbol val="circle"/>
              <c:size val="10"/>
              <c:spPr>
                <a:solidFill>
                  <a:schemeClr val="bg1">
                    <a:lumMod val="75000"/>
                  </a:schemeClr>
                </a:solidFill>
                <a:ln w="12700">
                  <a:solidFill>
                    <a:schemeClr val="bg1"/>
                  </a:solidFill>
                </a:ln>
                <a:effectLst/>
              </c:spPr>
            </c:marker>
            <c:bubble3D val="0"/>
            <c:extLst>
              <c:ext xmlns:c16="http://schemas.microsoft.com/office/drawing/2014/chart" uri="{C3380CC4-5D6E-409C-BE32-E72D297353CC}">
                <c16:uniqueId val="{00000002-C0D2-4FC9-A534-52EC23DFFD47}"/>
              </c:ext>
            </c:extLst>
          </c:dPt>
          <c:dLbls>
            <c:dLbl>
              <c:idx val="0"/>
              <c:layout>
                <c:manualLayout>
                  <c:x val="-5.6524940950143557E-2"/>
                  <c:y val="5.08572051507951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0D2-4FC9-A534-52EC23DFFD47}"/>
                </c:ext>
              </c:extLst>
            </c:dLbl>
            <c:dLbl>
              <c:idx val="1"/>
              <c:layout>
                <c:manualLayout>
                  <c:x val="-6.6968628570493613E-2"/>
                  <c:y val="-7.0179561373378899E-2"/>
                </c:manualLayout>
              </c:layout>
              <c:spPr>
                <a:noFill/>
                <a:ln>
                  <a:noFill/>
                </a:ln>
                <a:effectLst/>
              </c:spPr>
              <c:txPr>
                <a:bodyPr rot="0" spcFirstLastPara="1" vertOverflow="ellipsis" vert="horz" wrap="square" anchor="ctr" anchorCtr="0"/>
                <a:lstStyle/>
                <a:p>
                  <a:pPr algn="ctr" rtl="0">
                    <a:defRPr lang="en-US" sz="1400" b="1" i="0" u="none" strike="noStrike" kern="1200" baseline="0">
                      <a:solidFill>
                        <a:prstClr val="white">
                          <a:lumMod val="50000"/>
                        </a:prstClr>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D2-4FC9-A534-52EC23DFFD47}"/>
                </c:ext>
              </c:extLst>
            </c:dLbl>
            <c:dLbl>
              <c:idx val="2"/>
              <c:spPr>
                <a:noFill/>
                <a:ln>
                  <a:noFill/>
                </a:ln>
                <a:effectLst/>
              </c:spPr>
              <c:txPr>
                <a:bodyPr rot="0" spcFirstLastPara="1" vertOverflow="ellipsis" vert="horz" wrap="square" anchor="ctr" anchorCtr="0"/>
                <a:lstStyle/>
                <a:p>
                  <a:pPr algn="ctr" rtl="0">
                    <a:defRPr lang="en-US" sz="18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C0D2-4FC9-A534-52EC23DFFD47}"/>
                </c:ext>
              </c:extLst>
            </c:dLbl>
            <c:spPr>
              <a:noFill/>
              <a:ln>
                <a:noFill/>
              </a:ln>
              <a:effectLst/>
            </c:spPr>
            <c:txPr>
              <a:bodyPr rot="0" spcFirstLastPara="1" vertOverflow="ellipsis" vert="horz" wrap="square" anchor="ctr" anchorCtr="1"/>
              <a:lstStyle/>
              <a:p>
                <a:pPr>
                  <a:defRPr sz="14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ARS 2021</c:v>
                </c:pt>
                <c:pt idx="1">
                  <c:v>ARS 2022</c:v>
                </c:pt>
                <c:pt idx="2">
                  <c:v>ARS 2023</c:v>
                </c:pt>
              </c:strCache>
            </c:strRef>
          </c:cat>
          <c:val>
            <c:numRef>
              <c:f>Sheet1!$B$2:$B$4</c:f>
              <c:numCache>
                <c:formatCode>0%</c:formatCode>
                <c:ptCount val="3"/>
                <c:pt idx="0">
                  <c:v>0.25</c:v>
                </c:pt>
                <c:pt idx="1">
                  <c:v>0.49</c:v>
                </c:pt>
                <c:pt idx="2">
                  <c:v>0.47</c:v>
                </c:pt>
              </c:numCache>
            </c:numRef>
          </c:val>
          <c:smooth val="0"/>
          <c:extLst>
            <c:ext xmlns:c16="http://schemas.microsoft.com/office/drawing/2014/chart" uri="{C3380CC4-5D6E-409C-BE32-E72D297353CC}">
              <c16:uniqueId val="{00000003-C0D2-4FC9-A534-52EC23DFFD47}"/>
            </c:ext>
          </c:extLst>
        </c:ser>
        <c:ser>
          <c:idx val="1"/>
          <c:order val="1"/>
          <c:tx>
            <c:strRef>
              <c:f>Sheet1!$C$1</c:f>
              <c:strCache>
                <c:ptCount val="1"/>
                <c:pt idx="0">
                  <c:v>Stayed the same</c:v>
                </c:pt>
              </c:strCache>
            </c:strRef>
          </c:tx>
          <c:spPr>
            <a:ln w="28575" cap="rnd">
              <a:solidFill>
                <a:srgbClr val="FAA71C"/>
              </a:solidFill>
              <a:round/>
            </a:ln>
            <a:effectLst/>
          </c:spPr>
          <c:marker>
            <c:symbol val="circle"/>
            <c:size val="10"/>
            <c:spPr>
              <a:solidFill>
                <a:srgbClr val="FAA71C"/>
              </a:solidFill>
              <a:ln w="12700">
                <a:solidFill>
                  <a:schemeClr val="bg1"/>
                </a:solidFill>
              </a:ln>
              <a:effectLst/>
            </c:spPr>
          </c:marker>
          <c:dPt>
            <c:idx val="0"/>
            <c:marker>
              <c:symbol val="circle"/>
              <c:size val="10"/>
              <c:spPr>
                <a:solidFill>
                  <a:srgbClr val="C00000"/>
                </a:solidFill>
                <a:ln w="12700">
                  <a:solidFill>
                    <a:schemeClr val="bg1"/>
                  </a:solidFill>
                </a:ln>
                <a:effectLst/>
              </c:spPr>
            </c:marker>
            <c:bubble3D val="0"/>
            <c:extLst>
              <c:ext xmlns:c16="http://schemas.microsoft.com/office/drawing/2014/chart" uri="{C3380CC4-5D6E-409C-BE32-E72D297353CC}">
                <c16:uniqueId val="{00000004-C0D2-4FC9-A534-52EC23DFFD47}"/>
              </c:ext>
            </c:extLst>
          </c:dPt>
          <c:dPt>
            <c:idx val="1"/>
            <c:marker>
              <c:symbol val="circle"/>
              <c:size val="10"/>
              <c:spPr>
                <a:solidFill>
                  <a:srgbClr val="C00000"/>
                </a:solidFill>
                <a:ln w="12700">
                  <a:solidFill>
                    <a:schemeClr val="bg1"/>
                  </a:solidFill>
                </a:ln>
                <a:effectLst/>
              </c:spPr>
            </c:marker>
            <c:bubble3D val="0"/>
            <c:extLst>
              <c:ext xmlns:c16="http://schemas.microsoft.com/office/drawing/2014/chart" uri="{C3380CC4-5D6E-409C-BE32-E72D297353CC}">
                <c16:uniqueId val="{00000005-C0D2-4FC9-A534-52EC23DFFD47}"/>
              </c:ext>
            </c:extLst>
          </c:dPt>
          <c:dPt>
            <c:idx val="2"/>
            <c:marker>
              <c:symbol val="circle"/>
              <c:size val="10"/>
              <c:spPr>
                <a:solidFill>
                  <a:schemeClr val="bg1">
                    <a:lumMod val="75000"/>
                  </a:schemeClr>
                </a:solidFill>
                <a:ln w="12700">
                  <a:solidFill>
                    <a:schemeClr val="bg1"/>
                  </a:solidFill>
                </a:ln>
                <a:effectLst/>
              </c:spPr>
            </c:marker>
            <c:bubble3D val="0"/>
            <c:extLst>
              <c:ext xmlns:c16="http://schemas.microsoft.com/office/drawing/2014/chart" uri="{C3380CC4-5D6E-409C-BE32-E72D297353CC}">
                <c16:uniqueId val="{00000006-C0D2-4FC9-A534-52EC23DFFD47}"/>
              </c:ext>
            </c:extLst>
          </c:dPt>
          <c:dLbls>
            <c:dLbl>
              <c:idx val="0"/>
              <c:layout>
                <c:manualLayout>
                  <c:x val="-3.928056455117572E-2"/>
                  <c:y val="-6.19835744987585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D2-4FC9-A534-52EC23DFFD47}"/>
                </c:ext>
              </c:extLst>
            </c:dLbl>
            <c:dLbl>
              <c:idx val="1"/>
              <c:spPr>
                <a:noFill/>
                <a:ln>
                  <a:noFill/>
                </a:ln>
                <a:effectLst/>
              </c:spPr>
              <c:txPr>
                <a:bodyPr rot="0" spcFirstLastPara="1" vertOverflow="ellipsis" vert="horz" wrap="square" anchor="ctr" anchorCtr="0"/>
                <a:lstStyle/>
                <a:p>
                  <a:pPr algn="ctr" rtl="0">
                    <a:defRPr lang="en-US" sz="1400" b="1" i="0" u="none" strike="noStrike" kern="1200" baseline="0">
                      <a:solidFill>
                        <a:prstClr val="white">
                          <a:lumMod val="50000"/>
                        </a:prst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5-C0D2-4FC9-A534-52EC23DFFD47}"/>
                </c:ext>
              </c:extLst>
            </c:dLbl>
            <c:dLbl>
              <c:idx val="2"/>
              <c:spPr>
                <a:noFill/>
                <a:ln>
                  <a:noFill/>
                </a:ln>
                <a:effectLst/>
              </c:spPr>
              <c:txPr>
                <a:bodyPr rot="0" spcFirstLastPara="1" vertOverflow="ellipsis" vert="horz" wrap="square" anchor="ctr" anchorCtr="1"/>
                <a:lstStyle/>
                <a:p>
                  <a:pPr>
                    <a:defRPr sz="18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0D2-4FC9-A534-52EC23DFFD47}"/>
                </c:ext>
              </c:extLst>
            </c:dLbl>
            <c:spPr>
              <a:noFill/>
              <a:ln>
                <a:noFill/>
              </a:ln>
              <a:effectLst/>
            </c:spPr>
            <c:txPr>
              <a:bodyPr rot="0" spcFirstLastPara="1" vertOverflow="ellipsis" vert="horz" wrap="square" anchor="ctr" anchorCtr="1"/>
              <a:lstStyle/>
              <a:p>
                <a:pPr>
                  <a:defRPr sz="14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ARS 2021</c:v>
                </c:pt>
                <c:pt idx="1">
                  <c:v>ARS 2022</c:v>
                </c:pt>
                <c:pt idx="2">
                  <c:v>ARS 2023</c:v>
                </c:pt>
              </c:strCache>
            </c:strRef>
          </c:cat>
          <c:val>
            <c:numRef>
              <c:f>Sheet1!$C$2:$C$4</c:f>
              <c:numCache>
                <c:formatCode>0%</c:formatCode>
                <c:ptCount val="3"/>
                <c:pt idx="0">
                  <c:v>0.37</c:v>
                </c:pt>
                <c:pt idx="1">
                  <c:v>0.28999999999999998</c:v>
                </c:pt>
                <c:pt idx="2">
                  <c:v>0.31</c:v>
                </c:pt>
              </c:numCache>
            </c:numRef>
          </c:val>
          <c:smooth val="0"/>
          <c:extLst>
            <c:ext xmlns:c16="http://schemas.microsoft.com/office/drawing/2014/chart" uri="{C3380CC4-5D6E-409C-BE32-E72D297353CC}">
              <c16:uniqueId val="{00000007-C0D2-4FC9-A534-52EC23DFFD47}"/>
            </c:ext>
          </c:extLst>
        </c:ser>
        <c:ser>
          <c:idx val="2"/>
          <c:order val="2"/>
          <c:tx>
            <c:strRef>
              <c:f>Sheet1!$D$1</c:f>
              <c:strCache>
                <c:ptCount val="1"/>
                <c:pt idx="0">
                  <c:v>Improved</c:v>
                </c:pt>
              </c:strCache>
            </c:strRef>
          </c:tx>
          <c:spPr>
            <a:ln w="28575" cap="rnd">
              <a:solidFill>
                <a:srgbClr val="002060"/>
              </a:solidFill>
              <a:round/>
            </a:ln>
            <a:effectLst/>
          </c:spPr>
          <c:marker>
            <c:symbol val="circle"/>
            <c:size val="10"/>
            <c:spPr>
              <a:solidFill>
                <a:srgbClr val="002060"/>
              </a:solidFill>
              <a:ln w="12700">
                <a:solidFill>
                  <a:schemeClr val="bg1"/>
                </a:solidFill>
              </a:ln>
              <a:effectLst/>
            </c:spPr>
          </c:marker>
          <c:dPt>
            <c:idx val="0"/>
            <c:marker>
              <c:symbol val="circle"/>
              <c:size val="10"/>
              <c:spPr>
                <a:solidFill>
                  <a:srgbClr val="C00000"/>
                </a:solidFill>
                <a:ln w="12700">
                  <a:solidFill>
                    <a:schemeClr val="bg1"/>
                  </a:solidFill>
                </a:ln>
                <a:effectLst/>
              </c:spPr>
            </c:marker>
            <c:bubble3D val="0"/>
            <c:extLst>
              <c:ext xmlns:c16="http://schemas.microsoft.com/office/drawing/2014/chart" uri="{C3380CC4-5D6E-409C-BE32-E72D297353CC}">
                <c16:uniqueId val="{00000008-C0D2-4FC9-A534-52EC23DFFD47}"/>
              </c:ext>
            </c:extLst>
          </c:dPt>
          <c:dPt>
            <c:idx val="1"/>
            <c:marker>
              <c:symbol val="circle"/>
              <c:size val="10"/>
              <c:spPr>
                <a:solidFill>
                  <a:srgbClr val="C00000"/>
                </a:solidFill>
                <a:ln w="12700">
                  <a:solidFill>
                    <a:schemeClr val="bg1"/>
                  </a:solidFill>
                </a:ln>
                <a:effectLst/>
              </c:spPr>
            </c:marker>
            <c:bubble3D val="0"/>
            <c:extLst>
              <c:ext xmlns:c16="http://schemas.microsoft.com/office/drawing/2014/chart" uri="{C3380CC4-5D6E-409C-BE32-E72D297353CC}">
                <c16:uniqueId val="{00000009-C0D2-4FC9-A534-52EC23DFFD47}"/>
              </c:ext>
            </c:extLst>
          </c:dPt>
          <c:dPt>
            <c:idx val="2"/>
            <c:marker>
              <c:symbol val="circle"/>
              <c:size val="10"/>
              <c:spPr>
                <a:solidFill>
                  <a:schemeClr val="bg1">
                    <a:lumMod val="75000"/>
                  </a:schemeClr>
                </a:solidFill>
                <a:ln w="12700">
                  <a:solidFill>
                    <a:schemeClr val="bg1"/>
                  </a:solidFill>
                </a:ln>
                <a:effectLst/>
              </c:spPr>
            </c:marker>
            <c:bubble3D val="0"/>
            <c:extLst>
              <c:ext xmlns:c16="http://schemas.microsoft.com/office/drawing/2014/chart" uri="{C3380CC4-5D6E-409C-BE32-E72D297353CC}">
                <c16:uniqueId val="{0000000A-C0D2-4FC9-A534-52EC23DFFD47}"/>
              </c:ext>
            </c:extLst>
          </c:dPt>
          <c:dLbls>
            <c:dLbl>
              <c:idx val="0"/>
              <c:layout>
                <c:manualLayout>
                  <c:x val="-0.11656578035817224"/>
                  <c:y val="-1.29000698578814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0D2-4FC9-A534-52EC23DFFD47}"/>
                </c:ext>
              </c:extLst>
            </c:dLbl>
            <c:dLbl>
              <c:idx val="1"/>
              <c:spPr>
                <a:noFill/>
                <a:ln>
                  <a:noFill/>
                </a:ln>
                <a:effectLst/>
              </c:spPr>
              <c:txPr>
                <a:bodyPr rot="0" spcFirstLastPara="1" vertOverflow="ellipsis" vert="horz" wrap="square" anchor="ctr" anchorCtr="0"/>
                <a:lstStyle/>
                <a:p>
                  <a:pPr algn="ctr" rtl="0">
                    <a:defRPr lang="en-US" sz="1400" b="1" i="0" u="none" strike="noStrike" kern="1200" baseline="0">
                      <a:solidFill>
                        <a:prstClr val="white">
                          <a:lumMod val="50000"/>
                        </a:prstClr>
                      </a:solidFill>
                      <a:latin typeface="Arial" panose="020B0604020202020204" pitchFamily="34" charset="0"/>
                      <a:ea typeface="+mn-ea"/>
                      <a:cs typeface="Arial" panose="020B0604020202020204" pitchFamily="34" charset="0"/>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0D2-4FC9-A534-52EC23DFFD47}"/>
                </c:ext>
              </c:extLst>
            </c:dLbl>
            <c:dLbl>
              <c:idx val="2"/>
              <c:spPr>
                <a:noFill/>
                <a:ln>
                  <a:noFill/>
                </a:ln>
                <a:effectLst/>
              </c:spPr>
              <c:txPr>
                <a:bodyPr rot="0" spcFirstLastPara="1" vertOverflow="ellipsis" vert="horz" wrap="square" anchor="ctr" anchorCtr="1"/>
                <a:lstStyle/>
                <a:p>
                  <a:pPr>
                    <a:defRPr sz="18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0D2-4FC9-A534-52EC23DFFD47}"/>
                </c:ext>
              </c:extLst>
            </c:dLbl>
            <c:spPr>
              <a:noFill/>
              <a:ln>
                <a:noFill/>
              </a:ln>
              <a:effectLst/>
            </c:spPr>
            <c:txPr>
              <a:bodyPr rot="0" spcFirstLastPara="1" vertOverflow="ellipsis" vert="horz" wrap="square" anchor="ctr" anchorCtr="1"/>
              <a:lstStyle/>
              <a:p>
                <a:pPr>
                  <a:defRPr sz="14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ARS 2021</c:v>
                </c:pt>
                <c:pt idx="1">
                  <c:v>ARS 2022</c:v>
                </c:pt>
                <c:pt idx="2">
                  <c:v>ARS 2023</c:v>
                </c:pt>
              </c:strCache>
            </c:strRef>
          </c:cat>
          <c:val>
            <c:numRef>
              <c:f>Sheet1!$D$2:$D$4</c:f>
              <c:numCache>
                <c:formatCode>0%</c:formatCode>
                <c:ptCount val="3"/>
                <c:pt idx="0">
                  <c:v>0.34</c:v>
                </c:pt>
                <c:pt idx="1">
                  <c:v>0.2</c:v>
                </c:pt>
                <c:pt idx="2">
                  <c:v>0.19</c:v>
                </c:pt>
              </c:numCache>
            </c:numRef>
          </c:val>
          <c:smooth val="0"/>
          <c:extLst>
            <c:ext xmlns:c16="http://schemas.microsoft.com/office/drawing/2014/chart" uri="{C3380CC4-5D6E-409C-BE32-E72D297353CC}">
              <c16:uniqueId val="{0000000B-C0D2-4FC9-A534-52EC23DFFD47}"/>
            </c:ext>
          </c:extLst>
        </c:ser>
        <c:dLbls>
          <c:dLblPos val="t"/>
          <c:showLegendKey val="0"/>
          <c:showVal val="1"/>
          <c:showCatName val="0"/>
          <c:showSerName val="0"/>
          <c:showPercent val="0"/>
          <c:showBubbleSize val="0"/>
        </c:dLbls>
        <c:marker val="1"/>
        <c:smooth val="0"/>
        <c:axId val="571277120"/>
        <c:axId val="571281280"/>
      </c:lineChart>
      <c:catAx>
        <c:axId val="571277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71281280"/>
        <c:crosses val="autoZero"/>
        <c:auto val="1"/>
        <c:lblAlgn val="ctr"/>
        <c:lblOffset val="100"/>
        <c:noMultiLvlLbl val="0"/>
      </c:catAx>
      <c:valAx>
        <c:axId val="571281280"/>
        <c:scaling>
          <c:orientation val="minMax"/>
          <c:max val="0.8"/>
          <c:min val="0.1"/>
        </c:scaling>
        <c:delete val="1"/>
        <c:axPos val="l"/>
        <c:numFmt formatCode="0%" sourceLinked="0"/>
        <c:majorTickMark val="out"/>
        <c:minorTickMark val="none"/>
        <c:tickLblPos val="nextTo"/>
        <c:crossAx val="571277120"/>
        <c:crosses val="autoZero"/>
        <c:crossBetween val="between"/>
        <c:majorUnit val="0.25"/>
      </c:valAx>
      <c:spPr>
        <a:noFill/>
        <a:ln>
          <a:noFill/>
        </a:ln>
        <a:effectLst/>
      </c:spPr>
    </c:plotArea>
    <c:legend>
      <c:legendPos val="r"/>
      <c:layout>
        <c:manualLayout>
          <c:xMode val="edge"/>
          <c:yMode val="edge"/>
          <c:x val="2.975039957524107E-2"/>
          <c:y val="3.171107595285242E-2"/>
          <c:w val="0.96794033737060414"/>
          <c:h val="0.1185757256769234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6256535072240091"/>
          <c:w val="1"/>
          <c:h val="0.55450510828242117"/>
        </c:manualLayout>
      </c:layout>
      <c:barChart>
        <c:barDir val="col"/>
        <c:grouping val="clustered"/>
        <c:varyColors val="0"/>
        <c:ser>
          <c:idx val="0"/>
          <c:order val="0"/>
          <c:spPr>
            <a:solidFill>
              <a:schemeClr val="accent2"/>
            </a:solidFill>
            <a:ln>
              <a:noFill/>
            </a:ln>
            <a:effectLst/>
          </c:spPr>
          <c:invertIfNegative val="0"/>
          <c:dPt>
            <c:idx val="0"/>
            <c:invertIfNegative val="0"/>
            <c:bubble3D val="0"/>
            <c:spPr>
              <a:solidFill>
                <a:srgbClr val="008840"/>
              </a:solidFill>
              <a:ln>
                <a:noFill/>
              </a:ln>
              <a:effectLst/>
            </c:spPr>
            <c:extLst>
              <c:ext xmlns:c16="http://schemas.microsoft.com/office/drawing/2014/chart" uri="{C3380CC4-5D6E-409C-BE32-E72D297353CC}">
                <c16:uniqueId val="{00000001-2444-42B9-8A28-16E6C5D880A8}"/>
              </c:ext>
            </c:extLst>
          </c:dPt>
          <c:dPt>
            <c:idx val="1"/>
            <c:invertIfNegative val="0"/>
            <c:bubble3D val="0"/>
            <c:spPr>
              <a:solidFill>
                <a:srgbClr val="C00000"/>
              </a:solidFill>
              <a:ln>
                <a:noFill/>
              </a:ln>
              <a:effectLst/>
            </c:spPr>
            <c:extLst>
              <c:ext xmlns:c16="http://schemas.microsoft.com/office/drawing/2014/chart" uri="{C3380CC4-5D6E-409C-BE32-E72D297353CC}">
                <c16:uniqueId val="{00000003-2444-42B9-8A28-16E6C5D880A8}"/>
              </c:ext>
            </c:extLst>
          </c:dPt>
          <c:dLbls>
            <c:dLbl>
              <c:idx val="0"/>
              <c:tx>
                <c:rich>
                  <a:bodyPr/>
                  <a:lstStyle/>
                  <a:p>
                    <a:fld id="{32044498-4746-45F9-BDEB-E3842F4A3B49}" type="VALUE">
                      <a:rPr lang="en-US">
                        <a:solidFill>
                          <a:srgbClr val="14B35E"/>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444-42B9-8A28-16E6C5D880A8}"/>
                </c:ext>
              </c:extLst>
            </c:dLbl>
            <c:dLbl>
              <c:idx val="1"/>
              <c:tx>
                <c:rich>
                  <a:bodyPr rot="0" spcFirstLastPara="1" vertOverflow="ellipsis" vert="horz" wrap="square" anchor="ctr" anchorCtr="1"/>
                  <a:lstStyle/>
                  <a:p>
                    <a:pPr>
                      <a:defRPr sz="1000" b="1" i="0" u="none" strike="noStrike" kern="1200" baseline="0">
                        <a:solidFill>
                          <a:srgbClr val="C00000"/>
                        </a:solidFill>
                        <a:latin typeface="Arial" panose="020B0604020202020204" pitchFamily="34" charset="0"/>
                        <a:ea typeface="+mn-ea"/>
                        <a:cs typeface="Arial" panose="020B0604020202020204" pitchFamily="34" charset="0"/>
                      </a:defRPr>
                    </a:pPr>
                    <a:fld id="{1C09FCBC-B267-48D0-B285-2FD52E4FCA16}" type="VALUE">
                      <a:rPr lang="en-US">
                        <a:solidFill>
                          <a:srgbClr val="C00000"/>
                        </a:solidFill>
                      </a:rPr>
                      <a:pPr>
                        <a:defRPr b="1">
                          <a:solidFill>
                            <a:srgbClr val="C00000"/>
                          </a:solidFill>
                        </a:defRPr>
                      </a:pPr>
                      <a:t>[VALUE]</a:t>
                    </a:fld>
                    <a:endParaRPr lang="en-GB"/>
                  </a:p>
                </c:rich>
              </c:tx>
              <c:spPr>
                <a:noFill/>
                <a:ln>
                  <a:noFill/>
                </a:ln>
                <a:effectLst/>
              </c:spPr>
              <c:txPr>
                <a:bodyPr rot="0" spcFirstLastPara="1" vertOverflow="ellipsis" vert="horz" wrap="square" anchor="ctr" anchorCtr="1"/>
                <a:lstStyle/>
                <a:p>
                  <a:pPr>
                    <a:defRPr sz="1000" b="1" i="0" u="none" strike="noStrike" kern="1200" baseline="0">
                      <a:solidFill>
                        <a:srgbClr val="C00000"/>
                      </a:solidFill>
                      <a:latin typeface="Arial" panose="020B0604020202020204" pitchFamily="34" charset="0"/>
                      <a:ea typeface="+mn-ea"/>
                      <a:cs typeface="Arial" panose="020B0604020202020204" pitchFamily="34" charset="0"/>
                    </a:defRPr>
                  </a:pPr>
                  <a:endParaRPr lang="en-GB"/>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444-42B9-8A28-16E6C5D880A8}"/>
                </c:ext>
              </c:extLst>
            </c:dLbl>
            <c:spPr>
              <a:noFill/>
              <a:ln>
                <a:noFill/>
              </a:ln>
              <a:effectLst/>
            </c:spPr>
            <c:txPr>
              <a:bodyPr rot="0" spcFirstLastPara="1" vertOverflow="ellipsis" vert="horz" wrap="square" anchor="ctr" anchorCtr="1"/>
              <a:lstStyle/>
              <a:p>
                <a:pPr>
                  <a:defRPr sz="1000" b="1" i="0" u="none" strike="noStrike" kern="1200" baseline="0">
                    <a:solidFill>
                      <a:schemeClr val="bg2">
                        <a:lumMod val="1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Male</c:v>
                </c:pt>
                <c:pt idx="1">
                  <c:v>Female</c:v>
                </c:pt>
              </c:strCache>
            </c:strRef>
          </c:cat>
          <c:val>
            <c:numRef>
              <c:f>Sheet1!$B$2:$C$2</c:f>
              <c:numCache>
                <c:formatCode>0%</c:formatCode>
                <c:ptCount val="2"/>
                <c:pt idx="0">
                  <c:v>0.44</c:v>
                </c:pt>
                <c:pt idx="1">
                  <c:v>0.5</c:v>
                </c:pt>
              </c:numCache>
            </c:numRef>
          </c:val>
          <c:extLst>
            <c:ext xmlns:c16="http://schemas.microsoft.com/office/drawing/2014/chart" uri="{C3380CC4-5D6E-409C-BE32-E72D297353CC}">
              <c16:uniqueId val="{00000004-2444-42B9-8A28-16E6C5D880A8}"/>
            </c:ext>
          </c:extLst>
        </c:ser>
        <c:dLbls>
          <c:dLblPos val="outEnd"/>
          <c:showLegendKey val="0"/>
          <c:showVal val="1"/>
          <c:showCatName val="0"/>
          <c:showSerName val="0"/>
          <c:showPercent val="0"/>
          <c:showBubbleSize val="0"/>
        </c:dLbls>
        <c:gapWidth val="66"/>
        <c:axId val="187858176"/>
        <c:axId val="187857392"/>
      </c:barChart>
      <c:catAx>
        <c:axId val="18785817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2">
                    <a:lumMod val="10000"/>
                  </a:schemeClr>
                </a:solidFill>
                <a:latin typeface="Arial" panose="020B0604020202020204" pitchFamily="34" charset="0"/>
                <a:ea typeface="+mn-ea"/>
                <a:cs typeface="Arial" panose="020B0604020202020204" pitchFamily="34" charset="0"/>
              </a:defRPr>
            </a:pPr>
            <a:endParaRPr lang="en-US"/>
          </a:p>
        </c:txPr>
        <c:crossAx val="187857392"/>
        <c:crosses val="autoZero"/>
        <c:auto val="1"/>
        <c:lblAlgn val="ctr"/>
        <c:lblOffset val="100"/>
        <c:noMultiLvlLbl val="0"/>
      </c:catAx>
      <c:valAx>
        <c:axId val="187857392"/>
        <c:scaling>
          <c:orientation val="minMax"/>
          <c:min val="0"/>
        </c:scaling>
        <c:delete val="1"/>
        <c:axPos val="r"/>
        <c:numFmt formatCode="0%" sourceLinked="1"/>
        <c:majorTickMark val="out"/>
        <c:minorTickMark val="none"/>
        <c:tickLblPos val="nextTo"/>
        <c:crossAx val="187858176"/>
        <c:crosses val="max"/>
        <c:crossBetween val="between"/>
      </c:valAx>
      <c:spPr>
        <a:noFill/>
        <a:ln>
          <a:noFill/>
        </a:ln>
        <a:effectLst/>
      </c:spPr>
    </c:plotArea>
    <c:plotVisOnly val="1"/>
    <c:dispBlanksAs val="gap"/>
    <c:showDLblsOverMax val="0"/>
  </c:chart>
  <c:spPr>
    <a:noFill/>
    <a:ln>
      <a:noFill/>
    </a:ln>
    <a:effectLst/>
  </c:spPr>
  <c:txPr>
    <a:bodyPr/>
    <a:lstStyle/>
    <a:p>
      <a:pPr>
        <a:defRPr sz="1000">
          <a:solidFill>
            <a:schemeClr val="bg2">
              <a:lumMod val="10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6256535072240091"/>
          <c:w val="1"/>
          <c:h val="0.55450510828242117"/>
        </c:manualLayout>
      </c:layout>
      <c:barChart>
        <c:barDir val="col"/>
        <c:grouping val="clustered"/>
        <c:varyColors val="0"/>
        <c:ser>
          <c:idx val="0"/>
          <c:order val="0"/>
          <c:spPr>
            <a:solidFill>
              <a:schemeClr val="accent2"/>
            </a:solidFill>
            <a:ln>
              <a:noFill/>
            </a:ln>
            <a:effectLst/>
          </c:spPr>
          <c:invertIfNegative val="0"/>
          <c:dPt>
            <c:idx val="0"/>
            <c:invertIfNegative val="0"/>
            <c:bubble3D val="0"/>
            <c:spPr>
              <a:solidFill>
                <a:srgbClr val="008840"/>
              </a:solidFill>
              <a:ln>
                <a:noFill/>
              </a:ln>
              <a:effectLst/>
            </c:spPr>
            <c:extLst>
              <c:ext xmlns:c16="http://schemas.microsoft.com/office/drawing/2014/chart" uri="{C3380CC4-5D6E-409C-BE32-E72D297353CC}">
                <c16:uniqueId val="{00000001-BCEF-478F-BE81-15F4B6C220B1}"/>
              </c:ext>
            </c:extLst>
          </c:dPt>
          <c:dPt>
            <c:idx val="1"/>
            <c:invertIfNegative val="0"/>
            <c:bubble3D val="0"/>
            <c:spPr>
              <a:solidFill>
                <a:srgbClr val="C00000"/>
              </a:solidFill>
              <a:ln>
                <a:noFill/>
              </a:ln>
              <a:effectLst/>
            </c:spPr>
            <c:extLst>
              <c:ext xmlns:c16="http://schemas.microsoft.com/office/drawing/2014/chart" uri="{C3380CC4-5D6E-409C-BE32-E72D297353CC}">
                <c16:uniqueId val="{00000003-BCEF-478F-BE81-15F4B6C220B1}"/>
              </c:ext>
            </c:extLst>
          </c:dPt>
          <c:dLbls>
            <c:dLbl>
              <c:idx val="0"/>
              <c:tx>
                <c:rich>
                  <a:bodyPr/>
                  <a:lstStyle/>
                  <a:p>
                    <a:fld id="{32044498-4746-45F9-BDEB-E3842F4A3B49}" type="VALUE">
                      <a:rPr lang="en-US">
                        <a:solidFill>
                          <a:srgbClr val="14B35E"/>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CEF-478F-BE81-15F4B6C220B1}"/>
                </c:ext>
              </c:extLst>
            </c:dLbl>
            <c:dLbl>
              <c:idx val="1"/>
              <c:tx>
                <c:rich>
                  <a:bodyPr rot="0" spcFirstLastPara="1" vertOverflow="ellipsis" vert="horz" wrap="square" anchor="ctr" anchorCtr="1"/>
                  <a:lstStyle/>
                  <a:p>
                    <a:pPr>
                      <a:defRPr sz="1000" b="1" i="0" u="none" strike="noStrike" kern="1200" baseline="0">
                        <a:solidFill>
                          <a:srgbClr val="C00000"/>
                        </a:solidFill>
                        <a:latin typeface="Arial" panose="020B0604020202020204" pitchFamily="34" charset="0"/>
                        <a:ea typeface="+mn-ea"/>
                        <a:cs typeface="Arial" panose="020B0604020202020204" pitchFamily="34" charset="0"/>
                      </a:defRPr>
                    </a:pPr>
                    <a:fld id="{1C09FCBC-B267-48D0-B285-2FD52E4FCA16}" type="VALUE">
                      <a:rPr lang="en-US">
                        <a:solidFill>
                          <a:srgbClr val="C00000"/>
                        </a:solidFill>
                      </a:rPr>
                      <a:pPr>
                        <a:defRPr b="1">
                          <a:solidFill>
                            <a:srgbClr val="C00000"/>
                          </a:solidFill>
                        </a:defRPr>
                      </a:pPr>
                      <a:t>[VALUE]</a:t>
                    </a:fld>
                    <a:endParaRPr lang="en-GB"/>
                  </a:p>
                </c:rich>
              </c:tx>
              <c:spPr>
                <a:noFill/>
                <a:ln>
                  <a:noFill/>
                </a:ln>
                <a:effectLst/>
              </c:spPr>
              <c:txPr>
                <a:bodyPr rot="0" spcFirstLastPara="1" vertOverflow="ellipsis" vert="horz" wrap="square" anchor="ctr" anchorCtr="1"/>
                <a:lstStyle/>
                <a:p>
                  <a:pPr>
                    <a:defRPr sz="1000" b="1" i="0" u="none" strike="noStrike" kern="1200" baseline="0">
                      <a:solidFill>
                        <a:srgbClr val="C00000"/>
                      </a:solidFill>
                      <a:latin typeface="Arial" panose="020B0604020202020204" pitchFamily="34" charset="0"/>
                      <a:ea typeface="+mn-ea"/>
                      <a:cs typeface="Arial" panose="020B0604020202020204" pitchFamily="34" charset="0"/>
                    </a:defRPr>
                  </a:pPr>
                  <a:endParaRPr lang="en-GB"/>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CEF-478F-BE81-15F4B6C220B1}"/>
                </c:ext>
              </c:extLst>
            </c:dLbl>
            <c:spPr>
              <a:noFill/>
              <a:ln>
                <a:noFill/>
              </a:ln>
              <a:effectLst/>
            </c:spPr>
            <c:txPr>
              <a:bodyPr rot="0" spcFirstLastPara="1" vertOverflow="ellipsis" vert="horz" wrap="square" anchor="ctr" anchorCtr="1"/>
              <a:lstStyle/>
              <a:p>
                <a:pPr>
                  <a:defRPr sz="1000" b="1" i="0" u="none" strike="noStrike" kern="1200" baseline="0">
                    <a:solidFill>
                      <a:schemeClr val="bg2">
                        <a:lumMod val="1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Active</c:v>
                </c:pt>
                <c:pt idx="1">
                  <c:v>Inactive</c:v>
                </c:pt>
              </c:strCache>
            </c:strRef>
          </c:cat>
          <c:val>
            <c:numRef>
              <c:f>Sheet1!$B$2:$C$2</c:f>
              <c:numCache>
                <c:formatCode>0%</c:formatCode>
                <c:ptCount val="2"/>
                <c:pt idx="0">
                  <c:v>0.45</c:v>
                </c:pt>
                <c:pt idx="1">
                  <c:v>0.53</c:v>
                </c:pt>
              </c:numCache>
            </c:numRef>
          </c:val>
          <c:extLst>
            <c:ext xmlns:c16="http://schemas.microsoft.com/office/drawing/2014/chart" uri="{C3380CC4-5D6E-409C-BE32-E72D297353CC}">
              <c16:uniqueId val="{00000004-BCEF-478F-BE81-15F4B6C220B1}"/>
            </c:ext>
          </c:extLst>
        </c:ser>
        <c:dLbls>
          <c:dLblPos val="outEnd"/>
          <c:showLegendKey val="0"/>
          <c:showVal val="1"/>
          <c:showCatName val="0"/>
          <c:showSerName val="0"/>
          <c:showPercent val="0"/>
          <c:showBubbleSize val="0"/>
        </c:dLbls>
        <c:gapWidth val="66"/>
        <c:axId val="187858176"/>
        <c:axId val="187857392"/>
      </c:barChart>
      <c:catAx>
        <c:axId val="18785817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2">
                    <a:lumMod val="10000"/>
                  </a:schemeClr>
                </a:solidFill>
                <a:latin typeface="Arial" panose="020B0604020202020204" pitchFamily="34" charset="0"/>
                <a:ea typeface="+mn-ea"/>
                <a:cs typeface="Arial" panose="020B0604020202020204" pitchFamily="34" charset="0"/>
              </a:defRPr>
            </a:pPr>
            <a:endParaRPr lang="en-US"/>
          </a:p>
        </c:txPr>
        <c:crossAx val="187857392"/>
        <c:crosses val="autoZero"/>
        <c:auto val="1"/>
        <c:lblAlgn val="ctr"/>
        <c:lblOffset val="100"/>
        <c:noMultiLvlLbl val="0"/>
      </c:catAx>
      <c:valAx>
        <c:axId val="187857392"/>
        <c:scaling>
          <c:orientation val="minMax"/>
          <c:min val="0"/>
        </c:scaling>
        <c:delete val="1"/>
        <c:axPos val="r"/>
        <c:numFmt formatCode="0%" sourceLinked="1"/>
        <c:majorTickMark val="out"/>
        <c:minorTickMark val="none"/>
        <c:tickLblPos val="nextTo"/>
        <c:crossAx val="187858176"/>
        <c:crosses val="max"/>
        <c:crossBetween val="between"/>
      </c:valAx>
      <c:spPr>
        <a:noFill/>
        <a:ln>
          <a:noFill/>
        </a:ln>
        <a:effectLst/>
      </c:spPr>
    </c:plotArea>
    <c:plotVisOnly val="1"/>
    <c:dispBlanksAs val="gap"/>
    <c:showDLblsOverMax val="0"/>
  </c:chart>
  <c:spPr>
    <a:noFill/>
    <a:ln>
      <a:noFill/>
    </a:ln>
    <a:effectLst/>
  </c:spPr>
  <c:txPr>
    <a:bodyPr/>
    <a:lstStyle/>
    <a:p>
      <a:pPr>
        <a:defRPr sz="1000">
          <a:solidFill>
            <a:schemeClr val="bg2">
              <a:lumMod val="10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6256535072240091"/>
          <c:w val="1"/>
          <c:h val="0.55450510828242117"/>
        </c:manualLayout>
      </c:layout>
      <c:barChart>
        <c:barDir val="col"/>
        <c:grouping val="clustered"/>
        <c:varyColors val="0"/>
        <c:ser>
          <c:idx val="0"/>
          <c:order val="0"/>
          <c:spPr>
            <a:solidFill>
              <a:schemeClr val="accent2"/>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3B84-4E6A-86AB-85824FC62A73}"/>
              </c:ext>
            </c:extLst>
          </c:dPt>
          <c:dPt>
            <c:idx val="1"/>
            <c:invertIfNegative val="0"/>
            <c:bubble3D val="0"/>
            <c:spPr>
              <a:solidFill>
                <a:srgbClr val="008840"/>
              </a:solidFill>
              <a:ln>
                <a:noFill/>
              </a:ln>
              <a:effectLst/>
            </c:spPr>
            <c:extLst>
              <c:ext xmlns:c16="http://schemas.microsoft.com/office/drawing/2014/chart" uri="{C3380CC4-5D6E-409C-BE32-E72D297353CC}">
                <c16:uniqueId val="{00000003-3B84-4E6A-86AB-85824FC62A73}"/>
              </c:ext>
            </c:extLst>
          </c:dPt>
          <c:dLbls>
            <c:dLbl>
              <c:idx val="0"/>
              <c:tx>
                <c:rich>
                  <a:bodyPr rot="0" spcFirstLastPara="1" vertOverflow="ellipsis" vert="horz" wrap="square" anchor="ctr" anchorCtr="1"/>
                  <a:lstStyle/>
                  <a:p>
                    <a:pPr>
                      <a:defRPr sz="1000" b="1" i="0" u="none" strike="noStrike" kern="1200" baseline="0">
                        <a:solidFill>
                          <a:srgbClr val="C00000"/>
                        </a:solidFill>
                        <a:latin typeface="Arial" panose="020B0604020202020204" pitchFamily="34" charset="0"/>
                        <a:ea typeface="+mn-ea"/>
                        <a:cs typeface="Arial" panose="020B0604020202020204" pitchFamily="34" charset="0"/>
                      </a:defRPr>
                    </a:pPr>
                    <a:fld id="{32044498-4746-45F9-BDEB-E3842F4A3B49}" type="VALUE">
                      <a:rPr lang="en-US">
                        <a:solidFill>
                          <a:srgbClr val="C00000"/>
                        </a:solidFill>
                      </a:rPr>
                      <a:pPr>
                        <a:defRPr b="1">
                          <a:solidFill>
                            <a:srgbClr val="C00000"/>
                          </a:solidFill>
                        </a:defRPr>
                      </a:pPr>
                      <a:t>[VALUE]</a:t>
                    </a:fld>
                    <a:endParaRPr lang="en-GB"/>
                  </a:p>
                </c:rich>
              </c:tx>
              <c:spPr>
                <a:noFill/>
                <a:ln>
                  <a:noFill/>
                </a:ln>
                <a:effectLst/>
              </c:spPr>
              <c:txPr>
                <a:bodyPr rot="0" spcFirstLastPara="1" vertOverflow="ellipsis" vert="horz" wrap="square" anchor="ctr" anchorCtr="1"/>
                <a:lstStyle/>
                <a:p>
                  <a:pPr>
                    <a:defRPr sz="1000" b="1" i="0" u="none" strike="noStrike" kern="1200" baseline="0">
                      <a:solidFill>
                        <a:srgbClr val="C00000"/>
                      </a:solidFill>
                      <a:latin typeface="Arial" panose="020B0604020202020204" pitchFamily="34" charset="0"/>
                      <a:ea typeface="+mn-ea"/>
                      <a:cs typeface="Arial" panose="020B0604020202020204" pitchFamily="34" charset="0"/>
                    </a:defRPr>
                  </a:pPr>
                  <a:endParaRPr lang="en-GB"/>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B84-4E6A-86AB-85824FC62A73}"/>
                </c:ext>
              </c:extLst>
            </c:dLbl>
            <c:dLbl>
              <c:idx val="1"/>
              <c:tx>
                <c:rich>
                  <a:bodyPr rot="0" spcFirstLastPara="1" vertOverflow="ellipsis" vert="horz" wrap="square" anchor="ctr" anchorCtr="1"/>
                  <a:lstStyle/>
                  <a:p>
                    <a:pPr>
                      <a:defRPr sz="1000" b="1" i="0" u="none" strike="noStrike" kern="1200" baseline="0">
                        <a:solidFill>
                          <a:srgbClr val="008840"/>
                        </a:solidFill>
                        <a:latin typeface="Arial" panose="020B0604020202020204" pitchFamily="34" charset="0"/>
                        <a:ea typeface="+mn-ea"/>
                        <a:cs typeface="Arial" panose="020B0604020202020204" pitchFamily="34" charset="0"/>
                      </a:defRPr>
                    </a:pPr>
                    <a:fld id="{1C09FCBC-B267-48D0-B285-2FD52E4FCA16}" type="VALUE">
                      <a:rPr lang="en-US">
                        <a:solidFill>
                          <a:srgbClr val="008840"/>
                        </a:solidFill>
                      </a:rPr>
                      <a:pPr>
                        <a:defRPr b="1">
                          <a:solidFill>
                            <a:srgbClr val="008840"/>
                          </a:solidFill>
                        </a:defRPr>
                      </a:pPr>
                      <a:t>[VALUE]</a:t>
                    </a:fld>
                    <a:endParaRPr lang="en-GB"/>
                  </a:p>
                </c:rich>
              </c:tx>
              <c:spPr>
                <a:noFill/>
                <a:ln>
                  <a:noFill/>
                </a:ln>
                <a:effectLst/>
              </c:spPr>
              <c:txPr>
                <a:bodyPr rot="0" spcFirstLastPara="1" vertOverflow="ellipsis" vert="horz" wrap="square" anchor="ctr" anchorCtr="1"/>
                <a:lstStyle/>
                <a:p>
                  <a:pPr>
                    <a:defRPr sz="1000" b="1" i="0" u="none" strike="noStrike" kern="1200" baseline="0">
                      <a:solidFill>
                        <a:srgbClr val="008840"/>
                      </a:solidFill>
                      <a:latin typeface="Arial" panose="020B0604020202020204" pitchFamily="34" charset="0"/>
                      <a:ea typeface="+mn-ea"/>
                      <a:cs typeface="Arial" panose="020B0604020202020204" pitchFamily="34" charset="0"/>
                    </a:defRPr>
                  </a:pPr>
                  <a:endParaRPr lang="en-GB"/>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B84-4E6A-86AB-85824FC62A73}"/>
                </c:ext>
              </c:extLst>
            </c:dLbl>
            <c:spPr>
              <a:noFill/>
              <a:ln>
                <a:noFill/>
              </a:ln>
              <a:effectLst/>
            </c:spPr>
            <c:txPr>
              <a:bodyPr rot="0" spcFirstLastPara="1" vertOverflow="ellipsis" vert="horz" wrap="square" anchor="ctr" anchorCtr="1"/>
              <a:lstStyle/>
              <a:p>
                <a:pPr>
                  <a:defRPr sz="1000" b="1" i="0" u="none" strike="noStrike" kern="1200" baseline="0">
                    <a:solidFill>
                      <a:schemeClr val="bg2">
                        <a:lumMod val="1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Disabled</c:v>
                </c:pt>
                <c:pt idx="1">
                  <c:v>Non-disabled</c:v>
                </c:pt>
              </c:strCache>
            </c:strRef>
          </c:cat>
          <c:val>
            <c:numRef>
              <c:f>Sheet1!$B$2:$C$2</c:f>
              <c:numCache>
                <c:formatCode>0%</c:formatCode>
                <c:ptCount val="2"/>
                <c:pt idx="0">
                  <c:v>0.59</c:v>
                </c:pt>
                <c:pt idx="1">
                  <c:v>0.44</c:v>
                </c:pt>
              </c:numCache>
            </c:numRef>
          </c:val>
          <c:extLst>
            <c:ext xmlns:c16="http://schemas.microsoft.com/office/drawing/2014/chart" uri="{C3380CC4-5D6E-409C-BE32-E72D297353CC}">
              <c16:uniqueId val="{00000004-3B84-4E6A-86AB-85824FC62A73}"/>
            </c:ext>
          </c:extLst>
        </c:ser>
        <c:dLbls>
          <c:dLblPos val="outEnd"/>
          <c:showLegendKey val="0"/>
          <c:showVal val="1"/>
          <c:showCatName val="0"/>
          <c:showSerName val="0"/>
          <c:showPercent val="0"/>
          <c:showBubbleSize val="0"/>
        </c:dLbls>
        <c:gapWidth val="66"/>
        <c:axId val="187858176"/>
        <c:axId val="187857392"/>
      </c:barChart>
      <c:catAx>
        <c:axId val="18785817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2">
                    <a:lumMod val="10000"/>
                  </a:schemeClr>
                </a:solidFill>
                <a:latin typeface="Arial" panose="020B0604020202020204" pitchFamily="34" charset="0"/>
                <a:ea typeface="+mn-ea"/>
                <a:cs typeface="Arial" panose="020B0604020202020204" pitchFamily="34" charset="0"/>
              </a:defRPr>
            </a:pPr>
            <a:endParaRPr lang="en-US"/>
          </a:p>
        </c:txPr>
        <c:crossAx val="187857392"/>
        <c:crosses val="autoZero"/>
        <c:auto val="1"/>
        <c:lblAlgn val="ctr"/>
        <c:lblOffset val="100"/>
        <c:noMultiLvlLbl val="0"/>
      </c:catAx>
      <c:valAx>
        <c:axId val="187857392"/>
        <c:scaling>
          <c:orientation val="minMax"/>
          <c:min val="0"/>
        </c:scaling>
        <c:delete val="1"/>
        <c:axPos val="r"/>
        <c:numFmt formatCode="0%" sourceLinked="1"/>
        <c:majorTickMark val="out"/>
        <c:minorTickMark val="none"/>
        <c:tickLblPos val="nextTo"/>
        <c:crossAx val="187858176"/>
        <c:crosses val="max"/>
        <c:crossBetween val="between"/>
      </c:valAx>
      <c:spPr>
        <a:noFill/>
        <a:ln>
          <a:noFill/>
        </a:ln>
        <a:effectLst/>
      </c:spPr>
    </c:plotArea>
    <c:plotVisOnly val="1"/>
    <c:dispBlanksAs val="gap"/>
    <c:showDLblsOverMax val="0"/>
  </c:chart>
  <c:spPr>
    <a:noFill/>
    <a:ln>
      <a:noFill/>
    </a:ln>
    <a:effectLst/>
  </c:spPr>
  <c:txPr>
    <a:bodyPr/>
    <a:lstStyle/>
    <a:p>
      <a:pPr>
        <a:defRPr sz="1000">
          <a:solidFill>
            <a:schemeClr val="bg2">
              <a:lumMod val="10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6256535072240091"/>
          <c:w val="1"/>
          <c:h val="0.55450510828242117"/>
        </c:manualLayout>
      </c:layout>
      <c:barChart>
        <c:barDir val="col"/>
        <c:grouping val="clustered"/>
        <c:varyColors val="0"/>
        <c:ser>
          <c:idx val="0"/>
          <c:order val="0"/>
          <c:spPr>
            <a:solidFill>
              <a:schemeClr val="accent2"/>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5346-4299-BF8F-D9C8FEA1C508}"/>
              </c:ext>
            </c:extLst>
          </c:dPt>
          <c:dPt>
            <c:idx val="1"/>
            <c:invertIfNegative val="0"/>
            <c:bubble3D val="0"/>
            <c:spPr>
              <a:solidFill>
                <a:srgbClr val="002060"/>
              </a:solidFill>
              <a:ln>
                <a:noFill/>
              </a:ln>
              <a:effectLst/>
            </c:spPr>
            <c:extLst>
              <c:ext xmlns:c16="http://schemas.microsoft.com/office/drawing/2014/chart" uri="{C3380CC4-5D6E-409C-BE32-E72D297353CC}">
                <c16:uniqueId val="{00000003-5346-4299-BF8F-D9C8FEA1C508}"/>
              </c:ext>
            </c:extLst>
          </c:dPt>
          <c:dPt>
            <c:idx val="2"/>
            <c:invertIfNegative val="0"/>
            <c:bubble3D val="0"/>
            <c:spPr>
              <a:solidFill>
                <a:srgbClr val="008840"/>
              </a:solidFill>
              <a:ln>
                <a:noFill/>
              </a:ln>
              <a:effectLst/>
            </c:spPr>
            <c:extLst>
              <c:ext xmlns:c16="http://schemas.microsoft.com/office/drawing/2014/chart" uri="{C3380CC4-5D6E-409C-BE32-E72D297353CC}">
                <c16:uniqueId val="{00000006-5346-4299-BF8F-D9C8FEA1C508}"/>
              </c:ext>
            </c:extLst>
          </c:dPt>
          <c:dLbls>
            <c:dLbl>
              <c:idx val="0"/>
              <c:tx>
                <c:rich>
                  <a:bodyPr rot="0" spcFirstLastPara="1" vertOverflow="ellipsis" vert="horz" wrap="square" anchor="ctr" anchorCtr="1"/>
                  <a:lstStyle/>
                  <a:p>
                    <a:pPr>
                      <a:defRPr sz="1000" b="1" i="0" u="none" strike="noStrike" kern="1200" baseline="0">
                        <a:solidFill>
                          <a:srgbClr val="C00000"/>
                        </a:solidFill>
                        <a:latin typeface="Arial" panose="020B0604020202020204" pitchFamily="34" charset="0"/>
                        <a:ea typeface="+mn-ea"/>
                        <a:cs typeface="Arial" panose="020B0604020202020204" pitchFamily="34" charset="0"/>
                      </a:defRPr>
                    </a:pPr>
                    <a:fld id="{32044498-4746-45F9-BDEB-E3842F4A3B49}" type="VALUE">
                      <a:rPr lang="en-US">
                        <a:solidFill>
                          <a:srgbClr val="C00000"/>
                        </a:solidFill>
                      </a:rPr>
                      <a:pPr>
                        <a:defRPr b="1">
                          <a:solidFill>
                            <a:srgbClr val="C00000"/>
                          </a:solidFill>
                        </a:defRPr>
                      </a:pPr>
                      <a:t>[VALUE]</a:t>
                    </a:fld>
                    <a:endParaRPr lang="en-GB"/>
                  </a:p>
                </c:rich>
              </c:tx>
              <c:spPr>
                <a:noFill/>
                <a:ln>
                  <a:noFill/>
                </a:ln>
                <a:effectLst/>
              </c:spPr>
              <c:txPr>
                <a:bodyPr rot="0" spcFirstLastPara="1" vertOverflow="ellipsis" vert="horz" wrap="square" anchor="ctr" anchorCtr="1"/>
                <a:lstStyle/>
                <a:p>
                  <a:pPr>
                    <a:defRPr sz="1000" b="1" i="0" u="none" strike="noStrike" kern="1200" baseline="0">
                      <a:solidFill>
                        <a:srgbClr val="C00000"/>
                      </a:solidFill>
                      <a:latin typeface="Arial" panose="020B0604020202020204" pitchFamily="34" charset="0"/>
                      <a:ea typeface="+mn-ea"/>
                      <a:cs typeface="Arial" panose="020B0604020202020204" pitchFamily="34" charset="0"/>
                    </a:defRPr>
                  </a:pPr>
                  <a:endParaRPr lang="en-GB"/>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346-4299-BF8F-D9C8FEA1C508}"/>
                </c:ext>
              </c:extLst>
            </c:dLbl>
            <c:dLbl>
              <c:idx val="1"/>
              <c:tx>
                <c:rich>
                  <a:bodyPr rot="0" spcFirstLastPara="1" vertOverflow="ellipsis" vert="horz" wrap="square" anchor="ctr" anchorCtr="1"/>
                  <a:lstStyle/>
                  <a:p>
                    <a:pPr>
                      <a:defRPr sz="1000" b="1" i="0" u="none" strike="noStrike" kern="1200" baseline="0">
                        <a:solidFill>
                          <a:srgbClr val="002060"/>
                        </a:solidFill>
                        <a:latin typeface="Arial" panose="020B0604020202020204" pitchFamily="34" charset="0"/>
                        <a:ea typeface="+mn-ea"/>
                        <a:cs typeface="Arial" panose="020B0604020202020204" pitchFamily="34" charset="0"/>
                      </a:defRPr>
                    </a:pPr>
                    <a:fld id="{1C09FCBC-B267-48D0-B285-2FD52E4FCA16}" type="VALUE">
                      <a:rPr lang="en-US">
                        <a:solidFill>
                          <a:srgbClr val="002060"/>
                        </a:solidFill>
                      </a:rPr>
                      <a:pPr>
                        <a:defRPr b="1">
                          <a:solidFill>
                            <a:srgbClr val="002060"/>
                          </a:solidFill>
                        </a:defRPr>
                      </a:pPr>
                      <a:t>[VALUE]</a:t>
                    </a:fld>
                    <a:endParaRPr lang="en-GB"/>
                  </a:p>
                </c:rich>
              </c:tx>
              <c:spPr>
                <a:noFill/>
                <a:ln>
                  <a:noFill/>
                </a:ln>
                <a:effectLst/>
              </c:spPr>
              <c:txPr>
                <a:bodyPr rot="0" spcFirstLastPara="1" vertOverflow="ellipsis" vert="horz" wrap="square" anchor="ctr" anchorCtr="1"/>
                <a:lstStyle/>
                <a:p>
                  <a:pPr>
                    <a:defRPr sz="1000" b="1" i="0" u="none" strike="noStrike" kern="1200" baseline="0">
                      <a:solidFill>
                        <a:srgbClr val="002060"/>
                      </a:solidFill>
                      <a:latin typeface="Arial" panose="020B0604020202020204" pitchFamily="34" charset="0"/>
                      <a:ea typeface="+mn-ea"/>
                      <a:cs typeface="Arial" panose="020B0604020202020204" pitchFamily="34" charset="0"/>
                    </a:defRPr>
                  </a:pPr>
                  <a:endParaRPr lang="en-GB"/>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346-4299-BF8F-D9C8FEA1C508}"/>
                </c:ext>
              </c:extLst>
            </c:dLbl>
            <c:dLbl>
              <c:idx val="2"/>
              <c:spPr>
                <a:noFill/>
                <a:ln>
                  <a:noFill/>
                </a:ln>
                <a:effectLst/>
              </c:spPr>
              <c:txPr>
                <a:bodyPr rot="0" spcFirstLastPara="1" vertOverflow="ellipsis" vert="horz" wrap="square" anchor="ctr" anchorCtr="1"/>
                <a:lstStyle/>
                <a:p>
                  <a:pPr>
                    <a:defRPr sz="1000" b="1" i="0" u="none" strike="noStrike" kern="1200" baseline="0">
                      <a:solidFill>
                        <a:srgbClr val="0088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5346-4299-BF8F-D9C8FEA1C508}"/>
                </c:ext>
              </c:extLst>
            </c:dLbl>
            <c:spPr>
              <a:noFill/>
              <a:ln>
                <a:noFill/>
              </a:ln>
              <a:effectLst/>
            </c:spPr>
            <c:txPr>
              <a:bodyPr rot="0" spcFirstLastPara="1" vertOverflow="ellipsis" vert="horz" wrap="square" anchor="ctr" anchorCtr="1"/>
              <a:lstStyle/>
              <a:p>
                <a:pPr>
                  <a:defRPr sz="1000" b="1" i="0" u="none" strike="noStrike" kern="1200" baseline="0">
                    <a:solidFill>
                      <a:schemeClr val="bg2">
                        <a:lumMod val="1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Social renter</c:v>
                </c:pt>
                <c:pt idx="1">
                  <c:v>Private renter</c:v>
                </c:pt>
                <c:pt idx="2">
                  <c:v>Owner-occupier</c:v>
                </c:pt>
              </c:strCache>
            </c:strRef>
          </c:cat>
          <c:val>
            <c:numRef>
              <c:f>Sheet1!$B$2:$D$2</c:f>
              <c:numCache>
                <c:formatCode>0%</c:formatCode>
                <c:ptCount val="3"/>
                <c:pt idx="0">
                  <c:v>0.57999999999999996</c:v>
                </c:pt>
                <c:pt idx="1">
                  <c:v>0.46</c:v>
                </c:pt>
                <c:pt idx="2">
                  <c:v>0.43</c:v>
                </c:pt>
              </c:numCache>
            </c:numRef>
          </c:val>
          <c:extLst>
            <c:ext xmlns:c16="http://schemas.microsoft.com/office/drawing/2014/chart" uri="{C3380CC4-5D6E-409C-BE32-E72D297353CC}">
              <c16:uniqueId val="{00000004-5346-4299-BF8F-D9C8FEA1C508}"/>
            </c:ext>
          </c:extLst>
        </c:ser>
        <c:dLbls>
          <c:dLblPos val="outEnd"/>
          <c:showLegendKey val="0"/>
          <c:showVal val="1"/>
          <c:showCatName val="0"/>
          <c:showSerName val="0"/>
          <c:showPercent val="0"/>
          <c:showBubbleSize val="0"/>
        </c:dLbls>
        <c:gapWidth val="66"/>
        <c:axId val="187858176"/>
        <c:axId val="187857392"/>
      </c:barChart>
      <c:catAx>
        <c:axId val="18785817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2">
                    <a:lumMod val="10000"/>
                  </a:schemeClr>
                </a:solidFill>
                <a:latin typeface="Arial" panose="020B0604020202020204" pitchFamily="34" charset="0"/>
                <a:ea typeface="+mn-ea"/>
                <a:cs typeface="Arial" panose="020B0604020202020204" pitchFamily="34" charset="0"/>
              </a:defRPr>
            </a:pPr>
            <a:endParaRPr lang="en-US"/>
          </a:p>
        </c:txPr>
        <c:crossAx val="187857392"/>
        <c:crosses val="autoZero"/>
        <c:auto val="1"/>
        <c:lblAlgn val="ctr"/>
        <c:lblOffset val="100"/>
        <c:noMultiLvlLbl val="0"/>
      </c:catAx>
      <c:valAx>
        <c:axId val="187857392"/>
        <c:scaling>
          <c:orientation val="minMax"/>
          <c:min val="0"/>
        </c:scaling>
        <c:delete val="1"/>
        <c:axPos val="r"/>
        <c:numFmt formatCode="0%" sourceLinked="1"/>
        <c:majorTickMark val="out"/>
        <c:minorTickMark val="none"/>
        <c:tickLblPos val="nextTo"/>
        <c:crossAx val="187858176"/>
        <c:crosses val="max"/>
        <c:crossBetween val="between"/>
      </c:valAx>
      <c:spPr>
        <a:noFill/>
        <a:ln>
          <a:noFill/>
        </a:ln>
        <a:effectLst/>
      </c:spPr>
    </c:plotArea>
    <c:plotVisOnly val="1"/>
    <c:dispBlanksAs val="gap"/>
    <c:showDLblsOverMax val="0"/>
  </c:chart>
  <c:spPr>
    <a:noFill/>
    <a:ln>
      <a:noFill/>
    </a:ln>
    <a:effectLst/>
  </c:spPr>
  <c:txPr>
    <a:bodyPr/>
    <a:lstStyle/>
    <a:p>
      <a:pPr>
        <a:defRPr sz="1000">
          <a:solidFill>
            <a:schemeClr val="bg2">
              <a:lumMod val="10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76208641041399"/>
          <c:y val="2.2359781703559588E-2"/>
          <c:w val="0.85323791358958601"/>
          <c:h val="0.88255424030166829"/>
        </c:manualLayout>
      </c:layout>
      <c:barChart>
        <c:barDir val="bar"/>
        <c:grouping val="percentStacked"/>
        <c:varyColors val="0"/>
        <c:ser>
          <c:idx val="0"/>
          <c:order val="0"/>
          <c:tx>
            <c:strRef>
              <c:f>Sheet1!$B$1</c:f>
              <c:strCache>
                <c:ptCount val="1"/>
                <c:pt idx="0">
                  <c:v>Very Easy</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Energy</c:v>
                </c:pt>
                <c:pt idx="1">
                  <c:v>Rent/mortgage</c:v>
                </c:pt>
                <c:pt idx="2">
                  <c:v>Council tax</c:v>
                </c:pt>
                <c:pt idx="3">
                  <c:v>Food</c:v>
                </c:pt>
                <c:pt idx="4">
                  <c:v>Internet/ phone*</c:v>
                </c:pt>
                <c:pt idx="5">
                  <c:v>Short term loans</c:v>
                </c:pt>
              </c:strCache>
            </c:strRef>
          </c:cat>
          <c:val>
            <c:numRef>
              <c:f>Sheet1!$B$2:$B$7</c:f>
              <c:numCache>
                <c:formatCode>0%</c:formatCode>
                <c:ptCount val="6"/>
                <c:pt idx="0">
                  <c:v>0.15</c:v>
                </c:pt>
                <c:pt idx="1">
                  <c:v>0.1</c:v>
                </c:pt>
                <c:pt idx="2">
                  <c:v>0.14000000000000001</c:v>
                </c:pt>
                <c:pt idx="3">
                  <c:v>0.22</c:v>
                </c:pt>
                <c:pt idx="4">
                  <c:v>0.21</c:v>
                </c:pt>
                <c:pt idx="5">
                  <c:v>0.05</c:v>
                </c:pt>
              </c:numCache>
            </c:numRef>
          </c:val>
          <c:extLst>
            <c:ext xmlns:c16="http://schemas.microsoft.com/office/drawing/2014/chart" uri="{C3380CC4-5D6E-409C-BE32-E72D297353CC}">
              <c16:uniqueId val="{00000000-E17B-4778-A18D-3F184177FF9B}"/>
            </c:ext>
          </c:extLst>
        </c:ser>
        <c:ser>
          <c:idx val="1"/>
          <c:order val="1"/>
          <c:tx>
            <c:strRef>
              <c:f>Sheet1!$C$1</c:f>
              <c:strCache>
                <c:ptCount val="1"/>
                <c:pt idx="0">
                  <c:v>Easy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Energy</c:v>
                </c:pt>
                <c:pt idx="1">
                  <c:v>Rent/mortgage</c:v>
                </c:pt>
                <c:pt idx="2">
                  <c:v>Council tax</c:v>
                </c:pt>
                <c:pt idx="3">
                  <c:v>Food</c:v>
                </c:pt>
                <c:pt idx="4">
                  <c:v>Internet/ phone*</c:v>
                </c:pt>
                <c:pt idx="5">
                  <c:v>Short term loans</c:v>
                </c:pt>
              </c:strCache>
            </c:strRef>
          </c:cat>
          <c:val>
            <c:numRef>
              <c:f>Sheet1!$C$2:$C$7</c:f>
              <c:numCache>
                <c:formatCode>0%</c:formatCode>
                <c:ptCount val="6"/>
                <c:pt idx="0">
                  <c:v>0.15</c:v>
                </c:pt>
                <c:pt idx="1">
                  <c:v>0.14000000000000001</c:v>
                </c:pt>
                <c:pt idx="2">
                  <c:v>0.15</c:v>
                </c:pt>
                <c:pt idx="3">
                  <c:v>0.19</c:v>
                </c:pt>
                <c:pt idx="4">
                  <c:v>0.21</c:v>
                </c:pt>
                <c:pt idx="5">
                  <c:v>0.04</c:v>
                </c:pt>
              </c:numCache>
            </c:numRef>
          </c:val>
          <c:extLst>
            <c:ext xmlns:c16="http://schemas.microsoft.com/office/drawing/2014/chart" uri="{C3380CC4-5D6E-409C-BE32-E72D297353CC}">
              <c16:uniqueId val="{00000001-E17B-4778-A18D-3F184177FF9B}"/>
            </c:ext>
          </c:extLst>
        </c:ser>
        <c:ser>
          <c:idx val="2"/>
          <c:order val="2"/>
          <c:tx>
            <c:strRef>
              <c:f>Sheet1!$D$1</c:f>
              <c:strCache>
                <c:ptCount val="1"/>
                <c:pt idx="0">
                  <c:v>Fairly easy</c:v>
                </c:pt>
              </c:strCache>
            </c:strRef>
          </c:tx>
          <c:spPr>
            <a:solidFill>
              <a:srgbClr val="1EA89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Energy</c:v>
                </c:pt>
                <c:pt idx="1">
                  <c:v>Rent/mortgage</c:v>
                </c:pt>
                <c:pt idx="2">
                  <c:v>Council tax</c:v>
                </c:pt>
                <c:pt idx="3">
                  <c:v>Food</c:v>
                </c:pt>
                <c:pt idx="4">
                  <c:v>Internet/ phone*</c:v>
                </c:pt>
                <c:pt idx="5">
                  <c:v>Short term loans</c:v>
                </c:pt>
              </c:strCache>
            </c:strRef>
          </c:cat>
          <c:val>
            <c:numRef>
              <c:f>Sheet1!$D$2:$D$7</c:f>
              <c:numCache>
                <c:formatCode>0%</c:formatCode>
                <c:ptCount val="6"/>
                <c:pt idx="0">
                  <c:v>0.26</c:v>
                </c:pt>
                <c:pt idx="1">
                  <c:v>0.24</c:v>
                </c:pt>
                <c:pt idx="2">
                  <c:v>0.28999999999999998</c:v>
                </c:pt>
                <c:pt idx="3">
                  <c:v>0.3</c:v>
                </c:pt>
                <c:pt idx="4">
                  <c:v>0.3</c:v>
                </c:pt>
                <c:pt idx="5">
                  <c:v>0.06</c:v>
                </c:pt>
              </c:numCache>
            </c:numRef>
          </c:val>
          <c:extLst>
            <c:ext xmlns:c16="http://schemas.microsoft.com/office/drawing/2014/chart" uri="{C3380CC4-5D6E-409C-BE32-E72D297353CC}">
              <c16:uniqueId val="{00000002-E17B-4778-A18D-3F184177FF9B}"/>
            </c:ext>
          </c:extLst>
        </c:ser>
        <c:ser>
          <c:idx val="3"/>
          <c:order val="3"/>
          <c:tx>
            <c:strRef>
              <c:f>Sheet1!$E$1</c:f>
              <c:strCache>
                <c:ptCount val="1"/>
                <c:pt idx="0">
                  <c:v>Fairly difficult</c:v>
                </c:pt>
              </c:strCache>
            </c:strRef>
          </c:tx>
          <c:spPr>
            <a:solidFill>
              <a:srgbClr val="FAA71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Energy</c:v>
                </c:pt>
                <c:pt idx="1">
                  <c:v>Rent/mortgage</c:v>
                </c:pt>
                <c:pt idx="2">
                  <c:v>Council tax</c:v>
                </c:pt>
                <c:pt idx="3">
                  <c:v>Food</c:v>
                </c:pt>
                <c:pt idx="4">
                  <c:v>Internet/ phone*</c:v>
                </c:pt>
                <c:pt idx="5">
                  <c:v>Short term loans</c:v>
                </c:pt>
              </c:strCache>
            </c:strRef>
          </c:cat>
          <c:val>
            <c:numRef>
              <c:f>Sheet1!$E$2:$E$7</c:f>
              <c:numCache>
                <c:formatCode>0%</c:formatCode>
                <c:ptCount val="6"/>
                <c:pt idx="0">
                  <c:v>0.17</c:v>
                </c:pt>
                <c:pt idx="1">
                  <c:v>0.17</c:v>
                </c:pt>
                <c:pt idx="2">
                  <c:v>0.15</c:v>
                </c:pt>
                <c:pt idx="3">
                  <c:v>0.13</c:v>
                </c:pt>
                <c:pt idx="4">
                  <c:v>0.11</c:v>
                </c:pt>
                <c:pt idx="5">
                  <c:v>0.04</c:v>
                </c:pt>
              </c:numCache>
            </c:numRef>
          </c:val>
          <c:extLst>
            <c:ext xmlns:c16="http://schemas.microsoft.com/office/drawing/2014/chart" uri="{C3380CC4-5D6E-409C-BE32-E72D297353CC}">
              <c16:uniqueId val="{00000003-E17B-4778-A18D-3F184177FF9B}"/>
            </c:ext>
          </c:extLst>
        </c:ser>
        <c:ser>
          <c:idx val="4"/>
          <c:order val="4"/>
          <c:tx>
            <c:strRef>
              <c:f>Sheet1!$F$1</c:f>
              <c:strCache>
                <c:ptCount val="1"/>
                <c:pt idx="0">
                  <c:v>Difficult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Energy</c:v>
                </c:pt>
                <c:pt idx="1">
                  <c:v>Rent/mortgage</c:v>
                </c:pt>
                <c:pt idx="2">
                  <c:v>Council tax</c:v>
                </c:pt>
                <c:pt idx="3">
                  <c:v>Food</c:v>
                </c:pt>
                <c:pt idx="4">
                  <c:v>Internet/ phone*</c:v>
                </c:pt>
                <c:pt idx="5">
                  <c:v>Short term loans</c:v>
                </c:pt>
              </c:strCache>
            </c:strRef>
          </c:cat>
          <c:val>
            <c:numRef>
              <c:f>Sheet1!$F$2:$F$7</c:f>
              <c:numCache>
                <c:formatCode>0%</c:formatCode>
                <c:ptCount val="6"/>
                <c:pt idx="0">
                  <c:v>0.1</c:v>
                </c:pt>
                <c:pt idx="1">
                  <c:v>0.1</c:v>
                </c:pt>
                <c:pt idx="2">
                  <c:v>0.09</c:v>
                </c:pt>
                <c:pt idx="3">
                  <c:v>0.08</c:v>
                </c:pt>
                <c:pt idx="4">
                  <c:v>0.08</c:v>
                </c:pt>
                <c:pt idx="5">
                  <c:v>0.05</c:v>
                </c:pt>
              </c:numCache>
            </c:numRef>
          </c:val>
          <c:extLst>
            <c:ext xmlns:c16="http://schemas.microsoft.com/office/drawing/2014/chart" uri="{C3380CC4-5D6E-409C-BE32-E72D297353CC}">
              <c16:uniqueId val="{00000004-E17B-4778-A18D-3F184177FF9B}"/>
            </c:ext>
          </c:extLst>
        </c:ser>
        <c:ser>
          <c:idx val="5"/>
          <c:order val="5"/>
          <c:tx>
            <c:strRef>
              <c:f>Sheet1!$G$1</c:f>
              <c:strCache>
                <c:ptCount val="1"/>
                <c:pt idx="0">
                  <c:v>Very difficult</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Energy</c:v>
                </c:pt>
                <c:pt idx="1">
                  <c:v>Rent/mortgage</c:v>
                </c:pt>
                <c:pt idx="2">
                  <c:v>Council tax</c:v>
                </c:pt>
                <c:pt idx="3">
                  <c:v>Food</c:v>
                </c:pt>
                <c:pt idx="4">
                  <c:v>Internet/ phone*</c:v>
                </c:pt>
                <c:pt idx="5">
                  <c:v>Short term loans</c:v>
                </c:pt>
              </c:strCache>
            </c:strRef>
          </c:cat>
          <c:val>
            <c:numRef>
              <c:f>Sheet1!$G$2:$G$7</c:f>
              <c:numCache>
                <c:formatCode>0%</c:formatCode>
                <c:ptCount val="6"/>
                <c:pt idx="0">
                  <c:v>0.14000000000000001</c:v>
                </c:pt>
                <c:pt idx="1">
                  <c:v>0.11</c:v>
                </c:pt>
                <c:pt idx="2">
                  <c:v>0.11</c:v>
                </c:pt>
                <c:pt idx="3">
                  <c:v>0.06</c:v>
                </c:pt>
                <c:pt idx="4">
                  <c:v>0.06</c:v>
                </c:pt>
                <c:pt idx="5">
                  <c:v>0.04</c:v>
                </c:pt>
              </c:numCache>
            </c:numRef>
          </c:val>
          <c:extLst>
            <c:ext xmlns:c16="http://schemas.microsoft.com/office/drawing/2014/chart" uri="{C3380CC4-5D6E-409C-BE32-E72D297353CC}">
              <c16:uniqueId val="{00000005-E17B-4778-A18D-3F184177FF9B}"/>
            </c:ext>
          </c:extLst>
        </c:ser>
        <c:ser>
          <c:idx val="6"/>
          <c:order val="6"/>
          <c:tx>
            <c:strRef>
              <c:f>Sheet1!$H$1</c:f>
              <c:strCache>
                <c:ptCount val="1"/>
                <c:pt idx="0">
                  <c:v>Don't know/PNTS/Not applicable</c:v>
                </c:pt>
              </c:strCache>
            </c:strRef>
          </c:tx>
          <c:spPr>
            <a:solidFill>
              <a:schemeClr val="bg1">
                <a:lumMod val="5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E17B-4778-A18D-3F184177FF9B}"/>
                </c:ext>
              </c:extLst>
            </c:dLbl>
            <c:dLbl>
              <c:idx val="3"/>
              <c:delete val="1"/>
              <c:extLst>
                <c:ext xmlns:c15="http://schemas.microsoft.com/office/drawing/2012/chart" uri="{CE6537A1-D6FC-4f65-9D91-7224C49458BB}"/>
                <c:ext xmlns:c16="http://schemas.microsoft.com/office/drawing/2014/chart" uri="{C3380CC4-5D6E-409C-BE32-E72D297353CC}">
                  <c16:uniqueId val="{00000007-E17B-4778-A18D-3F184177FF9B}"/>
                </c:ext>
              </c:extLst>
            </c:dLbl>
            <c:dLbl>
              <c:idx val="4"/>
              <c:delete val="1"/>
              <c:extLst>
                <c:ext xmlns:c15="http://schemas.microsoft.com/office/drawing/2012/chart" uri="{CE6537A1-D6FC-4f65-9D91-7224C49458BB}"/>
                <c:ext xmlns:c16="http://schemas.microsoft.com/office/drawing/2014/chart" uri="{C3380CC4-5D6E-409C-BE32-E72D297353CC}">
                  <c16:uniqueId val="{00000008-E17B-4778-A18D-3F184177FF9B}"/>
                </c:ext>
              </c:extLst>
            </c:dLbl>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Energy</c:v>
                </c:pt>
                <c:pt idx="1">
                  <c:v>Rent/mortgage</c:v>
                </c:pt>
                <c:pt idx="2">
                  <c:v>Council tax</c:v>
                </c:pt>
                <c:pt idx="3">
                  <c:v>Food</c:v>
                </c:pt>
                <c:pt idx="4">
                  <c:v>Internet/ phone*</c:v>
                </c:pt>
                <c:pt idx="5">
                  <c:v>Short term loans</c:v>
                </c:pt>
              </c:strCache>
            </c:strRef>
          </c:cat>
          <c:val>
            <c:numRef>
              <c:f>Sheet1!$H$2:$H$7</c:f>
              <c:numCache>
                <c:formatCode>0%</c:formatCode>
                <c:ptCount val="6"/>
                <c:pt idx="0">
                  <c:v>0.03</c:v>
                </c:pt>
                <c:pt idx="1">
                  <c:v>0.14000000000000001</c:v>
                </c:pt>
                <c:pt idx="2">
                  <c:v>7.0000000000000007E-2</c:v>
                </c:pt>
                <c:pt idx="3">
                  <c:v>0.03</c:v>
                </c:pt>
                <c:pt idx="4">
                  <c:v>0.04</c:v>
                </c:pt>
                <c:pt idx="5">
                  <c:v>0.72</c:v>
                </c:pt>
              </c:numCache>
            </c:numRef>
          </c:val>
          <c:extLst>
            <c:ext xmlns:c16="http://schemas.microsoft.com/office/drawing/2014/chart" uri="{C3380CC4-5D6E-409C-BE32-E72D297353CC}">
              <c16:uniqueId val="{00000009-E17B-4778-A18D-3F184177FF9B}"/>
            </c:ext>
          </c:extLst>
        </c:ser>
        <c:dLbls>
          <c:dLblPos val="ctr"/>
          <c:showLegendKey val="0"/>
          <c:showVal val="1"/>
          <c:showCatName val="0"/>
          <c:showSerName val="0"/>
          <c:showPercent val="0"/>
          <c:showBubbleSize val="0"/>
        </c:dLbls>
        <c:gapWidth val="30"/>
        <c:overlap val="100"/>
        <c:axId val="221387864"/>
        <c:axId val="221387472"/>
      </c:barChart>
      <c:catAx>
        <c:axId val="2213878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lang="en-US" sz="1200"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endParaRPr lang="en-US"/>
          </a:p>
        </c:txPr>
        <c:crossAx val="221387472"/>
        <c:crosses val="autoZero"/>
        <c:auto val="1"/>
        <c:lblAlgn val="ctr"/>
        <c:lblOffset val="100"/>
        <c:noMultiLvlLbl val="0"/>
      </c:catAx>
      <c:valAx>
        <c:axId val="221387472"/>
        <c:scaling>
          <c:orientation val="minMax"/>
        </c:scaling>
        <c:delete val="1"/>
        <c:axPos val="t"/>
        <c:numFmt formatCode="0%" sourceLinked="1"/>
        <c:majorTickMark val="none"/>
        <c:minorTickMark val="none"/>
        <c:tickLblPos val="nextTo"/>
        <c:crossAx val="221387864"/>
        <c:crosses val="autoZero"/>
        <c:crossBetween val="between"/>
      </c:valAx>
      <c:spPr>
        <a:noFill/>
        <a:ln>
          <a:noFill/>
        </a:ln>
        <a:effectLst/>
      </c:spPr>
    </c:plotArea>
    <c:legend>
      <c:legendPos val="b"/>
      <c:layout>
        <c:manualLayout>
          <c:xMode val="edge"/>
          <c:yMode val="edge"/>
          <c:x val="1.5926122167413095E-2"/>
          <c:y val="0.9175008051435426"/>
          <c:w val="0.98236195919525937"/>
          <c:h val="6.3705601655485847E-2"/>
        </c:manualLayout>
      </c:layout>
      <c:overlay val="0"/>
      <c:spPr>
        <a:noFill/>
        <a:ln>
          <a:noFill/>
        </a:ln>
        <a:effectLst/>
      </c:spPr>
      <c:txPr>
        <a:bodyPr rot="0" spcFirstLastPara="1" vertOverflow="ellipsis" vert="horz" wrap="square" anchor="ctr" anchorCtr="1"/>
        <a:lstStyle/>
        <a:p>
          <a:pPr>
            <a:defRPr lang="en-US" sz="1200"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lang="en-US" sz="1200">
          <a:solidFill>
            <a:schemeClr val="accent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78698163556244"/>
          <c:y val="2.6153344172975428E-2"/>
          <c:w val="0.76421301836443756"/>
          <c:h val="0.92801904091591159"/>
        </c:manualLayout>
      </c:layout>
      <c:barChart>
        <c:barDir val="bar"/>
        <c:grouping val="clustered"/>
        <c:varyColors val="0"/>
        <c:ser>
          <c:idx val="0"/>
          <c:order val="0"/>
          <c:tx>
            <c:strRef>
              <c:f>Sheet1!$B$1</c:f>
              <c:strCache>
                <c:ptCount val="1"/>
                <c:pt idx="0">
                  <c:v>Important 2023</c:v>
                </c:pt>
              </c:strCache>
            </c:strRef>
          </c:tx>
          <c:spPr>
            <a:solidFill>
              <a:srgbClr val="FAA71C"/>
            </a:solidFill>
            <a:ln>
              <a:noFill/>
            </a:ln>
            <a:effectLst/>
          </c:spPr>
          <c:invertIfNegative val="0"/>
          <c:dPt>
            <c:idx val="0"/>
            <c:invertIfNegative val="0"/>
            <c:bubble3D val="0"/>
            <c:spPr>
              <a:solidFill>
                <a:srgbClr val="FAA71C"/>
              </a:solidFill>
              <a:ln>
                <a:noFill/>
              </a:ln>
              <a:effectLst/>
            </c:spPr>
            <c:extLst>
              <c:ext xmlns:c16="http://schemas.microsoft.com/office/drawing/2014/chart" uri="{C3380CC4-5D6E-409C-BE32-E72D297353CC}">
                <c16:uniqueId val="{00000001-A7DE-4195-AF59-F1D89FC933EB}"/>
              </c:ext>
            </c:extLst>
          </c:dPt>
          <c:dPt>
            <c:idx val="1"/>
            <c:invertIfNegative val="0"/>
            <c:bubble3D val="0"/>
            <c:spPr>
              <a:solidFill>
                <a:srgbClr val="FAA71C"/>
              </a:solidFill>
              <a:ln>
                <a:noFill/>
              </a:ln>
              <a:effectLst/>
            </c:spPr>
            <c:extLst>
              <c:ext xmlns:c16="http://schemas.microsoft.com/office/drawing/2014/chart" uri="{C3380CC4-5D6E-409C-BE32-E72D297353CC}">
                <c16:uniqueId val="{00000003-A7DE-4195-AF59-F1D89FC933EB}"/>
              </c:ext>
            </c:extLst>
          </c:dPt>
          <c:dPt>
            <c:idx val="2"/>
            <c:invertIfNegative val="0"/>
            <c:bubble3D val="0"/>
            <c:spPr>
              <a:solidFill>
                <a:srgbClr val="FAA71C"/>
              </a:solidFill>
              <a:ln>
                <a:noFill/>
              </a:ln>
              <a:effectLst/>
            </c:spPr>
            <c:extLst>
              <c:ext xmlns:c16="http://schemas.microsoft.com/office/drawing/2014/chart" uri="{C3380CC4-5D6E-409C-BE32-E72D297353CC}">
                <c16:uniqueId val="{00000005-A7DE-4195-AF59-F1D89FC933EB}"/>
              </c:ext>
            </c:extLst>
          </c:dPt>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7DE-4195-AF59-F1D89FC933EB}"/>
                </c:ext>
              </c:extLst>
            </c:dLbl>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7DE-4195-AF59-F1D89FC933EB}"/>
                </c:ext>
              </c:extLst>
            </c:dLbl>
            <c:dLbl>
              <c:idx val="3"/>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805-45A7-B550-66F4AA29D4DE}"/>
                </c:ext>
              </c:extLst>
            </c:dLbl>
            <c:dLbl>
              <c:idx val="5"/>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805-45A7-B550-66F4AA29D4DE}"/>
                </c:ext>
              </c:extLst>
            </c:dLbl>
            <c:dLbl>
              <c:idx val="6"/>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7DE-4195-AF59-F1D89FC933EB}"/>
                </c:ext>
              </c:extLst>
            </c:dLbl>
            <c:dLbl>
              <c:idx val="7"/>
              <c:spPr>
                <a:noFill/>
                <a:ln>
                  <a:noFill/>
                </a:ln>
                <a:effectLst/>
              </c:spPr>
              <c:txPr>
                <a:bodyPr rot="0" spcFirstLastPara="1" vertOverflow="ellipsis" vert="horz" wrap="square" anchor="ctr" anchorCtr="1"/>
                <a:lstStyle/>
                <a:p>
                  <a:pPr>
                    <a:defRPr sz="1400" b="1" i="0" u="none" strike="noStrike" kern="1200" baseline="0">
                      <a:solidFill>
                        <a:srgbClr val="008840"/>
                      </a:solidFill>
                      <a:latin typeface="Arial Black" panose="020B0A040201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1-C805-45A7-B550-66F4AA29D4DE}"/>
                </c:ext>
              </c:extLst>
            </c:dLbl>
            <c:spPr>
              <a:noFill/>
              <a:ln>
                <a:noFill/>
              </a:ln>
              <a:effectLst/>
            </c:spPr>
            <c:txPr>
              <a:bodyPr rot="0" spcFirstLastPara="1" vertOverflow="ellipsis" vert="horz" wrap="square" anchor="ctr" anchorCtr="1"/>
              <a:lstStyle/>
              <a:p>
                <a:pPr>
                  <a:defRPr sz="1400" b="1" i="0" u="none" strike="noStrike" kern="1200" baseline="0">
                    <a:solidFill>
                      <a:srgbClr val="002060"/>
                    </a:solidFill>
                    <a:latin typeface="Arial Black" panose="020B0A040201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Public transport</c:v>
                </c:pt>
                <c:pt idx="1">
                  <c:v>Parks and open spaces</c:v>
                </c:pt>
                <c:pt idx="2">
                  <c:v>Diverse and multicultural communities</c:v>
                </c:pt>
                <c:pt idx="3">
                  <c:v>Local amenities</c:v>
                </c:pt>
                <c:pt idx="4">
                  <c:v>Shopping facilities</c:v>
                </c:pt>
                <c:pt idx="5">
                  <c:v>The level of crime</c:v>
                </c:pt>
                <c:pt idx="6">
                  <c:v>Clean streets</c:v>
                </c:pt>
                <c:pt idx="7">
                  <c:v>Education provision</c:v>
                </c:pt>
              </c:strCache>
            </c:strRef>
          </c:cat>
          <c:val>
            <c:numRef>
              <c:f>Sheet1!$B$2:$B$9</c:f>
              <c:numCache>
                <c:formatCode>0%</c:formatCode>
                <c:ptCount val="8"/>
                <c:pt idx="0">
                  <c:v>0.45</c:v>
                </c:pt>
                <c:pt idx="1">
                  <c:v>0.41</c:v>
                </c:pt>
                <c:pt idx="2">
                  <c:v>0.19</c:v>
                </c:pt>
                <c:pt idx="3">
                  <c:v>0.15</c:v>
                </c:pt>
                <c:pt idx="4">
                  <c:v>0.15</c:v>
                </c:pt>
                <c:pt idx="5">
                  <c:v>0.13</c:v>
                </c:pt>
                <c:pt idx="6">
                  <c:v>0.12</c:v>
                </c:pt>
                <c:pt idx="7">
                  <c:v>0.1</c:v>
                </c:pt>
              </c:numCache>
            </c:numRef>
          </c:val>
          <c:extLst>
            <c:ext xmlns:c16="http://schemas.microsoft.com/office/drawing/2014/chart" uri="{C3380CC4-5D6E-409C-BE32-E72D297353CC}">
              <c16:uniqueId val="{00000006-A7DE-4195-AF59-F1D89FC933EB}"/>
            </c:ext>
          </c:extLst>
        </c:ser>
        <c:ser>
          <c:idx val="1"/>
          <c:order val="1"/>
          <c:tx>
            <c:strRef>
              <c:f>Sheet1!$C$1</c:f>
              <c:strCache>
                <c:ptCount val="1"/>
                <c:pt idx="0">
                  <c:v>Important 2022</c:v>
                </c:pt>
              </c:strCache>
            </c:strRef>
          </c:tx>
          <c:spPr>
            <a:solidFill>
              <a:schemeClr val="bg1">
                <a:lumMod val="75000"/>
              </a:schemeClr>
            </a:solidFill>
            <a:ln>
              <a:noFill/>
            </a:ln>
            <a:effectLst/>
          </c:spPr>
          <c:invertIfNegative val="0"/>
          <c:dPt>
            <c:idx val="0"/>
            <c:invertIfNegative val="0"/>
            <c:bubble3D val="0"/>
            <c:spPr>
              <a:noFill/>
              <a:ln>
                <a:solidFill>
                  <a:schemeClr val="bg1">
                    <a:lumMod val="75000"/>
                  </a:schemeClr>
                </a:solidFill>
              </a:ln>
              <a:effectLst/>
            </c:spPr>
            <c:extLst>
              <c:ext xmlns:c16="http://schemas.microsoft.com/office/drawing/2014/chart" uri="{C3380CC4-5D6E-409C-BE32-E72D297353CC}">
                <c16:uniqueId val="{0000000B-C805-45A7-B550-66F4AA29D4DE}"/>
              </c:ext>
            </c:extLst>
          </c:dPt>
          <c:dPt>
            <c:idx val="1"/>
            <c:invertIfNegative val="0"/>
            <c:bubble3D val="0"/>
            <c:spPr>
              <a:solidFill>
                <a:schemeClr val="bg1">
                  <a:lumMod val="75000"/>
                </a:schemeClr>
              </a:solidFill>
              <a:ln>
                <a:noFill/>
              </a:ln>
              <a:effectLst/>
            </c:spPr>
            <c:extLst>
              <c:ext xmlns:c16="http://schemas.microsoft.com/office/drawing/2014/chart" uri="{C3380CC4-5D6E-409C-BE32-E72D297353CC}">
                <c16:uniqueId val="{0000000A-A7DE-4195-AF59-F1D89FC933EB}"/>
              </c:ext>
            </c:extLst>
          </c:dPt>
          <c:dPt>
            <c:idx val="2"/>
            <c:invertIfNegative val="0"/>
            <c:bubble3D val="0"/>
            <c:spPr>
              <a:noFill/>
              <a:ln>
                <a:solidFill>
                  <a:schemeClr val="bg1">
                    <a:lumMod val="75000"/>
                  </a:schemeClr>
                </a:solidFill>
              </a:ln>
              <a:effectLst/>
            </c:spPr>
            <c:extLst>
              <c:ext xmlns:c16="http://schemas.microsoft.com/office/drawing/2014/chart" uri="{C3380CC4-5D6E-409C-BE32-E72D297353CC}">
                <c16:uniqueId val="{0000000C-C805-45A7-B550-66F4AA29D4DE}"/>
              </c:ext>
            </c:extLst>
          </c:dPt>
          <c:dPt>
            <c:idx val="3"/>
            <c:invertIfNegative val="0"/>
            <c:bubble3D val="0"/>
            <c:spPr>
              <a:noFill/>
              <a:ln>
                <a:solidFill>
                  <a:schemeClr val="bg1">
                    <a:lumMod val="75000"/>
                  </a:schemeClr>
                </a:solidFill>
              </a:ln>
              <a:effectLst/>
            </c:spPr>
            <c:extLst>
              <c:ext xmlns:c16="http://schemas.microsoft.com/office/drawing/2014/chart" uri="{C3380CC4-5D6E-409C-BE32-E72D297353CC}">
                <c16:uniqueId val="{0000000D-C805-45A7-B550-66F4AA29D4DE}"/>
              </c:ext>
            </c:extLst>
          </c:dPt>
          <c:dPt>
            <c:idx val="4"/>
            <c:invertIfNegative val="0"/>
            <c:bubble3D val="0"/>
            <c:spPr>
              <a:solidFill>
                <a:schemeClr val="bg1">
                  <a:lumMod val="75000"/>
                </a:schemeClr>
              </a:solidFill>
              <a:ln>
                <a:noFill/>
              </a:ln>
              <a:effectLst/>
            </c:spPr>
            <c:extLst>
              <c:ext xmlns:c16="http://schemas.microsoft.com/office/drawing/2014/chart" uri="{C3380CC4-5D6E-409C-BE32-E72D297353CC}">
                <c16:uniqueId val="{0000000F-3E91-423A-9D71-509503D1A6AB}"/>
              </c:ext>
            </c:extLst>
          </c:dPt>
          <c:dPt>
            <c:idx val="5"/>
            <c:invertIfNegative val="0"/>
            <c:bubble3D val="0"/>
            <c:spPr>
              <a:noFill/>
              <a:ln>
                <a:solidFill>
                  <a:schemeClr val="bg1">
                    <a:lumMod val="75000"/>
                  </a:schemeClr>
                </a:solidFill>
              </a:ln>
              <a:effectLst/>
            </c:spPr>
            <c:extLst>
              <c:ext xmlns:c16="http://schemas.microsoft.com/office/drawing/2014/chart" uri="{C3380CC4-5D6E-409C-BE32-E72D297353CC}">
                <c16:uniqueId val="{0000000F-C805-45A7-B550-66F4AA29D4DE}"/>
              </c:ext>
            </c:extLst>
          </c:dPt>
          <c:dPt>
            <c:idx val="6"/>
            <c:invertIfNegative val="0"/>
            <c:bubble3D val="0"/>
            <c:spPr>
              <a:noFill/>
              <a:ln>
                <a:solidFill>
                  <a:schemeClr val="bg1">
                    <a:lumMod val="75000"/>
                  </a:schemeClr>
                </a:solidFill>
              </a:ln>
              <a:effectLst/>
            </c:spPr>
            <c:extLst>
              <c:ext xmlns:c16="http://schemas.microsoft.com/office/drawing/2014/chart" uri="{C3380CC4-5D6E-409C-BE32-E72D297353CC}">
                <c16:uniqueId val="{0000000B-A7DE-4195-AF59-F1D89FC933EB}"/>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805-45A7-B550-66F4AA29D4DE}"/>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805-45A7-B550-66F4AA29D4DE}"/>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805-45A7-B550-66F4AA29D4DE}"/>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805-45A7-B550-66F4AA29D4DE}"/>
                </c:ext>
              </c:extLst>
            </c:dLbl>
            <c:dLbl>
              <c:idx val="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7DE-4195-AF59-F1D89FC933E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Public transport</c:v>
                </c:pt>
                <c:pt idx="1">
                  <c:v>Parks and open spaces</c:v>
                </c:pt>
                <c:pt idx="2">
                  <c:v>Diverse and multicultural communities</c:v>
                </c:pt>
                <c:pt idx="3">
                  <c:v>Local amenities</c:v>
                </c:pt>
                <c:pt idx="4">
                  <c:v>Shopping facilities</c:v>
                </c:pt>
                <c:pt idx="5">
                  <c:v>The level of crime</c:v>
                </c:pt>
                <c:pt idx="6">
                  <c:v>Clean streets</c:v>
                </c:pt>
                <c:pt idx="7">
                  <c:v>Education provision</c:v>
                </c:pt>
              </c:strCache>
            </c:strRef>
          </c:cat>
          <c:val>
            <c:numRef>
              <c:f>Sheet1!$C$2:$C$9</c:f>
              <c:numCache>
                <c:formatCode>0%</c:formatCode>
                <c:ptCount val="8"/>
                <c:pt idx="0">
                  <c:v>0.46</c:v>
                </c:pt>
                <c:pt idx="1">
                  <c:v>0.39</c:v>
                </c:pt>
                <c:pt idx="2">
                  <c:v>0.21</c:v>
                </c:pt>
                <c:pt idx="3">
                  <c:v>0.18</c:v>
                </c:pt>
                <c:pt idx="4">
                  <c:v>0.13</c:v>
                </c:pt>
                <c:pt idx="5">
                  <c:v>0.14000000000000001</c:v>
                </c:pt>
                <c:pt idx="6">
                  <c:v>0.13</c:v>
                </c:pt>
                <c:pt idx="7">
                  <c:v>7.0000000000000007E-2</c:v>
                </c:pt>
              </c:numCache>
            </c:numRef>
          </c:val>
          <c:extLst>
            <c:ext xmlns:c16="http://schemas.microsoft.com/office/drawing/2014/chart" uri="{C3380CC4-5D6E-409C-BE32-E72D297353CC}">
              <c16:uniqueId val="{00000009-A7DE-4195-AF59-F1D89FC933EB}"/>
            </c:ext>
          </c:extLst>
        </c:ser>
        <c:dLbls>
          <c:dLblPos val="outEnd"/>
          <c:showLegendKey val="0"/>
          <c:showVal val="1"/>
          <c:showCatName val="0"/>
          <c:showSerName val="0"/>
          <c:showPercent val="0"/>
          <c:showBubbleSize val="0"/>
        </c:dLbls>
        <c:gapWidth val="100"/>
        <c:overlap val="100"/>
        <c:axId val="187862096"/>
        <c:axId val="187861312"/>
      </c:barChart>
      <c:catAx>
        <c:axId val="18786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400" b="0" i="0" u="none" strike="noStrike" kern="1200" baseline="0">
                <a:solidFill>
                  <a:schemeClr val="bg2">
                    <a:lumMod val="10000"/>
                  </a:schemeClr>
                </a:solidFill>
                <a:latin typeface="Arial" panose="020B0604020202020204" pitchFamily="34" charset="0"/>
                <a:ea typeface="+mn-ea"/>
                <a:cs typeface="Arial" panose="020B0604020202020204" pitchFamily="34" charset="0"/>
              </a:defRPr>
            </a:pPr>
            <a:endParaRPr lang="en-US"/>
          </a:p>
        </c:txPr>
        <c:crossAx val="187861312"/>
        <c:crosses val="autoZero"/>
        <c:auto val="1"/>
        <c:lblAlgn val="ctr"/>
        <c:lblOffset val="100"/>
        <c:noMultiLvlLbl val="0"/>
      </c:catAx>
      <c:valAx>
        <c:axId val="187861312"/>
        <c:scaling>
          <c:orientation val="minMax"/>
        </c:scaling>
        <c:delete val="1"/>
        <c:axPos val="t"/>
        <c:numFmt formatCode="0%" sourceLinked="1"/>
        <c:majorTickMark val="out"/>
        <c:minorTickMark val="none"/>
        <c:tickLblPos val="nextTo"/>
        <c:crossAx val="187862096"/>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bg2">
              <a:lumMod val="10000"/>
            </a:schemeClr>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lineChart>
        <c:grouping val="standard"/>
        <c:varyColors val="0"/>
        <c:ser>
          <c:idx val="0"/>
          <c:order val="0"/>
          <c:tx>
            <c:strRef>
              <c:f>Sheet1!$B$1</c:f>
              <c:strCache>
                <c:ptCount val="1"/>
                <c:pt idx="0">
                  <c:v>Satisfied</c:v>
                </c:pt>
              </c:strCache>
            </c:strRef>
          </c:tx>
          <c:spPr>
            <a:ln w="28575" cap="rnd">
              <a:solidFill>
                <a:srgbClr val="002060"/>
              </a:solidFill>
              <a:round/>
            </a:ln>
            <a:effectLst/>
          </c:spPr>
          <c:marker>
            <c:symbol val="circle"/>
            <c:size val="10"/>
            <c:spPr>
              <a:solidFill>
                <a:srgbClr val="DB504A"/>
              </a:solidFill>
              <a:ln w="12700">
                <a:solidFill>
                  <a:srgbClr val="002060"/>
                </a:solidFill>
              </a:ln>
              <a:effectLst/>
            </c:spPr>
          </c:marker>
          <c:dPt>
            <c:idx val="0"/>
            <c:marker>
              <c:symbol val="circle"/>
              <c:size val="10"/>
              <c:spPr>
                <a:solidFill>
                  <a:srgbClr val="002060"/>
                </a:solidFill>
                <a:ln w="12700">
                  <a:solidFill>
                    <a:srgbClr val="002060"/>
                  </a:solidFill>
                </a:ln>
                <a:effectLst/>
              </c:spPr>
            </c:marker>
            <c:bubble3D val="0"/>
            <c:extLst>
              <c:ext xmlns:c16="http://schemas.microsoft.com/office/drawing/2014/chart" uri="{C3380CC4-5D6E-409C-BE32-E72D297353CC}">
                <c16:uniqueId val="{00000006-7CB7-464A-B66E-F403D330E9C4}"/>
              </c:ext>
            </c:extLst>
          </c:dPt>
          <c:dPt>
            <c:idx val="1"/>
            <c:marker>
              <c:symbol val="circle"/>
              <c:size val="10"/>
              <c:spPr>
                <a:solidFill>
                  <a:schemeClr val="bg1">
                    <a:lumMod val="75000"/>
                  </a:schemeClr>
                </a:solidFill>
                <a:ln w="12700">
                  <a:solidFill>
                    <a:srgbClr val="002060"/>
                  </a:solidFill>
                </a:ln>
                <a:effectLst/>
              </c:spPr>
            </c:marker>
            <c:bubble3D val="0"/>
            <c:extLst>
              <c:ext xmlns:c16="http://schemas.microsoft.com/office/drawing/2014/chart" uri="{C3380CC4-5D6E-409C-BE32-E72D297353CC}">
                <c16:uniqueId val="{00000000-7CB7-464A-B66E-F403D330E9C4}"/>
              </c:ext>
            </c:extLst>
          </c:dPt>
          <c:dPt>
            <c:idx val="2"/>
            <c:marker>
              <c:symbol val="circle"/>
              <c:size val="10"/>
              <c:spPr>
                <a:solidFill>
                  <a:schemeClr val="bg1">
                    <a:lumMod val="75000"/>
                  </a:schemeClr>
                </a:solidFill>
                <a:ln w="12700">
                  <a:solidFill>
                    <a:srgbClr val="002060"/>
                  </a:solidFill>
                </a:ln>
                <a:effectLst/>
              </c:spPr>
            </c:marker>
            <c:bubble3D val="0"/>
            <c:extLst>
              <c:ext xmlns:c16="http://schemas.microsoft.com/office/drawing/2014/chart" uri="{C3380CC4-5D6E-409C-BE32-E72D297353CC}">
                <c16:uniqueId val="{00000001-7CB7-464A-B66E-F403D330E9C4}"/>
              </c:ext>
            </c:extLst>
          </c:dPt>
          <c:dPt>
            <c:idx val="3"/>
            <c:marker>
              <c:symbol val="circle"/>
              <c:size val="10"/>
              <c:spPr>
                <a:solidFill>
                  <a:schemeClr val="bg1">
                    <a:lumMod val="75000"/>
                  </a:schemeClr>
                </a:solidFill>
                <a:ln w="12700">
                  <a:solidFill>
                    <a:srgbClr val="002060"/>
                  </a:solidFill>
                </a:ln>
                <a:effectLst/>
              </c:spPr>
            </c:marker>
            <c:bubble3D val="0"/>
            <c:extLst>
              <c:ext xmlns:c16="http://schemas.microsoft.com/office/drawing/2014/chart" uri="{C3380CC4-5D6E-409C-BE32-E72D297353CC}">
                <c16:uniqueId val="{00000004-1716-4026-B903-8F4F8ACD196A}"/>
              </c:ext>
            </c:extLst>
          </c:dPt>
          <c:dPt>
            <c:idx val="4"/>
            <c:marker>
              <c:symbol val="circle"/>
              <c:size val="10"/>
              <c:spPr>
                <a:solidFill>
                  <a:schemeClr val="bg1">
                    <a:lumMod val="75000"/>
                  </a:schemeClr>
                </a:solidFill>
                <a:ln w="12700">
                  <a:solidFill>
                    <a:srgbClr val="002060"/>
                  </a:solidFill>
                </a:ln>
                <a:effectLst/>
              </c:spPr>
            </c:marker>
            <c:bubble3D val="0"/>
            <c:extLst>
              <c:ext xmlns:c16="http://schemas.microsoft.com/office/drawing/2014/chart" uri="{C3380CC4-5D6E-409C-BE32-E72D297353CC}">
                <c16:uniqueId val="{00000005-1716-4026-B903-8F4F8ACD196A}"/>
              </c:ext>
            </c:extLst>
          </c:dPt>
          <c:dPt>
            <c:idx val="5"/>
            <c:marker>
              <c:symbol val="circle"/>
              <c:size val="10"/>
              <c:spPr>
                <a:solidFill>
                  <a:schemeClr val="bg1">
                    <a:lumMod val="75000"/>
                  </a:schemeClr>
                </a:solidFill>
                <a:ln w="12700">
                  <a:solidFill>
                    <a:srgbClr val="002060"/>
                  </a:solidFill>
                </a:ln>
                <a:effectLst/>
              </c:spPr>
            </c:marker>
            <c:bubble3D val="0"/>
            <c:extLst>
              <c:ext xmlns:c16="http://schemas.microsoft.com/office/drawing/2014/chart" uri="{C3380CC4-5D6E-409C-BE32-E72D297353CC}">
                <c16:uniqueId val="{00000006-1716-4026-B903-8F4F8ACD196A}"/>
              </c:ext>
            </c:extLst>
          </c:dPt>
          <c:dPt>
            <c:idx val="6"/>
            <c:marker>
              <c:symbol val="circle"/>
              <c:size val="10"/>
              <c:spPr>
                <a:solidFill>
                  <a:schemeClr val="bg1">
                    <a:lumMod val="75000"/>
                  </a:schemeClr>
                </a:solidFill>
                <a:ln w="12700">
                  <a:solidFill>
                    <a:srgbClr val="002060"/>
                  </a:solidFill>
                </a:ln>
                <a:effectLst/>
              </c:spPr>
            </c:marker>
            <c:bubble3D val="0"/>
            <c:extLst>
              <c:ext xmlns:c16="http://schemas.microsoft.com/office/drawing/2014/chart" uri="{C3380CC4-5D6E-409C-BE32-E72D297353CC}">
                <c16:uniqueId val="{00000007-1716-4026-B903-8F4F8ACD196A}"/>
              </c:ext>
            </c:extLst>
          </c:dPt>
          <c:dPt>
            <c:idx val="7"/>
            <c:marker>
              <c:symbol val="circle"/>
              <c:size val="10"/>
              <c:spPr>
                <a:solidFill>
                  <a:schemeClr val="bg1">
                    <a:lumMod val="75000"/>
                  </a:schemeClr>
                </a:solidFill>
                <a:ln w="12700">
                  <a:solidFill>
                    <a:srgbClr val="002060"/>
                  </a:solidFill>
                </a:ln>
                <a:effectLst/>
              </c:spPr>
            </c:marker>
            <c:bubble3D val="0"/>
            <c:extLst>
              <c:ext xmlns:c16="http://schemas.microsoft.com/office/drawing/2014/chart" uri="{C3380CC4-5D6E-409C-BE32-E72D297353CC}">
                <c16:uniqueId val="{00000008-1EE1-4CE1-B87D-51454DBB640B}"/>
              </c:ext>
            </c:extLst>
          </c:dPt>
          <c:dPt>
            <c:idx val="8"/>
            <c:marker>
              <c:symbol val="circle"/>
              <c:size val="10"/>
              <c:spPr>
                <a:solidFill>
                  <a:schemeClr val="bg1">
                    <a:lumMod val="75000"/>
                  </a:schemeClr>
                </a:solidFill>
                <a:ln w="12700">
                  <a:solidFill>
                    <a:srgbClr val="002060"/>
                  </a:solidFill>
                </a:ln>
                <a:effectLst/>
              </c:spPr>
            </c:marker>
            <c:bubble3D val="0"/>
            <c:extLst>
              <c:ext xmlns:c16="http://schemas.microsoft.com/office/drawing/2014/chart" uri="{C3380CC4-5D6E-409C-BE32-E72D297353CC}">
                <c16:uniqueId val="{00000009-1EE1-4CE1-B87D-51454DBB640B}"/>
              </c:ext>
            </c:extLst>
          </c:dPt>
          <c:dLbls>
            <c:dLbl>
              <c:idx val="0"/>
              <c:layout>
                <c:manualLayout>
                  <c:x val="-1.9228408679449718E-2"/>
                  <c:y val="-8.32803487087719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CB7-464A-B66E-F403D330E9C4}"/>
                </c:ext>
              </c:extLst>
            </c:dLbl>
            <c:dLbl>
              <c:idx val="5"/>
              <c:tx>
                <c:rich>
                  <a:bodyPr rot="0" spcFirstLastPara="1" vertOverflow="ellipsis" vert="horz" wrap="square" anchor="ctr" anchorCtr="0"/>
                  <a:lstStyle/>
                  <a:p>
                    <a:pPr algn="ctr" rtl="0">
                      <a:defRPr lang="en-US" sz="16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fld id="{CD0E8517-9C8E-4E3D-97ED-44EF3F9615FE}" type="VALUE">
                      <a:rPr lang="en-US" sz="1600" b="1" i="0" u="none" strike="noStrike" kern="1200" baseline="0">
                        <a:solidFill>
                          <a:schemeClr val="bg1">
                            <a:lumMod val="50000"/>
                          </a:schemeClr>
                        </a:solidFill>
                        <a:latin typeface="Arial" panose="020B0604020202020204" pitchFamily="34" charset="0"/>
                        <a:ea typeface="+mn-ea"/>
                        <a:cs typeface="Arial" panose="020B0604020202020204" pitchFamily="34" charset="0"/>
                      </a:rPr>
                      <a:pPr algn="ctr" rtl="0">
                        <a:defRPr lang="en-US" sz="1600" b="1">
                          <a:solidFill>
                            <a:schemeClr val="bg1">
                              <a:lumMod val="50000"/>
                            </a:schemeClr>
                          </a:solidFill>
                        </a:defRPr>
                      </a:pPr>
                      <a:t>[VALUE]</a:t>
                    </a:fld>
                    <a:endParaRPr lang="en-GB"/>
                  </a:p>
                </c:rich>
              </c:tx>
              <c:spPr>
                <a:noFill/>
                <a:ln>
                  <a:noFill/>
                </a:ln>
                <a:effectLst/>
              </c:spPr>
              <c:txPr>
                <a:bodyPr rot="0" spcFirstLastPara="1" vertOverflow="ellipsis" vert="horz" wrap="square" anchor="ctr" anchorCtr="0"/>
                <a:lstStyle/>
                <a:p>
                  <a:pPr algn="ctr" rtl="0">
                    <a:defRPr lang="en-US" sz="16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GB"/>
                </a:p>
              </c:txPr>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1716-4026-B903-8F4F8ACD196A}"/>
                </c:ext>
              </c:extLst>
            </c:dLbl>
            <c:dLbl>
              <c:idx val="9"/>
              <c:tx>
                <c:rich>
                  <a:bodyPr rot="0" spcFirstLastPara="1" vertOverflow="ellipsis" vert="horz" wrap="square" anchor="ctr" anchorCtr="0"/>
                  <a:lstStyle/>
                  <a:p>
                    <a:pPr algn="ctr" rtl="0">
                      <a:defRPr lang="en-US" sz="2400" b="1" i="0" u="none" strike="noStrike" kern="1200" baseline="0">
                        <a:solidFill>
                          <a:srgbClr val="002060"/>
                        </a:solidFill>
                        <a:latin typeface="Arial" panose="020B0604020202020204" pitchFamily="34" charset="0"/>
                        <a:ea typeface="+mn-ea"/>
                        <a:cs typeface="Arial" panose="020B0604020202020204" pitchFamily="34" charset="0"/>
                      </a:defRPr>
                    </a:pPr>
                    <a:r>
                      <a:rPr lang="en-US"/>
                      <a:t>68%</a:t>
                    </a:r>
                  </a:p>
                </c:rich>
              </c:tx>
              <c:spPr>
                <a:noFill/>
                <a:ln>
                  <a:noFill/>
                </a:ln>
                <a:effectLst/>
              </c:spPr>
              <c:txPr>
                <a:bodyPr rot="0" spcFirstLastPara="1" vertOverflow="ellipsis" vert="horz" wrap="square" anchor="ctr" anchorCtr="0"/>
                <a:lstStyle/>
                <a:p>
                  <a:pPr algn="ctr" rtl="0">
                    <a:defRPr lang="en-US" sz="24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1EE1-4CE1-B87D-51454DBB640B}"/>
                </c:ext>
              </c:extLst>
            </c:dLbl>
            <c:spPr>
              <a:noFill/>
              <a:ln>
                <a:noFill/>
              </a:ln>
              <a:effectLst/>
            </c:spPr>
            <c:txPr>
              <a:bodyPr rot="0" spcFirstLastPara="1" vertOverflow="ellipsis" vert="horz" wrap="square" anchor="ctr" anchorCtr="1"/>
              <a:lstStyle/>
              <a:p>
                <a:pPr>
                  <a:defRPr sz="16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0"/>
                <c:pt idx="0">
                  <c:v>Residents' survey 
2021</c:v>
                </c:pt>
                <c:pt idx="1">
                  <c:v>QRS Q3 2021</c:v>
                </c:pt>
                <c:pt idx="2">
                  <c:v>QRS Q1 2022</c:v>
                </c:pt>
                <c:pt idx="3">
                  <c:v>QRS Q2 2022</c:v>
                </c:pt>
                <c:pt idx="4">
                  <c:v>QRS Q3 2022</c:v>
                </c:pt>
                <c:pt idx="5">
                  <c:v>Residents' survey 
2022</c:v>
                </c:pt>
                <c:pt idx="6">
                  <c:v>QRS Q1 2023</c:v>
                </c:pt>
                <c:pt idx="7">
                  <c:v>QRS Q2 2023</c:v>
                </c:pt>
                <c:pt idx="8">
                  <c:v>QRS Q3 2023</c:v>
                </c:pt>
                <c:pt idx="9">
                  <c:v>Residents' Survey 2023</c:v>
                </c:pt>
              </c:strCache>
            </c:strRef>
          </c:cat>
          <c:val>
            <c:numRef>
              <c:f>Sheet1!$B$2:$B$12</c:f>
              <c:numCache>
                <c:formatCode>0%</c:formatCode>
                <c:ptCount val="10"/>
                <c:pt idx="0">
                  <c:v>0.76</c:v>
                </c:pt>
                <c:pt idx="1">
                  <c:v>0.74</c:v>
                </c:pt>
                <c:pt idx="2">
                  <c:v>0.76</c:v>
                </c:pt>
                <c:pt idx="3">
                  <c:v>0.77</c:v>
                </c:pt>
                <c:pt idx="4">
                  <c:v>0.74</c:v>
                </c:pt>
                <c:pt idx="5">
                  <c:v>0.72</c:v>
                </c:pt>
                <c:pt idx="6">
                  <c:v>0.74</c:v>
                </c:pt>
                <c:pt idx="7">
                  <c:v>0.74</c:v>
                </c:pt>
                <c:pt idx="8">
                  <c:v>0.72</c:v>
                </c:pt>
                <c:pt idx="9" formatCode="0\ %">
                  <c:v>0.68</c:v>
                </c:pt>
              </c:numCache>
            </c:numRef>
          </c:val>
          <c:smooth val="0"/>
          <c:extLst>
            <c:ext xmlns:c16="http://schemas.microsoft.com/office/drawing/2014/chart" uri="{C3380CC4-5D6E-409C-BE32-E72D297353CC}">
              <c16:uniqueId val="{00000002-7CB7-464A-B66E-F403D330E9C4}"/>
            </c:ext>
          </c:extLst>
        </c:ser>
        <c:dLbls>
          <c:showLegendKey val="0"/>
          <c:showVal val="0"/>
          <c:showCatName val="0"/>
          <c:showSerName val="0"/>
          <c:showPercent val="0"/>
          <c:showBubbleSize val="0"/>
        </c:dLbls>
        <c:marker val="1"/>
        <c:smooth val="0"/>
        <c:axId val="798489615"/>
        <c:axId val="798482959"/>
      </c:lineChart>
      <c:catAx>
        <c:axId val="798489615"/>
        <c:scaling>
          <c:orientation val="minMax"/>
        </c:scaling>
        <c:delete val="1"/>
        <c:axPos val="b"/>
        <c:numFmt formatCode="General" sourceLinked="1"/>
        <c:majorTickMark val="none"/>
        <c:minorTickMark val="none"/>
        <c:tickLblPos val="nextTo"/>
        <c:crossAx val="798482959"/>
        <c:crosses val="autoZero"/>
        <c:auto val="1"/>
        <c:lblAlgn val="ctr"/>
        <c:lblOffset val="100"/>
        <c:noMultiLvlLbl val="0"/>
      </c:catAx>
      <c:valAx>
        <c:axId val="798482959"/>
        <c:scaling>
          <c:orientation val="minMax"/>
          <c:max val="0.9"/>
          <c:min val="0.60000000000000009"/>
        </c:scaling>
        <c:delete val="1"/>
        <c:axPos val="l"/>
        <c:numFmt formatCode="0%" sourceLinked="1"/>
        <c:majorTickMark val="out"/>
        <c:minorTickMark val="none"/>
        <c:tickLblPos val="nextTo"/>
        <c:crossAx val="798489615"/>
        <c:crosses val="autoZero"/>
        <c:crossBetween val="between"/>
        <c:majorUnit val="0.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050062723990929E-4"/>
          <c:y val="4.394115970574209E-2"/>
          <c:w val="0.99928949937276013"/>
          <c:h val="0.92179435808151067"/>
        </c:manualLayout>
      </c:layout>
      <c:lineChart>
        <c:grouping val="standard"/>
        <c:varyColors val="0"/>
        <c:ser>
          <c:idx val="0"/>
          <c:order val="0"/>
          <c:tx>
            <c:strRef>
              <c:f>Sheet1!$B$1</c:f>
              <c:strCache>
                <c:ptCount val="1"/>
                <c:pt idx="0">
                  <c:v>Agree</c:v>
                </c:pt>
              </c:strCache>
            </c:strRef>
          </c:tx>
          <c:spPr>
            <a:ln w="28575" cap="rnd">
              <a:solidFill>
                <a:srgbClr val="002060"/>
              </a:solidFill>
              <a:round/>
            </a:ln>
            <a:effectLst/>
          </c:spPr>
          <c:marker>
            <c:symbol val="circle"/>
            <c:size val="10"/>
            <c:spPr>
              <a:solidFill>
                <a:srgbClr val="DB504A"/>
              </a:solidFill>
              <a:ln w="12700">
                <a:solidFill>
                  <a:srgbClr val="002060"/>
                </a:solidFill>
              </a:ln>
              <a:effectLst/>
            </c:spPr>
          </c:marker>
          <c:dPt>
            <c:idx val="0"/>
            <c:marker>
              <c:symbol val="circle"/>
              <c:size val="10"/>
              <c:spPr>
                <a:solidFill>
                  <a:srgbClr val="002060"/>
                </a:solidFill>
                <a:ln w="12700">
                  <a:solidFill>
                    <a:srgbClr val="002060"/>
                  </a:solidFill>
                </a:ln>
                <a:effectLst/>
              </c:spPr>
            </c:marker>
            <c:bubble3D val="0"/>
            <c:extLst>
              <c:ext xmlns:c16="http://schemas.microsoft.com/office/drawing/2014/chart" uri="{C3380CC4-5D6E-409C-BE32-E72D297353CC}">
                <c16:uniqueId val="{00000000-595D-4EA0-8A16-605D221248F9}"/>
              </c:ext>
            </c:extLst>
          </c:dPt>
          <c:dPt>
            <c:idx val="1"/>
            <c:marker>
              <c:symbol val="circle"/>
              <c:size val="10"/>
              <c:spPr>
                <a:solidFill>
                  <a:srgbClr val="C00000"/>
                </a:solidFill>
                <a:ln w="12700">
                  <a:solidFill>
                    <a:srgbClr val="002060"/>
                  </a:solidFill>
                </a:ln>
                <a:effectLst/>
              </c:spPr>
            </c:marker>
            <c:bubble3D val="0"/>
            <c:extLst>
              <c:ext xmlns:c16="http://schemas.microsoft.com/office/drawing/2014/chart" uri="{C3380CC4-5D6E-409C-BE32-E72D297353CC}">
                <c16:uniqueId val="{00000001-595D-4EA0-8A16-605D221248F9}"/>
              </c:ext>
            </c:extLst>
          </c:dPt>
          <c:dPt>
            <c:idx val="2"/>
            <c:marker>
              <c:symbol val="circle"/>
              <c:size val="10"/>
              <c:spPr>
                <a:solidFill>
                  <a:schemeClr val="bg1">
                    <a:lumMod val="75000"/>
                  </a:schemeClr>
                </a:solidFill>
                <a:ln w="12700">
                  <a:solidFill>
                    <a:srgbClr val="002060"/>
                  </a:solidFill>
                </a:ln>
                <a:effectLst/>
              </c:spPr>
            </c:marker>
            <c:bubble3D val="0"/>
            <c:extLst>
              <c:ext xmlns:c16="http://schemas.microsoft.com/office/drawing/2014/chart" uri="{C3380CC4-5D6E-409C-BE32-E72D297353CC}">
                <c16:uniqueId val="{00000002-595D-4EA0-8A16-605D221248F9}"/>
              </c:ext>
            </c:extLst>
          </c:dPt>
          <c:dLbls>
            <c:dLbl>
              <c:idx val="0"/>
              <c:spPr>
                <a:noFill/>
                <a:ln>
                  <a:noFill/>
                </a:ln>
                <a:effectLst/>
              </c:spPr>
              <c:txPr>
                <a:bodyPr rot="0" spcFirstLastPara="1" vertOverflow="ellipsis" vert="horz" wrap="square" anchor="ctr" anchorCtr="1"/>
                <a:lstStyle/>
                <a:p>
                  <a:pPr>
                    <a:defRPr sz="18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595D-4EA0-8A16-605D221248F9}"/>
                </c:ext>
              </c:extLst>
            </c:dLbl>
            <c:dLbl>
              <c:idx val="1"/>
              <c:tx>
                <c:rich>
                  <a:bodyPr rot="0" spcFirstLastPara="1" vertOverflow="ellipsis" vert="horz" wrap="square" anchor="ctr" anchorCtr="0"/>
                  <a:lstStyle/>
                  <a:p>
                    <a:pPr algn="ctr" rtl="0">
                      <a:defRPr lang="en-US" sz="1800" b="1" i="0" u="none" strike="noStrike" kern="1200" baseline="0">
                        <a:solidFill>
                          <a:prstClr val="white">
                            <a:lumMod val="50000"/>
                          </a:prstClr>
                        </a:solidFill>
                        <a:latin typeface="Arial" panose="020B0604020202020204" pitchFamily="34" charset="0"/>
                        <a:ea typeface="+mn-ea"/>
                        <a:cs typeface="Arial" panose="020B0604020202020204" pitchFamily="34" charset="0"/>
                      </a:defRPr>
                    </a:pPr>
                    <a:fld id="{7F4D9DAF-52E1-4DBF-99AF-E8E4AC36F65C}" type="VALUE">
                      <a:rPr lang="en-US" sz="1800" b="1" i="0" u="none" strike="noStrike" kern="1200" baseline="0">
                        <a:solidFill>
                          <a:prstClr val="white">
                            <a:lumMod val="50000"/>
                          </a:prstClr>
                        </a:solidFill>
                        <a:latin typeface="Arial" panose="020B0604020202020204" pitchFamily="34" charset="0"/>
                        <a:ea typeface="+mn-ea"/>
                        <a:cs typeface="Arial" panose="020B0604020202020204" pitchFamily="34" charset="0"/>
                      </a:rPr>
                      <a:pPr algn="ctr" rtl="0">
                        <a:defRPr lang="en-US" sz="1800" b="1">
                          <a:solidFill>
                            <a:prstClr val="white">
                              <a:lumMod val="50000"/>
                            </a:prstClr>
                          </a:solidFill>
                        </a:defRPr>
                      </a:pPr>
                      <a:t>[VALUE]</a:t>
                    </a:fld>
                    <a:endParaRPr lang="en-GB"/>
                  </a:p>
                </c:rich>
              </c:tx>
              <c:spPr>
                <a:noFill/>
                <a:ln>
                  <a:noFill/>
                </a:ln>
                <a:effectLst/>
              </c:spPr>
              <c:txPr>
                <a:bodyPr rot="0" spcFirstLastPara="1" vertOverflow="ellipsis" vert="horz" wrap="square" anchor="ctr" anchorCtr="0"/>
                <a:lstStyle/>
                <a:p>
                  <a:pPr algn="ctr" rtl="0">
                    <a:defRPr lang="en-US" sz="1800" b="1" i="0" u="none" strike="noStrike" kern="1200" baseline="0">
                      <a:solidFill>
                        <a:prstClr val="white">
                          <a:lumMod val="50000"/>
                        </a:prstClr>
                      </a:solidFill>
                      <a:latin typeface="Arial" panose="020B0604020202020204" pitchFamily="34" charset="0"/>
                      <a:ea typeface="+mn-ea"/>
                      <a:cs typeface="Arial" panose="020B0604020202020204" pitchFamily="34" charset="0"/>
                    </a:defRPr>
                  </a:pPr>
                  <a:endParaRPr lang="en-GB"/>
                </a:p>
              </c:txPr>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95D-4EA0-8A16-605D221248F9}"/>
                </c:ext>
              </c:extLst>
            </c:dLbl>
            <c:dLbl>
              <c:idx val="2"/>
              <c:spPr>
                <a:noFill/>
                <a:ln>
                  <a:noFill/>
                </a:ln>
                <a:effectLst/>
              </c:spPr>
              <c:txPr>
                <a:bodyPr rot="0" spcFirstLastPara="1" vertOverflow="ellipsis" vert="horz" wrap="square" anchor="ctr" anchorCtr="0"/>
                <a:lstStyle/>
                <a:p>
                  <a:pPr algn="ctr" rtl="0">
                    <a:defRPr lang="en-US" sz="24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595D-4EA0-8A16-605D221248F9}"/>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3"/>
                <c:pt idx="0">
                  <c:v>Residents' survey 
2021</c:v>
                </c:pt>
                <c:pt idx="1">
                  <c:v>Residents' survey 
2022</c:v>
                </c:pt>
                <c:pt idx="2">
                  <c:v>Residents' survey 2023</c:v>
                </c:pt>
              </c:strCache>
            </c:strRef>
          </c:cat>
          <c:val>
            <c:numRef>
              <c:f>Sheet1!$B$2:$B$5</c:f>
              <c:numCache>
                <c:formatCode>0%</c:formatCode>
                <c:ptCount val="3"/>
                <c:pt idx="0">
                  <c:v>0.47</c:v>
                </c:pt>
                <c:pt idx="1">
                  <c:v>0.43</c:v>
                </c:pt>
                <c:pt idx="2">
                  <c:v>0.44</c:v>
                </c:pt>
              </c:numCache>
            </c:numRef>
          </c:val>
          <c:smooth val="0"/>
          <c:extLst>
            <c:ext xmlns:c16="http://schemas.microsoft.com/office/drawing/2014/chart" uri="{C3380CC4-5D6E-409C-BE32-E72D297353CC}">
              <c16:uniqueId val="{00000003-595D-4EA0-8A16-605D221248F9}"/>
            </c:ext>
          </c:extLst>
        </c:ser>
        <c:dLbls>
          <c:showLegendKey val="0"/>
          <c:showVal val="0"/>
          <c:showCatName val="0"/>
          <c:showSerName val="0"/>
          <c:showPercent val="0"/>
          <c:showBubbleSize val="0"/>
        </c:dLbls>
        <c:marker val="1"/>
        <c:smooth val="0"/>
        <c:axId val="798489615"/>
        <c:axId val="798482959"/>
      </c:lineChart>
      <c:catAx>
        <c:axId val="798489615"/>
        <c:scaling>
          <c:orientation val="minMax"/>
        </c:scaling>
        <c:delete val="1"/>
        <c:axPos val="b"/>
        <c:numFmt formatCode="General" sourceLinked="1"/>
        <c:majorTickMark val="none"/>
        <c:minorTickMark val="none"/>
        <c:tickLblPos val="nextTo"/>
        <c:crossAx val="798482959"/>
        <c:crosses val="autoZero"/>
        <c:auto val="1"/>
        <c:lblAlgn val="ctr"/>
        <c:lblOffset val="100"/>
        <c:noMultiLvlLbl val="0"/>
      </c:catAx>
      <c:valAx>
        <c:axId val="798482959"/>
        <c:scaling>
          <c:orientation val="minMax"/>
          <c:max val="0.70000000000000007"/>
          <c:min val="0.4"/>
        </c:scaling>
        <c:delete val="1"/>
        <c:axPos val="l"/>
        <c:numFmt formatCode="0%" sourceLinked="1"/>
        <c:majorTickMark val="out"/>
        <c:minorTickMark val="none"/>
        <c:tickLblPos val="nextTo"/>
        <c:crossAx val="798489615"/>
        <c:crosses val="autoZero"/>
        <c:crossBetween val="between"/>
        <c:majorUnit val="0.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050062723990929E-4"/>
          <c:y val="4.394115970574209E-2"/>
          <c:w val="0.99928949937276013"/>
          <c:h val="0.92179435808151067"/>
        </c:manualLayout>
      </c:layout>
      <c:lineChart>
        <c:grouping val="standard"/>
        <c:varyColors val="0"/>
        <c:ser>
          <c:idx val="0"/>
          <c:order val="0"/>
          <c:tx>
            <c:strRef>
              <c:f>Sheet1!$B$1</c:f>
              <c:strCache>
                <c:ptCount val="1"/>
                <c:pt idx="0">
                  <c:v>Agree</c:v>
                </c:pt>
              </c:strCache>
            </c:strRef>
          </c:tx>
          <c:spPr>
            <a:ln w="28575" cap="rnd">
              <a:solidFill>
                <a:srgbClr val="002060"/>
              </a:solidFill>
              <a:round/>
            </a:ln>
            <a:effectLst/>
          </c:spPr>
          <c:marker>
            <c:symbol val="circle"/>
            <c:size val="10"/>
            <c:spPr>
              <a:solidFill>
                <a:srgbClr val="DB504A"/>
              </a:solidFill>
              <a:ln w="12700">
                <a:solidFill>
                  <a:srgbClr val="002060"/>
                </a:solidFill>
              </a:ln>
              <a:effectLst/>
            </c:spPr>
          </c:marker>
          <c:dPt>
            <c:idx val="0"/>
            <c:marker>
              <c:symbol val="circle"/>
              <c:size val="10"/>
              <c:spPr>
                <a:solidFill>
                  <a:srgbClr val="002060"/>
                </a:solidFill>
                <a:ln w="12700">
                  <a:solidFill>
                    <a:srgbClr val="002060"/>
                  </a:solidFill>
                </a:ln>
                <a:effectLst/>
              </c:spPr>
            </c:marker>
            <c:bubble3D val="0"/>
            <c:extLst>
              <c:ext xmlns:c16="http://schemas.microsoft.com/office/drawing/2014/chart" uri="{C3380CC4-5D6E-409C-BE32-E72D297353CC}">
                <c16:uniqueId val="{00000000-D97A-4594-AE0F-C616FED10AB7}"/>
              </c:ext>
            </c:extLst>
          </c:dPt>
          <c:dPt>
            <c:idx val="1"/>
            <c:marker>
              <c:symbol val="circle"/>
              <c:size val="10"/>
              <c:spPr>
                <a:solidFill>
                  <a:schemeClr val="bg1">
                    <a:lumMod val="75000"/>
                  </a:schemeClr>
                </a:solidFill>
                <a:ln w="12700">
                  <a:solidFill>
                    <a:srgbClr val="002060"/>
                  </a:solidFill>
                </a:ln>
                <a:effectLst/>
              </c:spPr>
            </c:marker>
            <c:bubble3D val="0"/>
            <c:extLst>
              <c:ext xmlns:c16="http://schemas.microsoft.com/office/drawing/2014/chart" uri="{C3380CC4-5D6E-409C-BE32-E72D297353CC}">
                <c16:uniqueId val="{00000002-D97A-4594-AE0F-C616FED10AB7}"/>
              </c:ext>
            </c:extLst>
          </c:dPt>
          <c:dPt>
            <c:idx val="2"/>
            <c:marker>
              <c:symbol val="circle"/>
              <c:size val="10"/>
              <c:spPr>
                <a:solidFill>
                  <a:schemeClr val="bg1">
                    <a:lumMod val="75000"/>
                  </a:schemeClr>
                </a:solidFill>
                <a:ln w="12700">
                  <a:solidFill>
                    <a:srgbClr val="002060"/>
                  </a:solidFill>
                </a:ln>
                <a:effectLst/>
              </c:spPr>
            </c:marker>
            <c:bubble3D val="0"/>
            <c:extLst>
              <c:ext xmlns:c16="http://schemas.microsoft.com/office/drawing/2014/chart" uri="{C3380CC4-5D6E-409C-BE32-E72D297353CC}">
                <c16:uniqueId val="{00000002-2B4E-4EDA-A5AF-4A554649CC32}"/>
              </c:ext>
            </c:extLst>
          </c:dPt>
          <c:dLbls>
            <c:dLbl>
              <c:idx val="0"/>
              <c:spPr>
                <a:noFill/>
                <a:ln>
                  <a:noFill/>
                </a:ln>
                <a:effectLst/>
              </c:spPr>
              <c:txPr>
                <a:bodyPr rot="0" spcFirstLastPara="1" vertOverflow="ellipsis" vert="horz" wrap="square" anchor="ctr" anchorCtr="1"/>
                <a:lstStyle/>
                <a:p>
                  <a:pPr>
                    <a:defRPr sz="18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D97A-4594-AE0F-C616FED10AB7}"/>
                </c:ext>
              </c:extLst>
            </c:dLbl>
            <c:dLbl>
              <c:idx val="1"/>
              <c:tx>
                <c:rich>
                  <a:bodyPr rot="0" spcFirstLastPara="1" vertOverflow="ellipsis" vert="horz" wrap="square" anchor="ctr" anchorCtr="0"/>
                  <a:lstStyle/>
                  <a:p>
                    <a:pPr algn="ctr" rtl="0">
                      <a:defRPr lang="en-US" sz="1800" b="1" i="0" u="none" strike="noStrike" kern="1200" baseline="0">
                        <a:solidFill>
                          <a:prstClr val="white">
                            <a:lumMod val="50000"/>
                          </a:prstClr>
                        </a:solidFill>
                        <a:latin typeface="Arial" panose="020B0604020202020204" pitchFamily="34" charset="0"/>
                        <a:ea typeface="+mn-ea"/>
                        <a:cs typeface="Arial" panose="020B0604020202020204" pitchFamily="34" charset="0"/>
                      </a:defRPr>
                    </a:pPr>
                    <a:fld id="{7F4D9DAF-52E1-4DBF-99AF-E8E4AC36F65C}" type="VALUE">
                      <a:rPr lang="en-US" sz="1800" b="1" i="0" u="none" strike="noStrike" kern="1200" baseline="0">
                        <a:solidFill>
                          <a:prstClr val="white">
                            <a:lumMod val="50000"/>
                          </a:prstClr>
                        </a:solidFill>
                        <a:latin typeface="Arial" panose="020B0604020202020204" pitchFamily="34" charset="0"/>
                        <a:ea typeface="+mn-ea"/>
                        <a:cs typeface="Arial" panose="020B0604020202020204" pitchFamily="34" charset="0"/>
                      </a:rPr>
                      <a:pPr algn="ctr" rtl="0">
                        <a:defRPr lang="en-US" sz="1800" b="1">
                          <a:solidFill>
                            <a:prstClr val="white">
                              <a:lumMod val="50000"/>
                            </a:prstClr>
                          </a:solidFill>
                        </a:defRPr>
                      </a:pPr>
                      <a:t>[VALUE]</a:t>
                    </a:fld>
                    <a:endParaRPr lang="en-GB"/>
                  </a:p>
                </c:rich>
              </c:tx>
              <c:spPr>
                <a:noFill/>
                <a:ln>
                  <a:noFill/>
                </a:ln>
                <a:effectLst/>
              </c:spPr>
              <c:txPr>
                <a:bodyPr rot="0" spcFirstLastPara="1" vertOverflow="ellipsis" vert="horz" wrap="square" anchor="ctr" anchorCtr="0"/>
                <a:lstStyle/>
                <a:p>
                  <a:pPr algn="ctr" rtl="0">
                    <a:defRPr lang="en-US" sz="1800" b="1" i="0" u="none" strike="noStrike" kern="1200" baseline="0">
                      <a:solidFill>
                        <a:prstClr val="white">
                          <a:lumMod val="50000"/>
                        </a:prstClr>
                      </a:solidFill>
                      <a:latin typeface="Arial" panose="020B0604020202020204" pitchFamily="34" charset="0"/>
                      <a:ea typeface="+mn-ea"/>
                      <a:cs typeface="Arial" panose="020B0604020202020204" pitchFamily="34" charset="0"/>
                    </a:defRPr>
                  </a:pPr>
                  <a:endParaRPr lang="en-GB"/>
                </a:p>
              </c:txPr>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97A-4594-AE0F-C616FED10AB7}"/>
                </c:ext>
              </c:extLst>
            </c:dLbl>
            <c:dLbl>
              <c:idx val="2"/>
              <c:spPr>
                <a:noFill/>
                <a:ln>
                  <a:noFill/>
                </a:ln>
                <a:effectLst/>
              </c:spPr>
              <c:txPr>
                <a:bodyPr rot="0" spcFirstLastPara="1" vertOverflow="ellipsis" vert="horz" wrap="square" anchor="ctr" anchorCtr="0"/>
                <a:lstStyle/>
                <a:p>
                  <a:pPr algn="ctr" rtl="0">
                    <a:defRPr lang="en-US" sz="24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2B4E-4EDA-A5AF-4A554649CC32}"/>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Residents' survey 
2021</c:v>
                </c:pt>
                <c:pt idx="1">
                  <c:v>Residents' survey 
2022</c:v>
                </c:pt>
                <c:pt idx="2">
                  <c:v>Reisdents' survey</c:v>
                </c:pt>
              </c:strCache>
            </c:strRef>
          </c:cat>
          <c:val>
            <c:numRef>
              <c:f>Sheet1!$B$2:$B$5</c:f>
              <c:numCache>
                <c:formatCode>0%</c:formatCode>
                <c:ptCount val="3"/>
                <c:pt idx="0">
                  <c:v>0.38</c:v>
                </c:pt>
                <c:pt idx="1">
                  <c:v>0.37</c:v>
                </c:pt>
                <c:pt idx="2">
                  <c:v>0.37</c:v>
                </c:pt>
              </c:numCache>
            </c:numRef>
          </c:val>
          <c:smooth val="0"/>
          <c:extLst>
            <c:ext xmlns:c16="http://schemas.microsoft.com/office/drawing/2014/chart" uri="{C3380CC4-5D6E-409C-BE32-E72D297353CC}">
              <c16:uniqueId val="{00000003-D97A-4594-AE0F-C616FED10AB7}"/>
            </c:ext>
          </c:extLst>
        </c:ser>
        <c:dLbls>
          <c:showLegendKey val="0"/>
          <c:showVal val="0"/>
          <c:showCatName val="0"/>
          <c:showSerName val="0"/>
          <c:showPercent val="0"/>
          <c:showBubbleSize val="0"/>
        </c:dLbls>
        <c:marker val="1"/>
        <c:smooth val="0"/>
        <c:axId val="798489615"/>
        <c:axId val="798482959"/>
      </c:lineChart>
      <c:catAx>
        <c:axId val="798489615"/>
        <c:scaling>
          <c:orientation val="minMax"/>
        </c:scaling>
        <c:delete val="1"/>
        <c:axPos val="b"/>
        <c:numFmt formatCode="General" sourceLinked="1"/>
        <c:majorTickMark val="none"/>
        <c:minorTickMark val="none"/>
        <c:tickLblPos val="nextTo"/>
        <c:crossAx val="798482959"/>
        <c:crosses val="autoZero"/>
        <c:auto val="1"/>
        <c:lblAlgn val="ctr"/>
        <c:lblOffset val="100"/>
        <c:noMultiLvlLbl val="0"/>
      </c:catAx>
      <c:valAx>
        <c:axId val="798482959"/>
        <c:scaling>
          <c:orientation val="minMax"/>
          <c:max val="0.70000000000000007"/>
          <c:min val="0.30000000000000004"/>
        </c:scaling>
        <c:delete val="1"/>
        <c:axPos val="l"/>
        <c:numFmt formatCode="0%" sourceLinked="1"/>
        <c:majorTickMark val="out"/>
        <c:minorTickMark val="none"/>
        <c:tickLblPos val="nextTo"/>
        <c:crossAx val="798489615"/>
        <c:crosses val="autoZero"/>
        <c:crossBetween val="between"/>
        <c:majorUnit val="0.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050062723990929E-4"/>
          <c:y val="4.394115970574209E-2"/>
          <c:w val="0.99928949937276013"/>
          <c:h val="0.92179435808151067"/>
        </c:manualLayout>
      </c:layout>
      <c:lineChart>
        <c:grouping val="standard"/>
        <c:varyColors val="0"/>
        <c:ser>
          <c:idx val="0"/>
          <c:order val="0"/>
          <c:tx>
            <c:strRef>
              <c:f>Sheet1!$B$1</c:f>
              <c:strCache>
                <c:ptCount val="1"/>
                <c:pt idx="0">
                  <c:v>Agree</c:v>
                </c:pt>
              </c:strCache>
            </c:strRef>
          </c:tx>
          <c:spPr>
            <a:ln w="28575" cap="rnd">
              <a:solidFill>
                <a:srgbClr val="002060"/>
              </a:solidFill>
              <a:round/>
            </a:ln>
            <a:effectLst/>
          </c:spPr>
          <c:marker>
            <c:symbol val="circle"/>
            <c:size val="10"/>
            <c:spPr>
              <a:solidFill>
                <a:srgbClr val="DB504A"/>
              </a:solidFill>
              <a:ln w="12700">
                <a:solidFill>
                  <a:srgbClr val="002060"/>
                </a:solidFill>
              </a:ln>
              <a:effectLst/>
            </c:spPr>
          </c:marker>
          <c:dPt>
            <c:idx val="0"/>
            <c:marker>
              <c:symbol val="circle"/>
              <c:size val="10"/>
              <c:spPr>
                <a:solidFill>
                  <a:srgbClr val="002060"/>
                </a:solidFill>
                <a:ln w="12700">
                  <a:solidFill>
                    <a:srgbClr val="002060"/>
                  </a:solidFill>
                </a:ln>
                <a:effectLst/>
              </c:spPr>
            </c:marker>
            <c:bubble3D val="0"/>
            <c:extLst>
              <c:ext xmlns:c16="http://schemas.microsoft.com/office/drawing/2014/chart" uri="{C3380CC4-5D6E-409C-BE32-E72D297353CC}">
                <c16:uniqueId val="{00000006-7CB7-464A-B66E-F403D330E9C4}"/>
              </c:ext>
            </c:extLst>
          </c:dPt>
          <c:dPt>
            <c:idx val="1"/>
            <c:marker>
              <c:symbol val="circle"/>
              <c:size val="10"/>
              <c:spPr>
                <a:solidFill>
                  <a:schemeClr val="bg1">
                    <a:lumMod val="75000"/>
                  </a:schemeClr>
                </a:solidFill>
                <a:ln w="12700">
                  <a:solidFill>
                    <a:srgbClr val="002060"/>
                  </a:solidFill>
                </a:ln>
                <a:effectLst/>
              </c:spPr>
            </c:marker>
            <c:bubble3D val="0"/>
            <c:extLst>
              <c:ext xmlns:c16="http://schemas.microsoft.com/office/drawing/2014/chart" uri="{C3380CC4-5D6E-409C-BE32-E72D297353CC}">
                <c16:uniqueId val="{00000000-7CB7-464A-B66E-F403D330E9C4}"/>
              </c:ext>
            </c:extLst>
          </c:dPt>
          <c:dPt>
            <c:idx val="2"/>
            <c:marker>
              <c:symbol val="circle"/>
              <c:size val="10"/>
              <c:spPr>
                <a:solidFill>
                  <a:schemeClr val="bg1">
                    <a:lumMod val="75000"/>
                  </a:schemeClr>
                </a:solidFill>
                <a:ln w="12700">
                  <a:solidFill>
                    <a:srgbClr val="002060"/>
                  </a:solidFill>
                </a:ln>
                <a:effectLst/>
              </c:spPr>
            </c:marker>
            <c:bubble3D val="0"/>
            <c:extLst>
              <c:ext xmlns:c16="http://schemas.microsoft.com/office/drawing/2014/chart" uri="{C3380CC4-5D6E-409C-BE32-E72D297353CC}">
                <c16:uniqueId val="{00000001-7CB7-464A-B66E-F403D330E9C4}"/>
              </c:ext>
            </c:extLst>
          </c:dPt>
          <c:dPt>
            <c:idx val="3"/>
            <c:marker>
              <c:symbol val="circle"/>
              <c:size val="10"/>
              <c:spPr>
                <a:solidFill>
                  <a:schemeClr val="bg1">
                    <a:lumMod val="75000"/>
                  </a:schemeClr>
                </a:solidFill>
                <a:ln w="12700">
                  <a:solidFill>
                    <a:srgbClr val="002060"/>
                  </a:solidFill>
                </a:ln>
                <a:effectLst/>
              </c:spPr>
            </c:marker>
            <c:bubble3D val="0"/>
            <c:extLst>
              <c:ext xmlns:c16="http://schemas.microsoft.com/office/drawing/2014/chart" uri="{C3380CC4-5D6E-409C-BE32-E72D297353CC}">
                <c16:uniqueId val="{00000004-A439-496C-9D81-09A5727601EF}"/>
              </c:ext>
            </c:extLst>
          </c:dPt>
          <c:dPt>
            <c:idx val="4"/>
            <c:marker>
              <c:symbol val="circle"/>
              <c:size val="10"/>
              <c:spPr>
                <a:solidFill>
                  <a:schemeClr val="bg1">
                    <a:lumMod val="75000"/>
                  </a:schemeClr>
                </a:solidFill>
                <a:ln w="12700">
                  <a:solidFill>
                    <a:srgbClr val="002060"/>
                  </a:solidFill>
                </a:ln>
                <a:effectLst/>
              </c:spPr>
            </c:marker>
            <c:bubble3D val="0"/>
            <c:extLst>
              <c:ext xmlns:c16="http://schemas.microsoft.com/office/drawing/2014/chart" uri="{C3380CC4-5D6E-409C-BE32-E72D297353CC}">
                <c16:uniqueId val="{00000005-A439-496C-9D81-09A5727601EF}"/>
              </c:ext>
            </c:extLst>
          </c:dPt>
          <c:dPt>
            <c:idx val="5"/>
            <c:marker>
              <c:symbol val="circle"/>
              <c:size val="10"/>
              <c:spPr>
                <a:solidFill>
                  <a:schemeClr val="bg1">
                    <a:lumMod val="75000"/>
                  </a:schemeClr>
                </a:solidFill>
                <a:ln w="12700">
                  <a:solidFill>
                    <a:srgbClr val="002060"/>
                  </a:solidFill>
                </a:ln>
                <a:effectLst/>
              </c:spPr>
            </c:marker>
            <c:bubble3D val="0"/>
            <c:extLst>
              <c:ext xmlns:c16="http://schemas.microsoft.com/office/drawing/2014/chart" uri="{C3380CC4-5D6E-409C-BE32-E72D297353CC}">
                <c16:uniqueId val="{00000006-A439-496C-9D81-09A5727601EF}"/>
              </c:ext>
            </c:extLst>
          </c:dPt>
          <c:dPt>
            <c:idx val="6"/>
            <c:marker>
              <c:symbol val="circle"/>
              <c:size val="10"/>
              <c:spPr>
                <a:solidFill>
                  <a:schemeClr val="bg1">
                    <a:lumMod val="75000"/>
                  </a:schemeClr>
                </a:solidFill>
                <a:ln w="12700">
                  <a:solidFill>
                    <a:srgbClr val="002060"/>
                  </a:solidFill>
                </a:ln>
                <a:effectLst/>
              </c:spPr>
            </c:marker>
            <c:bubble3D val="0"/>
            <c:extLst>
              <c:ext xmlns:c16="http://schemas.microsoft.com/office/drawing/2014/chart" uri="{C3380CC4-5D6E-409C-BE32-E72D297353CC}">
                <c16:uniqueId val="{00000007-A439-496C-9D81-09A5727601EF}"/>
              </c:ext>
            </c:extLst>
          </c:dPt>
          <c:dPt>
            <c:idx val="7"/>
            <c:marker>
              <c:symbol val="circle"/>
              <c:size val="10"/>
              <c:spPr>
                <a:solidFill>
                  <a:schemeClr val="bg1">
                    <a:lumMod val="75000"/>
                  </a:schemeClr>
                </a:solidFill>
                <a:ln w="12700">
                  <a:solidFill>
                    <a:srgbClr val="002060"/>
                  </a:solidFill>
                </a:ln>
                <a:effectLst/>
              </c:spPr>
            </c:marker>
            <c:bubble3D val="0"/>
            <c:extLst>
              <c:ext xmlns:c16="http://schemas.microsoft.com/office/drawing/2014/chart" uri="{C3380CC4-5D6E-409C-BE32-E72D297353CC}">
                <c16:uniqueId val="{00000008-2503-4C1A-B75F-F7668F45B424}"/>
              </c:ext>
            </c:extLst>
          </c:dPt>
          <c:dPt>
            <c:idx val="8"/>
            <c:marker>
              <c:symbol val="circle"/>
              <c:size val="10"/>
              <c:spPr>
                <a:solidFill>
                  <a:schemeClr val="bg1">
                    <a:lumMod val="75000"/>
                  </a:schemeClr>
                </a:solidFill>
                <a:ln w="12700">
                  <a:solidFill>
                    <a:srgbClr val="002060"/>
                  </a:solidFill>
                </a:ln>
                <a:effectLst/>
              </c:spPr>
            </c:marker>
            <c:bubble3D val="0"/>
            <c:extLst>
              <c:ext xmlns:c16="http://schemas.microsoft.com/office/drawing/2014/chart" uri="{C3380CC4-5D6E-409C-BE32-E72D297353CC}">
                <c16:uniqueId val="{00000009-2503-4C1A-B75F-F7668F45B424}"/>
              </c:ext>
            </c:extLst>
          </c:dPt>
          <c:dPt>
            <c:idx val="9"/>
            <c:marker>
              <c:symbol val="circle"/>
              <c:size val="10"/>
              <c:spPr>
                <a:solidFill>
                  <a:srgbClr val="008840"/>
                </a:solidFill>
                <a:ln w="12700">
                  <a:solidFill>
                    <a:srgbClr val="002060"/>
                  </a:solidFill>
                </a:ln>
                <a:effectLst/>
              </c:spPr>
            </c:marker>
            <c:bubble3D val="0"/>
            <c:extLst>
              <c:ext xmlns:c16="http://schemas.microsoft.com/office/drawing/2014/chart" uri="{C3380CC4-5D6E-409C-BE32-E72D297353CC}">
                <c16:uniqueId val="{0000000A-2503-4C1A-B75F-F7668F45B424}"/>
              </c:ext>
            </c:extLst>
          </c:dPt>
          <c:dLbls>
            <c:dLbl>
              <c:idx val="0"/>
              <c:layout>
                <c:manualLayout>
                  <c:x val="-6.9190964532575588E-2"/>
                  <c:y val="-0.16746087403925106"/>
                </c:manualLayout>
              </c:layout>
              <c:spPr>
                <a:noFill/>
                <a:ln>
                  <a:noFill/>
                </a:ln>
                <a:effectLst/>
              </c:spPr>
              <c:txPr>
                <a:bodyPr rot="0" spcFirstLastPara="1" vertOverflow="ellipsis" vert="horz" wrap="square" anchor="ctr" anchorCtr="1"/>
                <a:lstStyle/>
                <a:p>
                  <a:pPr>
                    <a:defRPr sz="18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CB7-464A-B66E-F403D330E9C4}"/>
                </c:ext>
              </c:extLst>
            </c:dLbl>
            <c:dLbl>
              <c:idx val="1"/>
              <c:tx>
                <c:rich>
                  <a:bodyPr/>
                  <a:lstStyle/>
                  <a:p>
                    <a:fld id="{A6698E15-76E6-47F9-B6CD-B550FAC5339F}" type="VALUE">
                      <a:rPr lang="en-US" b="1">
                        <a:solidFill>
                          <a:schemeClr val="bg1">
                            <a:lumMod val="50000"/>
                          </a:schemeClr>
                        </a:solidFill>
                      </a:rPr>
                      <a:pPr/>
                      <a:t>[VALUE]</a:t>
                    </a:fld>
                    <a:endParaRPr lang="en-GB"/>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CB7-464A-B66E-F403D330E9C4}"/>
                </c:ext>
              </c:extLst>
            </c:dLbl>
            <c:dLbl>
              <c:idx val="2"/>
              <c:spPr>
                <a:noFill/>
                <a:ln>
                  <a:noFill/>
                </a:ln>
                <a:effectLst/>
              </c:spPr>
              <c:txPr>
                <a:bodyPr rot="0" spcFirstLastPara="1" vertOverflow="ellipsis" vert="horz" wrap="square" anchor="ctr" anchorCtr="1"/>
                <a:lstStyle/>
                <a:p>
                  <a:pPr>
                    <a:defRPr sz="18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7CB7-464A-B66E-F403D330E9C4}"/>
                </c:ext>
              </c:extLst>
            </c:dLbl>
            <c:dLbl>
              <c:idx val="3"/>
              <c:spPr>
                <a:noFill/>
                <a:ln>
                  <a:noFill/>
                </a:ln>
                <a:effectLst/>
              </c:spPr>
              <c:txPr>
                <a:bodyPr rot="0" spcFirstLastPara="1" vertOverflow="ellipsis" vert="horz" wrap="square" anchor="ctr" anchorCtr="1"/>
                <a:lstStyle/>
                <a:p>
                  <a:pPr>
                    <a:defRPr sz="18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4-A439-496C-9D81-09A5727601EF}"/>
                </c:ext>
              </c:extLst>
            </c:dLbl>
            <c:dLbl>
              <c:idx val="4"/>
              <c:spPr>
                <a:noFill/>
                <a:ln>
                  <a:noFill/>
                </a:ln>
                <a:effectLst/>
              </c:spPr>
              <c:txPr>
                <a:bodyPr rot="0" spcFirstLastPara="1" vertOverflow="ellipsis" vert="horz" wrap="square" anchor="ctr" anchorCtr="1"/>
                <a:lstStyle/>
                <a:p>
                  <a:pPr>
                    <a:defRPr sz="18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5-A439-496C-9D81-09A5727601EF}"/>
                </c:ext>
              </c:extLst>
            </c:dLbl>
            <c:dLbl>
              <c:idx val="5"/>
              <c:layout>
                <c:manualLayout>
                  <c:x val="-7.1331592061198781E-2"/>
                  <c:y val="-0.16605688549951891"/>
                </c:manualLayout>
              </c:layout>
              <c:tx>
                <c:rich>
                  <a:bodyPr rot="0" spcFirstLastPara="1" vertOverflow="ellipsis" vert="horz" wrap="square" anchor="ctr" anchorCtr="0"/>
                  <a:lstStyle/>
                  <a:p>
                    <a:pPr algn="ctr" rtl="0">
                      <a:defRPr lang="en-US" sz="1800" b="1" i="0" u="none" strike="noStrike" kern="1200" baseline="0">
                        <a:solidFill>
                          <a:prstClr val="white">
                            <a:lumMod val="50000"/>
                          </a:prstClr>
                        </a:solidFill>
                        <a:latin typeface="Arial" panose="020B0604020202020204" pitchFamily="34" charset="0"/>
                        <a:ea typeface="+mn-ea"/>
                        <a:cs typeface="Arial" panose="020B0604020202020204" pitchFamily="34" charset="0"/>
                      </a:defRPr>
                    </a:pPr>
                    <a:fld id="{9E656461-4A53-4E56-BC9E-E046CC4F9172}" type="VALUE">
                      <a:rPr lang="en-US" sz="1800" b="1" i="0" u="none" strike="noStrike" kern="1200" baseline="0">
                        <a:solidFill>
                          <a:prstClr val="white">
                            <a:lumMod val="50000"/>
                          </a:prstClr>
                        </a:solidFill>
                        <a:latin typeface="Arial" panose="020B0604020202020204" pitchFamily="34" charset="0"/>
                        <a:ea typeface="+mn-ea"/>
                        <a:cs typeface="Arial" panose="020B0604020202020204" pitchFamily="34" charset="0"/>
                      </a:rPr>
                      <a:pPr algn="ctr" rtl="0">
                        <a:defRPr lang="en-US" sz="1800" b="1">
                          <a:solidFill>
                            <a:prstClr val="white">
                              <a:lumMod val="50000"/>
                            </a:prstClr>
                          </a:solidFill>
                        </a:defRPr>
                      </a:pPr>
                      <a:t>[VALUE]</a:t>
                    </a:fld>
                    <a:endParaRPr lang="en-GB"/>
                  </a:p>
                </c:rich>
              </c:tx>
              <c:spPr>
                <a:noFill/>
                <a:ln>
                  <a:noFill/>
                </a:ln>
                <a:effectLst/>
              </c:spPr>
              <c:txPr>
                <a:bodyPr rot="0" spcFirstLastPara="1" vertOverflow="ellipsis" vert="horz" wrap="square" anchor="ctr" anchorCtr="0"/>
                <a:lstStyle/>
                <a:p>
                  <a:pPr algn="ctr" rtl="0">
                    <a:defRPr lang="en-US" sz="1800" b="1" i="0" u="none" strike="noStrike" kern="1200" baseline="0">
                      <a:solidFill>
                        <a:prstClr val="white">
                          <a:lumMod val="50000"/>
                        </a:prstClr>
                      </a:solidFill>
                      <a:latin typeface="Arial" panose="020B0604020202020204" pitchFamily="34" charset="0"/>
                      <a:ea typeface="+mn-ea"/>
                      <a:cs typeface="Arial" panose="020B0604020202020204" pitchFamily="34" charset="0"/>
                    </a:defRPr>
                  </a:pPr>
                  <a:endParaRPr lang="en-GB"/>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A439-496C-9D81-09A5727601EF}"/>
                </c:ext>
              </c:extLst>
            </c:dLbl>
            <c:dLbl>
              <c:idx val="6"/>
              <c:spPr>
                <a:noFill/>
                <a:ln>
                  <a:noFill/>
                </a:ln>
                <a:effectLst/>
              </c:spPr>
              <c:txPr>
                <a:bodyPr rot="0" spcFirstLastPara="1" vertOverflow="ellipsis" vert="horz" wrap="square" anchor="ctr" anchorCtr="0"/>
                <a:lstStyle/>
                <a:p>
                  <a:pPr algn="ctr" rtl="0">
                    <a:defRPr lang="en-US" sz="1800" b="1" i="0" u="none" strike="noStrike" kern="1200" baseline="0">
                      <a:solidFill>
                        <a:prstClr val="white">
                          <a:lumMod val="50000"/>
                        </a:prst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7-A439-496C-9D81-09A5727601EF}"/>
                </c:ext>
              </c:extLst>
            </c:dLbl>
            <c:dLbl>
              <c:idx val="7"/>
              <c:spPr>
                <a:noFill/>
                <a:ln>
                  <a:noFill/>
                </a:ln>
                <a:effectLst/>
              </c:spPr>
              <c:txPr>
                <a:bodyPr rot="0" spcFirstLastPara="1" vertOverflow="ellipsis" vert="horz" wrap="square" anchor="ctr" anchorCtr="0"/>
                <a:lstStyle/>
                <a:p>
                  <a:pPr algn="ctr" rtl="0">
                    <a:defRPr lang="en-US" sz="1800" b="1" i="0" u="none" strike="noStrike" kern="1200" baseline="0">
                      <a:solidFill>
                        <a:prstClr val="white">
                          <a:lumMod val="50000"/>
                        </a:prst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8-2503-4C1A-B75F-F7668F45B424}"/>
                </c:ext>
              </c:extLst>
            </c:dLbl>
            <c:dLbl>
              <c:idx val="8"/>
              <c:spPr>
                <a:noFill/>
                <a:ln>
                  <a:noFill/>
                </a:ln>
                <a:effectLst/>
              </c:spPr>
              <c:txPr>
                <a:bodyPr rot="0" spcFirstLastPara="1" vertOverflow="ellipsis" vert="horz" wrap="square" anchor="ctr" anchorCtr="0"/>
                <a:lstStyle/>
                <a:p>
                  <a:pPr algn="ctr" rtl="0">
                    <a:defRPr lang="en-US" sz="1800" b="1" i="0" u="none" strike="noStrike" kern="1200" baseline="0">
                      <a:solidFill>
                        <a:prstClr val="white">
                          <a:lumMod val="50000"/>
                        </a:prst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9-2503-4C1A-B75F-F7668F45B424}"/>
                </c:ext>
              </c:extLst>
            </c:dLbl>
            <c:dLbl>
              <c:idx val="9"/>
              <c:layout>
                <c:manualLayout>
                  <c:x val="-1.6972711912566291E-16"/>
                  <c:y val="-0.2085388158427984"/>
                </c:manualLayout>
              </c:layout>
              <c:tx>
                <c:rich>
                  <a:bodyPr rot="0" spcFirstLastPara="1" vertOverflow="ellipsis" vert="horz" wrap="square" anchor="ctr" anchorCtr="1"/>
                  <a:lstStyle/>
                  <a:p>
                    <a:pPr>
                      <a:defRPr sz="2400" b="1" i="0" u="none" strike="noStrike" kern="1200" baseline="0">
                        <a:solidFill>
                          <a:srgbClr val="002060"/>
                        </a:solidFill>
                        <a:latin typeface="Arial" panose="020B0604020202020204" pitchFamily="34" charset="0"/>
                        <a:ea typeface="+mn-ea"/>
                        <a:cs typeface="Arial" panose="020B0604020202020204" pitchFamily="34" charset="0"/>
                      </a:defRPr>
                    </a:pPr>
                    <a:r>
                      <a:rPr lang="en-US"/>
                      <a:t>37%</a:t>
                    </a:r>
                  </a:p>
                </c:rich>
              </c:tx>
              <c:spPr>
                <a:noFill/>
                <a:ln>
                  <a:noFill/>
                </a:ln>
                <a:effectLst/>
              </c:spPr>
              <c:txPr>
                <a:bodyPr rot="0" spcFirstLastPara="1" vertOverflow="ellipsis" vert="horz" wrap="square" anchor="ctr" anchorCtr="1"/>
                <a:lstStyle/>
                <a:p>
                  <a:pPr>
                    <a:defRPr sz="24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2503-4C1A-B75F-F7668F45B424}"/>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0"/>
                <c:pt idx="0">
                  <c:v>Residents' survey 
2021</c:v>
                </c:pt>
                <c:pt idx="1">
                  <c:v>QRS Q3 2021</c:v>
                </c:pt>
                <c:pt idx="2">
                  <c:v>QRS Q1 2022</c:v>
                </c:pt>
                <c:pt idx="3">
                  <c:v>QRS Q2 2022</c:v>
                </c:pt>
                <c:pt idx="4">
                  <c:v>QRS Q3 2022</c:v>
                </c:pt>
                <c:pt idx="5">
                  <c:v>Residents' survey 
2022</c:v>
                </c:pt>
                <c:pt idx="6">
                  <c:v>QRS Q1 2023</c:v>
                </c:pt>
                <c:pt idx="7">
                  <c:v>QRS Q2 2023</c:v>
                </c:pt>
                <c:pt idx="8">
                  <c:v>QRS Q3 2023</c:v>
                </c:pt>
                <c:pt idx="9">
                  <c:v>Residents' Survey 2023</c:v>
                </c:pt>
              </c:strCache>
            </c:strRef>
          </c:cat>
          <c:val>
            <c:numRef>
              <c:f>Sheet1!$B$2:$B$12</c:f>
              <c:numCache>
                <c:formatCode>0%</c:formatCode>
                <c:ptCount val="10"/>
                <c:pt idx="0">
                  <c:v>0.37</c:v>
                </c:pt>
                <c:pt idx="1">
                  <c:v>0.32</c:v>
                </c:pt>
                <c:pt idx="2">
                  <c:v>0.32</c:v>
                </c:pt>
                <c:pt idx="3">
                  <c:v>0.35</c:v>
                </c:pt>
                <c:pt idx="4">
                  <c:v>0.31</c:v>
                </c:pt>
                <c:pt idx="5">
                  <c:v>0.33</c:v>
                </c:pt>
                <c:pt idx="6">
                  <c:v>0.33</c:v>
                </c:pt>
                <c:pt idx="7">
                  <c:v>0.28999999999999998</c:v>
                </c:pt>
                <c:pt idx="8">
                  <c:v>0.3</c:v>
                </c:pt>
                <c:pt idx="9" formatCode="0\ %">
                  <c:v>0.37</c:v>
                </c:pt>
              </c:numCache>
            </c:numRef>
          </c:val>
          <c:smooth val="0"/>
          <c:extLst>
            <c:ext xmlns:c16="http://schemas.microsoft.com/office/drawing/2014/chart" uri="{C3380CC4-5D6E-409C-BE32-E72D297353CC}">
              <c16:uniqueId val="{00000002-7CB7-464A-B66E-F403D330E9C4}"/>
            </c:ext>
          </c:extLst>
        </c:ser>
        <c:dLbls>
          <c:showLegendKey val="0"/>
          <c:showVal val="0"/>
          <c:showCatName val="0"/>
          <c:showSerName val="0"/>
          <c:showPercent val="0"/>
          <c:showBubbleSize val="0"/>
        </c:dLbls>
        <c:marker val="1"/>
        <c:smooth val="0"/>
        <c:axId val="798489615"/>
        <c:axId val="798482959"/>
      </c:lineChart>
      <c:catAx>
        <c:axId val="798489615"/>
        <c:scaling>
          <c:orientation val="minMax"/>
        </c:scaling>
        <c:delete val="1"/>
        <c:axPos val="b"/>
        <c:numFmt formatCode="General" sourceLinked="1"/>
        <c:majorTickMark val="none"/>
        <c:minorTickMark val="none"/>
        <c:tickLblPos val="nextTo"/>
        <c:crossAx val="798482959"/>
        <c:crosses val="autoZero"/>
        <c:auto val="1"/>
        <c:lblAlgn val="ctr"/>
        <c:lblOffset val="100"/>
        <c:noMultiLvlLbl val="0"/>
      </c:catAx>
      <c:valAx>
        <c:axId val="798482959"/>
        <c:scaling>
          <c:orientation val="minMax"/>
          <c:max val="0.5"/>
          <c:min val="0.2"/>
        </c:scaling>
        <c:delete val="1"/>
        <c:axPos val="l"/>
        <c:numFmt formatCode="0%" sourceLinked="1"/>
        <c:majorTickMark val="out"/>
        <c:minorTickMark val="none"/>
        <c:tickLblPos val="nextTo"/>
        <c:crossAx val="798489615"/>
        <c:crosses val="autoZero"/>
        <c:crossBetween val="between"/>
        <c:majorUnit val="0.2"/>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050062723990929E-4"/>
          <c:y val="4.394115970574209E-2"/>
          <c:w val="0.99928949937276013"/>
          <c:h val="0.92179435808151067"/>
        </c:manualLayout>
      </c:layout>
      <c:lineChart>
        <c:grouping val="standard"/>
        <c:varyColors val="0"/>
        <c:ser>
          <c:idx val="0"/>
          <c:order val="0"/>
          <c:tx>
            <c:strRef>
              <c:f>Sheet1!$B$1</c:f>
              <c:strCache>
                <c:ptCount val="1"/>
                <c:pt idx="0">
                  <c:v>Satisfied</c:v>
                </c:pt>
              </c:strCache>
            </c:strRef>
          </c:tx>
          <c:spPr>
            <a:ln w="28575" cap="rnd">
              <a:solidFill>
                <a:srgbClr val="002060"/>
              </a:solidFill>
              <a:round/>
            </a:ln>
            <a:effectLst/>
          </c:spPr>
          <c:marker>
            <c:symbol val="circle"/>
            <c:size val="10"/>
            <c:spPr>
              <a:solidFill>
                <a:srgbClr val="DB504A"/>
              </a:solidFill>
              <a:ln w="12700">
                <a:solidFill>
                  <a:srgbClr val="002060"/>
                </a:solidFill>
              </a:ln>
              <a:effectLst/>
            </c:spPr>
          </c:marker>
          <c:dPt>
            <c:idx val="0"/>
            <c:marker>
              <c:symbol val="circle"/>
              <c:size val="10"/>
              <c:spPr>
                <a:solidFill>
                  <a:srgbClr val="C00000"/>
                </a:solidFill>
                <a:ln w="12700">
                  <a:solidFill>
                    <a:srgbClr val="002060"/>
                  </a:solidFill>
                </a:ln>
                <a:effectLst/>
              </c:spPr>
            </c:marker>
            <c:bubble3D val="0"/>
            <c:extLst>
              <c:ext xmlns:c16="http://schemas.microsoft.com/office/drawing/2014/chart" uri="{C3380CC4-5D6E-409C-BE32-E72D297353CC}">
                <c16:uniqueId val="{00000000-54D3-4F02-961E-37C8C83E846F}"/>
              </c:ext>
            </c:extLst>
          </c:dPt>
          <c:dPt>
            <c:idx val="1"/>
            <c:marker>
              <c:symbol val="circle"/>
              <c:size val="10"/>
              <c:spPr>
                <a:solidFill>
                  <a:srgbClr val="C00000"/>
                </a:solidFill>
                <a:ln w="12700">
                  <a:solidFill>
                    <a:srgbClr val="002060"/>
                  </a:solidFill>
                </a:ln>
                <a:effectLst/>
              </c:spPr>
            </c:marker>
            <c:bubble3D val="0"/>
            <c:extLst>
              <c:ext xmlns:c16="http://schemas.microsoft.com/office/drawing/2014/chart" uri="{C3380CC4-5D6E-409C-BE32-E72D297353CC}">
                <c16:uniqueId val="{00000001-54D3-4F02-961E-37C8C83E846F}"/>
              </c:ext>
            </c:extLst>
          </c:dPt>
          <c:dLbls>
            <c:dLbl>
              <c:idx val="0"/>
              <c:spPr>
                <a:noFill/>
                <a:ln>
                  <a:noFill/>
                </a:ln>
                <a:effectLst/>
              </c:spPr>
              <c:txPr>
                <a:bodyPr rot="0" spcFirstLastPara="1" vertOverflow="ellipsis" vert="horz" wrap="square" anchor="ctr" anchorCtr="1"/>
                <a:lstStyle/>
                <a:p>
                  <a:pPr>
                    <a:defRPr sz="18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54D3-4F02-961E-37C8C83E846F}"/>
                </c:ext>
              </c:extLst>
            </c:dLbl>
            <c:dLbl>
              <c:idx val="1"/>
              <c:tx>
                <c:rich>
                  <a:bodyPr rot="0" spcFirstLastPara="1" vertOverflow="ellipsis" vert="horz" wrap="square" anchor="ctr" anchorCtr="0"/>
                  <a:lstStyle/>
                  <a:p>
                    <a:pPr algn="ctr" rtl="0">
                      <a:defRPr lang="en-US" sz="1800" b="1" i="0" u="none" strike="noStrike" kern="1200" baseline="0">
                        <a:solidFill>
                          <a:prstClr val="white">
                            <a:lumMod val="50000"/>
                          </a:prstClr>
                        </a:solidFill>
                        <a:latin typeface="Arial" panose="020B0604020202020204" pitchFamily="34" charset="0"/>
                        <a:ea typeface="+mn-ea"/>
                        <a:cs typeface="Arial" panose="020B0604020202020204" pitchFamily="34" charset="0"/>
                      </a:defRPr>
                    </a:pPr>
                    <a:fld id="{9E656461-4A53-4E56-BC9E-E046CC4F9172}" type="VALUE">
                      <a:rPr lang="en-US" sz="1800" b="1" i="0" u="none" strike="noStrike" kern="1200" baseline="0">
                        <a:solidFill>
                          <a:prstClr val="white">
                            <a:lumMod val="50000"/>
                          </a:prstClr>
                        </a:solidFill>
                        <a:latin typeface="Arial" panose="020B0604020202020204" pitchFamily="34" charset="0"/>
                        <a:ea typeface="+mn-ea"/>
                        <a:cs typeface="Arial" panose="020B0604020202020204" pitchFamily="34" charset="0"/>
                      </a:rPr>
                      <a:pPr algn="ctr" rtl="0">
                        <a:defRPr lang="en-US" sz="1800" b="1">
                          <a:solidFill>
                            <a:prstClr val="white">
                              <a:lumMod val="50000"/>
                            </a:prstClr>
                          </a:solidFill>
                        </a:defRPr>
                      </a:pPr>
                      <a:t>[VALUE]</a:t>
                    </a:fld>
                    <a:endParaRPr lang="en-GB"/>
                  </a:p>
                </c:rich>
              </c:tx>
              <c:spPr>
                <a:noFill/>
                <a:ln>
                  <a:noFill/>
                </a:ln>
                <a:effectLst/>
              </c:spPr>
              <c:txPr>
                <a:bodyPr rot="0" spcFirstLastPara="1" vertOverflow="ellipsis" vert="horz" wrap="square" anchor="ctr" anchorCtr="0"/>
                <a:lstStyle/>
                <a:p>
                  <a:pPr algn="ctr" rtl="0">
                    <a:defRPr lang="en-US" sz="1800" b="1" i="0" u="none" strike="noStrike" kern="1200" baseline="0">
                      <a:solidFill>
                        <a:prstClr val="white">
                          <a:lumMod val="50000"/>
                        </a:prstClr>
                      </a:solidFill>
                      <a:latin typeface="Arial" panose="020B0604020202020204" pitchFamily="34" charset="0"/>
                      <a:ea typeface="+mn-ea"/>
                      <a:cs typeface="Arial" panose="020B0604020202020204" pitchFamily="34" charset="0"/>
                    </a:defRPr>
                  </a:pPr>
                  <a:endParaRPr lang="en-GB"/>
                </a:p>
              </c:txPr>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4D3-4F02-961E-37C8C83E846F}"/>
                </c:ext>
              </c:extLst>
            </c:dLbl>
            <c:dLbl>
              <c:idx val="2"/>
              <c:spPr>
                <a:noFill/>
                <a:ln>
                  <a:noFill/>
                </a:ln>
                <a:effectLst/>
              </c:spPr>
              <c:txPr>
                <a:bodyPr rot="0" spcFirstLastPara="1" vertOverflow="ellipsis" vert="horz" wrap="square" anchor="ctr" anchorCtr="0"/>
                <a:lstStyle/>
                <a:p>
                  <a:pPr algn="ctr" rtl="0">
                    <a:defRPr lang="en-US" sz="2400" b="1" i="0" u="none" strike="noStrike" kern="1200" baseline="0">
                      <a:solidFill>
                        <a:srgbClr val="C00000"/>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54D3-4F02-961E-37C8C83E846F}"/>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3"/>
                <c:pt idx="0">
                  <c:v>Residents' survey 
2021</c:v>
                </c:pt>
                <c:pt idx="1">
                  <c:v>Residents' survey 
2022</c:v>
                </c:pt>
                <c:pt idx="2">
                  <c:v>Residents' survey 2023</c:v>
                </c:pt>
              </c:strCache>
            </c:strRef>
          </c:cat>
          <c:val>
            <c:numRef>
              <c:f>Sheet1!$B$2:$B$5</c:f>
              <c:numCache>
                <c:formatCode>0%</c:formatCode>
                <c:ptCount val="3"/>
                <c:pt idx="0">
                  <c:v>0.6</c:v>
                </c:pt>
                <c:pt idx="1">
                  <c:v>0.54</c:v>
                </c:pt>
                <c:pt idx="2">
                  <c:v>0.48</c:v>
                </c:pt>
              </c:numCache>
            </c:numRef>
          </c:val>
          <c:smooth val="0"/>
          <c:extLst>
            <c:ext xmlns:c16="http://schemas.microsoft.com/office/drawing/2014/chart" uri="{C3380CC4-5D6E-409C-BE32-E72D297353CC}">
              <c16:uniqueId val="{00000003-54D3-4F02-961E-37C8C83E846F}"/>
            </c:ext>
          </c:extLst>
        </c:ser>
        <c:dLbls>
          <c:showLegendKey val="0"/>
          <c:showVal val="0"/>
          <c:showCatName val="0"/>
          <c:showSerName val="0"/>
          <c:showPercent val="0"/>
          <c:showBubbleSize val="0"/>
        </c:dLbls>
        <c:marker val="1"/>
        <c:smooth val="0"/>
        <c:axId val="798489615"/>
        <c:axId val="798482959"/>
      </c:lineChart>
      <c:catAx>
        <c:axId val="798489615"/>
        <c:scaling>
          <c:orientation val="minMax"/>
        </c:scaling>
        <c:delete val="1"/>
        <c:axPos val="b"/>
        <c:numFmt formatCode="General" sourceLinked="1"/>
        <c:majorTickMark val="none"/>
        <c:minorTickMark val="none"/>
        <c:tickLblPos val="nextTo"/>
        <c:crossAx val="798482959"/>
        <c:crosses val="autoZero"/>
        <c:auto val="1"/>
        <c:lblAlgn val="ctr"/>
        <c:lblOffset val="100"/>
        <c:noMultiLvlLbl val="0"/>
      </c:catAx>
      <c:valAx>
        <c:axId val="798482959"/>
        <c:scaling>
          <c:orientation val="minMax"/>
          <c:max val="0.8"/>
          <c:min val="0.4"/>
        </c:scaling>
        <c:delete val="1"/>
        <c:axPos val="l"/>
        <c:numFmt formatCode="0%" sourceLinked="1"/>
        <c:majorTickMark val="out"/>
        <c:minorTickMark val="none"/>
        <c:tickLblPos val="nextTo"/>
        <c:crossAx val="798489615"/>
        <c:crosses val="autoZero"/>
        <c:crossBetween val="between"/>
        <c:majorUnit val="0.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83036871096685"/>
          <c:y val="0"/>
          <c:w val="0.61122509786224333"/>
          <c:h val="1"/>
        </c:manualLayout>
      </c:layout>
      <c:barChart>
        <c:barDir val="bar"/>
        <c:grouping val="clustered"/>
        <c:varyColors val="0"/>
        <c:ser>
          <c:idx val="0"/>
          <c:order val="0"/>
          <c:tx>
            <c:strRef>
              <c:f>Sheet1!$B$1</c:f>
              <c:strCache>
                <c:ptCount val="1"/>
                <c:pt idx="0">
                  <c:v>Total</c:v>
                </c:pt>
              </c:strCache>
            </c:strRef>
          </c:tx>
          <c:spPr>
            <a:solidFill>
              <a:schemeClr val="accent1"/>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0-246C-4E0E-897B-74BCD33D2ED8}"/>
              </c:ext>
            </c:extLst>
          </c:dPt>
          <c:dPt>
            <c:idx val="2"/>
            <c:invertIfNegative val="0"/>
            <c:bubble3D val="0"/>
            <c:spPr>
              <a:solidFill>
                <a:srgbClr val="008840"/>
              </a:solidFill>
              <a:ln>
                <a:noFill/>
              </a:ln>
              <a:effectLst/>
            </c:spPr>
            <c:extLst>
              <c:ext xmlns:c16="http://schemas.microsoft.com/office/drawing/2014/chart" uri="{C3380CC4-5D6E-409C-BE32-E72D297353CC}">
                <c16:uniqueId val="{00000013-246C-4E0E-897B-74BCD33D2ED8}"/>
              </c:ext>
            </c:extLst>
          </c:dPt>
          <c:dPt>
            <c:idx val="3"/>
            <c:invertIfNegative val="0"/>
            <c:bubble3D val="0"/>
            <c:spPr>
              <a:solidFill>
                <a:srgbClr val="008840"/>
              </a:solidFill>
              <a:ln>
                <a:noFill/>
              </a:ln>
              <a:effectLst/>
            </c:spPr>
            <c:extLst>
              <c:ext xmlns:c16="http://schemas.microsoft.com/office/drawing/2014/chart" uri="{C3380CC4-5D6E-409C-BE32-E72D297353CC}">
                <c16:uniqueId val="{00000001-246C-4E0E-897B-74BCD33D2ED8}"/>
              </c:ext>
            </c:extLst>
          </c:dPt>
          <c:dPt>
            <c:idx val="4"/>
            <c:invertIfNegative val="0"/>
            <c:bubble3D val="0"/>
            <c:spPr>
              <a:solidFill>
                <a:srgbClr val="C00000"/>
              </a:solidFill>
              <a:ln>
                <a:noFill/>
              </a:ln>
              <a:effectLst/>
            </c:spPr>
            <c:extLst>
              <c:ext xmlns:c16="http://schemas.microsoft.com/office/drawing/2014/chart" uri="{C3380CC4-5D6E-409C-BE32-E72D297353CC}">
                <c16:uniqueId val="{00000002-246C-4E0E-897B-74BCD33D2ED8}"/>
              </c:ext>
            </c:extLst>
          </c:dPt>
          <c:dPt>
            <c:idx val="5"/>
            <c:invertIfNegative val="0"/>
            <c:bubble3D val="0"/>
            <c:spPr>
              <a:solidFill>
                <a:srgbClr val="C00000"/>
              </a:solidFill>
              <a:ln>
                <a:noFill/>
              </a:ln>
              <a:effectLst/>
            </c:spPr>
            <c:extLst>
              <c:ext xmlns:c16="http://schemas.microsoft.com/office/drawing/2014/chart" uri="{C3380CC4-5D6E-409C-BE32-E72D297353CC}">
                <c16:uniqueId val="{00000003-246C-4E0E-897B-74BCD33D2ED8}"/>
              </c:ext>
            </c:extLst>
          </c:dPt>
          <c:dPt>
            <c:idx val="7"/>
            <c:invertIfNegative val="0"/>
            <c:bubble3D val="0"/>
            <c:spPr>
              <a:solidFill>
                <a:srgbClr val="008840"/>
              </a:solidFill>
              <a:ln>
                <a:noFill/>
              </a:ln>
              <a:effectLst/>
            </c:spPr>
            <c:extLst>
              <c:ext xmlns:c16="http://schemas.microsoft.com/office/drawing/2014/chart" uri="{C3380CC4-5D6E-409C-BE32-E72D297353CC}">
                <c16:uniqueId val="{00000014-246C-4E0E-897B-74BCD33D2ED8}"/>
              </c:ext>
            </c:extLst>
          </c:dPt>
          <c:dPt>
            <c:idx val="8"/>
            <c:invertIfNegative val="0"/>
            <c:bubble3D val="0"/>
            <c:spPr>
              <a:solidFill>
                <a:schemeClr val="bg1">
                  <a:lumMod val="75000"/>
                </a:schemeClr>
              </a:solidFill>
              <a:ln>
                <a:noFill/>
              </a:ln>
              <a:effectLst/>
            </c:spPr>
            <c:extLst>
              <c:ext xmlns:c16="http://schemas.microsoft.com/office/drawing/2014/chart" uri="{C3380CC4-5D6E-409C-BE32-E72D297353CC}">
                <c16:uniqueId val="{00000015-246C-4E0E-897B-74BCD33D2ED8}"/>
              </c:ext>
            </c:extLst>
          </c:dPt>
          <c:dPt>
            <c:idx val="9"/>
            <c:invertIfNegative val="0"/>
            <c:bubble3D val="0"/>
            <c:spPr>
              <a:solidFill>
                <a:srgbClr val="C00000"/>
              </a:solidFill>
              <a:ln>
                <a:noFill/>
              </a:ln>
              <a:effectLst/>
            </c:spPr>
            <c:extLst>
              <c:ext xmlns:c16="http://schemas.microsoft.com/office/drawing/2014/chart" uri="{C3380CC4-5D6E-409C-BE32-E72D297353CC}">
                <c16:uniqueId val="{00000004-246C-4E0E-897B-74BCD33D2ED8}"/>
              </c:ext>
            </c:extLst>
          </c:dPt>
          <c:dPt>
            <c:idx val="10"/>
            <c:invertIfNegative val="0"/>
            <c:bubble3D val="0"/>
            <c:spPr>
              <a:solidFill>
                <a:srgbClr val="C00000"/>
              </a:solidFill>
              <a:ln>
                <a:noFill/>
              </a:ln>
              <a:effectLst/>
            </c:spPr>
            <c:extLst>
              <c:ext xmlns:c16="http://schemas.microsoft.com/office/drawing/2014/chart" uri="{C3380CC4-5D6E-409C-BE32-E72D297353CC}">
                <c16:uniqueId val="{00000005-246C-4E0E-897B-74BCD33D2ED8}"/>
              </c:ext>
            </c:extLst>
          </c:dPt>
          <c:dPt>
            <c:idx val="11"/>
            <c:invertIfNegative val="0"/>
            <c:bubble3D val="0"/>
            <c:spPr>
              <a:solidFill>
                <a:srgbClr val="008840"/>
              </a:solidFill>
              <a:ln>
                <a:noFill/>
              </a:ln>
              <a:effectLst/>
            </c:spPr>
            <c:extLst>
              <c:ext xmlns:c16="http://schemas.microsoft.com/office/drawing/2014/chart" uri="{C3380CC4-5D6E-409C-BE32-E72D297353CC}">
                <c16:uniqueId val="{00000006-246C-4E0E-897B-74BCD33D2ED8}"/>
              </c:ext>
            </c:extLst>
          </c:dPt>
          <c:dPt>
            <c:idx val="12"/>
            <c:invertIfNegative val="0"/>
            <c:bubble3D val="0"/>
            <c:spPr>
              <a:solidFill>
                <a:schemeClr val="bg1">
                  <a:lumMod val="75000"/>
                </a:schemeClr>
              </a:solidFill>
              <a:ln>
                <a:noFill/>
              </a:ln>
              <a:effectLst/>
            </c:spPr>
            <c:extLst>
              <c:ext xmlns:c16="http://schemas.microsoft.com/office/drawing/2014/chart" uri="{C3380CC4-5D6E-409C-BE32-E72D297353CC}">
                <c16:uniqueId val="{00000016-246C-4E0E-897B-74BCD33D2ED8}"/>
              </c:ext>
            </c:extLst>
          </c:dPt>
          <c:dPt>
            <c:idx val="14"/>
            <c:invertIfNegative val="0"/>
            <c:bubble3D val="0"/>
            <c:spPr>
              <a:solidFill>
                <a:srgbClr val="008840"/>
              </a:solidFill>
              <a:ln>
                <a:noFill/>
              </a:ln>
              <a:effectLst/>
            </c:spPr>
            <c:extLst>
              <c:ext xmlns:c16="http://schemas.microsoft.com/office/drawing/2014/chart" uri="{C3380CC4-5D6E-409C-BE32-E72D297353CC}">
                <c16:uniqueId val="{00000008-246C-4E0E-897B-74BCD33D2ED8}"/>
              </c:ext>
            </c:extLst>
          </c:dPt>
          <c:dPt>
            <c:idx val="15"/>
            <c:invertIfNegative val="0"/>
            <c:bubble3D val="0"/>
            <c:spPr>
              <a:solidFill>
                <a:srgbClr val="C00000"/>
              </a:solidFill>
              <a:ln>
                <a:noFill/>
              </a:ln>
              <a:effectLst/>
            </c:spPr>
            <c:extLst>
              <c:ext xmlns:c16="http://schemas.microsoft.com/office/drawing/2014/chart" uri="{C3380CC4-5D6E-409C-BE32-E72D297353CC}">
                <c16:uniqueId val="{00000009-246C-4E0E-897B-74BCD33D2ED8}"/>
              </c:ext>
            </c:extLst>
          </c:dPt>
          <c:dPt>
            <c:idx val="17"/>
            <c:invertIfNegative val="0"/>
            <c:bubble3D val="0"/>
            <c:spPr>
              <a:solidFill>
                <a:srgbClr val="C00000"/>
              </a:solidFill>
              <a:ln>
                <a:noFill/>
              </a:ln>
              <a:effectLst/>
            </c:spPr>
            <c:extLst>
              <c:ext xmlns:c16="http://schemas.microsoft.com/office/drawing/2014/chart" uri="{C3380CC4-5D6E-409C-BE32-E72D297353CC}">
                <c16:uniqueId val="{0000000B-246C-4E0E-897B-74BCD33D2ED8}"/>
              </c:ext>
            </c:extLst>
          </c:dPt>
          <c:dPt>
            <c:idx val="18"/>
            <c:invertIfNegative val="0"/>
            <c:bubble3D val="0"/>
            <c:spPr>
              <a:solidFill>
                <a:srgbClr val="008840"/>
              </a:solidFill>
              <a:ln>
                <a:noFill/>
              </a:ln>
              <a:effectLst/>
            </c:spPr>
            <c:extLst>
              <c:ext xmlns:c16="http://schemas.microsoft.com/office/drawing/2014/chart" uri="{C3380CC4-5D6E-409C-BE32-E72D297353CC}">
                <c16:uniqueId val="{0000000C-246C-4E0E-897B-74BCD33D2ED8}"/>
              </c:ext>
            </c:extLst>
          </c:dPt>
          <c:dPt>
            <c:idx val="20"/>
            <c:invertIfNegative val="0"/>
            <c:bubble3D val="0"/>
            <c:spPr>
              <a:solidFill>
                <a:srgbClr val="008840"/>
              </a:solidFill>
              <a:ln>
                <a:noFill/>
              </a:ln>
              <a:effectLst/>
            </c:spPr>
            <c:extLst>
              <c:ext xmlns:c16="http://schemas.microsoft.com/office/drawing/2014/chart" uri="{C3380CC4-5D6E-409C-BE32-E72D297353CC}">
                <c16:uniqueId val="{0000000E-246C-4E0E-897B-74BCD33D2ED8}"/>
              </c:ext>
            </c:extLst>
          </c:dPt>
          <c:dPt>
            <c:idx val="21"/>
            <c:invertIfNegative val="0"/>
            <c:bubble3D val="0"/>
            <c:spPr>
              <a:solidFill>
                <a:srgbClr val="C00000"/>
              </a:solidFill>
              <a:ln>
                <a:noFill/>
              </a:ln>
              <a:effectLst/>
            </c:spPr>
            <c:extLst>
              <c:ext xmlns:c16="http://schemas.microsoft.com/office/drawing/2014/chart" uri="{C3380CC4-5D6E-409C-BE32-E72D297353CC}">
                <c16:uniqueId val="{0000000F-246C-4E0E-897B-74BCD33D2ED8}"/>
              </c:ext>
            </c:extLst>
          </c:dPt>
          <c:dPt>
            <c:idx val="22"/>
            <c:invertIfNegative val="0"/>
            <c:bubble3D val="0"/>
            <c:spPr>
              <a:solidFill>
                <a:srgbClr val="C00000"/>
              </a:solidFill>
              <a:ln>
                <a:noFill/>
              </a:ln>
              <a:effectLst/>
            </c:spPr>
            <c:extLst>
              <c:ext xmlns:c16="http://schemas.microsoft.com/office/drawing/2014/chart" uri="{C3380CC4-5D6E-409C-BE32-E72D297353CC}">
                <c16:uniqueId val="{00000010-246C-4E0E-897B-74BCD33D2ED8}"/>
              </c:ext>
            </c:extLst>
          </c:dPt>
          <c:dPt>
            <c:idx val="23"/>
            <c:invertIfNegative val="0"/>
            <c:bubble3D val="0"/>
            <c:spPr>
              <a:solidFill>
                <a:srgbClr val="008840"/>
              </a:solidFill>
              <a:ln>
                <a:noFill/>
              </a:ln>
              <a:effectLst/>
            </c:spPr>
            <c:extLst>
              <c:ext xmlns:c16="http://schemas.microsoft.com/office/drawing/2014/chart" uri="{C3380CC4-5D6E-409C-BE32-E72D297353CC}">
                <c16:uniqueId val="{00000011-246C-4E0E-897B-74BCD33D2ED8}"/>
              </c:ext>
            </c:extLst>
          </c:dPt>
          <c:dPt>
            <c:idx val="24"/>
            <c:invertIfNegative val="0"/>
            <c:bubble3D val="0"/>
            <c:spPr>
              <a:solidFill>
                <a:schemeClr val="bg1">
                  <a:lumMod val="75000"/>
                </a:schemeClr>
              </a:solidFill>
              <a:ln>
                <a:noFill/>
              </a:ln>
              <a:effectLst/>
            </c:spPr>
            <c:extLst>
              <c:ext xmlns:c16="http://schemas.microsoft.com/office/drawing/2014/chart" uri="{C3380CC4-5D6E-409C-BE32-E72D297353CC}">
                <c16:uniqueId val="{00000027-2552-4F37-B03C-0B6FFD4F833F}"/>
              </c:ext>
            </c:extLst>
          </c:dPt>
          <c:dPt>
            <c:idx val="26"/>
            <c:invertIfNegative val="0"/>
            <c:bubble3D val="0"/>
            <c:spPr>
              <a:solidFill>
                <a:srgbClr val="C00000"/>
              </a:solidFill>
              <a:ln>
                <a:noFill/>
              </a:ln>
              <a:effectLst/>
            </c:spPr>
            <c:extLst>
              <c:ext xmlns:c16="http://schemas.microsoft.com/office/drawing/2014/chart" uri="{C3380CC4-5D6E-409C-BE32-E72D297353CC}">
                <c16:uniqueId val="{00000028-2552-4F37-B03C-0B6FFD4F833F}"/>
              </c:ext>
            </c:extLst>
          </c:dPt>
          <c:dPt>
            <c:idx val="27"/>
            <c:invertIfNegative val="0"/>
            <c:bubble3D val="0"/>
            <c:spPr>
              <a:solidFill>
                <a:srgbClr val="C00000"/>
              </a:solidFill>
              <a:ln>
                <a:noFill/>
              </a:ln>
              <a:effectLst/>
            </c:spPr>
            <c:extLst>
              <c:ext xmlns:c16="http://schemas.microsoft.com/office/drawing/2014/chart" uri="{C3380CC4-5D6E-409C-BE32-E72D297353CC}">
                <c16:uniqueId val="{00000029-2552-4F37-B03C-0B6FFD4F833F}"/>
              </c:ext>
            </c:extLst>
          </c:dPt>
          <c:dPt>
            <c:idx val="28"/>
            <c:invertIfNegative val="0"/>
            <c:bubble3D val="0"/>
            <c:spPr>
              <a:solidFill>
                <a:srgbClr val="008840"/>
              </a:solidFill>
              <a:ln>
                <a:noFill/>
              </a:ln>
              <a:effectLst/>
            </c:spPr>
            <c:extLst>
              <c:ext xmlns:c16="http://schemas.microsoft.com/office/drawing/2014/chart" uri="{C3380CC4-5D6E-409C-BE32-E72D297353CC}">
                <c16:uniqueId val="{0000002A-2552-4F37-B03C-0B6FFD4F833F}"/>
              </c:ext>
            </c:extLst>
          </c:dPt>
          <c:dPt>
            <c:idx val="29"/>
            <c:invertIfNegative val="0"/>
            <c:bubble3D val="0"/>
            <c:spPr>
              <a:solidFill>
                <a:srgbClr val="008840"/>
              </a:solidFill>
              <a:ln>
                <a:noFill/>
              </a:ln>
              <a:effectLst/>
            </c:spPr>
            <c:extLst>
              <c:ext xmlns:c16="http://schemas.microsoft.com/office/drawing/2014/chart" uri="{C3380CC4-5D6E-409C-BE32-E72D297353CC}">
                <c16:uniqueId val="{0000002B-2552-4F37-B03C-0B6FFD4F833F}"/>
              </c:ext>
            </c:extLst>
          </c:dPt>
          <c:dLbls>
            <c:dLbl>
              <c:idx val="0"/>
              <c:spPr>
                <a:solidFill>
                  <a:schemeClr val="bg1"/>
                </a:solidFill>
                <a:ln>
                  <a:noFill/>
                </a:ln>
                <a:effectLst/>
              </c:spPr>
              <c:txPr>
                <a:bodyPr rot="0" spcFirstLastPara="1" vertOverflow="ellipsis" vert="horz" wrap="square" anchor="ctr" anchorCtr="1"/>
                <a:lstStyle/>
                <a:p>
                  <a:pPr>
                    <a:defRPr sz="11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246C-4E0E-897B-74BCD33D2ED8}"/>
                </c:ext>
              </c:extLst>
            </c:dLbl>
            <c:dLbl>
              <c:idx val="2"/>
              <c:spPr>
                <a:solidFill>
                  <a:schemeClr val="bg1"/>
                </a:solidFill>
                <a:ln>
                  <a:noFill/>
                </a:ln>
                <a:effectLst/>
              </c:spPr>
              <c:txPr>
                <a:bodyPr rot="0" spcFirstLastPara="1" vertOverflow="ellipsis" vert="horz" wrap="square" anchor="ctr" anchorCtr="1"/>
                <a:lstStyle/>
                <a:p>
                  <a:pPr>
                    <a:defRPr sz="1100" b="1" i="0" u="none" strike="noStrike" kern="1200" baseline="0">
                      <a:solidFill>
                        <a:srgbClr val="0088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3-246C-4E0E-897B-74BCD33D2ED8}"/>
                </c:ext>
              </c:extLst>
            </c:dLbl>
            <c:dLbl>
              <c:idx val="3"/>
              <c:spPr>
                <a:solidFill>
                  <a:schemeClr val="bg1"/>
                </a:solidFill>
                <a:ln>
                  <a:noFill/>
                </a:ln>
                <a:effectLst/>
              </c:spPr>
              <c:txPr>
                <a:bodyPr rot="0" spcFirstLastPara="1" vertOverflow="ellipsis" vert="horz" wrap="square" anchor="ctr" anchorCtr="1"/>
                <a:lstStyle/>
                <a:p>
                  <a:pPr>
                    <a:defRPr sz="1100" b="1" i="0" u="none" strike="noStrike" kern="1200" baseline="0">
                      <a:solidFill>
                        <a:srgbClr val="0088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246C-4E0E-897B-74BCD33D2ED8}"/>
                </c:ext>
              </c:extLst>
            </c:dLbl>
            <c:dLbl>
              <c:idx val="4"/>
              <c:spPr>
                <a:solidFill>
                  <a:schemeClr val="bg1"/>
                </a:solidFill>
                <a:ln>
                  <a:noFill/>
                </a:ln>
                <a:effectLst/>
              </c:spPr>
              <c:txPr>
                <a:bodyPr rot="0" spcFirstLastPara="1" vertOverflow="ellipsis" vert="horz" wrap="square" anchor="ctr" anchorCtr="1"/>
                <a:lstStyle/>
                <a:p>
                  <a:pPr>
                    <a:defRPr sz="1100" b="1" i="0" u="none" strike="noStrike" kern="1200" baseline="0">
                      <a:solidFill>
                        <a:srgbClr val="C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246C-4E0E-897B-74BCD33D2ED8}"/>
                </c:ext>
              </c:extLst>
            </c:dLbl>
            <c:dLbl>
              <c:idx val="5"/>
              <c:spPr>
                <a:solidFill>
                  <a:schemeClr val="bg1"/>
                </a:solidFill>
                <a:ln>
                  <a:noFill/>
                </a:ln>
                <a:effectLst/>
              </c:spPr>
              <c:txPr>
                <a:bodyPr rot="0" spcFirstLastPara="1" vertOverflow="ellipsis" vert="horz" wrap="square" anchor="ctr" anchorCtr="1"/>
                <a:lstStyle/>
                <a:p>
                  <a:pPr>
                    <a:defRPr sz="1100" b="1" i="0" u="none" strike="noStrike" kern="1200" baseline="0">
                      <a:solidFill>
                        <a:srgbClr val="C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246C-4E0E-897B-74BCD33D2ED8}"/>
                </c:ext>
              </c:extLst>
            </c:dLbl>
            <c:dLbl>
              <c:idx val="7"/>
              <c:spPr>
                <a:solidFill>
                  <a:schemeClr val="bg1"/>
                </a:solidFill>
                <a:ln>
                  <a:noFill/>
                </a:ln>
                <a:effectLst/>
              </c:spPr>
              <c:txPr>
                <a:bodyPr rot="0" spcFirstLastPara="1" vertOverflow="ellipsis" vert="horz" wrap="square" anchor="ctr" anchorCtr="1"/>
                <a:lstStyle/>
                <a:p>
                  <a:pPr>
                    <a:defRPr sz="1100" b="1" i="0" u="none" strike="noStrike" kern="1200" baseline="0">
                      <a:solidFill>
                        <a:srgbClr val="0088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4-246C-4E0E-897B-74BCD33D2ED8}"/>
                </c:ext>
              </c:extLst>
            </c:dLbl>
            <c:dLbl>
              <c:idx val="8"/>
              <c:spPr>
                <a:solidFill>
                  <a:schemeClr val="bg1"/>
                </a:solidFill>
                <a:ln>
                  <a:noFill/>
                </a:ln>
                <a:effectLst/>
              </c:spPr>
              <c:txPr>
                <a:bodyPr rot="0" spcFirstLastPara="1" vertOverflow="ellipsis" vert="horz" wrap="square" anchor="ctr" anchorCtr="1"/>
                <a:lstStyle/>
                <a:p>
                  <a:pPr>
                    <a:defRPr sz="11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5-246C-4E0E-897B-74BCD33D2ED8}"/>
                </c:ext>
              </c:extLst>
            </c:dLbl>
            <c:dLbl>
              <c:idx val="9"/>
              <c:spPr>
                <a:solidFill>
                  <a:schemeClr val="bg1"/>
                </a:solidFill>
                <a:ln>
                  <a:noFill/>
                </a:ln>
                <a:effectLst/>
              </c:spPr>
              <c:txPr>
                <a:bodyPr rot="0" spcFirstLastPara="1" vertOverflow="ellipsis" vert="horz" wrap="square" anchor="ctr" anchorCtr="1"/>
                <a:lstStyle/>
                <a:p>
                  <a:pPr>
                    <a:defRPr sz="1100" b="1" i="0" u="none" strike="noStrike" kern="1200" baseline="0">
                      <a:solidFill>
                        <a:srgbClr val="C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246C-4E0E-897B-74BCD33D2ED8}"/>
                </c:ext>
              </c:extLst>
            </c:dLbl>
            <c:dLbl>
              <c:idx val="10"/>
              <c:spPr>
                <a:solidFill>
                  <a:schemeClr val="bg1"/>
                </a:solidFill>
                <a:ln>
                  <a:noFill/>
                </a:ln>
                <a:effectLst/>
              </c:spPr>
              <c:txPr>
                <a:bodyPr rot="0" spcFirstLastPara="1" vertOverflow="ellipsis" vert="horz" wrap="square" anchor="ctr" anchorCtr="1"/>
                <a:lstStyle/>
                <a:p>
                  <a:pPr>
                    <a:defRPr sz="1100" b="1" i="0" u="none" strike="noStrike" kern="1200" baseline="0">
                      <a:solidFill>
                        <a:srgbClr val="C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246C-4E0E-897B-74BCD33D2ED8}"/>
                </c:ext>
              </c:extLst>
            </c:dLbl>
            <c:dLbl>
              <c:idx val="11"/>
              <c:spPr>
                <a:solidFill>
                  <a:schemeClr val="bg1"/>
                </a:solidFill>
                <a:ln>
                  <a:noFill/>
                </a:ln>
                <a:effectLst/>
              </c:spPr>
              <c:txPr>
                <a:bodyPr rot="0" spcFirstLastPara="1" vertOverflow="ellipsis" vert="horz" wrap="square" anchor="ctr" anchorCtr="1"/>
                <a:lstStyle/>
                <a:p>
                  <a:pPr>
                    <a:defRPr sz="1100" b="1" i="0" u="none" strike="noStrike" kern="1200" baseline="0">
                      <a:solidFill>
                        <a:srgbClr val="0088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246C-4E0E-897B-74BCD33D2ED8}"/>
                </c:ext>
              </c:extLst>
            </c:dLbl>
            <c:dLbl>
              <c:idx val="12"/>
              <c:spPr>
                <a:solidFill>
                  <a:schemeClr val="bg1"/>
                </a:solidFill>
                <a:ln>
                  <a:noFill/>
                </a:ln>
                <a:effectLst/>
              </c:spPr>
              <c:txPr>
                <a:bodyPr rot="0" spcFirstLastPara="1" vertOverflow="ellipsis" vert="horz" wrap="square" anchor="ctr" anchorCtr="1"/>
                <a:lstStyle/>
                <a:p>
                  <a:pPr>
                    <a:defRPr sz="11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6-246C-4E0E-897B-74BCD33D2ED8}"/>
                </c:ext>
              </c:extLst>
            </c:dLbl>
            <c:dLbl>
              <c:idx val="14"/>
              <c:spPr>
                <a:solidFill>
                  <a:schemeClr val="bg1"/>
                </a:solidFill>
                <a:ln>
                  <a:noFill/>
                </a:ln>
                <a:effectLst/>
              </c:spPr>
              <c:txPr>
                <a:bodyPr rot="0" spcFirstLastPara="1" vertOverflow="ellipsis" vert="horz" wrap="square" anchor="ctr" anchorCtr="1"/>
                <a:lstStyle/>
                <a:p>
                  <a:pPr>
                    <a:defRPr sz="1100" b="1" i="0" u="none" strike="noStrike" kern="1200" baseline="0">
                      <a:solidFill>
                        <a:srgbClr val="0088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246C-4E0E-897B-74BCD33D2ED8}"/>
                </c:ext>
              </c:extLst>
            </c:dLbl>
            <c:dLbl>
              <c:idx val="15"/>
              <c:layout>
                <c:manualLayout>
                  <c:x val="-3.5745595003164109E-3"/>
                  <c:y val="-2.9144462345602512E-3"/>
                </c:manualLayout>
              </c:layout>
              <c:spPr>
                <a:solidFill>
                  <a:schemeClr val="bg1"/>
                </a:solidFill>
                <a:ln>
                  <a:noFill/>
                </a:ln>
                <a:effectLst/>
              </c:spPr>
              <c:txPr>
                <a:bodyPr rot="0" spcFirstLastPara="1" vertOverflow="ellipsis" vert="horz" wrap="square" anchor="ctr" anchorCtr="1"/>
                <a:lstStyle/>
                <a:p>
                  <a:pPr>
                    <a:defRPr sz="1100" b="1" i="0" u="none" strike="noStrike" kern="1200" baseline="0">
                      <a:solidFill>
                        <a:srgbClr val="C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46C-4E0E-897B-74BCD33D2ED8}"/>
                </c:ext>
              </c:extLst>
            </c:dLbl>
            <c:dLbl>
              <c:idx val="17"/>
              <c:layout>
                <c:manualLayout>
                  <c:x val="-9.3148670257247184E-17"/>
                  <c:y val="1.0687020910107252E-16"/>
                </c:manualLayout>
              </c:layout>
              <c:spPr>
                <a:solidFill>
                  <a:schemeClr val="bg1"/>
                </a:solidFill>
                <a:ln>
                  <a:noFill/>
                </a:ln>
                <a:effectLst/>
              </c:spPr>
              <c:txPr>
                <a:bodyPr rot="0" spcFirstLastPara="1" vertOverflow="ellipsis" vert="horz" wrap="square" anchor="ctr" anchorCtr="1"/>
                <a:lstStyle/>
                <a:p>
                  <a:pPr>
                    <a:defRPr sz="1100" b="1" i="0" u="none" strike="noStrike" kern="1200" baseline="0">
                      <a:solidFill>
                        <a:srgbClr val="C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46C-4E0E-897B-74BCD33D2ED8}"/>
                </c:ext>
              </c:extLst>
            </c:dLbl>
            <c:dLbl>
              <c:idx val="18"/>
              <c:spPr>
                <a:solidFill>
                  <a:schemeClr val="bg1"/>
                </a:solidFill>
                <a:ln>
                  <a:noFill/>
                </a:ln>
                <a:effectLst/>
              </c:spPr>
              <c:txPr>
                <a:bodyPr rot="0" spcFirstLastPara="1" vertOverflow="ellipsis" vert="horz" wrap="square" anchor="ctr" anchorCtr="1"/>
                <a:lstStyle/>
                <a:p>
                  <a:pPr>
                    <a:defRPr sz="1100" b="1" i="0" u="none" strike="noStrike" kern="1200" baseline="0">
                      <a:solidFill>
                        <a:srgbClr val="0088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C-246C-4E0E-897B-74BCD33D2ED8}"/>
                </c:ext>
              </c:extLst>
            </c:dLbl>
            <c:dLbl>
              <c:idx val="20"/>
              <c:layout>
                <c:manualLayout>
                  <c:x val="-2.5404476268718547E-3"/>
                  <c:y val="0"/>
                </c:manualLayout>
              </c:layout>
              <c:spPr>
                <a:solidFill>
                  <a:schemeClr val="bg1"/>
                </a:solidFill>
                <a:ln>
                  <a:noFill/>
                </a:ln>
                <a:effectLst/>
              </c:spPr>
              <c:txPr>
                <a:bodyPr rot="0" spcFirstLastPara="1" vertOverflow="ellipsis" vert="horz" wrap="square" anchor="ctr" anchorCtr="1"/>
                <a:lstStyle/>
                <a:p>
                  <a:pPr>
                    <a:defRPr sz="1100" b="1" i="0" u="none" strike="noStrike" kern="1200" baseline="0">
                      <a:solidFill>
                        <a:srgbClr val="0088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46C-4E0E-897B-74BCD33D2ED8}"/>
                </c:ext>
              </c:extLst>
            </c:dLbl>
            <c:dLbl>
              <c:idx val="21"/>
              <c:layout>
                <c:manualLayout>
                  <c:x val="2.5404476268717615E-3"/>
                  <c:y val="-2.9146757365866474E-3"/>
                </c:manualLayout>
              </c:layout>
              <c:spPr>
                <a:solidFill>
                  <a:schemeClr val="bg1"/>
                </a:solidFill>
                <a:ln>
                  <a:noFill/>
                </a:ln>
                <a:effectLst/>
              </c:spPr>
              <c:txPr>
                <a:bodyPr rot="0" spcFirstLastPara="1" vertOverflow="ellipsis" vert="horz" wrap="square" anchor="ctr" anchorCtr="1"/>
                <a:lstStyle/>
                <a:p>
                  <a:pPr>
                    <a:defRPr sz="1100" b="1" i="0" u="none" strike="noStrike" kern="1200" baseline="0">
                      <a:solidFill>
                        <a:srgbClr val="C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46C-4E0E-897B-74BCD33D2ED8}"/>
                </c:ext>
              </c:extLst>
            </c:dLbl>
            <c:dLbl>
              <c:idx val="22"/>
              <c:spPr>
                <a:solidFill>
                  <a:schemeClr val="bg1"/>
                </a:solidFill>
                <a:ln>
                  <a:noFill/>
                </a:ln>
                <a:effectLst/>
              </c:spPr>
              <c:txPr>
                <a:bodyPr rot="0" spcFirstLastPara="1" vertOverflow="ellipsis" vert="horz" wrap="square" anchor="ctr" anchorCtr="1"/>
                <a:lstStyle/>
                <a:p>
                  <a:pPr>
                    <a:defRPr sz="1100" b="1" i="0" u="none" strike="noStrike" kern="1200" baseline="0">
                      <a:solidFill>
                        <a:srgbClr val="C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0-246C-4E0E-897B-74BCD33D2ED8}"/>
                </c:ext>
              </c:extLst>
            </c:dLbl>
            <c:dLbl>
              <c:idx val="23"/>
              <c:spPr>
                <a:solidFill>
                  <a:schemeClr val="bg1"/>
                </a:solidFill>
                <a:ln>
                  <a:noFill/>
                </a:ln>
                <a:effectLst/>
              </c:spPr>
              <c:txPr>
                <a:bodyPr rot="0" spcFirstLastPara="1" vertOverflow="ellipsis" vert="horz" wrap="square" anchor="ctr" anchorCtr="1"/>
                <a:lstStyle/>
                <a:p>
                  <a:pPr>
                    <a:defRPr sz="1100" b="1" i="0" u="none" strike="noStrike" kern="1200" baseline="0">
                      <a:solidFill>
                        <a:srgbClr val="0088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1-246C-4E0E-897B-74BCD33D2ED8}"/>
                </c:ext>
              </c:extLst>
            </c:dLbl>
            <c:dLbl>
              <c:idx val="24"/>
              <c:spPr>
                <a:solidFill>
                  <a:schemeClr val="bg1"/>
                </a:solidFill>
                <a:ln>
                  <a:noFill/>
                </a:ln>
                <a:effectLst/>
              </c:spPr>
              <c:txPr>
                <a:bodyPr rot="0" spcFirstLastPara="1" vertOverflow="ellipsis" vert="horz" wrap="square" anchor="ctr" anchorCtr="1"/>
                <a:lstStyle/>
                <a:p>
                  <a:pPr>
                    <a:defRPr sz="11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27-2552-4F37-B03C-0B6FFD4F833F}"/>
                </c:ext>
              </c:extLst>
            </c:dLbl>
            <c:dLbl>
              <c:idx val="26"/>
              <c:layout>
                <c:manualLayout>
                  <c:x val="-2.2819395623816571E-3"/>
                  <c:y val="5.8875283228076941E-3"/>
                </c:manualLayout>
              </c:layout>
              <c:spPr>
                <a:noFill/>
                <a:ln>
                  <a:noFill/>
                </a:ln>
                <a:effectLst/>
              </c:spPr>
              <c:txPr>
                <a:bodyPr rot="0" spcFirstLastPara="1" vertOverflow="ellipsis" vert="horz" wrap="square" anchor="ctr" anchorCtr="1"/>
                <a:lstStyle/>
                <a:p>
                  <a:pPr>
                    <a:defRPr sz="1100" b="1" i="0" u="none" strike="noStrike" kern="1200" baseline="0">
                      <a:solidFill>
                        <a:srgbClr val="C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2552-4F37-B03C-0B6FFD4F833F}"/>
                </c:ext>
              </c:extLst>
            </c:dLbl>
            <c:dLbl>
              <c:idx val="27"/>
              <c:layout>
                <c:manualLayout>
                  <c:x val="1.369163737428877E-2"/>
                  <c:y val="8.830828935804216E-3"/>
                </c:manualLayout>
              </c:layout>
              <c:spPr>
                <a:solidFill>
                  <a:schemeClr val="bg1"/>
                </a:solidFill>
                <a:ln>
                  <a:noFill/>
                </a:ln>
                <a:effectLst/>
              </c:spPr>
              <c:txPr>
                <a:bodyPr rot="0" spcFirstLastPara="1" vertOverflow="ellipsis" vert="horz" wrap="square" anchor="ctr" anchorCtr="1"/>
                <a:lstStyle/>
                <a:p>
                  <a:pPr>
                    <a:defRPr sz="1100" b="1" i="0" u="none" strike="noStrike" kern="1200" baseline="0">
                      <a:solidFill>
                        <a:srgbClr val="C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2552-4F37-B03C-0B6FFD4F833F}"/>
                </c:ext>
              </c:extLst>
            </c:dLbl>
            <c:dLbl>
              <c:idx val="28"/>
              <c:layout>
                <c:manualLayout>
                  <c:x val="-6.845818687144469E-3"/>
                  <c:y val="1.0792827406737288E-16"/>
                </c:manualLayout>
              </c:layout>
              <c:spPr>
                <a:solidFill>
                  <a:schemeClr val="bg1"/>
                </a:solidFill>
                <a:ln>
                  <a:noFill/>
                </a:ln>
                <a:effectLst/>
              </c:spPr>
              <c:txPr>
                <a:bodyPr rot="0" spcFirstLastPara="1" vertOverflow="ellipsis" vert="horz" wrap="square" anchor="ctr" anchorCtr="1"/>
                <a:lstStyle/>
                <a:p>
                  <a:pPr>
                    <a:defRPr sz="1100" b="1" i="0" u="none" strike="noStrike" kern="1200" baseline="0">
                      <a:solidFill>
                        <a:srgbClr val="0088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2552-4F37-B03C-0B6FFD4F833F}"/>
                </c:ext>
              </c:extLst>
            </c:dLbl>
            <c:dLbl>
              <c:idx val="29"/>
              <c:layout>
                <c:manualLayout>
                  <c:x val="0"/>
                  <c:y val="-5.8870647744002609E-3"/>
                </c:manualLayout>
              </c:layout>
              <c:spPr>
                <a:solidFill>
                  <a:schemeClr val="bg1"/>
                </a:solidFill>
                <a:ln>
                  <a:noFill/>
                </a:ln>
                <a:effectLst/>
              </c:spPr>
              <c:txPr>
                <a:bodyPr rot="0" spcFirstLastPara="1" vertOverflow="ellipsis" vert="horz" wrap="square" anchor="ctr" anchorCtr="1"/>
                <a:lstStyle/>
                <a:p>
                  <a:pPr>
                    <a:defRPr sz="1100" b="1" i="0" u="none" strike="noStrike" kern="1200" baseline="0">
                      <a:solidFill>
                        <a:srgbClr val="0088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2552-4F37-B03C-0B6FFD4F833F}"/>
                </c:ext>
              </c:extLst>
            </c:dLbl>
            <c:spPr>
              <a:solidFill>
                <a:schemeClr val="bg1"/>
              </a:solidFill>
              <a:ln>
                <a:noFill/>
              </a:ln>
              <a:effectLst/>
            </c:spPr>
            <c:txPr>
              <a:bodyPr rot="0" spcFirstLastPara="1" vertOverflow="ellipsis" vert="horz" wrap="square" anchor="ctr" anchorCtr="1"/>
              <a:lstStyle/>
              <a:p>
                <a:pPr>
                  <a:defRPr sz="1100" b="1" i="0" u="none" strike="noStrike" kern="1200" baseline="0">
                    <a:solidFill>
                      <a:schemeClr val="bg2">
                        <a:lumMod val="1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Sheet1!$A$2:$A$31</c:f>
              <c:strCache>
                <c:ptCount val="30"/>
                <c:pt idx="0">
                  <c:v>Total</c:v>
                </c:pt>
                <c:pt idx="2">
                  <c:v>18-24</c:v>
                </c:pt>
                <c:pt idx="3">
                  <c:v>25-44</c:v>
                </c:pt>
                <c:pt idx="4">
                  <c:v>45-64</c:v>
                </c:pt>
                <c:pt idx="5">
                  <c:v>65+</c:v>
                </c:pt>
                <c:pt idx="7">
                  <c:v>White British</c:v>
                </c:pt>
                <c:pt idx="8">
                  <c:v>Asian</c:v>
                </c:pt>
                <c:pt idx="9">
                  <c:v>Black</c:v>
                </c:pt>
                <c:pt idx="10">
                  <c:v>Mixed</c:v>
                </c:pt>
                <c:pt idx="11">
                  <c:v>White other</c:v>
                </c:pt>
                <c:pt idx="12">
                  <c:v>Other</c:v>
                </c:pt>
                <c:pt idx="14">
                  <c:v>Economically active</c:v>
                </c:pt>
                <c:pt idx="15">
                  <c:v>Economically inactive</c:v>
                </c:pt>
                <c:pt idx="17">
                  <c:v>With disability</c:v>
                </c:pt>
                <c:pt idx="18">
                  <c:v>No disability</c:v>
                </c:pt>
                <c:pt idx="20">
                  <c:v>Owner occupier</c:v>
                </c:pt>
                <c:pt idx="21">
                  <c:v>Rent from Housing Association</c:v>
                </c:pt>
                <c:pt idx="22">
                  <c:v>Rent from council</c:v>
                </c:pt>
                <c:pt idx="23">
                  <c:v>Rent from private landlord</c:v>
                </c:pt>
                <c:pt idx="24">
                  <c:v>Other</c:v>
                </c:pt>
                <c:pt idx="26">
                  <c:v>&lt;£30,000</c:v>
                </c:pt>
                <c:pt idx="27">
                  <c:v>£30,000-£49,999</c:v>
                </c:pt>
                <c:pt idx="28">
                  <c:v>£50,000-£69,999</c:v>
                </c:pt>
                <c:pt idx="29">
                  <c:v>≥£70,000</c:v>
                </c:pt>
              </c:strCache>
            </c:strRef>
          </c:cat>
          <c:val>
            <c:numRef>
              <c:f>Sheet1!$B$2:$B$31</c:f>
              <c:numCache>
                <c:formatCode>General</c:formatCode>
                <c:ptCount val="30"/>
                <c:pt idx="0" formatCode="0%">
                  <c:v>0.66</c:v>
                </c:pt>
                <c:pt idx="2" formatCode="0%">
                  <c:v>0.84</c:v>
                </c:pt>
                <c:pt idx="3" formatCode="0%">
                  <c:v>0.73</c:v>
                </c:pt>
                <c:pt idx="4" formatCode="0%">
                  <c:v>0.56999999999999995</c:v>
                </c:pt>
                <c:pt idx="5" formatCode="0%">
                  <c:v>0.45</c:v>
                </c:pt>
                <c:pt idx="7" formatCode="0%">
                  <c:v>0.71</c:v>
                </c:pt>
                <c:pt idx="8" formatCode="0%">
                  <c:v>0.66</c:v>
                </c:pt>
                <c:pt idx="9" formatCode="0%">
                  <c:v>0.48</c:v>
                </c:pt>
                <c:pt idx="10" formatCode="0%">
                  <c:v>0.56000000000000005</c:v>
                </c:pt>
                <c:pt idx="11" formatCode="0%">
                  <c:v>0.77</c:v>
                </c:pt>
                <c:pt idx="12" formatCode="0%">
                  <c:v>0.74</c:v>
                </c:pt>
                <c:pt idx="14" formatCode="0%">
                  <c:v>0.75</c:v>
                </c:pt>
                <c:pt idx="15" formatCode="0%">
                  <c:v>0.4</c:v>
                </c:pt>
                <c:pt idx="17" formatCode="0%">
                  <c:v>0.23</c:v>
                </c:pt>
                <c:pt idx="18" formatCode="0%">
                  <c:v>0.8</c:v>
                </c:pt>
                <c:pt idx="20" formatCode="0%">
                  <c:v>0.75</c:v>
                </c:pt>
                <c:pt idx="21" formatCode="0%">
                  <c:v>0.4</c:v>
                </c:pt>
                <c:pt idx="22" formatCode="0%">
                  <c:v>0.4</c:v>
                </c:pt>
                <c:pt idx="23" formatCode="0%">
                  <c:v>0.72</c:v>
                </c:pt>
                <c:pt idx="24" formatCode="0%">
                  <c:v>0.74</c:v>
                </c:pt>
                <c:pt idx="26" formatCode="0%">
                  <c:v>0.53</c:v>
                </c:pt>
                <c:pt idx="27" formatCode="0%">
                  <c:v>0.61</c:v>
                </c:pt>
                <c:pt idx="28" formatCode="0%">
                  <c:v>0.71</c:v>
                </c:pt>
                <c:pt idx="29" formatCode="0%">
                  <c:v>0.7</c:v>
                </c:pt>
              </c:numCache>
            </c:numRef>
          </c:val>
          <c:extLst>
            <c:ext xmlns:c16="http://schemas.microsoft.com/office/drawing/2014/chart" uri="{C3380CC4-5D6E-409C-BE32-E72D297353CC}">
              <c16:uniqueId val="{00000012-246C-4E0E-897B-74BCD33D2ED8}"/>
            </c:ext>
          </c:extLst>
        </c:ser>
        <c:dLbls>
          <c:dLblPos val="outEnd"/>
          <c:showLegendKey val="0"/>
          <c:showVal val="1"/>
          <c:showCatName val="0"/>
          <c:showSerName val="0"/>
          <c:showPercent val="0"/>
          <c:showBubbleSize val="0"/>
        </c:dLbls>
        <c:gapWidth val="88"/>
        <c:overlap val="24"/>
        <c:axId val="187858176"/>
        <c:axId val="187857392"/>
      </c:barChart>
      <c:catAx>
        <c:axId val="187858176"/>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2">
                    <a:lumMod val="10000"/>
                  </a:schemeClr>
                </a:solidFill>
                <a:latin typeface="Arial" panose="020B0604020202020204" pitchFamily="34" charset="0"/>
                <a:ea typeface="+mn-ea"/>
                <a:cs typeface="Arial" panose="020B0604020202020204" pitchFamily="34" charset="0"/>
              </a:defRPr>
            </a:pPr>
            <a:endParaRPr lang="en-US"/>
          </a:p>
        </c:txPr>
        <c:crossAx val="187857392"/>
        <c:crosses val="autoZero"/>
        <c:auto val="1"/>
        <c:lblAlgn val="ctr"/>
        <c:lblOffset val="100"/>
        <c:noMultiLvlLbl val="0"/>
      </c:catAx>
      <c:valAx>
        <c:axId val="187857392"/>
        <c:scaling>
          <c:orientation val="minMax"/>
        </c:scaling>
        <c:delete val="1"/>
        <c:axPos val="b"/>
        <c:numFmt formatCode="0%" sourceLinked="1"/>
        <c:majorTickMark val="none"/>
        <c:minorTickMark val="none"/>
        <c:tickLblPos val="nextTo"/>
        <c:crossAx val="187858176"/>
        <c:crosses val="max"/>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2">
              <a:lumMod val="10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36584500267077"/>
          <c:y val="6.3024520142646867E-2"/>
          <c:w val="0.69702558715254381"/>
          <c:h val="0.93558381392046897"/>
        </c:manualLayout>
      </c:layout>
      <c:barChart>
        <c:barDir val="bar"/>
        <c:grouping val="clustered"/>
        <c:varyColors val="0"/>
        <c:ser>
          <c:idx val="0"/>
          <c:order val="0"/>
          <c:tx>
            <c:strRef>
              <c:f>Sheet1!$B$1</c:f>
              <c:strCache>
                <c:ptCount val="1"/>
                <c:pt idx="0">
                  <c:v>2023</c:v>
                </c:pt>
              </c:strCache>
            </c:strRef>
          </c:tx>
          <c:spPr>
            <a:solidFill>
              <a:srgbClr val="FAA71C"/>
            </a:solidFill>
            <a:ln>
              <a:noFill/>
            </a:ln>
            <a:effectLst/>
          </c:spPr>
          <c:invertIfNegative val="0"/>
          <c:dPt>
            <c:idx val="0"/>
            <c:invertIfNegative val="0"/>
            <c:bubble3D val="0"/>
            <c:spPr>
              <a:solidFill>
                <a:srgbClr val="FAA71C"/>
              </a:solidFill>
              <a:ln>
                <a:noFill/>
              </a:ln>
              <a:effectLst/>
            </c:spPr>
            <c:extLst>
              <c:ext xmlns:c16="http://schemas.microsoft.com/office/drawing/2014/chart" uri="{C3380CC4-5D6E-409C-BE32-E72D297353CC}">
                <c16:uniqueId val="{00000006-D1BA-49F3-8FD7-2AF2015B2EE4}"/>
              </c:ext>
            </c:extLst>
          </c:dPt>
          <c:dPt>
            <c:idx val="1"/>
            <c:invertIfNegative val="0"/>
            <c:bubble3D val="0"/>
            <c:spPr>
              <a:solidFill>
                <a:srgbClr val="FAA71C"/>
              </a:solidFill>
              <a:ln>
                <a:noFill/>
              </a:ln>
              <a:effectLst/>
            </c:spPr>
            <c:extLst>
              <c:ext xmlns:c16="http://schemas.microsoft.com/office/drawing/2014/chart" uri="{C3380CC4-5D6E-409C-BE32-E72D297353CC}">
                <c16:uniqueId val="{00000007-D1BA-49F3-8FD7-2AF2015B2EE4}"/>
              </c:ext>
            </c:extLst>
          </c:dPt>
          <c:dPt>
            <c:idx val="2"/>
            <c:invertIfNegative val="0"/>
            <c:bubble3D val="0"/>
            <c:spPr>
              <a:solidFill>
                <a:srgbClr val="FAA71C"/>
              </a:solidFill>
              <a:ln>
                <a:noFill/>
              </a:ln>
              <a:effectLst/>
            </c:spPr>
            <c:extLst>
              <c:ext xmlns:c16="http://schemas.microsoft.com/office/drawing/2014/chart" uri="{C3380CC4-5D6E-409C-BE32-E72D297353CC}">
                <c16:uniqueId val="{00000008-D1BA-49F3-8FD7-2AF2015B2EE4}"/>
              </c:ext>
            </c:extLst>
          </c:dPt>
          <c:dPt>
            <c:idx val="3"/>
            <c:invertIfNegative val="0"/>
            <c:bubble3D val="0"/>
            <c:spPr>
              <a:solidFill>
                <a:srgbClr val="FAA71C"/>
              </a:solidFill>
              <a:ln>
                <a:noFill/>
              </a:ln>
              <a:effectLst/>
            </c:spPr>
            <c:extLst>
              <c:ext xmlns:c16="http://schemas.microsoft.com/office/drawing/2014/chart" uri="{C3380CC4-5D6E-409C-BE32-E72D297353CC}">
                <c16:uniqueId val="{00000009-D1BA-49F3-8FD7-2AF2015B2EE4}"/>
              </c:ext>
            </c:extLst>
          </c:dPt>
          <c:dPt>
            <c:idx val="4"/>
            <c:invertIfNegative val="0"/>
            <c:bubble3D val="0"/>
            <c:spPr>
              <a:solidFill>
                <a:srgbClr val="FAA71C"/>
              </a:solidFill>
              <a:ln>
                <a:noFill/>
              </a:ln>
              <a:effectLst/>
            </c:spPr>
            <c:extLst>
              <c:ext xmlns:c16="http://schemas.microsoft.com/office/drawing/2014/chart" uri="{C3380CC4-5D6E-409C-BE32-E72D297353CC}">
                <c16:uniqueId val="{0000000A-D1BA-49F3-8FD7-2AF2015B2EE4}"/>
              </c:ext>
            </c:extLst>
          </c:dPt>
          <c:dPt>
            <c:idx val="5"/>
            <c:invertIfNegative val="0"/>
            <c:bubble3D val="0"/>
            <c:spPr>
              <a:solidFill>
                <a:srgbClr val="FAA71C"/>
              </a:solidFill>
              <a:ln>
                <a:noFill/>
              </a:ln>
              <a:effectLst/>
            </c:spPr>
            <c:extLst>
              <c:ext xmlns:c16="http://schemas.microsoft.com/office/drawing/2014/chart" uri="{C3380CC4-5D6E-409C-BE32-E72D297353CC}">
                <c16:uniqueId val="{0000000B-D1BA-49F3-8FD7-2AF2015B2EE4}"/>
              </c:ext>
            </c:extLst>
          </c:dPt>
          <c:dLbls>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1BA-49F3-8FD7-2AF2015B2EE4}"/>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1BA-49F3-8FD7-2AF2015B2EE4}"/>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1BA-49F3-8FD7-2AF2015B2EE4}"/>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1BA-49F3-8FD7-2AF2015B2EE4}"/>
                </c:ext>
              </c:extLst>
            </c:dLbl>
            <c:spPr>
              <a:noFill/>
              <a:ln>
                <a:noFill/>
              </a:ln>
              <a:effectLst/>
            </c:spPr>
            <c:txPr>
              <a:bodyPr rot="0" spcFirstLastPara="1" vertOverflow="ellipsis" vert="horz" wrap="square" anchor="ctr" anchorCtr="1"/>
              <a:lstStyle/>
              <a:p>
                <a:pPr>
                  <a:defRPr sz="1600" b="1" i="0" u="none" strike="noStrike" kern="1200" baseline="0">
                    <a:solidFill>
                      <a:srgbClr val="002060"/>
                    </a:solidFill>
                    <a:latin typeface="Arial Black" panose="020B0A040201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Very good</c:v>
                </c:pt>
                <c:pt idx="1">
                  <c:v>Good</c:v>
                </c:pt>
                <c:pt idx="2">
                  <c:v>Fair</c:v>
                </c:pt>
                <c:pt idx="3">
                  <c:v>Bad</c:v>
                </c:pt>
                <c:pt idx="4">
                  <c:v>Very bad</c:v>
                </c:pt>
                <c:pt idx="5">
                  <c:v>Prefer not to say</c:v>
                </c:pt>
              </c:strCache>
            </c:strRef>
          </c:cat>
          <c:val>
            <c:numRef>
              <c:f>Sheet1!$B$2:$B$7</c:f>
              <c:numCache>
                <c:formatCode>0%</c:formatCode>
                <c:ptCount val="6"/>
                <c:pt idx="0">
                  <c:v>0.28999999999999998</c:v>
                </c:pt>
                <c:pt idx="1">
                  <c:v>0.36</c:v>
                </c:pt>
                <c:pt idx="2">
                  <c:v>0.23</c:v>
                </c:pt>
                <c:pt idx="3">
                  <c:v>7.0000000000000007E-2</c:v>
                </c:pt>
                <c:pt idx="4">
                  <c:v>0.03</c:v>
                </c:pt>
                <c:pt idx="5">
                  <c:v>0.01</c:v>
                </c:pt>
              </c:numCache>
            </c:numRef>
          </c:val>
          <c:extLst>
            <c:ext xmlns:c16="http://schemas.microsoft.com/office/drawing/2014/chart" uri="{C3380CC4-5D6E-409C-BE32-E72D297353CC}">
              <c16:uniqueId val="{00000004-D1BA-49F3-8FD7-2AF2015B2EE4}"/>
            </c:ext>
          </c:extLst>
        </c:ser>
        <c:ser>
          <c:idx val="1"/>
          <c:order val="1"/>
          <c:tx>
            <c:strRef>
              <c:f>Sheet1!$C$1</c:f>
              <c:strCache>
                <c:ptCount val="1"/>
                <c:pt idx="0">
                  <c:v>2022</c:v>
                </c:pt>
              </c:strCache>
            </c:strRef>
          </c:tx>
          <c:spPr>
            <a:noFill/>
            <a:ln>
              <a:solidFill>
                <a:schemeClr val="bg1">
                  <a:lumMod val="50000"/>
                </a:schemeClr>
              </a:solidFill>
            </a:ln>
            <a:effectLst/>
          </c:spPr>
          <c:invertIfNegative val="0"/>
          <c:dPt>
            <c:idx val="2"/>
            <c:invertIfNegative val="0"/>
            <c:bubble3D val="0"/>
            <c:spPr>
              <a:solidFill>
                <a:schemeClr val="bg1">
                  <a:lumMod val="75000"/>
                </a:schemeClr>
              </a:solidFill>
              <a:ln>
                <a:noFill/>
              </a:ln>
              <a:effectLst/>
            </c:spPr>
            <c:extLst>
              <c:ext xmlns:c16="http://schemas.microsoft.com/office/drawing/2014/chart" uri="{C3380CC4-5D6E-409C-BE32-E72D297353CC}">
                <c16:uniqueId val="{0000000E-C149-4B42-91BC-B10F068E55FF}"/>
              </c:ext>
            </c:extLst>
          </c:dPt>
          <c:dPt>
            <c:idx val="3"/>
            <c:invertIfNegative val="0"/>
            <c:bubble3D val="0"/>
            <c:spPr>
              <a:solidFill>
                <a:schemeClr val="bg1">
                  <a:lumMod val="75000"/>
                </a:schemeClr>
              </a:solidFill>
              <a:ln>
                <a:noFill/>
              </a:ln>
              <a:effectLst/>
            </c:spPr>
            <c:extLst>
              <c:ext xmlns:c16="http://schemas.microsoft.com/office/drawing/2014/chart" uri="{C3380CC4-5D6E-409C-BE32-E72D297353CC}">
                <c16:uniqueId val="{0000000F-C149-4B42-91BC-B10F068E55FF}"/>
              </c:ext>
            </c:extLst>
          </c:dPt>
          <c:dPt>
            <c:idx val="4"/>
            <c:invertIfNegative val="0"/>
            <c:bubble3D val="0"/>
            <c:spPr>
              <a:solidFill>
                <a:schemeClr val="bg1">
                  <a:lumMod val="75000"/>
                </a:schemeClr>
              </a:solidFill>
              <a:ln>
                <a:noFill/>
              </a:ln>
              <a:effectLst/>
            </c:spPr>
            <c:extLst>
              <c:ext xmlns:c16="http://schemas.microsoft.com/office/drawing/2014/chart" uri="{C3380CC4-5D6E-409C-BE32-E72D297353CC}">
                <c16:uniqueId val="{00000010-C149-4B42-91BC-B10F068E55FF}"/>
              </c:ext>
            </c:extLst>
          </c:dPt>
          <c:dLbls>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149-4B42-91BC-B10F068E55FF}"/>
                </c:ext>
              </c:extLst>
            </c:dLbl>
            <c:dLbl>
              <c:idx val="3"/>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149-4B42-91BC-B10F068E55FF}"/>
                </c:ext>
              </c:extLst>
            </c:dLbl>
            <c:dLbl>
              <c:idx val="4"/>
              <c:layout>
                <c:manualLayout>
                  <c:x val="-9.6874999404066194E-3"/>
                  <c:y val="7.366948590128460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149-4B42-91BC-B10F068E55FF}"/>
                </c:ext>
              </c:extLst>
            </c:dLbl>
            <c:dLbl>
              <c:idx val="5"/>
              <c:layout>
                <c:manualLayout>
                  <c:x val="-2.1796874865914893E-2"/>
                  <c:y val="7.639798537911006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149-4B42-91BC-B10F068E55F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Very good</c:v>
                </c:pt>
                <c:pt idx="1">
                  <c:v>Good</c:v>
                </c:pt>
                <c:pt idx="2">
                  <c:v>Fair</c:v>
                </c:pt>
                <c:pt idx="3">
                  <c:v>Bad</c:v>
                </c:pt>
                <c:pt idx="4">
                  <c:v>Very bad</c:v>
                </c:pt>
                <c:pt idx="5">
                  <c:v>Prefer not to say</c:v>
                </c:pt>
              </c:strCache>
            </c:strRef>
          </c:cat>
          <c:val>
            <c:numRef>
              <c:f>Sheet1!$C$2:$C$7</c:f>
              <c:numCache>
                <c:formatCode>0%</c:formatCode>
                <c:ptCount val="6"/>
                <c:pt idx="0">
                  <c:v>0.30035073826796299</c:v>
                </c:pt>
                <c:pt idx="1">
                  <c:v>0.42399068683684599</c:v>
                </c:pt>
                <c:pt idx="2">
                  <c:v>0.195319311497547</c:v>
                </c:pt>
                <c:pt idx="3">
                  <c:v>4.94664717670074E-2</c:v>
                </c:pt>
                <c:pt idx="4">
                  <c:v>1.31863906111925E-2</c:v>
                </c:pt>
                <c:pt idx="5">
                  <c:v>1.7686401019444898E-2</c:v>
                </c:pt>
              </c:numCache>
            </c:numRef>
          </c:val>
          <c:extLst>
            <c:ext xmlns:c16="http://schemas.microsoft.com/office/drawing/2014/chart" uri="{C3380CC4-5D6E-409C-BE32-E72D297353CC}">
              <c16:uniqueId val="{0000000D-C149-4B42-91BC-B10F068E55FF}"/>
            </c:ext>
          </c:extLst>
        </c:ser>
        <c:dLbls>
          <c:dLblPos val="outEnd"/>
          <c:showLegendKey val="0"/>
          <c:showVal val="1"/>
          <c:showCatName val="0"/>
          <c:showSerName val="0"/>
          <c:showPercent val="0"/>
          <c:showBubbleSize val="0"/>
        </c:dLbls>
        <c:gapWidth val="70"/>
        <c:overlap val="100"/>
        <c:axId val="187858176"/>
        <c:axId val="187857392"/>
      </c:barChart>
      <c:catAx>
        <c:axId val="187858176"/>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bg2">
                    <a:lumMod val="10000"/>
                  </a:schemeClr>
                </a:solidFill>
                <a:latin typeface="Arial" panose="020B0604020202020204" pitchFamily="34" charset="0"/>
                <a:ea typeface="+mn-ea"/>
                <a:cs typeface="Arial" panose="020B0604020202020204" pitchFamily="34" charset="0"/>
              </a:defRPr>
            </a:pPr>
            <a:endParaRPr lang="en-US"/>
          </a:p>
        </c:txPr>
        <c:crossAx val="187857392"/>
        <c:crosses val="autoZero"/>
        <c:auto val="1"/>
        <c:lblAlgn val="ctr"/>
        <c:lblOffset val="100"/>
        <c:noMultiLvlLbl val="0"/>
      </c:catAx>
      <c:valAx>
        <c:axId val="187857392"/>
        <c:scaling>
          <c:orientation val="minMax"/>
          <c:min val="0"/>
        </c:scaling>
        <c:delete val="1"/>
        <c:axPos val="b"/>
        <c:numFmt formatCode="0%" sourceLinked="1"/>
        <c:majorTickMark val="out"/>
        <c:minorTickMark val="none"/>
        <c:tickLblPos val="nextTo"/>
        <c:crossAx val="187858176"/>
        <c:crosses val="max"/>
        <c:crossBetween val="between"/>
      </c:valAx>
      <c:spPr>
        <a:noFill/>
        <a:ln>
          <a:noFill/>
        </a:ln>
        <a:effectLst/>
      </c:spPr>
    </c:plotArea>
    <c:plotVisOnly val="1"/>
    <c:dispBlanksAs val="gap"/>
    <c:showDLblsOverMax val="0"/>
  </c:chart>
  <c:spPr>
    <a:noFill/>
    <a:ln>
      <a:noFill/>
    </a:ln>
    <a:effectLst/>
  </c:spPr>
  <c:txPr>
    <a:bodyPr/>
    <a:lstStyle/>
    <a:p>
      <a:pPr>
        <a:defRPr sz="1400">
          <a:solidFill>
            <a:schemeClr val="bg2">
              <a:lumMod val="10000"/>
            </a:schemeClr>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952458274161978E-4"/>
          <c:y val="0.13995060931867614"/>
          <c:w val="0.99906047541725818"/>
          <c:h val="0.75006942111140085"/>
        </c:manualLayout>
      </c:layout>
      <c:lineChart>
        <c:grouping val="standard"/>
        <c:varyColors val="0"/>
        <c:ser>
          <c:idx val="0"/>
          <c:order val="0"/>
          <c:tx>
            <c:strRef>
              <c:f>Sheet1!$B$1</c:f>
              <c:strCache>
                <c:ptCount val="1"/>
                <c:pt idx="0">
                  <c:v>Positive (9-10)</c:v>
                </c:pt>
              </c:strCache>
            </c:strRef>
          </c:tx>
          <c:spPr>
            <a:ln w="28575" cap="rnd">
              <a:solidFill>
                <a:srgbClr val="002060"/>
              </a:solidFill>
              <a:round/>
            </a:ln>
            <a:effectLst/>
          </c:spPr>
          <c:marker>
            <c:symbol val="circle"/>
            <c:size val="10"/>
            <c:spPr>
              <a:solidFill>
                <a:srgbClr val="002060"/>
              </a:solidFill>
              <a:ln w="12700">
                <a:solidFill>
                  <a:schemeClr val="bg1"/>
                </a:solidFill>
              </a:ln>
              <a:effectLst/>
            </c:spPr>
          </c:marker>
          <c:dPt>
            <c:idx val="0"/>
            <c:marker>
              <c:symbol val="circle"/>
              <c:size val="10"/>
              <c:spPr>
                <a:solidFill>
                  <a:srgbClr val="002060"/>
                </a:solidFill>
                <a:ln w="12700">
                  <a:solidFill>
                    <a:schemeClr val="bg1"/>
                  </a:solidFill>
                </a:ln>
                <a:effectLst/>
              </c:spPr>
            </c:marker>
            <c:bubble3D val="0"/>
            <c:extLst>
              <c:ext xmlns:c16="http://schemas.microsoft.com/office/drawing/2014/chart" uri="{C3380CC4-5D6E-409C-BE32-E72D297353CC}">
                <c16:uniqueId val="{0000000A-2D03-46BD-B633-2739174CCCA6}"/>
              </c:ext>
            </c:extLst>
          </c:dPt>
          <c:dPt>
            <c:idx val="1"/>
            <c:marker>
              <c:symbol val="circle"/>
              <c:size val="10"/>
              <c:spPr>
                <a:solidFill>
                  <a:schemeClr val="bg1">
                    <a:lumMod val="75000"/>
                  </a:schemeClr>
                </a:solidFill>
                <a:ln w="12700">
                  <a:solidFill>
                    <a:schemeClr val="bg1"/>
                  </a:solidFill>
                </a:ln>
                <a:effectLst/>
              </c:spPr>
            </c:marker>
            <c:bubble3D val="0"/>
            <c:extLst>
              <c:ext xmlns:c16="http://schemas.microsoft.com/office/drawing/2014/chart" uri="{C3380CC4-5D6E-409C-BE32-E72D297353CC}">
                <c16:uniqueId val="{00000000-2D03-46BD-B633-2739174CCCA6}"/>
              </c:ext>
            </c:extLst>
          </c:dPt>
          <c:dPt>
            <c:idx val="2"/>
            <c:marker>
              <c:symbol val="circle"/>
              <c:size val="10"/>
              <c:spPr>
                <a:solidFill>
                  <a:schemeClr val="bg1">
                    <a:lumMod val="75000"/>
                  </a:schemeClr>
                </a:solidFill>
                <a:ln w="12700">
                  <a:solidFill>
                    <a:schemeClr val="bg1"/>
                  </a:solidFill>
                </a:ln>
                <a:effectLst/>
              </c:spPr>
            </c:marker>
            <c:bubble3D val="0"/>
            <c:extLst>
              <c:ext xmlns:c16="http://schemas.microsoft.com/office/drawing/2014/chart" uri="{C3380CC4-5D6E-409C-BE32-E72D297353CC}">
                <c16:uniqueId val="{00000005-2D03-46BD-B633-2739174CCCA6}"/>
              </c:ext>
            </c:extLst>
          </c:dPt>
          <c:dLbls>
            <c:dLbl>
              <c:idx val="0"/>
              <c:spPr>
                <a:noFill/>
                <a:ln>
                  <a:noFill/>
                </a:ln>
                <a:effectLst/>
              </c:spPr>
              <c:txPr>
                <a:bodyPr rot="0" spcFirstLastPara="1" vertOverflow="ellipsis" vert="horz" wrap="square" anchor="ctr" anchorCtr="1"/>
                <a:lstStyle/>
                <a:p>
                  <a:pPr>
                    <a:defRPr sz="12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A-2D03-46BD-B633-2739174CCCA6}"/>
                </c:ext>
              </c:extLst>
            </c:dLbl>
            <c:dLbl>
              <c:idx val="1"/>
              <c:spPr>
                <a:noFill/>
                <a:ln>
                  <a:noFill/>
                </a:ln>
                <a:effectLst/>
              </c:spPr>
              <c:txPr>
                <a:bodyPr rot="0" spcFirstLastPara="1" vertOverflow="ellipsis" vert="horz" wrap="square" anchor="ctr" anchorCtr="0"/>
                <a:lstStyle/>
                <a:p>
                  <a:pPr algn="ctr" rtl="0">
                    <a:defRPr lang="en-US" sz="1200" b="1" i="0" u="none" strike="noStrike" kern="1200" baseline="0">
                      <a:solidFill>
                        <a:prstClr val="white">
                          <a:lumMod val="50000"/>
                        </a:prst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2D03-46BD-B633-2739174CCCA6}"/>
                </c:ext>
              </c:extLst>
            </c:dLbl>
            <c:dLbl>
              <c:idx val="2"/>
              <c:spPr>
                <a:noFill/>
                <a:ln>
                  <a:noFill/>
                </a:ln>
                <a:effectLst/>
              </c:spPr>
              <c:txPr>
                <a:bodyPr rot="0" spcFirstLastPara="1" vertOverflow="ellipsis" vert="horz" wrap="square" anchor="ctr" anchorCtr="0"/>
                <a:lstStyle/>
                <a:p>
                  <a:pPr algn="ctr" rtl="0">
                    <a:defRPr lang="en-US" sz="1600" b="1" i="0" u="none" strike="noStrike" kern="1200" baseline="0">
                      <a:solidFill>
                        <a:srgbClr val="002060"/>
                      </a:solidFill>
                      <a:latin typeface="Arial Black" panose="020B0A040201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5-2D03-46BD-B633-2739174CCCA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ARS 2021</c:v>
                </c:pt>
                <c:pt idx="1">
                  <c:v>ARS 2022</c:v>
                </c:pt>
                <c:pt idx="2">
                  <c:v>ARS 2023</c:v>
                </c:pt>
              </c:strCache>
            </c:strRef>
          </c:cat>
          <c:val>
            <c:numRef>
              <c:f>Sheet1!$B$2:$B$4</c:f>
              <c:numCache>
                <c:formatCode>0%</c:formatCode>
                <c:ptCount val="3"/>
                <c:pt idx="0">
                  <c:v>0.36</c:v>
                </c:pt>
                <c:pt idx="1">
                  <c:v>0.36426854016152399</c:v>
                </c:pt>
                <c:pt idx="2">
                  <c:v>0.37</c:v>
                </c:pt>
              </c:numCache>
            </c:numRef>
          </c:val>
          <c:smooth val="0"/>
          <c:extLst>
            <c:ext xmlns:c16="http://schemas.microsoft.com/office/drawing/2014/chart" uri="{C3380CC4-5D6E-409C-BE32-E72D297353CC}">
              <c16:uniqueId val="{00000001-2D03-46BD-B633-2739174CCCA6}"/>
            </c:ext>
          </c:extLst>
        </c:ser>
        <c:ser>
          <c:idx val="1"/>
          <c:order val="1"/>
          <c:tx>
            <c:strRef>
              <c:f>Sheet1!$C$1</c:f>
              <c:strCache>
                <c:ptCount val="1"/>
                <c:pt idx="0">
                  <c:v>Neutral (5-8)</c:v>
                </c:pt>
              </c:strCache>
            </c:strRef>
          </c:tx>
          <c:spPr>
            <a:ln w="28575" cap="rnd">
              <a:solidFill>
                <a:srgbClr val="FAA71C"/>
              </a:solidFill>
              <a:prstDash val="solid"/>
              <a:round/>
            </a:ln>
            <a:effectLst/>
          </c:spPr>
          <c:marker>
            <c:symbol val="circle"/>
            <c:size val="10"/>
            <c:spPr>
              <a:solidFill>
                <a:srgbClr val="FAA71C"/>
              </a:solidFill>
              <a:ln w="12700">
                <a:solidFill>
                  <a:schemeClr val="bg1"/>
                </a:solidFill>
                <a:prstDash val="solid"/>
              </a:ln>
              <a:effectLst/>
            </c:spPr>
          </c:marker>
          <c:dPt>
            <c:idx val="0"/>
            <c:marker>
              <c:symbol val="circle"/>
              <c:size val="10"/>
              <c:spPr>
                <a:solidFill>
                  <a:srgbClr val="002060"/>
                </a:solidFill>
                <a:ln w="12700">
                  <a:solidFill>
                    <a:schemeClr val="bg1"/>
                  </a:solidFill>
                  <a:prstDash val="solid"/>
                </a:ln>
                <a:effectLst/>
              </c:spPr>
            </c:marker>
            <c:bubble3D val="0"/>
            <c:extLst>
              <c:ext xmlns:c16="http://schemas.microsoft.com/office/drawing/2014/chart" uri="{C3380CC4-5D6E-409C-BE32-E72D297353CC}">
                <c16:uniqueId val="{00000007-2D03-46BD-B633-2739174CCCA6}"/>
              </c:ext>
            </c:extLst>
          </c:dPt>
          <c:dPt>
            <c:idx val="1"/>
            <c:marker>
              <c:symbol val="circle"/>
              <c:size val="10"/>
              <c:spPr>
                <a:solidFill>
                  <a:schemeClr val="bg1">
                    <a:lumMod val="75000"/>
                  </a:schemeClr>
                </a:solidFill>
                <a:ln w="12700">
                  <a:solidFill>
                    <a:schemeClr val="bg1"/>
                  </a:solidFill>
                  <a:prstDash val="solid"/>
                </a:ln>
                <a:effectLst/>
              </c:spPr>
            </c:marker>
            <c:bubble3D val="0"/>
            <c:extLst>
              <c:ext xmlns:c16="http://schemas.microsoft.com/office/drawing/2014/chart" uri="{C3380CC4-5D6E-409C-BE32-E72D297353CC}">
                <c16:uniqueId val="{00000008-2D03-46BD-B633-2739174CCCA6}"/>
              </c:ext>
            </c:extLst>
          </c:dPt>
          <c:dPt>
            <c:idx val="2"/>
            <c:marker>
              <c:symbol val="circle"/>
              <c:size val="10"/>
              <c:spPr>
                <a:solidFill>
                  <a:srgbClr val="C00000"/>
                </a:solidFill>
                <a:ln w="12700">
                  <a:solidFill>
                    <a:schemeClr val="bg1"/>
                  </a:solidFill>
                  <a:prstDash val="solid"/>
                </a:ln>
                <a:effectLst/>
              </c:spPr>
            </c:marker>
            <c:bubble3D val="0"/>
            <c:extLst>
              <c:ext xmlns:c16="http://schemas.microsoft.com/office/drawing/2014/chart" uri="{C3380CC4-5D6E-409C-BE32-E72D297353CC}">
                <c16:uniqueId val="{00000009-2D03-46BD-B633-2739174CCCA6}"/>
              </c:ext>
            </c:extLst>
          </c:dPt>
          <c:dLbls>
            <c:dLbl>
              <c:idx val="0"/>
              <c:spPr>
                <a:noFill/>
                <a:ln>
                  <a:noFill/>
                </a:ln>
                <a:effectLst/>
              </c:spPr>
              <c:txPr>
                <a:bodyPr rot="0" spcFirstLastPara="1" vertOverflow="ellipsis" vert="horz" wrap="square" anchor="ctr" anchorCtr="1"/>
                <a:lstStyle/>
                <a:p>
                  <a:pPr>
                    <a:defRPr sz="12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7-2D03-46BD-B633-2739174CCCA6}"/>
                </c:ext>
              </c:extLst>
            </c:dLbl>
            <c:dLbl>
              <c:idx val="1"/>
              <c:spPr>
                <a:noFill/>
                <a:ln>
                  <a:noFill/>
                </a:ln>
                <a:effectLst/>
              </c:spPr>
              <c:txPr>
                <a:bodyPr rot="0" spcFirstLastPara="1" vertOverflow="ellipsis" vert="horz" wrap="square" anchor="ctr" anchorCtr="0"/>
                <a:lstStyle/>
                <a:p>
                  <a:pPr algn="ctr" rtl="0">
                    <a:defRPr lang="en-US" sz="1200" b="1" i="0" u="none" strike="noStrike" kern="1200" baseline="0">
                      <a:solidFill>
                        <a:prstClr val="white">
                          <a:lumMod val="50000"/>
                        </a:prst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8-2D03-46BD-B633-2739174CCCA6}"/>
                </c:ext>
              </c:extLst>
            </c:dLbl>
            <c:dLbl>
              <c:idx val="2"/>
              <c:spPr>
                <a:noFill/>
                <a:ln>
                  <a:noFill/>
                </a:ln>
                <a:effectLst/>
              </c:spPr>
              <c:txPr>
                <a:bodyPr rot="0" spcFirstLastPara="1" vertOverflow="ellipsis" vert="horz" wrap="square" anchor="ctr" anchorCtr="0"/>
                <a:lstStyle/>
                <a:p>
                  <a:pPr algn="ctr" rtl="0">
                    <a:defRPr lang="en-US" sz="1600" b="1" i="0" u="none" strike="noStrike" kern="1200" baseline="0">
                      <a:solidFill>
                        <a:srgbClr val="FAA71C"/>
                      </a:solidFill>
                      <a:effectLst/>
                      <a:latin typeface="Arial Black" panose="020B0A040201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9-2D03-46BD-B633-2739174CCCA6}"/>
                </c:ext>
              </c:extLst>
            </c:dLbl>
            <c:spPr>
              <a:noFill/>
              <a:ln>
                <a:noFill/>
              </a:ln>
              <a:effectLst/>
            </c:spPr>
            <c:txPr>
              <a:bodyPr rot="0" spcFirstLastPara="1" vertOverflow="ellipsis" vert="horz" wrap="square" anchor="ctr" anchorCtr="1"/>
              <a:lstStyle/>
              <a:p>
                <a:pPr>
                  <a:defRPr sz="14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ARS 2021</c:v>
                </c:pt>
                <c:pt idx="1">
                  <c:v>ARS 2022</c:v>
                </c:pt>
                <c:pt idx="2">
                  <c:v>ARS 2023</c:v>
                </c:pt>
              </c:strCache>
            </c:strRef>
          </c:cat>
          <c:val>
            <c:numRef>
              <c:f>Sheet1!$C$2:$C$4</c:f>
              <c:numCache>
                <c:formatCode>0%</c:formatCode>
                <c:ptCount val="3"/>
                <c:pt idx="0">
                  <c:v>0.55000000000000004</c:v>
                </c:pt>
                <c:pt idx="1">
                  <c:v>0.55606574980146495</c:v>
                </c:pt>
                <c:pt idx="2">
                  <c:v>0.52</c:v>
                </c:pt>
              </c:numCache>
            </c:numRef>
          </c:val>
          <c:smooth val="0"/>
          <c:extLst>
            <c:ext xmlns:c16="http://schemas.microsoft.com/office/drawing/2014/chart" uri="{C3380CC4-5D6E-409C-BE32-E72D297353CC}">
              <c16:uniqueId val="{00000002-2D03-46BD-B633-2739174CCCA6}"/>
            </c:ext>
          </c:extLst>
        </c:ser>
        <c:ser>
          <c:idx val="2"/>
          <c:order val="2"/>
          <c:tx>
            <c:strRef>
              <c:f>Sheet1!$D$1</c:f>
              <c:strCache>
                <c:ptCount val="1"/>
                <c:pt idx="0">
                  <c:v>Negative (0-4)</c:v>
                </c:pt>
              </c:strCache>
            </c:strRef>
          </c:tx>
          <c:spPr>
            <a:ln w="28575" cap="rnd">
              <a:solidFill>
                <a:srgbClr val="854D27"/>
              </a:solidFill>
              <a:round/>
            </a:ln>
            <a:effectLst/>
          </c:spPr>
          <c:marker>
            <c:symbol val="circle"/>
            <c:size val="10"/>
            <c:spPr>
              <a:solidFill>
                <a:srgbClr val="854D27"/>
              </a:solidFill>
              <a:ln w="12700">
                <a:solidFill>
                  <a:schemeClr val="bg1"/>
                </a:solidFill>
              </a:ln>
              <a:effectLst/>
            </c:spPr>
          </c:marker>
          <c:dPt>
            <c:idx val="0"/>
            <c:marker>
              <c:symbol val="circle"/>
              <c:size val="10"/>
              <c:spPr>
                <a:solidFill>
                  <a:srgbClr val="002060"/>
                </a:solidFill>
                <a:ln w="12700">
                  <a:solidFill>
                    <a:schemeClr val="bg1"/>
                  </a:solidFill>
                </a:ln>
                <a:effectLst/>
              </c:spPr>
            </c:marker>
            <c:bubble3D val="0"/>
            <c:extLst>
              <c:ext xmlns:c16="http://schemas.microsoft.com/office/drawing/2014/chart" uri="{C3380CC4-5D6E-409C-BE32-E72D297353CC}">
                <c16:uniqueId val="{00000007-2FD2-4041-B454-C0D58E6AEED3}"/>
              </c:ext>
            </c:extLst>
          </c:dPt>
          <c:dPt>
            <c:idx val="1"/>
            <c:marker>
              <c:symbol val="circle"/>
              <c:size val="10"/>
              <c:spPr>
                <a:solidFill>
                  <a:schemeClr val="bg1">
                    <a:lumMod val="75000"/>
                  </a:schemeClr>
                </a:solidFill>
                <a:ln w="12700">
                  <a:solidFill>
                    <a:schemeClr val="bg1"/>
                  </a:solidFill>
                </a:ln>
                <a:effectLst/>
              </c:spPr>
            </c:marker>
            <c:bubble3D val="0"/>
            <c:extLst>
              <c:ext xmlns:c16="http://schemas.microsoft.com/office/drawing/2014/chart" uri="{C3380CC4-5D6E-409C-BE32-E72D297353CC}">
                <c16:uniqueId val="{00000003-2D03-46BD-B633-2739174CCCA6}"/>
              </c:ext>
            </c:extLst>
          </c:dPt>
          <c:dPt>
            <c:idx val="2"/>
            <c:marker>
              <c:symbol val="circle"/>
              <c:size val="10"/>
              <c:spPr>
                <a:solidFill>
                  <a:schemeClr val="bg1">
                    <a:lumMod val="75000"/>
                  </a:schemeClr>
                </a:solidFill>
                <a:ln w="12700">
                  <a:solidFill>
                    <a:schemeClr val="bg1"/>
                  </a:solidFill>
                </a:ln>
                <a:effectLst/>
              </c:spPr>
            </c:marker>
            <c:bubble3D val="0"/>
            <c:extLst>
              <c:ext xmlns:c16="http://schemas.microsoft.com/office/drawing/2014/chart" uri="{C3380CC4-5D6E-409C-BE32-E72D297353CC}">
                <c16:uniqueId val="{0000000B-2D03-46BD-B633-2739174CCCA6}"/>
              </c:ext>
            </c:extLst>
          </c:dPt>
          <c:dLbls>
            <c:dLbl>
              <c:idx val="1"/>
              <c:spPr>
                <a:noFill/>
                <a:ln>
                  <a:noFill/>
                </a:ln>
                <a:effectLst/>
              </c:spPr>
              <c:txPr>
                <a:bodyPr rot="0" spcFirstLastPara="1" vertOverflow="ellipsis" vert="horz" wrap="square" anchor="ctr" anchorCtr="0"/>
                <a:lstStyle/>
                <a:p>
                  <a:pPr algn="ctr" rtl="0">
                    <a:defRPr lang="en-US" sz="12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3-2D03-46BD-B633-2739174CCCA6}"/>
                </c:ext>
              </c:extLst>
            </c:dLbl>
            <c:dLbl>
              <c:idx val="2"/>
              <c:spPr>
                <a:noFill/>
                <a:ln>
                  <a:noFill/>
                </a:ln>
                <a:effectLst/>
              </c:spPr>
              <c:txPr>
                <a:bodyPr rot="0" spcFirstLastPara="1" vertOverflow="ellipsis" vert="horz" wrap="square" anchor="ctr" anchorCtr="0"/>
                <a:lstStyle/>
                <a:p>
                  <a:pPr algn="ctr" rtl="0">
                    <a:defRPr lang="en-US" sz="1600" b="1" i="0" u="none" strike="noStrike" kern="1200" baseline="0">
                      <a:solidFill>
                        <a:srgbClr val="854D27"/>
                      </a:solidFill>
                      <a:latin typeface="Arial Black" panose="020B0A040201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B-2D03-46BD-B633-2739174CCCA6}"/>
                </c:ext>
              </c:extLst>
            </c:dLbl>
            <c:spPr>
              <a:noFill/>
              <a:ln>
                <a:noFill/>
              </a:ln>
              <a:effectLst/>
            </c:spPr>
            <c:txPr>
              <a:bodyPr rot="0" spcFirstLastPara="1" vertOverflow="ellipsis" vert="horz" wrap="square" anchor="ctr" anchorCtr="1"/>
              <a:lstStyle/>
              <a:p>
                <a:pPr>
                  <a:defRPr sz="12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ARS 2021</c:v>
                </c:pt>
                <c:pt idx="1">
                  <c:v>ARS 2022</c:v>
                </c:pt>
                <c:pt idx="2">
                  <c:v>ARS 2023</c:v>
                </c:pt>
              </c:strCache>
            </c:strRef>
          </c:cat>
          <c:val>
            <c:numRef>
              <c:f>Sheet1!$D$2:$D$4</c:f>
              <c:numCache>
                <c:formatCode>0%</c:formatCode>
                <c:ptCount val="3"/>
                <c:pt idx="0">
                  <c:v>0.05</c:v>
                </c:pt>
                <c:pt idx="1">
                  <c:v>4.1234212252210599E-2</c:v>
                </c:pt>
                <c:pt idx="2">
                  <c:v>0.05</c:v>
                </c:pt>
              </c:numCache>
            </c:numRef>
          </c:val>
          <c:smooth val="0"/>
          <c:extLst>
            <c:ext xmlns:c16="http://schemas.microsoft.com/office/drawing/2014/chart" uri="{C3380CC4-5D6E-409C-BE32-E72D297353CC}">
              <c16:uniqueId val="{00000004-2D03-46BD-B633-2739174CCCA6}"/>
            </c:ext>
          </c:extLst>
        </c:ser>
        <c:dLbls>
          <c:dLblPos val="t"/>
          <c:showLegendKey val="0"/>
          <c:showVal val="1"/>
          <c:showCatName val="0"/>
          <c:showSerName val="0"/>
          <c:showPercent val="0"/>
          <c:showBubbleSize val="0"/>
        </c:dLbls>
        <c:marker val="1"/>
        <c:smooth val="0"/>
        <c:axId val="571277120"/>
        <c:axId val="571281280"/>
      </c:lineChart>
      <c:catAx>
        <c:axId val="571277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71281280"/>
        <c:crosses val="autoZero"/>
        <c:auto val="1"/>
        <c:lblAlgn val="ctr"/>
        <c:lblOffset val="100"/>
        <c:noMultiLvlLbl val="0"/>
      </c:catAx>
      <c:valAx>
        <c:axId val="571281280"/>
        <c:scaling>
          <c:orientation val="minMax"/>
          <c:max val="1"/>
          <c:min val="0"/>
        </c:scaling>
        <c:delete val="1"/>
        <c:axPos val="l"/>
        <c:numFmt formatCode="0%" sourceLinked="0"/>
        <c:majorTickMark val="none"/>
        <c:minorTickMark val="none"/>
        <c:tickLblPos val="nextTo"/>
        <c:crossAx val="571277120"/>
        <c:crosses val="autoZero"/>
        <c:crossBetween val="between"/>
        <c:majorUnit val="0.25"/>
      </c:valAx>
      <c:spPr>
        <a:noFill/>
        <a:ln>
          <a:noFill/>
        </a:ln>
        <a:effectLst/>
      </c:spPr>
    </c:plotArea>
    <c:legend>
      <c:legendPos val="r"/>
      <c:layout>
        <c:manualLayout>
          <c:xMode val="edge"/>
          <c:yMode val="edge"/>
          <c:x val="0"/>
          <c:y val="0.22272620290150852"/>
          <c:w val="1"/>
          <c:h val="0.1185757256769234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985627518863659E-3"/>
          <c:y val="0.26270797617635849"/>
          <c:w val="0.99840143724811359"/>
          <c:h val="0.59575481636614624"/>
        </c:manualLayout>
      </c:layout>
      <c:lineChart>
        <c:grouping val="standard"/>
        <c:varyColors val="0"/>
        <c:ser>
          <c:idx val="0"/>
          <c:order val="0"/>
          <c:tx>
            <c:strRef>
              <c:f>Sheet1!$B$1</c:f>
              <c:strCache>
                <c:ptCount val="1"/>
                <c:pt idx="0">
                  <c:v>Positive/not anxious (0-1)</c:v>
                </c:pt>
              </c:strCache>
            </c:strRef>
          </c:tx>
          <c:spPr>
            <a:ln w="28575" cap="rnd">
              <a:solidFill>
                <a:srgbClr val="002060"/>
              </a:solidFill>
              <a:round/>
            </a:ln>
            <a:effectLst/>
          </c:spPr>
          <c:marker>
            <c:symbol val="circle"/>
            <c:size val="10"/>
            <c:spPr>
              <a:solidFill>
                <a:srgbClr val="002060"/>
              </a:solidFill>
              <a:ln w="12700">
                <a:solidFill>
                  <a:schemeClr val="bg1"/>
                </a:solidFill>
              </a:ln>
              <a:effectLst/>
            </c:spPr>
          </c:marker>
          <c:dPt>
            <c:idx val="0"/>
            <c:marker>
              <c:symbol val="circle"/>
              <c:size val="10"/>
              <c:spPr>
                <a:solidFill>
                  <a:srgbClr val="002060"/>
                </a:solidFill>
                <a:ln w="12700">
                  <a:solidFill>
                    <a:schemeClr val="bg1"/>
                  </a:solidFill>
                </a:ln>
                <a:effectLst/>
              </c:spPr>
            </c:marker>
            <c:bubble3D val="0"/>
            <c:extLst>
              <c:ext xmlns:c16="http://schemas.microsoft.com/office/drawing/2014/chart" uri="{C3380CC4-5D6E-409C-BE32-E72D297353CC}">
                <c16:uniqueId val="{00000000-609E-46F5-844C-657271150487}"/>
              </c:ext>
            </c:extLst>
          </c:dPt>
          <c:dPt>
            <c:idx val="1"/>
            <c:marker>
              <c:symbol val="circle"/>
              <c:size val="10"/>
              <c:spPr>
                <a:solidFill>
                  <a:schemeClr val="bg1">
                    <a:lumMod val="75000"/>
                  </a:schemeClr>
                </a:solidFill>
                <a:ln w="12700">
                  <a:solidFill>
                    <a:schemeClr val="bg1"/>
                  </a:solidFill>
                </a:ln>
                <a:effectLst/>
              </c:spPr>
            </c:marker>
            <c:bubble3D val="0"/>
            <c:extLst>
              <c:ext xmlns:c16="http://schemas.microsoft.com/office/drawing/2014/chart" uri="{C3380CC4-5D6E-409C-BE32-E72D297353CC}">
                <c16:uniqueId val="{00000001-609E-46F5-844C-657271150487}"/>
              </c:ext>
            </c:extLst>
          </c:dPt>
          <c:dPt>
            <c:idx val="2"/>
            <c:marker>
              <c:symbol val="circle"/>
              <c:size val="10"/>
              <c:spPr>
                <a:solidFill>
                  <a:schemeClr val="bg1">
                    <a:lumMod val="75000"/>
                  </a:schemeClr>
                </a:solidFill>
                <a:ln w="12700">
                  <a:solidFill>
                    <a:schemeClr val="bg1"/>
                  </a:solidFill>
                </a:ln>
                <a:effectLst/>
              </c:spPr>
            </c:marker>
            <c:bubble3D val="0"/>
            <c:extLst>
              <c:ext xmlns:c16="http://schemas.microsoft.com/office/drawing/2014/chart" uri="{C3380CC4-5D6E-409C-BE32-E72D297353CC}">
                <c16:uniqueId val="{00000002-609E-46F5-844C-657271150487}"/>
              </c:ext>
            </c:extLst>
          </c:dPt>
          <c:dLbls>
            <c:dLbl>
              <c:idx val="0"/>
              <c:layout>
                <c:manualLayout>
                  <c:x val="-2.4404319080891284E-2"/>
                  <c:y val="3.6191617785818059E-2"/>
                </c:manualLayout>
              </c:layout>
              <c:spPr>
                <a:noFill/>
                <a:ln>
                  <a:noFill/>
                </a:ln>
                <a:effectLst/>
              </c:spPr>
              <c:txPr>
                <a:bodyPr rot="0" spcFirstLastPara="1" vertOverflow="ellipsis" vert="horz" wrap="square" anchor="ctr" anchorCtr="1"/>
                <a:lstStyle/>
                <a:p>
                  <a:pPr>
                    <a:defRPr sz="12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09E-46F5-844C-657271150487}"/>
                </c:ext>
              </c:extLst>
            </c:dLbl>
            <c:dLbl>
              <c:idx val="1"/>
              <c:layout>
                <c:manualLayout>
                  <c:x val="-0.12835055903390707"/>
                  <c:y val="5.5399035911370846E-2"/>
                </c:manualLayout>
              </c:layout>
              <c:spPr>
                <a:noFill/>
                <a:ln>
                  <a:noFill/>
                </a:ln>
                <a:effectLst/>
              </c:spPr>
              <c:txPr>
                <a:bodyPr rot="0" spcFirstLastPara="1" vertOverflow="ellipsis" vert="horz" wrap="square" anchor="ctr" anchorCtr="0"/>
                <a:lstStyle/>
                <a:p>
                  <a:pPr algn="ctr" rtl="0">
                    <a:defRPr lang="en-US" sz="1200" b="1" i="0" u="none" strike="noStrike" kern="1200" baseline="0">
                      <a:solidFill>
                        <a:prstClr val="white">
                          <a:lumMod val="50000"/>
                        </a:prstClr>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09E-46F5-844C-657271150487}"/>
                </c:ext>
              </c:extLst>
            </c:dLbl>
            <c:dLbl>
              <c:idx val="2"/>
              <c:spPr>
                <a:noFill/>
                <a:ln>
                  <a:noFill/>
                </a:ln>
                <a:effectLst/>
              </c:spPr>
              <c:txPr>
                <a:bodyPr rot="0" spcFirstLastPara="1" vertOverflow="ellipsis" vert="horz" wrap="square" anchor="ctr" anchorCtr="0"/>
                <a:lstStyle/>
                <a:p>
                  <a:pPr algn="ctr" rtl="0">
                    <a:defRPr lang="en-US" sz="1600" b="1" i="0" u="none" strike="noStrike" kern="1200" baseline="0">
                      <a:solidFill>
                        <a:srgbClr val="002060"/>
                      </a:solidFill>
                      <a:latin typeface="Arial Black" panose="020B0A04020102020204" pitchFamily="34" charset="0"/>
                      <a:ea typeface="+mn-ea"/>
                      <a:cs typeface="Arial" panose="020B0604020202020204" pitchFamily="34" charset="0"/>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09E-46F5-844C-65727115048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ARS 2021</c:v>
                </c:pt>
                <c:pt idx="1">
                  <c:v>ARS 2022</c:v>
                </c:pt>
                <c:pt idx="2">
                  <c:v>ARS 2023</c:v>
                </c:pt>
              </c:strCache>
            </c:strRef>
          </c:cat>
          <c:val>
            <c:numRef>
              <c:f>Sheet1!$B$2:$B$4</c:f>
              <c:numCache>
                <c:formatCode>0%</c:formatCode>
                <c:ptCount val="3"/>
                <c:pt idx="0">
                  <c:v>0.28000000000000003</c:v>
                </c:pt>
                <c:pt idx="1">
                  <c:v>0.28999999999999998</c:v>
                </c:pt>
                <c:pt idx="2">
                  <c:v>0.27</c:v>
                </c:pt>
              </c:numCache>
            </c:numRef>
          </c:val>
          <c:smooth val="0"/>
          <c:extLst>
            <c:ext xmlns:c16="http://schemas.microsoft.com/office/drawing/2014/chart" uri="{C3380CC4-5D6E-409C-BE32-E72D297353CC}">
              <c16:uniqueId val="{00000003-609E-46F5-844C-657271150487}"/>
            </c:ext>
          </c:extLst>
        </c:ser>
        <c:ser>
          <c:idx val="1"/>
          <c:order val="1"/>
          <c:tx>
            <c:strRef>
              <c:f>Sheet1!$C$1</c:f>
              <c:strCache>
                <c:ptCount val="1"/>
                <c:pt idx="0">
                  <c:v>Neutral (2-5)</c:v>
                </c:pt>
              </c:strCache>
            </c:strRef>
          </c:tx>
          <c:spPr>
            <a:ln w="28575" cap="rnd">
              <a:solidFill>
                <a:srgbClr val="FAA71C"/>
              </a:solidFill>
              <a:round/>
            </a:ln>
            <a:effectLst/>
          </c:spPr>
          <c:marker>
            <c:symbol val="circle"/>
            <c:size val="10"/>
            <c:spPr>
              <a:solidFill>
                <a:srgbClr val="FAA71C"/>
              </a:solidFill>
              <a:ln w="12700">
                <a:solidFill>
                  <a:schemeClr val="bg1"/>
                </a:solidFill>
              </a:ln>
              <a:effectLst/>
            </c:spPr>
          </c:marker>
          <c:dPt>
            <c:idx val="0"/>
            <c:marker>
              <c:symbol val="circle"/>
              <c:size val="10"/>
              <c:spPr>
                <a:solidFill>
                  <a:srgbClr val="002060"/>
                </a:solidFill>
                <a:ln w="12700">
                  <a:solidFill>
                    <a:schemeClr val="bg1"/>
                  </a:solidFill>
                </a:ln>
                <a:effectLst/>
              </c:spPr>
            </c:marker>
            <c:bubble3D val="0"/>
            <c:extLst>
              <c:ext xmlns:c16="http://schemas.microsoft.com/office/drawing/2014/chart" uri="{C3380CC4-5D6E-409C-BE32-E72D297353CC}">
                <c16:uniqueId val="{0000000C-609E-46F5-844C-657271150487}"/>
              </c:ext>
            </c:extLst>
          </c:dPt>
          <c:dPt>
            <c:idx val="1"/>
            <c:marker>
              <c:symbol val="circle"/>
              <c:size val="10"/>
              <c:spPr>
                <a:solidFill>
                  <a:schemeClr val="bg1">
                    <a:lumMod val="75000"/>
                  </a:schemeClr>
                </a:solidFill>
                <a:ln w="12700">
                  <a:solidFill>
                    <a:schemeClr val="bg1"/>
                  </a:solidFill>
                </a:ln>
                <a:effectLst/>
              </c:spPr>
            </c:marker>
            <c:bubble3D val="0"/>
            <c:extLst>
              <c:ext xmlns:c16="http://schemas.microsoft.com/office/drawing/2014/chart" uri="{C3380CC4-5D6E-409C-BE32-E72D297353CC}">
                <c16:uniqueId val="{00000004-609E-46F5-844C-657271150487}"/>
              </c:ext>
            </c:extLst>
          </c:dPt>
          <c:dLbls>
            <c:dLbl>
              <c:idx val="0"/>
              <c:spPr>
                <a:noFill/>
                <a:ln>
                  <a:noFill/>
                </a:ln>
                <a:effectLst/>
              </c:spPr>
              <c:txPr>
                <a:bodyPr rot="0" spcFirstLastPara="1" vertOverflow="ellipsis" vert="horz" wrap="square" anchor="ctr" anchorCtr="1"/>
                <a:lstStyle/>
                <a:p>
                  <a:pPr>
                    <a:defRPr sz="12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C-609E-46F5-844C-657271150487}"/>
                </c:ext>
              </c:extLst>
            </c:dLbl>
            <c:dLbl>
              <c:idx val="1"/>
              <c:layout>
                <c:manualLayout>
                  <c:x val="-0.13656854734484933"/>
                  <c:y val="-5.4037826305712168E-2"/>
                </c:manualLayout>
              </c:layout>
              <c:spPr>
                <a:noFill/>
                <a:ln>
                  <a:noFill/>
                </a:ln>
                <a:effectLst/>
              </c:spPr>
              <c:txPr>
                <a:bodyPr rot="0" spcFirstLastPara="1" vertOverflow="ellipsis" vert="horz" wrap="square" anchor="ctr" anchorCtr="0"/>
                <a:lstStyle/>
                <a:p>
                  <a:pPr algn="ctr" rtl="0">
                    <a:defRPr lang="en-US" sz="1200" b="1" i="0" u="none" strike="noStrike" kern="1200" baseline="0">
                      <a:solidFill>
                        <a:prstClr val="white">
                          <a:lumMod val="50000"/>
                        </a:prstClr>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09E-46F5-844C-657271150487}"/>
                </c:ext>
              </c:extLst>
            </c:dLbl>
            <c:dLbl>
              <c:idx val="2"/>
              <c:layout>
                <c:manualLayout>
                  <c:x val="-0.12061063138307451"/>
                  <c:y val="-7.0926338064979638E-2"/>
                </c:manualLayout>
              </c:layout>
              <c:spPr>
                <a:noFill/>
                <a:ln>
                  <a:noFill/>
                </a:ln>
                <a:effectLst/>
              </c:spPr>
              <c:txPr>
                <a:bodyPr rot="0" spcFirstLastPara="1" vertOverflow="ellipsis" vert="horz" wrap="square" anchor="ctr" anchorCtr="0"/>
                <a:lstStyle/>
                <a:p>
                  <a:pPr algn="ctr" rtl="0">
                    <a:defRPr lang="en-US" sz="1600" b="1" i="0" u="none" strike="noStrike" kern="1200" baseline="0">
                      <a:solidFill>
                        <a:srgbClr val="FAA71C"/>
                      </a:solidFill>
                      <a:latin typeface="Arial Black" panose="020B0A040201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09E-46F5-844C-65727115048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ARS 2021</c:v>
                </c:pt>
                <c:pt idx="1">
                  <c:v>ARS 2022</c:v>
                </c:pt>
                <c:pt idx="2">
                  <c:v>ARS 2023</c:v>
                </c:pt>
              </c:strCache>
            </c:strRef>
          </c:cat>
          <c:val>
            <c:numRef>
              <c:f>Sheet1!$C$2:$C$4</c:f>
              <c:numCache>
                <c:formatCode>0%</c:formatCode>
                <c:ptCount val="3"/>
                <c:pt idx="0">
                  <c:v>0.36</c:v>
                </c:pt>
                <c:pt idx="1">
                  <c:v>0.34</c:v>
                </c:pt>
                <c:pt idx="2">
                  <c:v>0.34</c:v>
                </c:pt>
              </c:numCache>
            </c:numRef>
          </c:val>
          <c:smooth val="0"/>
          <c:extLst>
            <c:ext xmlns:c16="http://schemas.microsoft.com/office/drawing/2014/chart" uri="{C3380CC4-5D6E-409C-BE32-E72D297353CC}">
              <c16:uniqueId val="{00000005-609E-46F5-844C-657271150487}"/>
            </c:ext>
          </c:extLst>
        </c:ser>
        <c:ser>
          <c:idx val="2"/>
          <c:order val="2"/>
          <c:tx>
            <c:strRef>
              <c:f>Sheet1!$D$1</c:f>
              <c:strCache>
                <c:ptCount val="1"/>
                <c:pt idx="0">
                  <c:v>Negative/anxious (6-10)</c:v>
                </c:pt>
              </c:strCache>
            </c:strRef>
          </c:tx>
          <c:spPr>
            <a:ln w="28575" cap="rnd">
              <a:solidFill>
                <a:srgbClr val="854D27"/>
              </a:solidFill>
              <a:round/>
            </a:ln>
            <a:effectLst/>
          </c:spPr>
          <c:marker>
            <c:symbol val="circle"/>
            <c:size val="10"/>
            <c:spPr>
              <a:solidFill>
                <a:srgbClr val="854D27"/>
              </a:solidFill>
              <a:ln w="12700">
                <a:solidFill>
                  <a:schemeClr val="bg1"/>
                </a:solidFill>
              </a:ln>
              <a:effectLst/>
            </c:spPr>
          </c:marker>
          <c:dPt>
            <c:idx val="0"/>
            <c:marker>
              <c:symbol val="circle"/>
              <c:size val="10"/>
              <c:spPr>
                <a:solidFill>
                  <a:srgbClr val="002060"/>
                </a:solidFill>
                <a:ln w="12700">
                  <a:solidFill>
                    <a:schemeClr val="bg1"/>
                  </a:solidFill>
                </a:ln>
                <a:effectLst/>
              </c:spPr>
            </c:marker>
            <c:bubble3D val="0"/>
            <c:extLst>
              <c:ext xmlns:c16="http://schemas.microsoft.com/office/drawing/2014/chart" uri="{C3380CC4-5D6E-409C-BE32-E72D297353CC}">
                <c16:uniqueId val="{00000006-609E-46F5-844C-657271150487}"/>
              </c:ext>
            </c:extLst>
          </c:dPt>
          <c:dPt>
            <c:idx val="1"/>
            <c:marker>
              <c:symbol val="circle"/>
              <c:size val="10"/>
              <c:spPr>
                <a:solidFill>
                  <a:schemeClr val="bg1">
                    <a:lumMod val="75000"/>
                  </a:schemeClr>
                </a:solidFill>
                <a:ln w="12700">
                  <a:solidFill>
                    <a:schemeClr val="bg1"/>
                  </a:solidFill>
                </a:ln>
                <a:effectLst/>
              </c:spPr>
            </c:marker>
            <c:bubble3D val="0"/>
            <c:extLst>
              <c:ext xmlns:c16="http://schemas.microsoft.com/office/drawing/2014/chart" uri="{C3380CC4-5D6E-409C-BE32-E72D297353CC}">
                <c16:uniqueId val="{00000007-609E-46F5-844C-657271150487}"/>
              </c:ext>
            </c:extLst>
          </c:dPt>
          <c:dPt>
            <c:idx val="2"/>
            <c:marker>
              <c:symbol val="circle"/>
              <c:size val="10"/>
              <c:spPr>
                <a:solidFill>
                  <a:schemeClr val="bg1">
                    <a:lumMod val="75000"/>
                  </a:schemeClr>
                </a:solidFill>
                <a:ln w="12700">
                  <a:solidFill>
                    <a:schemeClr val="bg1"/>
                  </a:solidFill>
                </a:ln>
                <a:effectLst/>
              </c:spPr>
            </c:marker>
            <c:bubble3D val="0"/>
            <c:extLst>
              <c:ext xmlns:c16="http://schemas.microsoft.com/office/drawing/2014/chart" uri="{C3380CC4-5D6E-409C-BE32-E72D297353CC}">
                <c16:uniqueId val="{00000008-609E-46F5-844C-657271150487}"/>
              </c:ext>
            </c:extLst>
          </c:dPt>
          <c:dLbls>
            <c:dLbl>
              <c:idx val="0"/>
              <c:layout>
                <c:manualLayout>
                  <c:x val="-0.15664433879402537"/>
                  <c:y val="-2.4944979015252396E-2"/>
                </c:manualLayout>
              </c:layout>
              <c:spPr>
                <a:noFill/>
                <a:ln>
                  <a:noFill/>
                </a:ln>
                <a:effectLst/>
              </c:spPr>
              <c:txPr>
                <a:bodyPr rot="0" spcFirstLastPara="1" vertOverflow="ellipsis" vert="horz" wrap="square" anchor="ctr" anchorCtr="1"/>
                <a:lstStyle/>
                <a:p>
                  <a:pPr>
                    <a:defRPr sz="12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09E-46F5-844C-657271150487}"/>
                </c:ext>
              </c:extLst>
            </c:dLbl>
            <c:dLbl>
              <c:idx val="1"/>
              <c:layout>
                <c:manualLayout>
                  <c:x val="-8.3547819971871422E-3"/>
                  <c:y val="2.1933132154892749E-2"/>
                </c:manualLayout>
              </c:layout>
              <c:spPr>
                <a:noFill/>
                <a:ln>
                  <a:noFill/>
                </a:ln>
                <a:effectLst/>
              </c:spPr>
              <c:txPr>
                <a:bodyPr rot="0" spcFirstLastPara="1" vertOverflow="ellipsis" vert="horz" wrap="square" anchor="ctr" anchorCtr="0"/>
                <a:lstStyle/>
                <a:p>
                  <a:pPr algn="ctr" rtl="0">
                    <a:defRPr lang="en-US" sz="1200" b="1" i="0" u="none" strike="noStrike" kern="1200" baseline="0">
                      <a:solidFill>
                        <a:prstClr val="white">
                          <a:lumMod val="50000"/>
                        </a:prstClr>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09E-46F5-844C-657271150487}"/>
                </c:ext>
              </c:extLst>
            </c:dLbl>
            <c:dLbl>
              <c:idx val="2"/>
              <c:layout>
                <c:manualLayout>
                  <c:x val="0"/>
                  <c:y val="-3.2899698232339222E-2"/>
                </c:manualLayout>
              </c:layout>
              <c:spPr>
                <a:noFill/>
                <a:ln>
                  <a:noFill/>
                </a:ln>
                <a:effectLst/>
              </c:spPr>
              <c:txPr>
                <a:bodyPr rot="0" spcFirstLastPara="1" vertOverflow="ellipsis" vert="horz" wrap="square" anchor="ctr" anchorCtr="0"/>
                <a:lstStyle/>
                <a:p>
                  <a:pPr algn="ctr" rtl="0">
                    <a:defRPr lang="en-US" sz="1600" b="1" i="0" u="none" strike="noStrike" kern="1200" baseline="0">
                      <a:solidFill>
                        <a:srgbClr val="854D27"/>
                      </a:solidFill>
                      <a:latin typeface="Arial Black" panose="020B0A040201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09E-46F5-844C-657271150487}"/>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ARS 2021</c:v>
                </c:pt>
                <c:pt idx="1">
                  <c:v>ARS 2022</c:v>
                </c:pt>
                <c:pt idx="2">
                  <c:v>ARS 2023</c:v>
                </c:pt>
              </c:strCache>
            </c:strRef>
          </c:cat>
          <c:val>
            <c:numRef>
              <c:f>Sheet1!$D$2:$D$4</c:f>
              <c:numCache>
                <c:formatCode>0%</c:formatCode>
                <c:ptCount val="3"/>
                <c:pt idx="0">
                  <c:v>0.32</c:v>
                </c:pt>
                <c:pt idx="1">
                  <c:v>0.33</c:v>
                </c:pt>
                <c:pt idx="2">
                  <c:v>0.34</c:v>
                </c:pt>
              </c:numCache>
            </c:numRef>
          </c:val>
          <c:smooth val="0"/>
          <c:extLst>
            <c:ext xmlns:c16="http://schemas.microsoft.com/office/drawing/2014/chart" uri="{C3380CC4-5D6E-409C-BE32-E72D297353CC}">
              <c16:uniqueId val="{00000009-609E-46F5-844C-657271150487}"/>
            </c:ext>
          </c:extLst>
        </c:ser>
        <c:dLbls>
          <c:dLblPos val="t"/>
          <c:showLegendKey val="0"/>
          <c:showVal val="1"/>
          <c:showCatName val="0"/>
          <c:showSerName val="0"/>
          <c:showPercent val="0"/>
          <c:showBubbleSize val="0"/>
        </c:dLbls>
        <c:marker val="1"/>
        <c:smooth val="0"/>
        <c:axId val="571277120"/>
        <c:axId val="571281280"/>
      </c:lineChart>
      <c:catAx>
        <c:axId val="571277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71281280"/>
        <c:crosses val="autoZero"/>
        <c:auto val="1"/>
        <c:lblAlgn val="ctr"/>
        <c:lblOffset val="100"/>
        <c:noMultiLvlLbl val="0"/>
      </c:catAx>
      <c:valAx>
        <c:axId val="571281280"/>
        <c:scaling>
          <c:orientation val="minMax"/>
          <c:max val="0.5"/>
          <c:min val="0"/>
        </c:scaling>
        <c:delete val="1"/>
        <c:axPos val="l"/>
        <c:numFmt formatCode="0%" sourceLinked="0"/>
        <c:majorTickMark val="out"/>
        <c:minorTickMark val="none"/>
        <c:tickLblPos val="nextTo"/>
        <c:crossAx val="571277120"/>
        <c:crosses val="autoZero"/>
        <c:crossBetween val="between"/>
        <c:majorUnit val="0.25"/>
      </c:valAx>
      <c:spPr>
        <a:noFill/>
        <a:ln>
          <a:noFill/>
        </a:ln>
        <a:effectLst/>
      </c:spPr>
    </c:plotArea>
    <c:legend>
      <c:legendPos val="t"/>
      <c:layout>
        <c:manualLayout>
          <c:xMode val="edge"/>
          <c:yMode val="edge"/>
          <c:x val="0"/>
          <c:y val="0"/>
          <c:w val="0.99728721247453522"/>
          <c:h val="0.2116889778239339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5832115903456085"/>
        </c:manualLayout>
      </c:layout>
      <c:barChart>
        <c:barDir val="bar"/>
        <c:grouping val="stacked"/>
        <c:varyColors val="0"/>
        <c:ser>
          <c:idx val="0"/>
          <c:order val="0"/>
          <c:tx>
            <c:strRef>
              <c:f>Sheet1!$B$1</c:f>
              <c:strCache>
                <c:ptCount val="1"/>
                <c:pt idx="0">
                  <c:v>Agree</c:v>
                </c:pt>
              </c:strCache>
            </c:strRef>
          </c:tx>
          <c:spPr>
            <a:solidFill>
              <a:srgbClr val="002060"/>
            </a:solidFill>
            <a:ln>
              <a:noFill/>
            </a:ln>
            <a:effectLst/>
          </c:spPr>
          <c:invertIfNegative val="0"/>
          <c:dLbls>
            <c:dLbl>
              <c:idx val="5"/>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F-2E0B-4C8F-988A-13D6D304A5B8}"/>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It’s important to me to be environmentally friendly to help combat climate change </c:v>
                </c:pt>
                <c:pt idx="1">
                  <c:v>I am worried about the future of the environment  </c:v>
                </c:pt>
                <c:pt idx="2">
                  <c:v>I understand the potential impact of climate change to me/my area</c:v>
                </c:pt>
                <c:pt idx="3">
                  <c:v>I understand what I can do in my area/home to protect me from the impacts of climate change</c:v>
                </c:pt>
                <c:pt idx="4">
                  <c:v>I have walked and/or cycled more over the last 12 months </c:v>
                </c:pt>
                <c:pt idx="5">
                  <c:v>The seriousness of climate change is exaggerated </c:v>
                </c:pt>
              </c:strCache>
            </c:strRef>
          </c:cat>
          <c:val>
            <c:numRef>
              <c:f>Sheet1!$B$2:$B$7</c:f>
              <c:numCache>
                <c:formatCode>0%</c:formatCode>
                <c:ptCount val="6"/>
                <c:pt idx="0">
                  <c:v>0.82734414538486001</c:v>
                </c:pt>
                <c:pt idx="1">
                  <c:v>0.81297915677523203</c:v>
                </c:pt>
                <c:pt idx="2">
                  <c:v>0.73519147320156297</c:v>
                </c:pt>
                <c:pt idx="3">
                  <c:v>0.61413295951584301</c:v>
                </c:pt>
                <c:pt idx="4">
                  <c:v>0.58751536248117497</c:v>
                </c:pt>
                <c:pt idx="5">
                  <c:v>0.179820287664643</c:v>
                </c:pt>
              </c:numCache>
            </c:numRef>
          </c:val>
          <c:extLst>
            <c:ext xmlns:c16="http://schemas.microsoft.com/office/drawing/2014/chart" uri="{C3380CC4-5D6E-409C-BE32-E72D297353CC}">
              <c16:uniqueId val="{00000000-2E0B-4C8F-988A-13D6D304A5B8}"/>
            </c:ext>
          </c:extLst>
        </c:ser>
        <c:ser>
          <c:idx val="1"/>
          <c:order val="1"/>
          <c:tx>
            <c:strRef>
              <c:f>Sheet1!$C$1</c:f>
              <c:strCache>
                <c:ptCount val="1"/>
                <c:pt idx="0">
                  <c:v>Neither agree nor disagree</c:v>
                </c:pt>
              </c:strCache>
            </c:strRef>
          </c:tx>
          <c:spPr>
            <a:solidFill>
              <a:srgbClr val="FAA71C"/>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It’s important to me to be environmentally friendly to help combat climate change </c:v>
                </c:pt>
                <c:pt idx="1">
                  <c:v>I am worried about the future of the environment  </c:v>
                </c:pt>
                <c:pt idx="2">
                  <c:v>I understand the potential impact of climate change to me/my area</c:v>
                </c:pt>
                <c:pt idx="3">
                  <c:v>I understand what I can do in my area/home to protect me from the impacts of climate change</c:v>
                </c:pt>
                <c:pt idx="4">
                  <c:v>I have walked and/or cycled more over the last 12 months </c:v>
                </c:pt>
                <c:pt idx="5">
                  <c:v>The seriousness of climate change is exaggerated </c:v>
                </c:pt>
              </c:strCache>
            </c:strRef>
          </c:cat>
          <c:val>
            <c:numRef>
              <c:f>Sheet1!$C$2:$C$7</c:f>
              <c:numCache>
                <c:formatCode>0%</c:formatCode>
                <c:ptCount val="6"/>
                <c:pt idx="0">
                  <c:v>8.70253532793729E-2</c:v>
                </c:pt>
                <c:pt idx="1">
                  <c:v>8.5448107605262696E-2</c:v>
                </c:pt>
                <c:pt idx="2">
                  <c:v>0.12931765182237701</c:v>
                </c:pt>
                <c:pt idx="3">
                  <c:v>0.15710056929900601</c:v>
                </c:pt>
                <c:pt idx="4">
                  <c:v>0.179436743894099</c:v>
                </c:pt>
                <c:pt idx="5">
                  <c:v>0.111511114818251</c:v>
                </c:pt>
              </c:numCache>
            </c:numRef>
          </c:val>
          <c:extLst>
            <c:ext xmlns:c16="http://schemas.microsoft.com/office/drawing/2014/chart" uri="{C3380CC4-5D6E-409C-BE32-E72D297353CC}">
              <c16:uniqueId val="{00000001-2E0B-4C8F-988A-13D6D304A5B8}"/>
            </c:ext>
          </c:extLst>
        </c:ser>
        <c:ser>
          <c:idx val="2"/>
          <c:order val="2"/>
          <c:tx>
            <c:strRef>
              <c:f>Sheet1!$D$1</c:f>
              <c:strCache>
                <c:ptCount val="1"/>
                <c:pt idx="0">
                  <c:v>Disagree</c:v>
                </c:pt>
              </c:strCache>
            </c:strRef>
          </c:tx>
          <c:spPr>
            <a:solidFill>
              <a:srgbClr val="C00000"/>
            </a:solidFill>
            <a:ln>
              <a:noFill/>
            </a:ln>
            <a:effectLst/>
          </c:spPr>
          <c:invertIfNegative val="0"/>
          <c:dLbls>
            <c:dLbl>
              <c:idx val="5"/>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E-2E0B-4C8F-988A-13D6D304A5B8}"/>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It’s important to me to be environmentally friendly to help combat climate change </c:v>
                </c:pt>
                <c:pt idx="1">
                  <c:v>I am worried about the future of the environment  </c:v>
                </c:pt>
                <c:pt idx="2">
                  <c:v>I understand the potential impact of climate change to me/my area</c:v>
                </c:pt>
                <c:pt idx="3">
                  <c:v>I understand what I can do in my area/home to protect me from the impacts of climate change</c:v>
                </c:pt>
                <c:pt idx="4">
                  <c:v>I have walked and/or cycled more over the last 12 months </c:v>
                </c:pt>
                <c:pt idx="5">
                  <c:v>The seriousness of climate change is exaggerated </c:v>
                </c:pt>
              </c:strCache>
            </c:strRef>
          </c:cat>
          <c:val>
            <c:numRef>
              <c:f>Sheet1!$D$2:$D$7</c:f>
              <c:numCache>
                <c:formatCode>0%</c:formatCode>
                <c:ptCount val="6"/>
                <c:pt idx="0">
                  <c:v>6.1371320981504003E-2</c:v>
                </c:pt>
                <c:pt idx="1">
                  <c:v>8.4719609718060904E-2</c:v>
                </c:pt>
                <c:pt idx="2">
                  <c:v>9.81145886672877E-2</c:v>
                </c:pt>
                <c:pt idx="3">
                  <c:v>0.17564809714920401</c:v>
                </c:pt>
                <c:pt idx="4">
                  <c:v>0.16561104337645399</c:v>
                </c:pt>
                <c:pt idx="5">
                  <c:v>0.67371552804773704</c:v>
                </c:pt>
              </c:numCache>
            </c:numRef>
          </c:val>
          <c:extLst>
            <c:ext xmlns:c16="http://schemas.microsoft.com/office/drawing/2014/chart" uri="{C3380CC4-5D6E-409C-BE32-E72D297353CC}">
              <c16:uniqueId val="{00000002-2E0B-4C8F-988A-13D6D304A5B8}"/>
            </c:ext>
          </c:extLst>
        </c:ser>
        <c:ser>
          <c:idx val="3"/>
          <c:order val="3"/>
          <c:tx>
            <c:strRef>
              <c:f>Sheet1!$E$1</c:f>
              <c:strCache>
                <c:ptCount val="1"/>
                <c:pt idx="0">
                  <c:v>Don't know / no answer</c:v>
                </c:pt>
              </c:strCache>
            </c:strRef>
          </c:tx>
          <c:spPr>
            <a:solidFill>
              <a:schemeClr val="bg1">
                <a:lumMod val="5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2E0B-4C8F-988A-13D6D304A5B8}"/>
                </c:ext>
              </c:extLst>
            </c:dLbl>
            <c:dLbl>
              <c:idx val="1"/>
              <c:delete val="1"/>
              <c:extLst>
                <c:ext xmlns:c15="http://schemas.microsoft.com/office/drawing/2012/chart" uri="{CE6537A1-D6FC-4f65-9D91-7224C49458BB}"/>
                <c:ext xmlns:c16="http://schemas.microsoft.com/office/drawing/2014/chart" uri="{C3380CC4-5D6E-409C-BE32-E72D297353CC}">
                  <c16:uniqueId val="{00000004-2E0B-4C8F-988A-13D6D304A5B8}"/>
                </c:ext>
              </c:extLst>
            </c:dLbl>
            <c:dLbl>
              <c:idx val="2"/>
              <c:delete val="1"/>
              <c:extLst>
                <c:ext xmlns:c15="http://schemas.microsoft.com/office/drawing/2012/chart" uri="{CE6537A1-D6FC-4f65-9D91-7224C49458BB}"/>
                <c:ext xmlns:c16="http://schemas.microsoft.com/office/drawing/2014/chart" uri="{C3380CC4-5D6E-409C-BE32-E72D297353CC}">
                  <c16:uniqueId val="{00000005-2E0B-4C8F-988A-13D6D304A5B8}"/>
                </c:ext>
              </c:extLst>
            </c:dLbl>
            <c:dLbl>
              <c:idx val="5"/>
              <c:delete val="1"/>
              <c:extLst>
                <c:ext xmlns:c15="http://schemas.microsoft.com/office/drawing/2012/chart" uri="{CE6537A1-D6FC-4f65-9D91-7224C49458BB}"/>
                <c:ext xmlns:c16="http://schemas.microsoft.com/office/drawing/2014/chart" uri="{C3380CC4-5D6E-409C-BE32-E72D297353CC}">
                  <c16:uniqueId val="{00000006-2E0B-4C8F-988A-13D6D304A5B8}"/>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It’s important to me to be environmentally friendly to help combat climate change </c:v>
                </c:pt>
                <c:pt idx="1">
                  <c:v>I am worried about the future of the environment  </c:v>
                </c:pt>
                <c:pt idx="2">
                  <c:v>I understand the potential impact of climate change to me/my area</c:v>
                </c:pt>
                <c:pt idx="3">
                  <c:v>I understand what I can do in my area/home to protect me from the impacts of climate change</c:v>
                </c:pt>
                <c:pt idx="4">
                  <c:v>I have walked and/or cycled more over the last 12 months </c:v>
                </c:pt>
                <c:pt idx="5">
                  <c:v>The seriousness of climate change is exaggerated </c:v>
                </c:pt>
              </c:strCache>
            </c:strRef>
          </c:cat>
          <c:val>
            <c:numRef>
              <c:f>Sheet1!$E$2:$E$7</c:f>
              <c:numCache>
                <c:formatCode>0%</c:formatCode>
                <c:ptCount val="6"/>
                <c:pt idx="0">
                  <c:v>2.42591803542637E-2</c:v>
                </c:pt>
                <c:pt idx="1">
                  <c:v>1.6853125901443399E-2</c:v>
                </c:pt>
                <c:pt idx="2">
                  <c:v>3.7376286308771399E-2</c:v>
                </c:pt>
                <c:pt idx="3">
                  <c:v>5.3118374035947102E-2</c:v>
                </c:pt>
                <c:pt idx="4">
                  <c:v>7.0000000000000007E-2</c:v>
                </c:pt>
                <c:pt idx="5">
                  <c:v>3.4953069469367902E-2</c:v>
                </c:pt>
              </c:numCache>
            </c:numRef>
          </c:val>
          <c:extLst>
            <c:ext xmlns:c16="http://schemas.microsoft.com/office/drawing/2014/chart" uri="{C3380CC4-5D6E-409C-BE32-E72D297353CC}">
              <c16:uniqueId val="{00000007-2E0B-4C8F-988A-13D6D304A5B8}"/>
            </c:ext>
          </c:extLst>
        </c:ser>
        <c:dLbls>
          <c:dLblPos val="ctr"/>
          <c:showLegendKey val="0"/>
          <c:showVal val="1"/>
          <c:showCatName val="0"/>
          <c:showSerName val="0"/>
          <c:showPercent val="0"/>
          <c:showBubbleSize val="0"/>
        </c:dLbls>
        <c:gapWidth val="70"/>
        <c:overlap val="100"/>
        <c:axId val="1260290479"/>
        <c:axId val="1321865503"/>
      </c:barChart>
      <c:catAx>
        <c:axId val="1260290479"/>
        <c:scaling>
          <c:orientation val="maxMin"/>
        </c:scaling>
        <c:delete val="1"/>
        <c:axPos val="l"/>
        <c:numFmt formatCode="General" sourceLinked="1"/>
        <c:majorTickMark val="none"/>
        <c:minorTickMark val="none"/>
        <c:tickLblPos val="nextTo"/>
        <c:crossAx val="1321865503"/>
        <c:crosses val="autoZero"/>
        <c:auto val="1"/>
        <c:lblAlgn val="ctr"/>
        <c:lblOffset val="100"/>
        <c:noMultiLvlLbl val="0"/>
      </c:catAx>
      <c:valAx>
        <c:axId val="1321865503"/>
        <c:scaling>
          <c:orientation val="minMax"/>
          <c:max val="1"/>
        </c:scaling>
        <c:delete val="1"/>
        <c:axPos val="t"/>
        <c:numFmt formatCode="0%" sourceLinked="1"/>
        <c:majorTickMark val="none"/>
        <c:minorTickMark val="none"/>
        <c:tickLblPos val="nextTo"/>
        <c:crossAx val="1260290479"/>
        <c:crosses val="autoZero"/>
        <c:crossBetween val="between"/>
      </c:valAx>
      <c:spPr>
        <a:noFill/>
        <a:ln>
          <a:noFill/>
        </a:ln>
        <a:effectLst/>
      </c:spPr>
    </c:plotArea>
    <c:legend>
      <c:legendPos val="b"/>
      <c:layout>
        <c:manualLayout>
          <c:xMode val="edge"/>
          <c:yMode val="edge"/>
          <c:x val="0.1275316175141436"/>
          <c:y val="0.8642215346784623"/>
          <c:w val="0.75468501076720618"/>
          <c:h val="0.1092430010101120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255493844723728E-5"/>
          <c:y val="0.15873674004869914"/>
          <c:w val="0.82648160957748085"/>
          <c:h val="0.73988155346368845"/>
        </c:manualLayout>
      </c:layout>
      <c:lineChart>
        <c:grouping val="standard"/>
        <c:varyColors val="0"/>
        <c:ser>
          <c:idx val="0"/>
          <c:order val="0"/>
          <c:tx>
            <c:strRef>
              <c:f>Sheet1!$B$1</c:f>
              <c:strCache>
                <c:ptCount val="1"/>
                <c:pt idx="0">
                  <c:v>During the day</c:v>
                </c:pt>
              </c:strCache>
            </c:strRef>
          </c:tx>
          <c:spPr>
            <a:ln w="28575" cap="rnd">
              <a:solidFill>
                <a:srgbClr val="FAA71C"/>
              </a:solidFill>
              <a:round/>
            </a:ln>
            <a:effectLst/>
          </c:spPr>
          <c:marker>
            <c:symbol val="circle"/>
            <c:size val="10"/>
            <c:spPr>
              <a:solidFill>
                <a:srgbClr val="FAA71C"/>
              </a:solidFill>
              <a:ln w="12700">
                <a:solidFill>
                  <a:schemeClr val="bg1"/>
                </a:solidFill>
              </a:ln>
              <a:effectLst/>
            </c:spPr>
          </c:marker>
          <c:dPt>
            <c:idx val="0"/>
            <c:marker>
              <c:symbol val="circle"/>
              <c:size val="10"/>
              <c:spPr>
                <a:solidFill>
                  <a:srgbClr val="002060"/>
                </a:solidFill>
                <a:ln w="12700">
                  <a:solidFill>
                    <a:schemeClr val="bg1"/>
                  </a:solidFill>
                </a:ln>
                <a:effectLst/>
              </c:spPr>
            </c:marker>
            <c:bubble3D val="0"/>
            <c:extLst>
              <c:ext xmlns:c16="http://schemas.microsoft.com/office/drawing/2014/chart" uri="{C3380CC4-5D6E-409C-BE32-E72D297353CC}">
                <c16:uniqueId val="{00000007-8A25-4372-BF3A-CC465BB4CF5F}"/>
              </c:ext>
            </c:extLst>
          </c:dPt>
          <c:dPt>
            <c:idx val="1"/>
            <c:marker>
              <c:symbol val="circle"/>
              <c:size val="10"/>
              <c:spPr>
                <a:solidFill>
                  <a:schemeClr val="bg1">
                    <a:lumMod val="75000"/>
                  </a:schemeClr>
                </a:solidFill>
                <a:ln w="12700">
                  <a:solidFill>
                    <a:schemeClr val="bg1"/>
                  </a:solidFill>
                </a:ln>
                <a:effectLst/>
              </c:spPr>
            </c:marker>
            <c:bubble3D val="0"/>
            <c:extLst>
              <c:ext xmlns:c16="http://schemas.microsoft.com/office/drawing/2014/chart" uri="{C3380CC4-5D6E-409C-BE32-E72D297353CC}">
                <c16:uniqueId val="{00000000-8A25-4372-BF3A-CC465BB4CF5F}"/>
              </c:ext>
            </c:extLst>
          </c:dPt>
          <c:dPt>
            <c:idx val="2"/>
            <c:marker>
              <c:symbol val="circle"/>
              <c:size val="10"/>
              <c:spPr>
                <a:solidFill>
                  <a:srgbClr val="C00000"/>
                </a:solidFill>
                <a:ln w="12700">
                  <a:solidFill>
                    <a:schemeClr val="bg1"/>
                  </a:solidFill>
                </a:ln>
                <a:effectLst/>
              </c:spPr>
            </c:marker>
            <c:bubble3D val="0"/>
            <c:extLst>
              <c:ext xmlns:c16="http://schemas.microsoft.com/office/drawing/2014/chart" uri="{C3380CC4-5D6E-409C-BE32-E72D297353CC}">
                <c16:uniqueId val="{00000005-8A25-4372-BF3A-CC465BB4CF5F}"/>
              </c:ext>
            </c:extLst>
          </c:dPt>
          <c:dLbls>
            <c:dLbl>
              <c:idx val="0"/>
              <c:spPr>
                <a:noFill/>
                <a:ln>
                  <a:noFill/>
                </a:ln>
                <a:effectLst/>
              </c:spPr>
              <c:txPr>
                <a:bodyPr rot="0" spcFirstLastPara="1" vertOverflow="ellipsis" vert="horz" wrap="square" anchor="ctr" anchorCtr="1"/>
                <a:lstStyle/>
                <a:p>
                  <a:pPr>
                    <a:defRPr sz="18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7-8A25-4372-BF3A-CC465BB4CF5F}"/>
                </c:ext>
              </c:extLst>
            </c:dLbl>
            <c:dLbl>
              <c:idx val="1"/>
              <c:spPr>
                <a:noFill/>
                <a:ln>
                  <a:noFill/>
                </a:ln>
                <a:effectLst/>
              </c:spPr>
              <c:txPr>
                <a:bodyPr rot="0" spcFirstLastPara="1" vertOverflow="ellipsis" vert="horz" wrap="square" anchor="ctr" anchorCtr="0"/>
                <a:lstStyle/>
                <a:p>
                  <a:pPr algn="ctr">
                    <a:defRPr lang="en-US" sz="18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8A25-4372-BF3A-CC465BB4CF5F}"/>
                </c:ext>
              </c:extLst>
            </c:dLbl>
            <c:dLbl>
              <c:idx val="2"/>
              <c:layout>
                <c:manualLayout>
                  <c:x val="-3.1752714857121449E-3"/>
                  <c:y val="-8.8202897222094904E-3"/>
                </c:manualLayout>
              </c:layout>
              <c:spPr>
                <a:noFill/>
                <a:ln>
                  <a:noFill/>
                </a:ln>
                <a:effectLst/>
              </c:spPr>
              <c:txPr>
                <a:bodyPr rot="0" spcFirstLastPara="1" vertOverflow="ellipsis" vert="horz" wrap="square" anchor="ctr" anchorCtr="0"/>
                <a:lstStyle/>
                <a:p>
                  <a:pPr algn="ctr">
                    <a:defRPr lang="en-US" sz="2400" b="1" i="0" u="none" strike="noStrike" kern="1200" baseline="0">
                      <a:solidFill>
                        <a:srgbClr val="FAA71C"/>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A25-4372-BF3A-CC465BB4CF5F}"/>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ARS 2021</c:v>
                </c:pt>
                <c:pt idx="1">
                  <c:v>ARS 2022</c:v>
                </c:pt>
                <c:pt idx="2">
                  <c:v>ARS 2023</c:v>
                </c:pt>
              </c:strCache>
            </c:strRef>
          </c:cat>
          <c:val>
            <c:numRef>
              <c:f>Sheet1!$B$2:$B$4</c:f>
              <c:numCache>
                <c:formatCode>0%</c:formatCode>
                <c:ptCount val="3"/>
                <c:pt idx="0">
                  <c:v>0.92</c:v>
                </c:pt>
                <c:pt idx="1">
                  <c:v>0.92118771345343109</c:v>
                </c:pt>
                <c:pt idx="2">
                  <c:v>0.87</c:v>
                </c:pt>
              </c:numCache>
            </c:numRef>
          </c:val>
          <c:smooth val="0"/>
          <c:extLst>
            <c:ext xmlns:c16="http://schemas.microsoft.com/office/drawing/2014/chart" uri="{C3380CC4-5D6E-409C-BE32-E72D297353CC}">
              <c16:uniqueId val="{00000001-8A25-4372-BF3A-CC465BB4CF5F}"/>
            </c:ext>
          </c:extLst>
        </c:ser>
        <c:ser>
          <c:idx val="1"/>
          <c:order val="1"/>
          <c:tx>
            <c:strRef>
              <c:f>Sheet1!$C$1</c:f>
              <c:strCache>
                <c:ptCount val="1"/>
                <c:pt idx="0">
                  <c:v>In the evening </c:v>
                </c:pt>
              </c:strCache>
            </c:strRef>
          </c:tx>
          <c:spPr>
            <a:ln w="28575" cap="rnd">
              <a:solidFill>
                <a:srgbClr val="002060"/>
              </a:solidFill>
              <a:round/>
            </a:ln>
            <a:effectLst/>
          </c:spPr>
          <c:marker>
            <c:symbol val="circle"/>
            <c:size val="10"/>
            <c:spPr>
              <a:solidFill>
                <a:srgbClr val="002060"/>
              </a:solidFill>
              <a:ln w="12700">
                <a:solidFill>
                  <a:schemeClr val="bg1"/>
                </a:solidFill>
              </a:ln>
              <a:effectLst/>
            </c:spPr>
          </c:marker>
          <c:dPt>
            <c:idx val="0"/>
            <c:marker>
              <c:symbol val="circle"/>
              <c:size val="10"/>
              <c:spPr>
                <a:solidFill>
                  <a:srgbClr val="002060"/>
                </a:solidFill>
                <a:ln w="12700">
                  <a:solidFill>
                    <a:schemeClr val="bg1"/>
                  </a:solidFill>
                </a:ln>
                <a:effectLst/>
              </c:spPr>
            </c:marker>
            <c:bubble3D val="0"/>
            <c:extLst>
              <c:ext xmlns:c16="http://schemas.microsoft.com/office/drawing/2014/chart" uri="{C3380CC4-5D6E-409C-BE32-E72D297353CC}">
                <c16:uniqueId val="{00000005-E6F8-4469-BE51-16B5C0285904}"/>
              </c:ext>
            </c:extLst>
          </c:dPt>
          <c:dPt>
            <c:idx val="1"/>
            <c:marker>
              <c:symbol val="circle"/>
              <c:size val="10"/>
              <c:spPr>
                <a:solidFill>
                  <a:schemeClr val="bg1">
                    <a:lumMod val="75000"/>
                  </a:schemeClr>
                </a:solidFill>
                <a:ln w="12700">
                  <a:solidFill>
                    <a:schemeClr val="bg1"/>
                  </a:solidFill>
                </a:ln>
                <a:effectLst/>
              </c:spPr>
            </c:marker>
            <c:bubble3D val="0"/>
            <c:extLst>
              <c:ext xmlns:c16="http://schemas.microsoft.com/office/drawing/2014/chart" uri="{C3380CC4-5D6E-409C-BE32-E72D297353CC}">
                <c16:uniqueId val="{00000002-8A25-4372-BF3A-CC465BB4CF5F}"/>
              </c:ext>
            </c:extLst>
          </c:dPt>
          <c:dPt>
            <c:idx val="2"/>
            <c:marker>
              <c:symbol val="circle"/>
              <c:size val="10"/>
              <c:spPr>
                <a:solidFill>
                  <a:srgbClr val="C00000"/>
                </a:solidFill>
                <a:ln w="12700">
                  <a:solidFill>
                    <a:schemeClr val="bg1"/>
                  </a:solidFill>
                </a:ln>
                <a:effectLst/>
              </c:spPr>
            </c:marker>
            <c:bubble3D val="0"/>
            <c:extLst>
              <c:ext xmlns:c16="http://schemas.microsoft.com/office/drawing/2014/chart" uri="{C3380CC4-5D6E-409C-BE32-E72D297353CC}">
                <c16:uniqueId val="{00000006-8A25-4372-BF3A-CC465BB4CF5F}"/>
              </c:ext>
            </c:extLst>
          </c:dPt>
          <c:dLbls>
            <c:dLbl>
              <c:idx val="1"/>
              <c:spPr>
                <a:noFill/>
                <a:ln>
                  <a:noFill/>
                </a:ln>
                <a:effectLst/>
              </c:spPr>
              <c:txPr>
                <a:bodyPr rot="0" spcFirstLastPara="1" vertOverflow="ellipsis" vert="horz" wrap="square" anchor="ctr" anchorCtr="0"/>
                <a:lstStyle/>
                <a:p>
                  <a:pPr algn="ctr">
                    <a:defRPr lang="en-US" sz="18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8A25-4372-BF3A-CC465BB4CF5F}"/>
                </c:ext>
              </c:extLst>
            </c:dLbl>
            <c:dLbl>
              <c:idx val="2"/>
              <c:layout>
                <c:manualLayout>
                  <c:x val="-3.5842101064807639E-3"/>
                  <c:y val="-8.8202897222094904E-3"/>
                </c:manualLayout>
              </c:layout>
              <c:spPr>
                <a:noFill/>
                <a:ln>
                  <a:noFill/>
                </a:ln>
                <a:effectLst/>
              </c:spPr>
              <c:txPr>
                <a:bodyPr rot="0" spcFirstLastPara="1" vertOverflow="ellipsis" vert="horz" wrap="square" anchor="ctr" anchorCtr="0"/>
                <a:lstStyle/>
                <a:p>
                  <a:pPr algn="ctr" rtl="0">
                    <a:defRPr lang="en-US" sz="24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A25-4372-BF3A-CC465BB4CF5F}"/>
                </c:ext>
              </c:extLst>
            </c:dLbl>
            <c:spPr>
              <a:noFill/>
              <a:ln>
                <a:noFill/>
              </a:ln>
              <a:effectLst/>
            </c:spPr>
            <c:txPr>
              <a:bodyPr rot="0" spcFirstLastPara="1" vertOverflow="ellipsis" vert="horz" wrap="square" anchor="ctr" anchorCtr="1"/>
              <a:lstStyle/>
              <a:p>
                <a:pPr>
                  <a:defRPr sz="18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ARS 2021</c:v>
                </c:pt>
                <c:pt idx="1">
                  <c:v>ARS 2022</c:v>
                </c:pt>
                <c:pt idx="2">
                  <c:v>ARS 2023</c:v>
                </c:pt>
              </c:strCache>
            </c:strRef>
          </c:cat>
          <c:val>
            <c:numRef>
              <c:f>Sheet1!$C$2:$C$4</c:f>
              <c:numCache>
                <c:formatCode>0%</c:formatCode>
                <c:ptCount val="3"/>
                <c:pt idx="0">
                  <c:v>0.62</c:v>
                </c:pt>
                <c:pt idx="1">
                  <c:v>0.63176842825741597</c:v>
                </c:pt>
                <c:pt idx="2">
                  <c:v>0.56000000000000005</c:v>
                </c:pt>
              </c:numCache>
            </c:numRef>
          </c:val>
          <c:smooth val="0"/>
          <c:extLst>
            <c:ext xmlns:c16="http://schemas.microsoft.com/office/drawing/2014/chart" uri="{C3380CC4-5D6E-409C-BE32-E72D297353CC}">
              <c16:uniqueId val="{00000003-8A25-4372-BF3A-CC465BB4CF5F}"/>
            </c:ext>
          </c:extLst>
        </c:ser>
        <c:ser>
          <c:idx val="2"/>
          <c:order val="2"/>
          <c:tx>
            <c:strRef>
              <c:f>Sheet1!$D$1</c:f>
              <c:strCache>
                <c:ptCount val="1"/>
                <c:pt idx="0">
                  <c:v>Column1</c:v>
                </c:pt>
              </c:strCache>
            </c:strRef>
          </c:tx>
          <c:spPr>
            <a:ln w="28575" cap="rnd">
              <a:noFill/>
              <a:round/>
            </a:ln>
            <a:effectLst/>
          </c:spPr>
          <c:marker>
            <c:symbol val="circle"/>
            <c:size val="5"/>
            <c:spPr>
              <a:solidFill>
                <a:schemeClr val="bg1">
                  <a:lumMod val="50000"/>
                </a:schemeClr>
              </a:solidFill>
              <a:ln w="9525">
                <a:noFill/>
              </a:ln>
              <a:effectLst/>
            </c:spPr>
          </c:marker>
          <c:dLbls>
            <c:dLbl>
              <c:idx val="1"/>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6-29A1-49E8-87D3-953B8B9E0054}"/>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A-8A25-4372-BF3A-CC465BB4CF5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ARS 2021</c:v>
                </c:pt>
                <c:pt idx="1">
                  <c:v>ARS 2022</c:v>
                </c:pt>
                <c:pt idx="2">
                  <c:v>ARS 2023</c:v>
                </c:pt>
              </c:strCache>
            </c:strRef>
          </c:cat>
          <c:val>
            <c:numRef>
              <c:f>Sheet1!$D$2:$D$4</c:f>
              <c:numCache>
                <c:formatCode>General</c:formatCode>
                <c:ptCount val="3"/>
                <c:pt idx="2" formatCode="0%">
                  <c:v>0.78</c:v>
                </c:pt>
              </c:numCache>
            </c:numRef>
          </c:val>
          <c:smooth val="0"/>
          <c:extLst>
            <c:ext xmlns:c16="http://schemas.microsoft.com/office/drawing/2014/chart" uri="{C3380CC4-5D6E-409C-BE32-E72D297353CC}">
              <c16:uniqueId val="{00000008-8A25-4372-BF3A-CC465BB4CF5F}"/>
            </c:ext>
          </c:extLst>
        </c:ser>
        <c:ser>
          <c:idx val="3"/>
          <c:order val="3"/>
          <c:tx>
            <c:strRef>
              <c:f>Sheet1!$E$1</c:f>
              <c:strCache>
                <c:ptCount val="1"/>
                <c:pt idx="0">
                  <c:v>Column2</c:v>
                </c:pt>
              </c:strCache>
            </c:strRef>
          </c:tx>
          <c:spPr>
            <a:ln w="28575" cap="rnd">
              <a:noFill/>
              <a:round/>
            </a:ln>
            <a:effectLst/>
          </c:spPr>
          <c:marker>
            <c:symbol val="circle"/>
            <c:size val="5"/>
            <c:spPr>
              <a:solidFill>
                <a:schemeClr val="bg1">
                  <a:lumMod val="50000"/>
                </a:schemeClr>
              </a:solidFill>
              <a:ln w="9525">
                <a:no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ARS 2021</c:v>
                </c:pt>
                <c:pt idx="1">
                  <c:v>ARS 2022</c:v>
                </c:pt>
                <c:pt idx="2">
                  <c:v>ARS 2023</c:v>
                </c:pt>
              </c:strCache>
            </c:strRef>
          </c:cat>
          <c:val>
            <c:numRef>
              <c:f>Sheet1!$E$2:$E$4</c:f>
              <c:numCache>
                <c:formatCode>General</c:formatCode>
                <c:ptCount val="3"/>
                <c:pt idx="2" formatCode="0%">
                  <c:v>0.47</c:v>
                </c:pt>
              </c:numCache>
            </c:numRef>
          </c:val>
          <c:smooth val="0"/>
          <c:extLst>
            <c:ext xmlns:c16="http://schemas.microsoft.com/office/drawing/2014/chart" uri="{C3380CC4-5D6E-409C-BE32-E72D297353CC}">
              <c16:uniqueId val="{00000009-8A25-4372-BF3A-CC465BB4CF5F}"/>
            </c:ext>
          </c:extLst>
        </c:ser>
        <c:dLbls>
          <c:dLblPos val="t"/>
          <c:showLegendKey val="0"/>
          <c:showVal val="1"/>
          <c:showCatName val="0"/>
          <c:showSerName val="0"/>
          <c:showPercent val="0"/>
          <c:showBubbleSize val="0"/>
        </c:dLbls>
        <c:marker val="1"/>
        <c:smooth val="0"/>
        <c:axId val="844810288"/>
        <c:axId val="844813200"/>
      </c:lineChart>
      <c:catAx>
        <c:axId val="844810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44813200"/>
        <c:crosses val="autoZero"/>
        <c:auto val="1"/>
        <c:lblAlgn val="ctr"/>
        <c:lblOffset val="100"/>
        <c:noMultiLvlLbl val="0"/>
      </c:catAx>
      <c:valAx>
        <c:axId val="844813200"/>
        <c:scaling>
          <c:orientation val="minMax"/>
          <c:max val="1"/>
          <c:min val="0.4"/>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44810288"/>
        <c:crosses val="autoZero"/>
        <c:crossBetween val="between"/>
        <c:majorUnit val="0.25"/>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6256535072240091"/>
          <c:w val="0.98828753392139967"/>
          <c:h val="0.55450510828242117"/>
        </c:manualLayout>
      </c:layout>
      <c:barChart>
        <c:barDir val="col"/>
        <c:grouping val="clustered"/>
        <c:varyColors val="0"/>
        <c:ser>
          <c:idx val="0"/>
          <c:order val="0"/>
          <c:tx>
            <c:strRef>
              <c:f>Sheet1!$A$2</c:f>
              <c:strCache>
                <c:ptCount val="1"/>
                <c:pt idx="0">
                  <c:v>Net satisfied</c:v>
                </c:pt>
              </c:strCache>
            </c:strRef>
          </c:tx>
          <c:spPr>
            <a:solidFill>
              <a:schemeClr val="bg1">
                <a:lumMod val="50000"/>
              </a:schemeClr>
            </a:solidFill>
            <a:ln>
              <a:noFill/>
            </a:ln>
            <a:effectLst/>
          </c:spPr>
          <c:invertIfNegative val="0"/>
          <c:dPt>
            <c:idx val="0"/>
            <c:invertIfNegative val="0"/>
            <c:bubble3D val="0"/>
            <c:spPr>
              <a:solidFill>
                <a:schemeClr val="bg1">
                  <a:lumMod val="50000"/>
                </a:schemeClr>
              </a:solidFill>
              <a:ln>
                <a:noFill/>
              </a:ln>
              <a:effectLst/>
            </c:spPr>
            <c:extLst>
              <c:ext xmlns:c16="http://schemas.microsoft.com/office/drawing/2014/chart" uri="{C3380CC4-5D6E-409C-BE32-E72D297353CC}">
                <c16:uniqueId val="{00000000-1A49-4647-BE18-E201989A919F}"/>
              </c:ext>
            </c:extLst>
          </c:dPt>
          <c:dPt>
            <c:idx val="1"/>
            <c:invertIfNegative val="0"/>
            <c:bubble3D val="0"/>
            <c:spPr>
              <a:solidFill>
                <a:schemeClr val="bg1">
                  <a:lumMod val="50000"/>
                </a:schemeClr>
              </a:solidFill>
              <a:ln>
                <a:noFill/>
              </a:ln>
              <a:effectLst/>
            </c:spPr>
            <c:extLst>
              <c:ext xmlns:c16="http://schemas.microsoft.com/office/drawing/2014/chart" uri="{C3380CC4-5D6E-409C-BE32-E72D297353CC}">
                <c16:uniqueId val="{00000001-1A49-4647-BE18-E201989A919F}"/>
              </c:ext>
            </c:extLst>
          </c:dPt>
          <c:dLbls>
            <c:dLbl>
              <c:idx val="0"/>
              <c:tx>
                <c:rich>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fld id="{2C959220-1A6B-46C5-8714-0DC6486DB5EC}" type="VALUE">
                      <a:rPr lang="en-US" b="1">
                        <a:solidFill>
                          <a:schemeClr val="tx1"/>
                        </a:solidFill>
                      </a:rPr>
                      <a:pPr>
                        <a:defRPr b="1">
                          <a:solidFill>
                            <a:schemeClr val="tx1"/>
                          </a:solidFill>
                        </a:defRPr>
                      </a:pPr>
                      <a:t>[VALUE]</a:t>
                    </a:fld>
                    <a:endParaRPr lang="en-GB"/>
                  </a:p>
                </c:rich>
              </c:tx>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GB"/>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A49-4647-BE18-E201989A919F}"/>
                </c:ext>
              </c:extLst>
            </c:dLbl>
            <c:dLbl>
              <c:idx val="1"/>
              <c:tx>
                <c:rich>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fld id="{4FBDF6CE-407B-4683-B45E-15BD3249A82A}" type="VALUE">
                      <a:rPr lang="en-US" b="1">
                        <a:solidFill>
                          <a:schemeClr val="tx1"/>
                        </a:solidFill>
                      </a:rPr>
                      <a:pPr>
                        <a:defRPr b="1">
                          <a:solidFill>
                            <a:schemeClr val="tx1"/>
                          </a:solidFill>
                        </a:defRPr>
                      </a:pPr>
                      <a:t>[VALUE]</a:t>
                    </a:fld>
                    <a:endParaRPr lang="en-GB"/>
                  </a:p>
                </c:rich>
              </c:tx>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GB"/>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A49-4647-BE18-E201989A919F}"/>
                </c:ext>
              </c:extLst>
            </c:dLbl>
            <c:spPr>
              <a:noFill/>
              <a:ln>
                <a:noFill/>
              </a:ln>
              <a:effectLst/>
            </c:spPr>
            <c:txPr>
              <a:bodyPr rot="0" spcFirstLastPara="1" vertOverflow="ellipsis" vert="horz" wrap="square" anchor="ctr" anchorCtr="1"/>
              <a:lstStyle/>
              <a:p>
                <a:pPr>
                  <a:defRPr sz="10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Heterosexual</c:v>
                </c:pt>
                <c:pt idx="1">
                  <c:v>LGB</c:v>
                </c:pt>
              </c:strCache>
            </c:strRef>
          </c:cat>
          <c:val>
            <c:numRef>
              <c:f>Sheet1!$B$2:$C$2</c:f>
              <c:numCache>
                <c:formatCode>0%</c:formatCode>
                <c:ptCount val="2"/>
                <c:pt idx="0">
                  <c:v>0.55000000000000004</c:v>
                </c:pt>
                <c:pt idx="1">
                  <c:v>0.56999999999999995</c:v>
                </c:pt>
              </c:numCache>
            </c:numRef>
          </c:val>
          <c:extLst>
            <c:ext xmlns:c16="http://schemas.microsoft.com/office/drawing/2014/chart" uri="{C3380CC4-5D6E-409C-BE32-E72D297353CC}">
              <c16:uniqueId val="{00000002-1A49-4647-BE18-E201989A919F}"/>
            </c:ext>
          </c:extLst>
        </c:ser>
        <c:dLbls>
          <c:dLblPos val="outEnd"/>
          <c:showLegendKey val="0"/>
          <c:showVal val="1"/>
          <c:showCatName val="0"/>
          <c:showSerName val="0"/>
          <c:showPercent val="0"/>
          <c:showBubbleSize val="0"/>
        </c:dLbls>
        <c:gapWidth val="66"/>
        <c:axId val="187858176"/>
        <c:axId val="187857392"/>
      </c:barChart>
      <c:catAx>
        <c:axId val="18785817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2">
                    <a:lumMod val="10000"/>
                  </a:schemeClr>
                </a:solidFill>
                <a:latin typeface="Arial" panose="020B0604020202020204" pitchFamily="34" charset="0"/>
                <a:ea typeface="+mn-ea"/>
                <a:cs typeface="Arial" panose="020B0604020202020204" pitchFamily="34" charset="0"/>
              </a:defRPr>
            </a:pPr>
            <a:endParaRPr lang="en-US"/>
          </a:p>
        </c:txPr>
        <c:crossAx val="187857392"/>
        <c:crosses val="autoZero"/>
        <c:auto val="1"/>
        <c:lblAlgn val="ctr"/>
        <c:lblOffset val="100"/>
        <c:noMultiLvlLbl val="0"/>
      </c:catAx>
      <c:valAx>
        <c:axId val="187857392"/>
        <c:scaling>
          <c:orientation val="minMax"/>
          <c:min val="0"/>
        </c:scaling>
        <c:delete val="1"/>
        <c:axPos val="r"/>
        <c:numFmt formatCode="0%" sourceLinked="1"/>
        <c:majorTickMark val="out"/>
        <c:minorTickMark val="none"/>
        <c:tickLblPos val="nextTo"/>
        <c:crossAx val="187858176"/>
        <c:crosses val="max"/>
        <c:crossBetween val="between"/>
      </c:valAx>
      <c:spPr>
        <a:noFill/>
        <a:ln>
          <a:noFill/>
        </a:ln>
        <a:effectLst/>
      </c:spPr>
    </c:plotArea>
    <c:plotVisOnly val="1"/>
    <c:dispBlanksAs val="gap"/>
    <c:showDLblsOverMax val="0"/>
  </c:chart>
  <c:spPr>
    <a:noFill/>
    <a:ln>
      <a:noFill/>
    </a:ln>
    <a:effectLst/>
  </c:spPr>
  <c:txPr>
    <a:bodyPr/>
    <a:lstStyle/>
    <a:p>
      <a:pPr>
        <a:defRPr sz="1000">
          <a:solidFill>
            <a:schemeClr val="bg2">
              <a:lumMod val="10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6256535072240091"/>
          <c:w val="1"/>
          <c:h val="0.55450510828242117"/>
        </c:manualLayout>
      </c:layout>
      <c:barChart>
        <c:barDir val="col"/>
        <c:grouping val="clustered"/>
        <c:varyColors val="0"/>
        <c:ser>
          <c:idx val="0"/>
          <c:order val="0"/>
          <c:spPr>
            <a:solidFill>
              <a:schemeClr val="accent2"/>
            </a:solidFill>
            <a:ln>
              <a:noFill/>
            </a:ln>
            <a:effectLst/>
          </c:spPr>
          <c:invertIfNegative val="0"/>
          <c:dPt>
            <c:idx val="0"/>
            <c:invertIfNegative val="0"/>
            <c:bubble3D val="0"/>
            <c:spPr>
              <a:solidFill>
                <a:srgbClr val="008840"/>
              </a:solidFill>
              <a:ln>
                <a:noFill/>
              </a:ln>
              <a:effectLst/>
            </c:spPr>
            <c:extLst>
              <c:ext xmlns:c16="http://schemas.microsoft.com/office/drawing/2014/chart" uri="{C3380CC4-5D6E-409C-BE32-E72D297353CC}">
                <c16:uniqueId val="{00000000-912D-4927-8795-5AD9F07169E8}"/>
              </c:ext>
            </c:extLst>
          </c:dPt>
          <c:dPt>
            <c:idx val="1"/>
            <c:invertIfNegative val="0"/>
            <c:bubble3D val="0"/>
            <c:spPr>
              <a:solidFill>
                <a:srgbClr val="C00000"/>
              </a:solidFill>
              <a:ln>
                <a:noFill/>
              </a:ln>
              <a:effectLst/>
            </c:spPr>
            <c:extLst>
              <c:ext xmlns:c16="http://schemas.microsoft.com/office/drawing/2014/chart" uri="{C3380CC4-5D6E-409C-BE32-E72D297353CC}">
                <c16:uniqueId val="{00000001-912D-4927-8795-5AD9F07169E8}"/>
              </c:ext>
            </c:extLst>
          </c:dPt>
          <c:dLbls>
            <c:dLbl>
              <c:idx val="0"/>
              <c:tx>
                <c:rich>
                  <a:bodyPr/>
                  <a:lstStyle/>
                  <a:p>
                    <a:fld id="{32044498-4746-45F9-BDEB-E3842F4A3B49}" type="VALUE">
                      <a:rPr lang="en-US">
                        <a:solidFill>
                          <a:srgbClr val="14B35E"/>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12D-4927-8795-5AD9F07169E8}"/>
                </c:ext>
              </c:extLst>
            </c:dLbl>
            <c:dLbl>
              <c:idx val="1"/>
              <c:tx>
                <c:rich>
                  <a:bodyPr rot="0" spcFirstLastPara="1" vertOverflow="ellipsis" vert="horz" wrap="square" anchor="ctr" anchorCtr="1"/>
                  <a:lstStyle/>
                  <a:p>
                    <a:pPr>
                      <a:defRPr sz="1000" b="1" i="0" u="none" strike="noStrike" kern="1200" baseline="0">
                        <a:solidFill>
                          <a:srgbClr val="C00000"/>
                        </a:solidFill>
                        <a:latin typeface="Arial" panose="020B0604020202020204" pitchFamily="34" charset="0"/>
                        <a:ea typeface="+mn-ea"/>
                        <a:cs typeface="Arial" panose="020B0604020202020204" pitchFamily="34" charset="0"/>
                      </a:defRPr>
                    </a:pPr>
                    <a:fld id="{1C09FCBC-B267-48D0-B285-2FD52E4FCA16}" type="VALUE">
                      <a:rPr lang="en-US">
                        <a:solidFill>
                          <a:srgbClr val="C00000"/>
                        </a:solidFill>
                      </a:rPr>
                      <a:pPr>
                        <a:defRPr b="1">
                          <a:solidFill>
                            <a:srgbClr val="C00000"/>
                          </a:solidFill>
                        </a:defRPr>
                      </a:pPr>
                      <a:t>[VALUE]</a:t>
                    </a:fld>
                    <a:endParaRPr lang="en-GB"/>
                  </a:p>
                </c:rich>
              </c:tx>
              <c:spPr>
                <a:noFill/>
                <a:ln>
                  <a:noFill/>
                </a:ln>
                <a:effectLst/>
              </c:spPr>
              <c:txPr>
                <a:bodyPr rot="0" spcFirstLastPara="1" vertOverflow="ellipsis" vert="horz" wrap="square" anchor="ctr" anchorCtr="1"/>
                <a:lstStyle/>
                <a:p>
                  <a:pPr>
                    <a:defRPr sz="1000" b="1" i="0" u="none" strike="noStrike" kern="1200" baseline="0">
                      <a:solidFill>
                        <a:srgbClr val="C00000"/>
                      </a:solidFill>
                      <a:latin typeface="Arial" panose="020B0604020202020204" pitchFamily="34" charset="0"/>
                      <a:ea typeface="+mn-ea"/>
                      <a:cs typeface="Arial" panose="020B0604020202020204" pitchFamily="34" charset="0"/>
                    </a:defRPr>
                  </a:pPr>
                  <a:endParaRPr lang="en-GB"/>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12D-4927-8795-5AD9F07169E8}"/>
                </c:ext>
              </c:extLst>
            </c:dLbl>
            <c:spPr>
              <a:noFill/>
              <a:ln>
                <a:noFill/>
              </a:ln>
              <a:effectLst/>
            </c:spPr>
            <c:txPr>
              <a:bodyPr rot="0" spcFirstLastPara="1" vertOverflow="ellipsis" vert="horz" wrap="square" anchor="ctr" anchorCtr="1"/>
              <a:lstStyle/>
              <a:p>
                <a:pPr>
                  <a:defRPr sz="1000" b="1" i="0" u="none" strike="noStrike" kern="1200" baseline="0">
                    <a:solidFill>
                      <a:schemeClr val="bg2">
                        <a:lumMod val="1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Male</c:v>
                </c:pt>
                <c:pt idx="1">
                  <c:v>Female</c:v>
                </c:pt>
              </c:strCache>
            </c:strRef>
          </c:cat>
          <c:val>
            <c:numRef>
              <c:f>Sheet1!$B$2:$C$2</c:f>
              <c:numCache>
                <c:formatCode>0%</c:formatCode>
                <c:ptCount val="2"/>
                <c:pt idx="0">
                  <c:v>0.63</c:v>
                </c:pt>
                <c:pt idx="1">
                  <c:v>0.48</c:v>
                </c:pt>
              </c:numCache>
            </c:numRef>
          </c:val>
          <c:extLst>
            <c:ext xmlns:c16="http://schemas.microsoft.com/office/drawing/2014/chart" uri="{C3380CC4-5D6E-409C-BE32-E72D297353CC}">
              <c16:uniqueId val="{00000002-912D-4927-8795-5AD9F07169E8}"/>
            </c:ext>
          </c:extLst>
        </c:ser>
        <c:dLbls>
          <c:dLblPos val="outEnd"/>
          <c:showLegendKey val="0"/>
          <c:showVal val="1"/>
          <c:showCatName val="0"/>
          <c:showSerName val="0"/>
          <c:showPercent val="0"/>
          <c:showBubbleSize val="0"/>
        </c:dLbls>
        <c:gapWidth val="66"/>
        <c:axId val="187858176"/>
        <c:axId val="187857392"/>
      </c:barChart>
      <c:catAx>
        <c:axId val="18785817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2">
                    <a:lumMod val="10000"/>
                  </a:schemeClr>
                </a:solidFill>
                <a:latin typeface="Arial" panose="020B0604020202020204" pitchFamily="34" charset="0"/>
                <a:ea typeface="+mn-ea"/>
                <a:cs typeface="Arial" panose="020B0604020202020204" pitchFamily="34" charset="0"/>
              </a:defRPr>
            </a:pPr>
            <a:endParaRPr lang="en-US"/>
          </a:p>
        </c:txPr>
        <c:crossAx val="187857392"/>
        <c:crosses val="autoZero"/>
        <c:auto val="1"/>
        <c:lblAlgn val="ctr"/>
        <c:lblOffset val="100"/>
        <c:noMultiLvlLbl val="0"/>
      </c:catAx>
      <c:valAx>
        <c:axId val="187857392"/>
        <c:scaling>
          <c:orientation val="minMax"/>
          <c:min val="0"/>
        </c:scaling>
        <c:delete val="1"/>
        <c:axPos val="r"/>
        <c:numFmt formatCode="0%" sourceLinked="1"/>
        <c:majorTickMark val="out"/>
        <c:minorTickMark val="none"/>
        <c:tickLblPos val="nextTo"/>
        <c:crossAx val="187858176"/>
        <c:crosses val="max"/>
        <c:crossBetween val="between"/>
      </c:valAx>
      <c:spPr>
        <a:noFill/>
        <a:ln>
          <a:noFill/>
        </a:ln>
        <a:effectLst/>
      </c:spPr>
    </c:plotArea>
    <c:plotVisOnly val="1"/>
    <c:dispBlanksAs val="gap"/>
    <c:showDLblsOverMax val="0"/>
  </c:chart>
  <c:spPr>
    <a:noFill/>
    <a:ln>
      <a:noFill/>
    </a:ln>
    <a:effectLst/>
  </c:spPr>
  <c:txPr>
    <a:bodyPr/>
    <a:lstStyle/>
    <a:p>
      <a:pPr>
        <a:defRPr sz="1000">
          <a:solidFill>
            <a:schemeClr val="bg2">
              <a:lumMod val="10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7662018592297477"/>
          <c:w val="0.98171194111229443"/>
          <c:h val="0.39505090748118638"/>
        </c:manualLayout>
      </c:layout>
      <c:barChart>
        <c:barDir val="col"/>
        <c:grouping val="clustered"/>
        <c:varyColors val="0"/>
        <c:ser>
          <c:idx val="0"/>
          <c:order val="0"/>
          <c:spPr>
            <a:solidFill>
              <a:srgbClr val="002060"/>
            </a:solidFill>
            <a:ln>
              <a:noFill/>
            </a:ln>
            <a:effectLst/>
          </c:spPr>
          <c:invertIfNegative val="0"/>
          <c:dPt>
            <c:idx val="0"/>
            <c:invertIfNegative val="0"/>
            <c:bubble3D val="0"/>
            <c:spPr>
              <a:solidFill>
                <a:schemeClr val="bg1">
                  <a:lumMod val="50000"/>
                </a:schemeClr>
              </a:solidFill>
              <a:ln>
                <a:noFill/>
              </a:ln>
              <a:effectLst/>
            </c:spPr>
            <c:extLst>
              <c:ext xmlns:c16="http://schemas.microsoft.com/office/drawing/2014/chart" uri="{C3380CC4-5D6E-409C-BE32-E72D297353CC}">
                <c16:uniqueId val="{00000001-88AB-4390-8462-CE5082983246}"/>
              </c:ext>
            </c:extLst>
          </c:dPt>
          <c:dPt>
            <c:idx val="1"/>
            <c:invertIfNegative val="0"/>
            <c:bubble3D val="0"/>
            <c:spPr>
              <a:solidFill>
                <a:schemeClr val="bg1">
                  <a:lumMod val="50000"/>
                </a:schemeClr>
              </a:solidFill>
              <a:ln>
                <a:noFill/>
              </a:ln>
              <a:effectLst/>
            </c:spPr>
            <c:extLst>
              <c:ext xmlns:c16="http://schemas.microsoft.com/office/drawing/2014/chart" uri="{C3380CC4-5D6E-409C-BE32-E72D297353CC}">
                <c16:uniqueId val="{00000000-88AB-4390-8462-CE5082983246}"/>
              </c:ext>
            </c:extLst>
          </c:dPt>
          <c:dLbls>
            <c:spPr>
              <a:noFill/>
              <a:ln>
                <a:noFill/>
              </a:ln>
              <a:effectLst/>
            </c:spPr>
            <c:txPr>
              <a:bodyPr rot="0" spcFirstLastPara="1" vertOverflow="ellipsis" vert="horz" wrap="square" anchor="ctr" anchorCtr="1"/>
              <a:lstStyle/>
              <a:p>
                <a:pPr>
                  <a:defRPr sz="1000" b="1" i="0" u="none" strike="noStrike" kern="1200" baseline="0">
                    <a:solidFill>
                      <a:schemeClr val="bg2">
                        <a:lumMod val="1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White British</c:v>
                </c:pt>
                <c:pt idx="1">
                  <c:v>Black, Asian and Multi-Ethnic</c:v>
                </c:pt>
              </c:strCache>
            </c:strRef>
          </c:cat>
          <c:val>
            <c:numRef>
              <c:f>Sheet1!$B$2:$C$2</c:f>
              <c:numCache>
                <c:formatCode>0%</c:formatCode>
                <c:ptCount val="2"/>
                <c:pt idx="0">
                  <c:v>0.53</c:v>
                </c:pt>
                <c:pt idx="1">
                  <c:v>0.57999999999999996</c:v>
                </c:pt>
              </c:numCache>
            </c:numRef>
          </c:val>
          <c:extLst>
            <c:ext xmlns:c16="http://schemas.microsoft.com/office/drawing/2014/chart" uri="{C3380CC4-5D6E-409C-BE32-E72D297353CC}">
              <c16:uniqueId val="{00000000-88E2-4F63-950C-A867F7A1C833}"/>
            </c:ext>
          </c:extLst>
        </c:ser>
        <c:dLbls>
          <c:dLblPos val="outEnd"/>
          <c:showLegendKey val="0"/>
          <c:showVal val="1"/>
          <c:showCatName val="0"/>
          <c:showSerName val="0"/>
          <c:showPercent val="0"/>
          <c:showBubbleSize val="0"/>
        </c:dLbls>
        <c:gapWidth val="66"/>
        <c:axId val="187858176"/>
        <c:axId val="187857392"/>
      </c:barChart>
      <c:catAx>
        <c:axId val="18785817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2">
                    <a:lumMod val="10000"/>
                  </a:schemeClr>
                </a:solidFill>
                <a:latin typeface="Arial" panose="020B0604020202020204" pitchFamily="34" charset="0"/>
                <a:ea typeface="+mn-ea"/>
                <a:cs typeface="Arial" panose="020B0604020202020204" pitchFamily="34" charset="0"/>
              </a:defRPr>
            </a:pPr>
            <a:endParaRPr lang="en-US"/>
          </a:p>
        </c:txPr>
        <c:crossAx val="187857392"/>
        <c:crosses val="autoZero"/>
        <c:auto val="1"/>
        <c:lblAlgn val="ctr"/>
        <c:lblOffset val="100"/>
        <c:noMultiLvlLbl val="0"/>
      </c:catAx>
      <c:valAx>
        <c:axId val="187857392"/>
        <c:scaling>
          <c:orientation val="minMax"/>
          <c:min val="0"/>
        </c:scaling>
        <c:delete val="1"/>
        <c:axPos val="r"/>
        <c:numFmt formatCode="0%" sourceLinked="1"/>
        <c:majorTickMark val="out"/>
        <c:minorTickMark val="none"/>
        <c:tickLblPos val="nextTo"/>
        <c:crossAx val="187858176"/>
        <c:crosses val="max"/>
        <c:crossBetween val="between"/>
      </c:valAx>
      <c:spPr>
        <a:noFill/>
        <a:ln>
          <a:noFill/>
        </a:ln>
        <a:effectLst/>
      </c:spPr>
    </c:plotArea>
    <c:plotVisOnly val="1"/>
    <c:dispBlanksAs val="gap"/>
    <c:showDLblsOverMax val="0"/>
  </c:chart>
  <c:spPr>
    <a:noFill/>
    <a:ln>
      <a:noFill/>
    </a:ln>
    <a:effectLst/>
  </c:spPr>
  <c:txPr>
    <a:bodyPr/>
    <a:lstStyle/>
    <a:p>
      <a:pPr>
        <a:defRPr sz="1000">
          <a:solidFill>
            <a:schemeClr val="bg2">
              <a:lumMod val="10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050062723990929E-4"/>
          <c:y val="4.394115970574209E-2"/>
          <c:w val="0.99928949937276013"/>
          <c:h val="0.92179435808151067"/>
        </c:manualLayout>
      </c:layout>
      <c:lineChart>
        <c:grouping val="standard"/>
        <c:varyColors val="0"/>
        <c:ser>
          <c:idx val="0"/>
          <c:order val="0"/>
          <c:tx>
            <c:strRef>
              <c:f>Sheet1!$B$1</c:f>
              <c:strCache>
                <c:ptCount val="1"/>
                <c:pt idx="0">
                  <c:v>Informed</c:v>
                </c:pt>
              </c:strCache>
            </c:strRef>
          </c:tx>
          <c:spPr>
            <a:ln w="28575" cap="rnd">
              <a:solidFill>
                <a:srgbClr val="002060"/>
              </a:solidFill>
              <a:round/>
            </a:ln>
            <a:effectLst/>
          </c:spPr>
          <c:marker>
            <c:symbol val="circle"/>
            <c:size val="10"/>
            <c:spPr>
              <a:solidFill>
                <a:srgbClr val="DB504A"/>
              </a:solidFill>
              <a:ln w="12700">
                <a:solidFill>
                  <a:srgbClr val="002060"/>
                </a:solidFill>
              </a:ln>
              <a:effectLst/>
            </c:spPr>
          </c:marker>
          <c:dPt>
            <c:idx val="0"/>
            <c:marker>
              <c:symbol val="circle"/>
              <c:size val="10"/>
              <c:spPr>
                <a:solidFill>
                  <a:srgbClr val="002060"/>
                </a:solidFill>
                <a:ln w="12700">
                  <a:solidFill>
                    <a:srgbClr val="002060"/>
                  </a:solidFill>
                </a:ln>
                <a:effectLst/>
              </c:spPr>
            </c:marker>
            <c:bubble3D val="0"/>
            <c:extLst>
              <c:ext xmlns:c16="http://schemas.microsoft.com/office/drawing/2014/chart" uri="{C3380CC4-5D6E-409C-BE32-E72D297353CC}">
                <c16:uniqueId val="{00000000-595D-4EA0-8A16-605D221248F9}"/>
              </c:ext>
            </c:extLst>
          </c:dPt>
          <c:dPt>
            <c:idx val="1"/>
            <c:marker>
              <c:symbol val="circle"/>
              <c:size val="10"/>
              <c:spPr>
                <a:solidFill>
                  <a:schemeClr val="bg1">
                    <a:lumMod val="75000"/>
                  </a:schemeClr>
                </a:solidFill>
                <a:ln w="12700">
                  <a:solidFill>
                    <a:srgbClr val="002060"/>
                  </a:solidFill>
                </a:ln>
                <a:effectLst/>
              </c:spPr>
            </c:marker>
            <c:bubble3D val="0"/>
            <c:extLst>
              <c:ext xmlns:c16="http://schemas.microsoft.com/office/drawing/2014/chart" uri="{C3380CC4-5D6E-409C-BE32-E72D297353CC}">
                <c16:uniqueId val="{00000001-595D-4EA0-8A16-605D221248F9}"/>
              </c:ext>
            </c:extLst>
          </c:dPt>
          <c:dPt>
            <c:idx val="2"/>
            <c:marker>
              <c:symbol val="circle"/>
              <c:size val="10"/>
              <c:spPr>
                <a:solidFill>
                  <a:srgbClr val="C00000"/>
                </a:solidFill>
                <a:ln w="12700">
                  <a:solidFill>
                    <a:srgbClr val="002060"/>
                  </a:solidFill>
                </a:ln>
                <a:effectLst/>
              </c:spPr>
            </c:marker>
            <c:bubble3D val="0"/>
            <c:extLst>
              <c:ext xmlns:c16="http://schemas.microsoft.com/office/drawing/2014/chart" uri="{C3380CC4-5D6E-409C-BE32-E72D297353CC}">
                <c16:uniqueId val="{00000002-595D-4EA0-8A16-605D221248F9}"/>
              </c:ext>
            </c:extLst>
          </c:dPt>
          <c:dPt>
            <c:idx val="3"/>
            <c:marker>
              <c:symbol val="circle"/>
              <c:size val="10"/>
              <c:spPr>
                <a:solidFill>
                  <a:schemeClr val="bg1">
                    <a:lumMod val="75000"/>
                  </a:schemeClr>
                </a:solidFill>
                <a:ln w="12700">
                  <a:solidFill>
                    <a:srgbClr val="002060"/>
                  </a:solidFill>
                </a:ln>
                <a:effectLst/>
              </c:spPr>
            </c:marker>
            <c:bubble3D val="0"/>
            <c:extLst>
              <c:ext xmlns:c16="http://schemas.microsoft.com/office/drawing/2014/chart" uri="{C3380CC4-5D6E-409C-BE32-E72D297353CC}">
                <c16:uniqueId val="{00000004-2E22-4202-A18B-023879B396DC}"/>
              </c:ext>
            </c:extLst>
          </c:dPt>
          <c:dPt>
            <c:idx val="4"/>
            <c:marker>
              <c:symbol val="circle"/>
              <c:size val="10"/>
              <c:spPr>
                <a:solidFill>
                  <a:srgbClr val="008840"/>
                </a:solidFill>
                <a:ln w="12700">
                  <a:solidFill>
                    <a:srgbClr val="002060"/>
                  </a:solidFill>
                </a:ln>
                <a:effectLst/>
              </c:spPr>
            </c:marker>
            <c:bubble3D val="0"/>
            <c:extLst>
              <c:ext xmlns:c16="http://schemas.microsoft.com/office/drawing/2014/chart" uri="{C3380CC4-5D6E-409C-BE32-E72D297353CC}">
                <c16:uniqueId val="{00000005-2E22-4202-A18B-023879B396DC}"/>
              </c:ext>
            </c:extLst>
          </c:dPt>
          <c:dPt>
            <c:idx val="5"/>
            <c:marker>
              <c:symbol val="circle"/>
              <c:size val="10"/>
              <c:spPr>
                <a:solidFill>
                  <a:schemeClr val="bg1">
                    <a:lumMod val="75000"/>
                  </a:schemeClr>
                </a:solidFill>
                <a:ln w="12700">
                  <a:solidFill>
                    <a:srgbClr val="002060"/>
                  </a:solidFill>
                </a:ln>
                <a:effectLst/>
              </c:spPr>
            </c:marker>
            <c:bubble3D val="0"/>
            <c:extLst>
              <c:ext xmlns:c16="http://schemas.microsoft.com/office/drawing/2014/chart" uri="{C3380CC4-5D6E-409C-BE32-E72D297353CC}">
                <c16:uniqueId val="{00000006-2E22-4202-A18B-023879B396DC}"/>
              </c:ext>
            </c:extLst>
          </c:dPt>
          <c:dPt>
            <c:idx val="6"/>
            <c:marker>
              <c:symbol val="circle"/>
              <c:size val="10"/>
              <c:spPr>
                <a:solidFill>
                  <a:schemeClr val="bg1">
                    <a:lumMod val="75000"/>
                  </a:schemeClr>
                </a:solidFill>
                <a:ln w="12700">
                  <a:solidFill>
                    <a:srgbClr val="002060"/>
                  </a:solidFill>
                </a:ln>
                <a:effectLst/>
              </c:spPr>
            </c:marker>
            <c:bubble3D val="0"/>
            <c:extLst>
              <c:ext xmlns:c16="http://schemas.microsoft.com/office/drawing/2014/chart" uri="{C3380CC4-5D6E-409C-BE32-E72D297353CC}">
                <c16:uniqueId val="{00000007-2E22-4202-A18B-023879B396DC}"/>
              </c:ext>
            </c:extLst>
          </c:dPt>
          <c:dPt>
            <c:idx val="7"/>
            <c:marker>
              <c:symbol val="circle"/>
              <c:size val="10"/>
              <c:spPr>
                <a:solidFill>
                  <a:schemeClr val="bg1">
                    <a:lumMod val="75000"/>
                  </a:schemeClr>
                </a:solidFill>
                <a:ln w="12700">
                  <a:solidFill>
                    <a:srgbClr val="002060"/>
                  </a:solidFill>
                </a:ln>
                <a:effectLst/>
              </c:spPr>
            </c:marker>
            <c:bubble3D val="0"/>
            <c:extLst>
              <c:ext xmlns:c16="http://schemas.microsoft.com/office/drawing/2014/chart" uri="{C3380CC4-5D6E-409C-BE32-E72D297353CC}">
                <c16:uniqueId val="{00000009-6D60-40CF-840A-27B3A5613409}"/>
              </c:ext>
            </c:extLst>
          </c:dPt>
          <c:dPt>
            <c:idx val="8"/>
            <c:marker>
              <c:symbol val="circle"/>
              <c:size val="10"/>
              <c:spPr>
                <a:solidFill>
                  <a:srgbClr val="C00000"/>
                </a:solidFill>
                <a:ln w="12700">
                  <a:solidFill>
                    <a:srgbClr val="002060"/>
                  </a:solidFill>
                </a:ln>
                <a:effectLst/>
              </c:spPr>
            </c:marker>
            <c:bubble3D val="0"/>
            <c:extLst>
              <c:ext xmlns:c16="http://schemas.microsoft.com/office/drawing/2014/chart" uri="{C3380CC4-5D6E-409C-BE32-E72D297353CC}">
                <c16:uniqueId val="{0000000A-6D60-40CF-840A-27B3A5613409}"/>
              </c:ext>
            </c:extLst>
          </c:dPt>
          <c:dPt>
            <c:idx val="9"/>
            <c:marker>
              <c:symbol val="circle"/>
              <c:size val="10"/>
              <c:spPr>
                <a:solidFill>
                  <a:schemeClr val="bg1">
                    <a:lumMod val="75000"/>
                  </a:schemeClr>
                </a:solidFill>
                <a:ln w="12700">
                  <a:solidFill>
                    <a:srgbClr val="002060"/>
                  </a:solidFill>
                </a:ln>
                <a:effectLst/>
              </c:spPr>
            </c:marker>
            <c:bubble3D val="0"/>
            <c:extLst>
              <c:ext xmlns:c16="http://schemas.microsoft.com/office/drawing/2014/chart" uri="{C3380CC4-5D6E-409C-BE32-E72D297353CC}">
                <c16:uniqueId val="{00000008-6D60-40CF-840A-27B3A5613409}"/>
              </c:ext>
            </c:extLst>
          </c:dPt>
          <c:dLbls>
            <c:dLbl>
              <c:idx val="0"/>
              <c:spPr>
                <a:noFill/>
                <a:ln>
                  <a:noFill/>
                </a:ln>
                <a:effectLst/>
              </c:spPr>
              <c:txPr>
                <a:bodyPr rot="0" spcFirstLastPara="1" vertOverflow="ellipsis" vert="horz" wrap="square" anchor="ctr" anchorCtr="1"/>
                <a:lstStyle/>
                <a:p>
                  <a:pPr>
                    <a:defRPr sz="18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595D-4EA0-8A16-605D221248F9}"/>
                </c:ext>
              </c:extLst>
            </c:dLbl>
            <c:dLbl>
              <c:idx val="1"/>
              <c:spPr>
                <a:noFill/>
                <a:ln>
                  <a:noFill/>
                </a:ln>
                <a:effectLst/>
              </c:spPr>
              <c:txPr>
                <a:bodyPr rot="0" spcFirstLastPara="1" vertOverflow="ellipsis" vert="horz" wrap="square" anchor="ctr" anchorCtr="1"/>
                <a:lstStyle/>
                <a:p>
                  <a:pPr>
                    <a:defRPr sz="18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595D-4EA0-8A16-605D221248F9}"/>
                </c:ext>
              </c:extLst>
            </c:dLbl>
            <c:dLbl>
              <c:idx val="2"/>
              <c:tx>
                <c:rich>
                  <a:bodyPr/>
                  <a:lstStyle/>
                  <a:p>
                    <a:fld id="{A668A397-AF49-4AE6-B790-3A4D4B52C374}" type="VALUE">
                      <a:rPr lang="en-US" b="1">
                        <a:solidFill>
                          <a:schemeClr val="bg1">
                            <a:lumMod val="50000"/>
                          </a:schemeClr>
                        </a:solidFill>
                      </a:rPr>
                      <a:pPr/>
                      <a:t>[VALUE]</a:t>
                    </a:fld>
                    <a:endParaRPr lang="en-GB"/>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95D-4EA0-8A16-605D221248F9}"/>
                </c:ext>
              </c:extLst>
            </c:dLbl>
            <c:dLbl>
              <c:idx val="3"/>
              <c:spPr>
                <a:noFill/>
                <a:ln>
                  <a:noFill/>
                </a:ln>
                <a:effectLst/>
              </c:spPr>
              <c:txPr>
                <a:bodyPr rot="0" spcFirstLastPara="1" vertOverflow="ellipsis" vert="horz" wrap="square" anchor="ctr" anchorCtr="1"/>
                <a:lstStyle/>
                <a:p>
                  <a:pPr>
                    <a:defRPr sz="18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4-2E22-4202-A18B-023879B396DC}"/>
                </c:ext>
              </c:extLst>
            </c:dLbl>
            <c:dLbl>
              <c:idx val="4"/>
              <c:spPr>
                <a:noFill/>
                <a:ln>
                  <a:noFill/>
                </a:ln>
                <a:effectLst/>
              </c:spPr>
              <c:txPr>
                <a:bodyPr rot="0" spcFirstLastPara="1" vertOverflow="ellipsis" vert="horz" wrap="square" anchor="ctr" anchorCtr="1"/>
                <a:lstStyle/>
                <a:p>
                  <a:pPr>
                    <a:defRPr sz="18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5-2E22-4202-A18B-023879B396DC}"/>
                </c:ext>
              </c:extLst>
            </c:dLbl>
            <c:dLbl>
              <c:idx val="5"/>
              <c:tx>
                <c:rich>
                  <a:bodyPr rot="0" spcFirstLastPara="1" vertOverflow="ellipsis" vert="horz" wrap="square" anchor="ctr" anchorCtr="0"/>
                  <a:lstStyle/>
                  <a:p>
                    <a:pPr algn="ctr" rtl="0">
                      <a:defRPr lang="en-US" sz="1800" b="1" i="0" u="none" strike="noStrike" kern="1200" baseline="0">
                        <a:solidFill>
                          <a:prstClr val="white">
                            <a:lumMod val="50000"/>
                          </a:prstClr>
                        </a:solidFill>
                        <a:latin typeface="Arial" panose="020B0604020202020204" pitchFamily="34" charset="0"/>
                        <a:ea typeface="+mn-ea"/>
                        <a:cs typeface="Arial" panose="020B0604020202020204" pitchFamily="34" charset="0"/>
                      </a:defRPr>
                    </a:pPr>
                    <a:fld id="{7F4D9DAF-52E1-4DBF-99AF-E8E4AC36F65C}" type="VALUE">
                      <a:rPr lang="en-US" sz="1800" b="1" i="0" u="none" strike="noStrike" kern="1200" baseline="0">
                        <a:solidFill>
                          <a:prstClr val="white">
                            <a:lumMod val="50000"/>
                          </a:prstClr>
                        </a:solidFill>
                        <a:latin typeface="Arial" panose="020B0604020202020204" pitchFamily="34" charset="0"/>
                        <a:ea typeface="+mn-ea"/>
                        <a:cs typeface="Arial" panose="020B0604020202020204" pitchFamily="34" charset="0"/>
                      </a:rPr>
                      <a:pPr algn="ctr" rtl="0">
                        <a:defRPr lang="en-US" sz="1800" b="1">
                          <a:solidFill>
                            <a:prstClr val="white">
                              <a:lumMod val="50000"/>
                            </a:prstClr>
                          </a:solidFill>
                        </a:defRPr>
                      </a:pPr>
                      <a:t>[VALUE]</a:t>
                    </a:fld>
                    <a:endParaRPr lang="en-GB"/>
                  </a:p>
                </c:rich>
              </c:tx>
              <c:spPr>
                <a:noFill/>
                <a:ln>
                  <a:noFill/>
                </a:ln>
                <a:effectLst/>
              </c:spPr>
              <c:txPr>
                <a:bodyPr rot="0" spcFirstLastPara="1" vertOverflow="ellipsis" vert="horz" wrap="square" anchor="ctr" anchorCtr="0"/>
                <a:lstStyle/>
                <a:p>
                  <a:pPr algn="ctr" rtl="0">
                    <a:defRPr lang="en-US" sz="1800" b="1" i="0" u="none" strike="noStrike" kern="1200" baseline="0">
                      <a:solidFill>
                        <a:prstClr val="white">
                          <a:lumMod val="50000"/>
                        </a:prstClr>
                      </a:solidFill>
                      <a:latin typeface="Arial" panose="020B0604020202020204" pitchFamily="34" charset="0"/>
                      <a:ea typeface="+mn-ea"/>
                      <a:cs typeface="Arial" panose="020B0604020202020204" pitchFamily="34" charset="0"/>
                    </a:defRPr>
                  </a:pPr>
                  <a:endParaRPr lang="en-GB"/>
                </a:p>
              </c:txPr>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2E22-4202-A18B-023879B396DC}"/>
                </c:ext>
              </c:extLst>
            </c:dLbl>
            <c:dLbl>
              <c:idx val="6"/>
              <c:spPr>
                <a:noFill/>
                <a:ln>
                  <a:noFill/>
                </a:ln>
                <a:effectLst/>
              </c:spPr>
              <c:txPr>
                <a:bodyPr rot="0" spcFirstLastPara="1" vertOverflow="ellipsis" vert="horz" wrap="square" anchor="ctr" anchorCtr="0"/>
                <a:lstStyle/>
                <a:p>
                  <a:pPr algn="ctr" rtl="0">
                    <a:defRPr lang="en-US" sz="1800" b="1" i="0" u="none" strike="noStrike" kern="1200" baseline="0">
                      <a:solidFill>
                        <a:prstClr val="white">
                          <a:lumMod val="50000"/>
                        </a:prst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7-2E22-4202-A18B-023879B396DC}"/>
                </c:ext>
              </c:extLst>
            </c:dLbl>
            <c:dLbl>
              <c:idx val="7"/>
              <c:spPr>
                <a:noFill/>
                <a:ln>
                  <a:noFill/>
                </a:ln>
                <a:effectLst/>
              </c:spPr>
              <c:txPr>
                <a:bodyPr rot="0" spcFirstLastPara="1" vertOverflow="ellipsis" vert="horz" wrap="square" anchor="ctr" anchorCtr="0"/>
                <a:lstStyle/>
                <a:p>
                  <a:pPr algn="ctr" rtl="0">
                    <a:defRPr lang="en-US" sz="1800" b="1" i="0" u="none" strike="noStrike" kern="1200" baseline="0">
                      <a:solidFill>
                        <a:prstClr val="white">
                          <a:lumMod val="50000"/>
                        </a:prst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9-6D60-40CF-840A-27B3A5613409}"/>
                </c:ext>
              </c:extLst>
            </c:dLbl>
            <c:dLbl>
              <c:idx val="8"/>
              <c:spPr>
                <a:noFill/>
                <a:ln>
                  <a:noFill/>
                </a:ln>
                <a:effectLst/>
              </c:spPr>
              <c:txPr>
                <a:bodyPr rot="0" spcFirstLastPara="1" vertOverflow="ellipsis" vert="horz" wrap="square" anchor="ctr" anchorCtr="0"/>
                <a:lstStyle/>
                <a:p>
                  <a:pPr algn="ctr" rtl="0">
                    <a:defRPr lang="en-US" sz="1800" b="1" i="0" u="none" strike="noStrike" kern="1200" baseline="0">
                      <a:solidFill>
                        <a:prstClr val="white">
                          <a:lumMod val="50000"/>
                        </a:prst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A-6D60-40CF-840A-27B3A5613409}"/>
                </c:ext>
              </c:extLst>
            </c:dLbl>
            <c:dLbl>
              <c:idx val="9"/>
              <c:layout>
                <c:manualLayout>
                  <c:x val="0"/>
                  <c:y val="-0.25159030671810523"/>
                </c:manualLayout>
              </c:layout>
              <c:tx>
                <c:rich>
                  <a:bodyPr rot="0" spcFirstLastPara="1" vertOverflow="ellipsis" vert="horz" wrap="square" anchor="ctr" anchorCtr="0"/>
                  <a:lstStyle/>
                  <a:p>
                    <a:pPr algn="ctr" rtl="0">
                      <a:defRPr lang="en-US" sz="2400" b="1" i="0" u="none" strike="noStrike" kern="1200" baseline="0">
                        <a:solidFill>
                          <a:srgbClr val="002060"/>
                        </a:solidFill>
                        <a:latin typeface="Arial" panose="020B0604020202020204" pitchFamily="34" charset="0"/>
                        <a:ea typeface="+mn-ea"/>
                        <a:cs typeface="Arial" panose="020B0604020202020204" pitchFamily="34" charset="0"/>
                      </a:defRPr>
                    </a:pPr>
                    <a:r>
                      <a:rPr lang="en-US"/>
                      <a:t>41%</a:t>
                    </a:r>
                  </a:p>
                </c:rich>
              </c:tx>
              <c:spPr>
                <a:noFill/>
                <a:ln>
                  <a:noFill/>
                </a:ln>
                <a:effectLst/>
              </c:spPr>
              <c:txPr>
                <a:bodyPr rot="0" spcFirstLastPara="1" vertOverflow="ellipsis" vert="horz" wrap="square" anchor="ctr" anchorCtr="0"/>
                <a:lstStyle/>
                <a:p>
                  <a:pPr algn="ctr" rtl="0">
                    <a:defRPr lang="en-US" sz="24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6D60-40CF-840A-27B3A5613409}"/>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0"/>
                <c:pt idx="0">
                  <c:v>Residents' survey 
2021</c:v>
                </c:pt>
                <c:pt idx="1">
                  <c:v>QRS Q3 2021</c:v>
                </c:pt>
                <c:pt idx="2">
                  <c:v>QRS Q1 2022</c:v>
                </c:pt>
                <c:pt idx="3">
                  <c:v>QRS Q2 2022</c:v>
                </c:pt>
                <c:pt idx="4">
                  <c:v>QRS Q3 2022</c:v>
                </c:pt>
                <c:pt idx="5">
                  <c:v>Residents' survey 
2022</c:v>
                </c:pt>
                <c:pt idx="6">
                  <c:v>QRS Q1 2023</c:v>
                </c:pt>
                <c:pt idx="7">
                  <c:v>QRS Q2 2023</c:v>
                </c:pt>
                <c:pt idx="8">
                  <c:v>QRS Q3 2023</c:v>
                </c:pt>
                <c:pt idx="9">
                  <c:v>Residents' Survey 2023</c:v>
                </c:pt>
              </c:strCache>
            </c:strRef>
          </c:cat>
          <c:val>
            <c:numRef>
              <c:f>Sheet1!$B$2:$B$12</c:f>
              <c:numCache>
                <c:formatCode>0%</c:formatCode>
                <c:ptCount val="10"/>
                <c:pt idx="0">
                  <c:v>0.5</c:v>
                </c:pt>
                <c:pt idx="1">
                  <c:v>0.51</c:v>
                </c:pt>
                <c:pt idx="2">
                  <c:v>0.44</c:v>
                </c:pt>
                <c:pt idx="3">
                  <c:v>0.42</c:v>
                </c:pt>
                <c:pt idx="4">
                  <c:v>0.47</c:v>
                </c:pt>
                <c:pt idx="5">
                  <c:v>0.46</c:v>
                </c:pt>
                <c:pt idx="6">
                  <c:v>0.45</c:v>
                </c:pt>
                <c:pt idx="7">
                  <c:v>0.45</c:v>
                </c:pt>
                <c:pt idx="8">
                  <c:v>0.4</c:v>
                </c:pt>
                <c:pt idx="9" formatCode="0\ %">
                  <c:v>0.41</c:v>
                </c:pt>
              </c:numCache>
            </c:numRef>
          </c:val>
          <c:smooth val="0"/>
          <c:extLst>
            <c:ext xmlns:c16="http://schemas.microsoft.com/office/drawing/2014/chart" uri="{C3380CC4-5D6E-409C-BE32-E72D297353CC}">
              <c16:uniqueId val="{00000003-595D-4EA0-8A16-605D221248F9}"/>
            </c:ext>
          </c:extLst>
        </c:ser>
        <c:dLbls>
          <c:showLegendKey val="0"/>
          <c:showVal val="0"/>
          <c:showCatName val="0"/>
          <c:showSerName val="0"/>
          <c:showPercent val="0"/>
          <c:showBubbleSize val="0"/>
        </c:dLbls>
        <c:marker val="1"/>
        <c:smooth val="0"/>
        <c:axId val="798489615"/>
        <c:axId val="798482959"/>
      </c:lineChart>
      <c:catAx>
        <c:axId val="798489615"/>
        <c:scaling>
          <c:orientation val="minMax"/>
        </c:scaling>
        <c:delete val="1"/>
        <c:axPos val="b"/>
        <c:numFmt formatCode="General" sourceLinked="1"/>
        <c:majorTickMark val="none"/>
        <c:minorTickMark val="none"/>
        <c:tickLblPos val="nextTo"/>
        <c:crossAx val="798482959"/>
        <c:crosses val="autoZero"/>
        <c:auto val="1"/>
        <c:lblAlgn val="ctr"/>
        <c:lblOffset val="100"/>
        <c:noMultiLvlLbl val="0"/>
      </c:catAx>
      <c:valAx>
        <c:axId val="798482959"/>
        <c:scaling>
          <c:orientation val="minMax"/>
          <c:max val="0.60000000000000009"/>
          <c:min val="0.30000000000000004"/>
        </c:scaling>
        <c:delete val="1"/>
        <c:axPos val="l"/>
        <c:numFmt formatCode="0%" sourceLinked="1"/>
        <c:majorTickMark val="out"/>
        <c:minorTickMark val="none"/>
        <c:tickLblPos val="nextTo"/>
        <c:crossAx val="798489615"/>
        <c:crosses val="autoZero"/>
        <c:crossBetween val="between"/>
        <c:majorUnit val="0.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331809636332776"/>
          <c:y val="7.9470931437879463E-2"/>
          <c:w val="0.57631695854324927"/>
          <c:h val="0.79734915876250922"/>
        </c:manualLayout>
      </c:layout>
      <c:barChart>
        <c:barDir val="bar"/>
        <c:grouping val="percentStacked"/>
        <c:varyColors val="0"/>
        <c:ser>
          <c:idx val="0"/>
          <c:order val="0"/>
          <c:tx>
            <c:strRef>
              <c:f>Sheet1!$B$1</c:f>
              <c:strCache>
                <c:ptCount val="1"/>
                <c:pt idx="0">
                  <c:v>A very big problem</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Rubbish or litter</c:v>
                </c:pt>
                <c:pt idx="1">
                  <c:v>People using or dealing drugs</c:v>
                </c:pt>
                <c:pt idx="2">
                  <c:v>Fly tipping</c:v>
                </c:pt>
                <c:pt idx="3">
                  <c:v>Serious youth violence</c:v>
                </c:pt>
                <c:pt idx="4">
                  <c:v>Violence against women and girls</c:v>
                </c:pt>
                <c:pt idx="5">
                  <c:v>Traffic on residential streets</c:v>
                </c:pt>
              </c:strCache>
            </c:strRef>
          </c:cat>
          <c:val>
            <c:numRef>
              <c:f>Sheet1!$B$2:$B$7</c:f>
              <c:numCache>
                <c:formatCode>0%</c:formatCode>
                <c:ptCount val="6"/>
                <c:pt idx="0">
                  <c:v>0.3</c:v>
                </c:pt>
                <c:pt idx="1">
                  <c:v>0.28999999999999998</c:v>
                </c:pt>
                <c:pt idx="2">
                  <c:v>0.26</c:v>
                </c:pt>
                <c:pt idx="3">
                  <c:v>0.26</c:v>
                </c:pt>
                <c:pt idx="4">
                  <c:v>0.2</c:v>
                </c:pt>
                <c:pt idx="5">
                  <c:v>0.23</c:v>
                </c:pt>
              </c:numCache>
            </c:numRef>
          </c:val>
          <c:extLst>
            <c:ext xmlns:c16="http://schemas.microsoft.com/office/drawing/2014/chart" uri="{C3380CC4-5D6E-409C-BE32-E72D297353CC}">
              <c16:uniqueId val="{00000000-3F96-4236-BBD1-2171DE12701D}"/>
            </c:ext>
          </c:extLst>
        </c:ser>
        <c:ser>
          <c:idx val="1"/>
          <c:order val="1"/>
          <c:tx>
            <c:strRef>
              <c:f>Sheet1!$C$1</c:f>
              <c:strCache>
                <c:ptCount val="1"/>
                <c:pt idx="0">
                  <c:v>A fairly big problem</c:v>
                </c:pt>
              </c:strCache>
            </c:strRef>
          </c:tx>
          <c:spPr>
            <a:solidFill>
              <a:srgbClr val="D96666"/>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Rubbish or litter</c:v>
                </c:pt>
                <c:pt idx="1">
                  <c:v>People using or dealing drugs</c:v>
                </c:pt>
                <c:pt idx="2">
                  <c:v>Fly tipping</c:v>
                </c:pt>
                <c:pt idx="3">
                  <c:v>Serious youth violence</c:v>
                </c:pt>
                <c:pt idx="4">
                  <c:v>Violence against women and girls</c:v>
                </c:pt>
                <c:pt idx="5">
                  <c:v>Traffic on residential streets</c:v>
                </c:pt>
              </c:strCache>
            </c:strRef>
          </c:cat>
          <c:val>
            <c:numRef>
              <c:f>Sheet1!$C$2:$C$7</c:f>
              <c:numCache>
                <c:formatCode>0%</c:formatCode>
                <c:ptCount val="6"/>
                <c:pt idx="0">
                  <c:v>0.37</c:v>
                </c:pt>
                <c:pt idx="1">
                  <c:v>0.3</c:v>
                </c:pt>
                <c:pt idx="2">
                  <c:v>0.33005739303484805</c:v>
                </c:pt>
                <c:pt idx="3">
                  <c:v>0.31</c:v>
                </c:pt>
                <c:pt idx="4">
                  <c:v>0.33022068406517802</c:v>
                </c:pt>
                <c:pt idx="5">
                  <c:v>0.26</c:v>
                </c:pt>
              </c:numCache>
            </c:numRef>
          </c:val>
          <c:extLst>
            <c:ext xmlns:c16="http://schemas.microsoft.com/office/drawing/2014/chart" uri="{C3380CC4-5D6E-409C-BE32-E72D297353CC}">
              <c16:uniqueId val="{00000001-3F96-4236-BBD1-2171DE12701D}"/>
            </c:ext>
          </c:extLst>
        </c:ser>
        <c:ser>
          <c:idx val="2"/>
          <c:order val="2"/>
          <c:tx>
            <c:strRef>
              <c:f>Sheet1!$D$1</c:f>
              <c:strCache>
                <c:ptCount val="1"/>
                <c:pt idx="0">
                  <c:v>Not a very big problem</c:v>
                </c:pt>
              </c:strCache>
            </c:strRef>
          </c:tx>
          <c:spPr>
            <a:solidFill>
              <a:srgbClr val="7FC39F"/>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Rubbish or litter</c:v>
                </c:pt>
                <c:pt idx="1">
                  <c:v>People using or dealing drugs</c:v>
                </c:pt>
                <c:pt idx="2">
                  <c:v>Fly tipping</c:v>
                </c:pt>
                <c:pt idx="3">
                  <c:v>Serious youth violence</c:v>
                </c:pt>
                <c:pt idx="4">
                  <c:v>Violence against women and girls</c:v>
                </c:pt>
                <c:pt idx="5">
                  <c:v>Traffic on residential streets</c:v>
                </c:pt>
              </c:strCache>
            </c:strRef>
          </c:cat>
          <c:val>
            <c:numRef>
              <c:f>Sheet1!$D$2:$D$7</c:f>
              <c:numCache>
                <c:formatCode>0%</c:formatCode>
                <c:ptCount val="6"/>
                <c:pt idx="0">
                  <c:v>0.25</c:v>
                </c:pt>
                <c:pt idx="1">
                  <c:v>0.28000000000000003</c:v>
                </c:pt>
                <c:pt idx="2">
                  <c:v>0.28000000000000003</c:v>
                </c:pt>
                <c:pt idx="3">
                  <c:v>0.28000000000000003</c:v>
                </c:pt>
                <c:pt idx="4">
                  <c:v>0.29251493710188997</c:v>
                </c:pt>
                <c:pt idx="5">
                  <c:v>0.33</c:v>
                </c:pt>
              </c:numCache>
            </c:numRef>
          </c:val>
          <c:extLst>
            <c:ext xmlns:c16="http://schemas.microsoft.com/office/drawing/2014/chart" uri="{C3380CC4-5D6E-409C-BE32-E72D297353CC}">
              <c16:uniqueId val="{00000002-3F96-4236-BBD1-2171DE12701D}"/>
            </c:ext>
          </c:extLst>
        </c:ser>
        <c:ser>
          <c:idx val="3"/>
          <c:order val="3"/>
          <c:tx>
            <c:strRef>
              <c:f>Sheet1!$E$1</c:f>
              <c:strCache>
                <c:ptCount val="1"/>
                <c:pt idx="0">
                  <c:v>Not a problem at all</c:v>
                </c:pt>
              </c:strCache>
            </c:strRef>
          </c:tx>
          <c:spPr>
            <a:solidFill>
              <a:srgbClr val="008840"/>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Rubbish or litter</c:v>
                </c:pt>
                <c:pt idx="1">
                  <c:v>People using or dealing drugs</c:v>
                </c:pt>
                <c:pt idx="2">
                  <c:v>Fly tipping</c:v>
                </c:pt>
                <c:pt idx="3">
                  <c:v>Serious youth violence</c:v>
                </c:pt>
                <c:pt idx="4">
                  <c:v>Violence against women and girls</c:v>
                </c:pt>
                <c:pt idx="5">
                  <c:v>Traffic on residential streets</c:v>
                </c:pt>
              </c:strCache>
            </c:strRef>
          </c:cat>
          <c:val>
            <c:numRef>
              <c:f>Sheet1!$E$2:$E$7</c:f>
              <c:numCache>
                <c:formatCode>0%</c:formatCode>
                <c:ptCount val="6"/>
                <c:pt idx="0">
                  <c:v>0.08</c:v>
                </c:pt>
                <c:pt idx="1">
                  <c:v>0.13</c:v>
                </c:pt>
                <c:pt idx="2">
                  <c:v>0.12</c:v>
                </c:pt>
                <c:pt idx="3">
                  <c:v>0.15</c:v>
                </c:pt>
                <c:pt idx="4">
                  <c:v>0.18</c:v>
                </c:pt>
                <c:pt idx="5">
                  <c:v>0.19</c:v>
                </c:pt>
              </c:numCache>
            </c:numRef>
          </c:val>
          <c:extLst>
            <c:ext xmlns:c16="http://schemas.microsoft.com/office/drawing/2014/chart" uri="{C3380CC4-5D6E-409C-BE32-E72D297353CC}">
              <c16:uniqueId val="{00000003-3F96-4236-BBD1-2171DE12701D}"/>
            </c:ext>
          </c:extLst>
        </c:ser>
        <c:dLbls>
          <c:showLegendKey val="0"/>
          <c:showVal val="0"/>
          <c:showCatName val="0"/>
          <c:showSerName val="0"/>
          <c:showPercent val="0"/>
          <c:showBubbleSize val="0"/>
        </c:dLbls>
        <c:gapWidth val="100"/>
        <c:overlap val="100"/>
        <c:axId val="187858176"/>
        <c:axId val="187857392"/>
      </c:barChart>
      <c:catAx>
        <c:axId val="187858176"/>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7857392"/>
        <c:crosses val="autoZero"/>
        <c:auto val="1"/>
        <c:lblAlgn val="ctr"/>
        <c:lblOffset val="100"/>
        <c:noMultiLvlLbl val="0"/>
      </c:catAx>
      <c:valAx>
        <c:axId val="187857392"/>
        <c:scaling>
          <c:orientation val="minMax"/>
        </c:scaling>
        <c:delete val="1"/>
        <c:axPos val="b"/>
        <c:numFmt formatCode="0%" sourceLinked="1"/>
        <c:majorTickMark val="none"/>
        <c:minorTickMark val="none"/>
        <c:tickLblPos val="nextTo"/>
        <c:crossAx val="187858176"/>
        <c:crosses val="max"/>
        <c:crossBetween val="between"/>
      </c:valAx>
      <c:spPr>
        <a:noFill/>
        <a:ln>
          <a:noFill/>
        </a:ln>
        <a:effectLst/>
      </c:spPr>
    </c:plotArea>
    <c:legend>
      <c:legendPos val="b"/>
      <c:layout>
        <c:manualLayout>
          <c:xMode val="edge"/>
          <c:yMode val="edge"/>
          <c:x val="4.1266764042320034E-2"/>
          <c:y val="0.90274627897175097"/>
          <c:w val="0.9531667957667288"/>
          <c:h val="5.453522661065112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002060"/>
              </a:solidFill>
              <a:ln w="19050">
                <a:solidFill>
                  <a:schemeClr val="lt1"/>
                </a:solidFill>
              </a:ln>
              <a:effectLst/>
            </c:spPr>
            <c:extLst>
              <c:ext xmlns:c16="http://schemas.microsoft.com/office/drawing/2014/chart" uri="{C3380CC4-5D6E-409C-BE32-E72D297353CC}">
                <c16:uniqueId val="{00000002-3280-47C5-8FB3-1B9C222B972D}"/>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3280-47C5-8FB3-1B9C222B972D}"/>
              </c:ext>
            </c:extLst>
          </c:dPt>
          <c:cat>
            <c:strRef>
              <c:f>Sheet1!$A$2:$A$3</c:f>
              <c:strCache>
                <c:ptCount val="2"/>
                <c:pt idx="0">
                  <c:v>1st Qtr</c:v>
                </c:pt>
                <c:pt idx="1">
                  <c:v>2nd Qtr</c:v>
                </c:pt>
              </c:strCache>
            </c:strRef>
          </c:cat>
          <c:val>
            <c:numRef>
              <c:f>Sheet1!$B$2:$B$3</c:f>
              <c:numCache>
                <c:formatCode>0.00%</c:formatCode>
                <c:ptCount val="2"/>
                <c:pt idx="0" formatCode="0%">
                  <c:v>0.52</c:v>
                </c:pt>
                <c:pt idx="1">
                  <c:v>0.48</c:v>
                </c:pt>
              </c:numCache>
            </c:numRef>
          </c:val>
          <c:extLst>
            <c:ext xmlns:c16="http://schemas.microsoft.com/office/drawing/2014/chart" uri="{C3380CC4-5D6E-409C-BE32-E72D297353CC}">
              <c16:uniqueId val="{00000000-3280-47C5-8FB3-1B9C222B972D}"/>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002060"/>
              </a:solidFill>
              <a:ln w="19050">
                <a:solidFill>
                  <a:schemeClr val="lt1"/>
                </a:solidFill>
              </a:ln>
              <a:effectLst/>
            </c:spPr>
            <c:extLst>
              <c:ext xmlns:c16="http://schemas.microsoft.com/office/drawing/2014/chart" uri="{C3380CC4-5D6E-409C-BE32-E72D297353CC}">
                <c16:uniqueId val="{00000001-8F3E-4B51-8238-BE384893D3FC}"/>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8F3E-4B51-8238-BE384893D3FC}"/>
              </c:ext>
            </c:extLst>
          </c:dPt>
          <c:cat>
            <c:strRef>
              <c:f>Sheet1!$A$2:$A$3</c:f>
              <c:strCache>
                <c:ptCount val="2"/>
                <c:pt idx="0">
                  <c:v>1st Qtr</c:v>
                </c:pt>
                <c:pt idx="1">
                  <c:v>2nd Qtr</c:v>
                </c:pt>
              </c:strCache>
            </c:strRef>
          </c:cat>
          <c:val>
            <c:numRef>
              <c:f>Sheet1!$B$2:$B$3</c:f>
              <c:numCache>
                <c:formatCode>0.00%</c:formatCode>
                <c:ptCount val="2"/>
                <c:pt idx="0" formatCode="0%">
                  <c:v>0.52</c:v>
                </c:pt>
                <c:pt idx="1">
                  <c:v>0.48</c:v>
                </c:pt>
              </c:numCache>
            </c:numRef>
          </c:val>
          <c:extLst>
            <c:ext xmlns:c16="http://schemas.microsoft.com/office/drawing/2014/chart" uri="{C3380CC4-5D6E-409C-BE32-E72D297353CC}">
              <c16:uniqueId val="{00000004-8F3E-4B51-8238-BE384893D3FC}"/>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90083379741069"/>
          <c:y val="0.12015293535939915"/>
          <c:w val="0.83179006270049582"/>
          <c:h val="0.67661386076740404"/>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solidFill>
                <a:schemeClr val="tx1"/>
              </a:solidFill>
              <a:ln w="9525">
                <a:noFill/>
              </a:ln>
              <a:effectLst/>
            </c:spPr>
          </c:marker>
          <c:dLbls>
            <c:dLbl>
              <c:idx val="0"/>
              <c:layout>
                <c:manualLayout>
                  <c:x val="-2.4845422777834271E-3"/>
                  <c:y val="1.481551357461627E-2"/>
                </c:manualLayout>
              </c:layout>
              <c:tx>
                <c:rich>
                  <a:bodyPr rot="0" spcFirstLastPara="1" vertOverflow="ellipsis" vert="horz" wrap="square" lIns="38100" tIns="19050" rIns="38100" bIns="19050" anchor="ctr" anchorCtr="0">
                    <a:spAutoFit/>
                  </a:bodyPr>
                  <a:lstStyle/>
                  <a:p>
                    <a:pPr algn="l">
                      <a:defRPr sz="800" b="1" i="0" u="none" strike="noStrike" kern="1200" baseline="0">
                        <a:solidFill>
                          <a:srgbClr val="000000"/>
                        </a:solidFill>
                        <a:latin typeface="Arial" panose="020B0604020202020204" pitchFamily="34" charset="0"/>
                        <a:ea typeface="+mn-ea"/>
                        <a:cs typeface="Arial" panose="020B0604020202020204" pitchFamily="34" charset="0"/>
                      </a:defRPr>
                    </a:pPr>
                    <a:fld id="{9AD5AC74-A5C4-4D63-888A-587A9B97EFF9}" type="CELLRANGE">
                      <a:rPr lang="en-US" b="1" smtClean="0"/>
                      <a:pPr algn="l">
                        <a:defRPr sz="800" b="1">
                          <a:solidFill>
                            <a:srgbClr val="000000"/>
                          </a:solidFill>
                          <a:latin typeface="Arial" panose="020B0604020202020204" pitchFamily="34" charset="0"/>
                          <a:cs typeface="Arial" panose="020B0604020202020204" pitchFamily="34" charset="0"/>
                        </a:defRPr>
                      </a:pPr>
                      <a:t>[CELLRANGE]</a:t>
                    </a:fld>
                    <a:r>
                      <a:rPr lang="en-US" b="1"/>
                      <a:t> about local area</a:t>
                    </a:r>
                  </a:p>
                </c:rich>
              </c:tx>
              <c:spPr>
                <a:noFill/>
                <a:ln>
                  <a:noFill/>
                </a:ln>
                <a:effectLst/>
              </c:spPr>
              <c:txPr>
                <a:bodyPr rot="0" spcFirstLastPara="1" vertOverflow="ellipsis" vert="horz" wrap="square" lIns="38100" tIns="19050" rIns="38100" bIns="19050" anchor="ctr" anchorCtr="0">
                  <a:spAutoFit/>
                </a:bodyPr>
                <a:lstStyle/>
                <a:p>
                  <a:pPr algn="l">
                    <a:defRPr sz="8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28DB-4E9D-96EE-46C2B9B90868}"/>
                </c:ext>
              </c:extLst>
            </c:dLbl>
            <c:dLbl>
              <c:idx val="1"/>
              <c:tx>
                <c:rich>
                  <a:bodyPr rot="0" spcFirstLastPara="1" vertOverflow="ellipsis" vert="horz" wrap="square" lIns="38100" tIns="19050" rIns="38100" bIns="19050" anchor="ctr" anchorCtr="0">
                    <a:noAutofit/>
                  </a:bodyPr>
                  <a:lstStyle/>
                  <a:p>
                    <a:pPr algn="l">
                      <a:defRPr sz="800" b="1" i="0" u="none" strike="noStrike" kern="1200" baseline="0">
                        <a:solidFill>
                          <a:srgbClr val="000000"/>
                        </a:solidFill>
                        <a:latin typeface="Arial" panose="020B0604020202020204" pitchFamily="34" charset="0"/>
                        <a:ea typeface="+mn-ea"/>
                        <a:cs typeface="Arial" panose="020B0604020202020204" pitchFamily="34" charset="0"/>
                      </a:defRPr>
                    </a:pPr>
                    <a:fld id="{65EED647-17F0-4A04-A1D1-A3579760D91A}" type="CELLRANGE">
                      <a:rPr lang="en-US" b="1" smtClean="0"/>
                      <a:pPr algn="l">
                        <a:defRPr sz="800" b="1">
                          <a:solidFill>
                            <a:srgbClr val="000000"/>
                          </a:solidFill>
                          <a:latin typeface="Arial" panose="020B0604020202020204" pitchFamily="34" charset="0"/>
                          <a:cs typeface="Arial" panose="020B0604020202020204" pitchFamily="34" charset="0"/>
                        </a:defRPr>
                      </a:pPr>
                      <a:t>[CELLRANGE]</a:t>
                    </a:fld>
                    <a:r>
                      <a:rPr lang="en-US" b="1"/>
                      <a:t> quickly and gets things right first</a:t>
                    </a:r>
                    <a:r>
                      <a:rPr lang="en-US" b="1" baseline="0"/>
                      <a:t> time</a:t>
                    </a:r>
                  </a:p>
                </c:rich>
              </c:tx>
              <c:spPr>
                <a:noFill/>
                <a:ln>
                  <a:noFill/>
                </a:ln>
                <a:effectLst/>
              </c:spPr>
              <c:txPr>
                <a:bodyPr rot="0" spcFirstLastPara="1" vertOverflow="ellipsis" vert="horz" wrap="square" lIns="38100" tIns="19050" rIns="38100" bIns="19050" anchor="ctr" anchorCtr="0">
                  <a:noAutofit/>
                </a:bodyPr>
                <a:lstStyle/>
                <a:p>
                  <a:pPr algn="l">
                    <a:defRPr sz="8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manualLayout>
                      <c:w val="0.313975"/>
                      <c:h val="0.13592184387323186"/>
                    </c:manualLayout>
                  </c15:layout>
                  <c15:dlblFieldTable/>
                  <c15:showDataLabelsRange val="1"/>
                </c:ext>
                <c:ext xmlns:c16="http://schemas.microsoft.com/office/drawing/2014/chart" uri="{C3380CC4-5D6E-409C-BE32-E72D297353CC}">
                  <c16:uniqueId val="{00000001-28DB-4E9D-96EE-46C2B9B90868}"/>
                </c:ext>
              </c:extLst>
            </c:dLbl>
            <c:dLbl>
              <c:idx val="2"/>
              <c:tx>
                <c:rich>
                  <a:bodyPr rot="0" spcFirstLastPara="1" vertOverflow="ellipsis" vert="horz" wrap="square" lIns="38100" tIns="19050" rIns="38100" bIns="19050" anchor="ctr" anchorCtr="0">
                    <a:noAutofit/>
                  </a:bodyPr>
                  <a:lstStyle/>
                  <a:p>
                    <a:pPr algn="ctr">
                      <a:defRPr sz="800" b="1" i="0" u="none" strike="noStrike" kern="1200" baseline="0">
                        <a:solidFill>
                          <a:srgbClr val="000000"/>
                        </a:solidFill>
                        <a:latin typeface="Arial" panose="020B0604020202020204" pitchFamily="34" charset="0"/>
                        <a:ea typeface="+mn-ea"/>
                        <a:cs typeface="Arial" panose="020B0604020202020204" pitchFamily="34" charset="0"/>
                      </a:defRPr>
                    </a:pPr>
                    <a:fld id="{F2DE9FB6-665C-4F16-A493-343B894F2C4B}" type="CELLRANGE">
                      <a:rPr lang="en-US" b="1" smtClean="0">
                        <a:latin typeface="Arial" panose="020B0604020202020204" pitchFamily="34" charset="0"/>
                        <a:cs typeface="Arial" panose="020B0604020202020204" pitchFamily="34" charset="0"/>
                      </a:rPr>
                      <a:pPr algn="ctr">
                        <a:defRPr sz="800" b="1">
                          <a:solidFill>
                            <a:srgbClr val="000000"/>
                          </a:solidFill>
                          <a:latin typeface="Arial" panose="020B0604020202020204" pitchFamily="34" charset="0"/>
                          <a:cs typeface="Arial" panose="020B0604020202020204" pitchFamily="34" charset="0"/>
                        </a:defRPr>
                      </a:pPr>
                      <a:t>[CELLRANGE]</a:t>
                    </a:fld>
                    <a:r>
                      <a:rPr lang="en-US" b="1">
                        <a:latin typeface="Arial" panose="020B0604020202020204" pitchFamily="34" charset="0"/>
                        <a:cs typeface="Arial" panose="020B0604020202020204" pitchFamily="34" charset="0"/>
                      </a:rPr>
                      <a:t> is not</a:t>
                    </a:r>
                    <a:r>
                      <a:rPr lang="en-US" b="1" baseline="0">
                        <a:latin typeface="Arial" panose="020B0604020202020204" pitchFamily="34" charset="0"/>
                        <a:cs typeface="Arial" panose="020B0604020202020204" pitchFamily="34" charset="0"/>
                      </a:rPr>
                      <a:t> a problem</a:t>
                    </a:r>
                  </a:p>
                </c:rich>
              </c:tx>
              <c:spPr>
                <a:noFill/>
                <a:ln>
                  <a:noFill/>
                </a:ln>
                <a:effectLst/>
              </c:spPr>
              <c:txPr>
                <a:bodyPr rot="0" spcFirstLastPara="1" vertOverflow="ellipsis" vert="horz" wrap="square" lIns="38100" tIns="19050" rIns="38100" bIns="19050" anchor="ctr" anchorCtr="0">
                  <a:noAutofit/>
                </a:bodyPr>
                <a:lstStyle/>
                <a:p>
                  <a:pPr algn="ctr">
                    <a:defRPr sz="8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b"/>
              <c:showLegendKey val="0"/>
              <c:showVal val="0"/>
              <c:showCatName val="0"/>
              <c:showSerName val="0"/>
              <c:showPercent val="0"/>
              <c:showBubbleSize val="0"/>
              <c:extLst>
                <c:ext xmlns:c15="http://schemas.microsoft.com/office/drawing/2012/chart" uri="{CE6537A1-D6FC-4f65-9D91-7224C49458BB}">
                  <c15:layout>
                    <c:manualLayout>
                      <c:w val="0.12375512820512821"/>
                      <c:h val="0.13863099058211145"/>
                    </c:manualLayout>
                  </c15:layout>
                  <c15:dlblFieldTable/>
                  <c15:showDataLabelsRange val="1"/>
                </c:ext>
                <c:ext xmlns:c16="http://schemas.microsoft.com/office/drawing/2014/chart" uri="{C3380CC4-5D6E-409C-BE32-E72D297353CC}">
                  <c16:uniqueId val="{00000002-28DB-4E9D-96EE-46C2B9B90868}"/>
                </c:ext>
              </c:extLst>
            </c:dLbl>
            <c:dLbl>
              <c:idx val="3"/>
              <c:layout>
                <c:manualLayout>
                  <c:x val="2.3310938924237861E-3"/>
                  <c:y val="1.6826175275220581E-2"/>
                </c:manualLayout>
              </c:layout>
              <c:tx>
                <c:rich>
                  <a:bodyPr/>
                  <a:lstStyle/>
                  <a:p>
                    <a:r>
                      <a:rPr lang="en-US"/>
                      <a:t>Council keeps residents</a:t>
                    </a:r>
                    <a:r>
                      <a:rPr lang="en-US" baseline="0"/>
                      <a:t> informed</a:t>
                    </a:r>
                    <a:endParaRPr lang="en-US"/>
                  </a:p>
                </c:rich>
              </c:tx>
              <c:dLblPos val="r"/>
              <c:showLegendKey val="0"/>
              <c:showVal val="0"/>
              <c:showCatName val="0"/>
              <c:showSerName val="0"/>
              <c:showPercent val="0"/>
              <c:showBubbleSize val="0"/>
              <c:extLst>
                <c:ext xmlns:c15="http://schemas.microsoft.com/office/drawing/2012/chart" uri="{CE6537A1-D6FC-4f65-9D91-7224C49458BB}">
                  <c15:layout>
                    <c:manualLayout>
                      <c:w val="0.23340086775429023"/>
                      <c:h val="7.1982377827393668E-2"/>
                    </c:manualLayout>
                  </c15:layout>
                  <c15:showDataLabelsRange val="1"/>
                </c:ext>
                <c:ext xmlns:c16="http://schemas.microsoft.com/office/drawing/2014/chart" uri="{C3380CC4-5D6E-409C-BE32-E72D297353CC}">
                  <c16:uniqueId val="{00000003-28DB-4E9D-96EE-46C2B9B90868}"/>
                </c:ext>
              </c:extLst>
            </c:dLbl>
            <c:dLbl>
              <c:idx val="4"/>
              <c:tx>
                <c:rich>
                  <a:bodyPr/>
                  <a:lstStyle/>
                  <a:p>
                    <a:r>
                      <a:rPr lang="en-US"/>
                      <a:t>Town Centre is welcoming</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4-28DB-4E9D-96EE-46C2B9B90868}"/>
                </c:ext>
              </c:extLst>
            </c:dLbl>
            <c:dLbl>
              <c:idx val="5"/>
              <c:layout>
                <c:manualLayout>
                  <c:x val="-0.12742457264957266"/>
                  <c:y val="-5.4499849226870366E-2"/>
                </c:manualLayout>
              </c:layout>
              <c:tx>
                <c:rich>
                  <a:bodyPr rot="0" spcFirstLastPara="1" vertOverflow="ellipsis" vert="horz" wrap="square" lIns="38100" tIns="19050" rIns="38100" bIns="19050" anchor="ctr" anchorCtr="0">
                    <a:spAutoFit/>
                  </a:bodyPr>
                  <a:lstStyle/>
                  <a:p>
                    <a:pPr algn="ctr">
                      <a:defRPr sz="800" b="0" i="0" u="none" strike="noStrike" kern="1200" baseline="0">
                        <a:solidFill>
                          <a:srgbClr val="000000"/>
                        </a:solidFill>
                        <a:latin typeface="Arial" panose="020B0604020202020204" pitchFamily="34" charset="0"/>
                        <a:ea typeface="+mn-ea"/>
                        <a:cs typeface="Arial" panose="020B0604020202020204" pitchFamily="34" charset="0"/>
                      </a:defRPr>
                    </a:pPr>
                    <a:r>
                      <a:rPr lang="en-US"/>
                      <a:t>Council is</a:t>
                    </a:r>
                    <a:r>
                      <a:rPr lang="en-US" baseline="0"/>
                      <a:t> easy to contact</a:t>
                    </a:r>
                    <a:endParaRPr lang="en-US"/>
                  </a:p>
                </c:rich>
              </c:tx>
              <c:spPr>
                <a:noFill/>
                <a:ln>
                  <a:noFill/>
                </a:ln>
                <a:effectLst/>
              </c:spPr>
              <c:txPr>
                <a:bodyPr rot="0" spcFirstLastPara="1" vertOverflow="ellipsis" vert="horz" wrap="square" lIns="38100" tIns="19050" rIns="38100" bIns="19050" anchor="ctr" anchorCtr="0">
                  <a:spAutoFit/>
                </a:bodyPr>
                <a:lstStyle/>
                <a:p>
                  <a:pPr algn="ctr">
                    <a:defRPr sz="8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manualLayout>
                      <c:w val="0.18105470085470085"/>
                      <c:h val="7.1982377827393668E-2"/>
                    </c:manualLayout>
                  </c15:layout>
                  <c15:showDataLabelsRange val="1"/>
                </c:ext>
                <c:ext xmlns:c16="http://schemas.microsoft.com/office/drawing/2014/chart" uri="{C3380CC4-5D6E-409C-BE32-E72D297353CC}">
                  <c16:uniqueId val="{00000005-28DB-4E9D-96EE-46C2B9B90868}"/>
                </c:ext>
              </c:extLst>
            </c:dLbl>
            <c:dLbl>
              <c:idx val="6"/>
              <c:tx>
                <c:rich>
                  <a:bodyPr rot="0" spcFirstLastPara="1" vertOverflow="ellipsis" vert="horz" wrap="square" lIns="38100" tIns="19050" rIns="38100" bIns="19050" anchor="ctr" anchorCtr="0">
                    <a:noAutofit/>
                  </a:bodyPr>
                  <a:lstStyle/>
                  <a:p>
                    <a:pPr algn="r">
                      <a:defRPr sz="800" b="0" i="0" u="none" strike="noStrike" kern="1200" baseline="0">
                        <a:solidFill>
                          <a:srgbClr val="000000"/>
                        </a:solidFill>
                        <a:latin typeface="Arial" panose="020B0604020202020204" pitchFamily="34" charset="0"/>
                        <a:ea typeface="+mn-ea"/>
                        <a:cs typeface="Arial" panose="020B0604020202020204" pitchFamily="34" charset="0"/>
                      </a:defRPr>
                    </a:pPr>
                    <a:fld id="{4E43B99B-6387-4CD0-A61A-14687AE32E09}" type="CELLRANGE">
                      <a:rPr lang="en-US" dirty="0">
                        <a:latin typeface="Arial" panose="020B0604020202020204" pitchFamily="34" charset="0"/>
                        <a:cs typeface="Arial" panose="020B0604020202020204" pitchFamily="34" charset="0"/>
                      </a:rPr>
                      <a:pPr algn="r">
                        <a:defRPr sz="800">
                          <a:solidFill>
                            <a:srgbClr val="000000"/>
                          </a:solidFill>
                          <a:latin typeface="Arial" panose="020B0604020202020204" pitchFamily="34" charset="0"/>
                          <a:cs typeface="Arial" panose="020B0604020202020204" pitchFamily="34" charset="0"/>
                        </a:defRPr>
                      </a:pPr>
                      <a:t>[CELLRANGE]</a:t>
                    </a:fld>
                    <a:endParaRPr lang="en-GB"/>
                  </a:p>
                </c:rich>
              </c:tx>
              <c:spPr>
                <a:noFill/>
                <a:ln>
                  <a:noFill/>
                </a:ln>
                <a:effectLst/>
              </c:spPr>
              <c:txPr>
                <a:bodyPr rot="0" spcFirstLastPara="1" vertOverflow="ellipsis" vert="horz" wrap="square" lIns="38100" tIns="19050" rIns="38100" bIns="19050" anchor="ctr" anchorCtr="0">
                  <a:noAutofit/>
                </a:bodyPr>
                <a:lstStyle/>
                <a:p>
                  <a:pPr algn="r">
                    <a:defRPr sz="800" b="0" i="0" u="none" strike="noStrike" kern="1200" baseline="0">
                      <a:solidFill>
                        <a:srgbClr val="000000"/>
                      </a:solidFill>
                      <a:latin typeface="Arial" panose="020B0604020202020204" pitchFamily="34" charset="0"/>
                      <a:ea typeface="+mn-ea"/>
                      <a:cs typeface="Arial" panose="020B0604020202020204" pitchFamily="34" charset="0"/>
                    </a:defRPr>
                  </a:pPr>
                  <a:endParaRPr lang="en-GB"/>
                </a:p>
              </c:txPr>
              <c:dLblPos val="l"/>
              <c:showLegendKey val="0"/>
              <c:showVal val="0"/>
              <c:showCatName val="0"/>
              <c:showSerName val="0"/>
              <c:showPercent val="0"/>
              <c:showBubbleSize val="0"/>
              <c:extLst>
                <c:ext xmlns:c15="http://schemas.microsoft.com/office/drawing/2012/chart" uri="{CE6537A1-D6FC-4f65-9D91-7224C49458BB}">
                  <c15:layout>
                    <c:manualLayout>
                      <c:w val="0.13298890656278187"/>
                      <c:h val="8.142199464636149E-2"/>
                    </c:manualLayout>
                  </c15:layout>
                  <c15:dlblFieldTable/>
                  <c15:showDataLabelsRange val="1"/>
                </c:ext>
                <c:ext xmlns:c16="http://schemas.microsoft.com/office/drawing/2014/chart" uri="{C3380CC4-5D6E-409C-BE32-E72D297353CC}">
                  <c16:uniqueId val="{00000006-28DB-4E9D-96EE-46C2B9B90868}"/>
                </c:ext>
              </c:extLst>
            </c:dLbl>
            <c:dLbl>
              <c:idx val="7"/>
              <c:tx>
                <c:rich>
                  <a:bodyPr rot="0" spcFirstLastPara="1" vertOverflow="ellipsis" vert="horz" wrap="square" lIns="38100" tIns="19050" rIns="38100" bIns="19050" anchor="ctr" anchorCtr="0">
                    <a:spAutoFit/>
                  </a:bodyPr>
                  <a:lstStyle/>
                  <a:p>
                    <a:pPr algn="r">
                      <a:defRPr sz="800" b="0" i="0" u="none" strike="noStrike" kern="1200" baseline="0">
                        <a:solidFill>
                          <a:srgbClr val="000000"/>
                        </a:solidFill>
                        <a:latin typeface="Arial" panose="020B0604020202020204" pitchFamily="34" charset="0"/>
                        <a:ea typeface="+mn-ea"/>
                        <a:cs typeface="Arial" panose="020B0604020202020204" pitchFamily="34" charset="0"/>
                      </a:defRPr>
                    </a:pPr>
                    <a:r>
                      <a:rPr lang="en-US"/>
                      <a:t>Use</a:t>
                    </a:r>
                    <a:r>
                      <a:rPr lang="en-US" baseline="0"/>
                      <a:t> libraries at least monthly</a:t>
                    </a:r>
                  </a:p>
                </c:rich>
              </c:tx>
              <c:spPr>
                <a:noFill/>
                <a:ln>
                  <a:noFill/>
                </a:ln>
                <a:effectLst/>
              </c:spPr>
              <c:txPr>
                <a:bodyPr rot="0" spcFirstLastPara="1" vertOverflow="ellipsis" vert="horz" wrap="square" lIns="38100" tIns="19050" rIns="38100" bIns="19050" anchor="ctr" anchorCtr="0">
                  <a:spAutoFit/>
                </a:bodyPr>
                <a:lstStyle/>
                <a:p>
                  <a:pPr algn="r">
                    <a:defRPr sz="8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extLst>
                <c:ext xmlns:c15="http://schemas.microsoft.com/office/drawing/2012/chart" uri="{CE6537A1-D6FC-4f65-9D91-7224C49458BB}">
                  <c15:layout>
                    <c:manualLayout>
                      <c:w val="0.17445906690900254"/>
                      <c:h val="7.1982377827393668E-2"/>
                    </c:manualLayout>
                  </c15:layout>
                  <c15:showDataLabelsRange val="1"/>
                </c:ext>
                <c:ext xmlns:c16="http://schemas.microsoft.com/office/drawing/2014/chart" uri="{C3380CC4-5D6E-409C-BE32-E72D297353CC}">
                  <c16:uniqueId val="{00000007-28DB-4E9D-96EE-46C2B9B90868}"/>
                </c:ext>
              </c:extLst>
            </c:dLbl>
            <c:dLbl>
              <c:idx val="8"/>
              <c:layout>
                <c:manualLayout>
                  <c:x val="-5.3836705220879404E-2"/>
                  <c:y val="-6.9971716126789332E-2"/>
                </c:manualLayout>
              </c:layout>
              <c:tx>
                <c:rich>
                  <a:bodyPr rot="0" spcFirstLastPara="1" vertOverflow="ellipsis" vert="horz" wrap="square" lIns="38100" tIns="19050" rIns="38100" bIns="19050" anchor="ctr" anchorCtr="0">
                    <a:spAutoFit/>
                  </a:bodyPr>
                  <a:lstStyle/>
                  <a:p>
                    <a:pPr algn="ctr">
                      <a:defRPr sz="800" b="0" i="0" u="none" strike="noStrike" kern="1200" baseline="0">
                        <a:solidFill>
                          <a:srgbClr val="000000"/>
                        </a:solidFill>
                        <a:latin typeface="Arial" panose="020B0604020202020204" pitchFamily="34" charset="0"/>
                        <a:ea typeface="+mn-ea"/>
                        <a:cs typeface="Arial" panose="020B0604020202020204" pitchFamily="34" charset="0"/>
                      </a:defRPr>
                    </a:pPr>
                    <a:fld id="{F624240D-EFDE-495C-A538-37EE0EB0641B}" type="CELLRANGE">
                      <a:rPr lang="en-US" smtClean="0"/>
                      <a:pPr algn="ctr">
                        <a:defRPr sz="800">
                          <a:solidFill>
                            <a:srgbClr val="000000"/>
                          </a:solidFill>
                          <a:latin typeface="Arial" panose="020B0604020202020204" pitchFamily="34" charset="0"/>
                          <a:cs typeface="Arial" panose="020B0604020202020204" pitchFamily="34" charset="0"/>
                        </a:defRPr>
                      </a:pPr>
                      <a:t>[CELLRANGE]</a:t>
                    </a:fld>
                    <a:r>
                      <a:rPr lang="en-US"/>
                      <a:t> is the</a:t>
                    </a:r>
                    <a:r>
                      <a:rPr lang="en-US" baseline="0"/>
                      <a:t> best thing about area</a:t>
                    </a:r>
                  </a:p>
                </c:rich>
              </c:tx>
              <c:spPr>
                <a:noFill/>
                <a:ln>
                  <a:noFill/>
                </a:ln>
                <a:effectLst/>
              </c:spPr>
              <c:txPr>
                <a:bodyPr rot="0" spcFirstLastPara="1" vertOverflow="ellipsis" vert="horz" wrap="square" lIns="38100" tIns="19050" rIns="38100" bIns="19050" anchor="ctr" anchorCtr="0">
                  <a:spAutoFit/>
                </a:bodyPr>
                <a:lstStyle/>
                <a:p>
                  <a:pPr algn="ctr">
                    <a:defRPr sz="8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28DB-4E9D-96EE-46C2B9B90868}"/>
                </c:ext>
              </c:extLst>
            </c:dLbl>
            <c:dLbl>
              <c:idx val="9"/>
              <c:tx>
                <c:rich>
                  <a:bodyPr rot="0" spcFirstLastPara="1" vertOverflow="ellipsis" vert="horz" wrap="square" lIns="38100" tIns="19050" rIns="38100" bIns="19050" anchor="ctr" anchorCtr="0">
                    <a:noAutofit/>
                  </a:bodyPr>
                  <a:lstStyle/>
                  <a:p>
                    <a:pPr algn="r">
                      <a:defRPr sz="800" b="0" i="0" u="none" strike="noStrike" kern="1200" baseline="0">
                        <a:solidFill>
                          <a:srgbClr val="000000"/>
                        </a:solidFill>
                        <a:latin typeface="Arial" panose="020B0604020202020204" pitchFamily="34" charset="0"/>
                        <a:ea typeface="+mn-ea"/>
                        <a:cs typeface="Arial" panose="020B0604020202020204" pitchFamily="34" charset="0"/>
                      </a:defRPr>
                    </a:pPr>
                    <a:fld id="{51E1871E-5657-4EAE-AE07-F66737229E60}" type="CELLRANGE">
                      <a:rPr lang="en-US" dirty="0">
                        <a:latin typeface="Arial" panose="020B0604020202020204" pitchFamily="34" charset="0"/>
                        <a:cs typeface="Arial" panose="020B0604020202020204" pitchFamily="34" charset="0"/>
                      </a:rPr>
                      <a:pPr algn="r">
                        <a:defRPr sz="800">
                          <a:solidFill>
                            <a:srgbClr val="000000"/>
                          </a:solidFill>
                          <a:latin typeface="Arial" panose="020B0604020202020204" pitchFamily="34" charset="0"/>
                          <a:cs typeface="Arial" panose="020B0604020202020204" pitchFamily="34" charset="0"/>
                        </a:defRPr>
                      </a:pPr>
                      <a:t>[CELLRANGE]</a:t>
                    </a:fld>
                    <a:endParaRPr lang="en-GB"/>
                  </a:p>
                </c:rich>
              </c:tx>
              <c:spPr>
                <a:noFill/>
                <a:ln>
                  <a:noFill/>
                </a:ln>
                <a:effectLst/>
              </c:spPr>
              <c:txPr>
                <a:bodyPr rot="0" spcFirstLastPara="1" vertOverflow="ellipsis" vert="horz" wrap="square" lIns="38100" tIns="19050" rIns="38100" bIns="19050" anchor="ctr" anchorCtr="0">
                  <a:noAutofit/>
                </a:bodyPr>
                <a:lstStyle/>
                <a:p>
                  <a:pPr algn="r">
                    <a:defRPr sz="800" b="0" i="0" u="none" strike="noStrike" kern="1200" baseline="0">
                      <a:solidFill>
                        <a:srgbClr val="000000"/>
                      </a:solidFill>
                      <a:latin typeface="Arial" panose="020B0604020202020204" pitchFamily="34" charset="0"/>
                      <a:ea typeface="+mn-ea"/>
                      <a:cs typeface="Arial" panose="020B0604020202020204" pitchFamily="34" charset="0"/>
                    </a:defRPr>
                  </a:pPr>
                  <a:endParaRPr lang="en-GB"/>
                </a:p>
              </c:txPr>
              <c:dLblPos val="l"/>
              <c:showLegendKey val="0"/>
              <c:showVal val="0"/>
              <c:showCatName val="0"/>
              <c:showSerName val="0"/>
              <c:showPercent val="0"/>
              <c:showBubbleSize val="0"/>
              <c:extLst>
                <c:ext xmlns:c15="http://schemas.microsoft.com/office/drawing/2012/chart" uri="{CE6537A1-D6FC-4f65-9D91-7224C49458BB}">
                  <c15:layout>
                    <c:manualLayout>
                      <c:w val="0.14535064102564099"/>
                      <c:h val="9.8248169921582071E-2"/>
                    </c:manualLayout>
                  </c15:layout>
                  <c15:dlblFieldTable/>
                  <c15:showDataLabelsRange val="1"/>
                </c:ext>
                <c:ext xmlns:c16="http://schemas.microsoft.com/office/drawing/2014/chart" uri="{C3380CC4-5D6E-409C-BE32-E72D297353CC}">
                  <c16:uniqueId val="{00000009-28DB-4E9D-96EE-46C2B9B90868}"/>
                </c:ext>
              </c:extLst>
            </c:dLbl>
            <c:spPr>
              <a:noFill/>
              <a:ln>
                <a:noFill/>
              </a:ln>
              <a:effectLst/>
            </c:spPr>
            <c:txPr>
              <a:bodyPr rot="0" spcFirstLastPara="1" vertOverflow="ellipsis" vert="horz" wrap="square" lIns="38100" tIns="19050" rIns="38100" bIns="19050" anchor="ctr" anchorCtr="0">
                <a:spAutoFit/>
              </a:bodyPr>
              <a:lstStyle/>
              <a:p>
                <a:pPr algn="l">
                  <a:defRPr sz="8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Sheet1!$A$2:$A$11</c:f>
              <c:numCache>
                <c:formatCode>###0.000</c:formatCode>
                <c:ptCount val="10"/>
                <c:pt idx="0">
                  <c:v>0.216</c:v>
                </c:pt>
                <c:pt idx="1">
                  <c:v>0.18099999999999999</c:v>
                </c:pt>
                <c:pt idx="2">
                  <c:v>0.152</c:v>
                </c:pt>
                <c:pt idx="3">
                  <c:v>0.13500000000000001</c:v>
                </c:pt>
                <c:pt idx="4">
                  <c:v>0.126</c:v>
                </c:pt>
                <c:pt idx="5">
                  <c:v>0.1</c:v>
                </c:pt>
                <c:pt idx="6">
                  <c:v>9.1999999999999998E-2</c:v>
                </c:pt>
                <c:pt idx="7">
                  <c:v>7.5999999999999998E-2</c:v>
                </c:pt>
                <c:pt idx="8">
                  <c:v>6.5000000000000002E-2</c:v>
                </c:pt>
                <c:pt idx="9">
                  <c:v>5.8000000000000003E-2</c:v>
                </c:pt>
              </c:numCache>
            </c:numRef>
          </c:xVal>
          <c:yVal>
            <c:numRef>
              <c:f>Sheet1!$B$2:$B$11</c:f>
              <c:numCache>
                <c:formatCode>0.0%</c:formatCode>
                <c:ptCount val="10"/>
                <c:pt idx="0">
                  <c:v>0.24199999999999999</c:v>
                </c:pt>
                <c:pt idx="1">
                  <c:v>0.29899999999999999</c:v>
                </c:pt>
                <c:pt idx="2">
                  <c:v>0.32100000000000001</c:v>
                </c:pt>
                <c:pt idx="3">
                  <c:v>0.41</c:v>
                </c:pt>
                <c:pt idx="4">
                  <c:v>0.44400000000000001</c:v>
                </c:pt>
                <c:pt idx="5">
                  <c:v>0.42199999999999999</c:v>
                </c:pt>
                <c:pt idx="6">
                  <c:v>0.34599999999999997</c:v>
                </c:pt>
                <c:pt idx="7">
                  <c:v>0.25</c:v>
                </c:pt>
                <c:pt idx="8">
                  <c:v>0.111</c:v>
                </c:pt>
                <c:pt idx="9">
                  <c:v>0.42199999999999999</c:v>
                </c:pt>
              </c:numCache>
            </c:numRef>
          </c:yVal>
          <c:smooth val="0"/>
          <c:extLst>
            <c:ext xmlns:c15="http://schemas.microsoft.com/office/drawing/2012/chart" uri="{02D57815-91ED-43cb-92C2-25804820EDAC}">
              <c15:datalabelsRange>
                <c15:f>Sheet1!$C$2:$C$11</c15:f>
                <c15:dlblRangeCache>
                  <c:ptCount val="10"/>
                  <c:pt idx="0">
                    <c:v>Can influence decisions</c:v>
                  </c:pt>
                  <c:pt idx="1">
                    <c:v>Council resolves things</c:v>
                  </c:pt>
                  <c:pt idx="2">
                    <c:v>Rubbish and Litter</c:v>
                  </c:pt>
                  <c:pt idx="3">
                    <c:v>Keeps informed</c:v>
                  </c:pt>
                  <c:pt idx="4">
                    <c:v>Town centre welcoming</c:v>
                  </c:pt>
                  <c:pt idx="5">
                    <c:v>Easy to contact</c:v>
                  </c:pt>
                  <c:pt idx="6">
                    <c:v>Confidence in police</c:v>
                  </c:pt>
                  <c:pt idx="7">
                    <c:v>Libraries</c:v>
                  </c:pt>
                  <c:pt idx="8">
                    <c:v>Community &amp; participation</c:v>
                  </c:pt>
                  <c:pt idx="9">
                    <c:v>Older people live well</c:v>
                  </c:pt>
                </c15:dlblRangeCache>
              </c15:datalabelsRange>
            </c:ext>
            <c:ext xmlns:c16="http://schemas.microsoft.com/office/drawing/2014/chart" uri="{C3380CC4-5D6E-409C-BE32-E72D297353CC}">
              <c16:uniqueId val="{0000000A-28DB-4E9D-96EE-46C2B9B90868}"/>
            </c:ext>
          </c:extLst>
        </c:ser>
        <c:dLbls>
          <c:dLblPos val="t"/>
          <c:showLegendKey val="0"/>
          <c:showVal val="1"/>
          <c:showCatName val="0"/>
          <c:showSerName val="0"/>
          <c:showPercent val="0"/>
          <c:showBubbleSize val="0"/>
        </c:dLbls>
        <c:axId val="192497176"/>
        <c:axId val="192495864"/>
      </c:scatterChart>
      <c:valAx>
        <c:axId val="192497176"/>
        <c:scaling>
          <c:orientation val="minMax"/>
          <c:max val="0.30000000000000004"/>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a:latin typeface="Arial" panose="020B0604020202020204" pitchFamily="34" charset="0"/>
                    <a:cs typeface="Arial" panose="020B0604020202020204" pitchFamily="34" charset="0"/>
                  </a:rPr>
                  <a:t>Relative Importance Index</a:t>
                </a:r>
              </a:p>
            </c:rich>
          </c:tx>
          <c:layout>
            <c:manualLayout>
              <c:xMode val="edge"/>
              <c:yMode val="edge"/>
              <c:x val="0.4020815750705844"/>
              <c:y val="0.8438128166169477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2495864"/>
        <c:crosses val="autoZero"/>
        <c:crossBetween val="midCat"/>
        <c:majorUnit val="5.000000000000001E-2"/>
        <c:minorUnit val="1.0000000000000002E-2"/>
      </c:valAx>
      <c:valAx>
        <c:axId val="192495864"/>
        <c:scaling>
          <c:orientation val="minMax"/>
          <c:min val="0.1"/>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a:latin typeface="Arial" panose="020B0604020202020204" pitchFamily="34" charset="0"/>
                    <a:cs typeface="Arial" panose="020B0604020202020204" pitchFamily="34" charset="0"/>
                  </a:rPr>
                  <a:t>Performance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249717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90083379741069"/>
          <c:y val="0.12015293535939915"/>
          <c:w val="0.83179006270049582"/>
          <c:h val="0.67661386076740404"/>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solidFill>
                <a:schemeClr val="tx1"/>
              </a:solidFill>
              <a:ln w="9525">
                <a:noFill/>
              </a:ln>
              <a:effectLst/>
            </c:spPr>
          </c:marker>
          <c:dLbls>
            <c:dLbl>
              <c:idx val="0"/>
              <c:tx>
                <c:rich>
                  <a:bodyPr/>
                  <a:lstStyle/>
                  <a:p>
                    <a:r>
                      <a:rPr lang="en-US" b="1"/>
                      <a:t>Local area is a</a:t>
                    </a:r>
                    <a:r>
                      <a:rPr lang="en-US" b="1" baseline="0"/>
                      <a:t> good place to grow up</a:t>
                    </a:r>
                    <a:endParaRPr lang="en-US" b="1"/>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0-9CDB-4E44-B4D2-5C4D74ADE874}"/>
                </c:ext>
              </c:extLst>
            </c:dLbl>
            <c:dLbl>
              <c:idx val="1"/>
              <c:tx>
                <c:rich>
                  <a:bodyPr/>
                  <a:lstStyle/>
                  <a:p>
                    <a:r>
                      <a:rPr lang="en-US"/>
                      <a:t>Feel safe during the evening</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1-9CDB-4E44-B4D2-5C4D74ADE874}"/>
                </c:ext>
              </c:extLst>
            </c:dLbl>
            <c:dLbl>
              <c:idx val="2"/>
              <c:tx>
                <c:rich>
                  <a:bodyPr rot="0" spcFirstLastPara="1" vertOverflow="ellipsis" vert="horz" wrap="square" lIns="38100" tIns="19050" rIns="38100" bIns="19050" anchor="ctr" anchorCtr="0">
                    <a:spAutoFit/>
                  </a:bodyPr>
                  <a:lstStyle/>
                  <a:p>
                    <a:pPr algn="l">
                      <a:defRPr lang="en-US" sz="800" b="1" i="0" u="none" strike="noStrike" kern="1200" baseline="0">
                        <a:solidFill>
                          <a:srgbClr val="000000"/>
                        </a:solidFill>
                        <a:latin typeface="Arial" panose="020B0604020202020204" pitchFamily="34" charset="0"/>
                        <a:ea typeface="+mn-ea"/>
                        <a:cs typeface="Arial" panose="020B0604020202020204" pitchFamily="34" charset="0"/>
                      </a:defRPr>
                    </a:pPr>
                    <a:fld id="{F2DE9FB6-665C-4F16-A493-343B894F2C4B}" type="CELLRANGE">
                      <a:rPr lang="en-US" b="1" smtClean="0"/>
                      <a:pPr algn="l">
                        <a:defRPr lang="en-US" sz="800" b="1">
                          <a:solidFill>
                            <a:srgbClr val="000000"/>
                          </a:solidFill>
                          <a:latin typeface="Arial" panose="020B0604020202020204" pitchFamily="34" charset="0"/>
                          <a:cs typeface="Arial" panose="020B0604020202020204" pitchFamily="34" charset="0"/>
                        </a:defRPr>
                      </a:pPr>
                      <a:t>[CELLRANGE]</a:t>
                    </a:fld>
                    <a:r>
                      <a:rPr lang="en-US" b="1"/>
                      <a:t> at least monthly</a:t>
                    </a:r>
                  </a:p>
                </c:rich>
              </c:tx>
              <c:spPr>
                <a:noFill/>
                <a:ln>
                  <a:noFill/>
                </a:ln>
                <a:effectLst/>
              </c:spPr>
              <c:txPr>
                <a:bodyPr rot="0" spcFirstLastPara="1" vertOverflow="ellipsis" vert="horz" wrap="square" lIns="38100" tIns="19050" rIns="38100" bIns="19050" anchor="ctr" anchorCtr="0">
                  <a:spAutoFit/>
                </a:bodyPr>
                <a:lstStyle/>
                <a:p>
                  <a:pPr algn="l">
                    <a:defRPr lang="en-US" sz="8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9CDB-4E44-B4D2-5C4D74ADE874}"/>
                </c:ext>
              </c:extLst>
            </c:dLbl>
            <c:dLbl>
              <c:idx val="3"/>
              <c:tx>
                <c:rich>
                  <a:bodyPr rot="0" spcFirstLastPara="1" vertOverflow="ellipsis" vert="horz" wrap="square" lIns="38100" tIns="19050" rIns="38100" bIns="19050" anchor="ctr" anchorCtr="0">
                    <a:spAutoFit/>
                  </a:bodyPr>
                  <a:lstStyle/>
                  <a:p>
                    <a:pPr algn="l">
                      <a:defRPr lang="en-US" sz="800" b="1" i="0" u="none" strike="noStrike" kern="1200" baseline="0">
                        <a:solidFill>
                          <a:srgbClr val="000000"/>
                        </a:solidFill>
                        <a:latin typeface="Arial" panose="020B0604020202020204" pitchFamily="34" charset="0"/>
                        <a:ea typeface="+mn-ea"/>
                        <a:cs typeface="Arial" panose="020B0604020202020204" pitchFamily="34" charset="0"/>
                      </a:defRPr>
                    </a:pPr>
                    <a:r>
                      <a:rPr lang="en-US" b="1"/>
                      <a:t>Agree Council provides</a:t>
                    </a:r>
                    <a:r>
                      <a:rPr lang="en-US" b="1" baseline="0"/>
                      <a:t> value for money</a:t>
                    </a:r>
                    <a:endParaRPr lang="en-US" b="1"/>
                  </a:p>
                </c:rich>
              </c:tx>
              <c:spPr>
                <a:noFill/>
                <a:ln>
                  <a:noFill/>
                </a:ln>
                <a:effectLst/>
              </c:spPr>
              <c:txPr>
                <a:bodyPr rot="0" spcFirstLastPara="1" vertOverflow="ellipsis" vert="horz" wrap="square" lIns="38100" tIns="19050" rIns="38100" bIns="19050" anchor="ctr" anchorCtr="0">
                  <a:spAutoFit/>
                </a:bodyPr>
                <a:lstStyle/>
                <a:p>
                  <a:pPr algn="l">
                    <a:defRPr lang="en-US" sz="8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manualLayout>
                      <c:w val="0.26053760683760685"/>
                      <c:h val="7.1982377827393668E-2"/>
                    </c:manualLayout>
                  </c15:layout>
                  <c15:showDataLabelsRange val="1"/>
                </c:ext>
                <c:ext xmlns:c16="http://schemas.microsoft.com/office/drawing/2014/chart" uri="{C3380CC4-5D6E-409C-BE32-E72D297353CC}">
                  <c16:uniqueId val="{00000003-9CDB-4E44-B4D2-5C4D74ADE874}"/>
                </c:ext>
              </c:extLst>
            </c:dLbl>
            <c:dLbl>
              <c:idx val="4"/>
              <c:tx>
                <c:rich>
                  <a:bodyPr rot="0" spcFirstLastPara="1" vertOverflow="ellipsis" vert="horz" wrap="square" lIns="38100" tIns="19050" rIns="38100" bIns="19050" anchor="ctr" anchorCtr="0">
                    <a:spAutoFit/>
                  </a:bodyPr>
                  <a:lstStyle/>
                  <a:p>
                    <a:pPr algn="r">
                      <a:defRPr lang="en-US" sz="800" b="0" i="0" u="none" strike="noStrike" kern="1200" baseline="0">
                        <a:solidFill>
                          <a:srgbClr val="000000"/>
                        </a:solidFill>
                        <a:latin typeface="Arial" panose="020B0604020202020204" pitchFamily="34" charset="0"/>
                        <a:ea typeface="+mn-ea"/>
                        <a:cs typeface="Arial" panose="020B0604020202020204" pitchFamily="34" charset="0"/>
                      </a:defRPr>
                    </a:pPr>
                    <a:r>
                      <a:rPr lang="en-US"/>
                      <a:t>Feel safe during the day</a:t>
                    </a:r>
                  </a:p>
                </c:rich>
              </c:tx>
              <c:spPr>
                <a:noFill/>
                <a:ln>
                  <a:noFill/>
                </a:ln>
                <a:effectLst/>
              </c:spPr>
              <c:txPr>
                <a:bodyPr rot="0" spcFirstLastPara="1" vertOverflow="ellipsis" vert="horz" wrap="square" lIns="38100" tIns="19050" rIns="38100" bIns="19050" anchor="ctr" anchorCtr="0">
                  <a:spAutoFit/>
                </a:bodyPr>
                <a:lstStyle/>
                <a:p>
                  <a:pPr algn="r">
                    <a:defRPr lang="en-US" sz="8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4-9CDB-4E44-B4D2-5C4D74ADE874}"/>
                </c:ext>
              </c:extLst>
            </c:dLbl>
            <c:dLbl>
              <c:idx val="5"/>
              <c:tx>
                <c:rich>
                  <a:bodyPr rot="0" spcFirstLastPara="1" vertOverflow="ellipsis" vert="horz" wrap="square" lIns="38100" tIns="19050" rIns="38100" bIns="19050" anchor="ctr" anchorCtr="0">
                    <a:noAutofit/>
                  </a:bodyPr>
                  <a:lstStyle/>
                  <a:p>
                    <a:pPr algn="l">
                      <a:defRPr lang="en-US" sz="800" b="0" i="0" u="none" strike="noStrike" kern="1200" baseline="0">
                        <a:solidFill>
                          <a:srgbClr val="000000"/>
                        </a:solidFill>
                        <a:latin typeface="Arial" panose="020B0604020202020204" pitchFamily="34" charset="0"/>
                        <a:ea typeface="+mn-ea"/>
                        <a:cs typeface="Arial" panose="020B0604020202020204" pitchFamily="34" charset="0"/>
                      </a:defRPr>
                    </a:pPr>
                    <a:fld id="{4A80B28E-510A-4419-835C-B0C60A3AD52C}" type="CELLRANGE">
                      <a:rPr lang="en-US" smtClean="0"/>
                      <a:pPr algn="l">
                        <a:defRPr lang="en-US" sz="800">
                          <a:solidFill>
                            <a:srgbClr val="000000"/>
                          </a:solidFill>
                          <a:latin typeface="Arial" panose="020B0604020202020204" pitchFamily="34" charset="0"/>
                          <a:cs typeface="Arial" panose="020B0604020202020204" pitchFamily="34" charset="0"/>
                        </a:defRPr>
                      </a:pPr>
                      <a:t>[CELLRANGE]</a:t>
                    </a:fld>
                    <a:r>
                      <a:rPr lang="en-US"/>
                      <a:t> is NOT</a:t>
                    </a:r>
                    <a:r>
                      <a:rPr lang="en-US" baseline="0"/>
                      <a:t> a problem</a:t>
                    </a:r>
                  </a:p>
                </c:rich>
              </c:tx>
              <c:spPr>
                <a:noFill/>
                <a:ln>
                  <a:noFill/>
                </a:ln>
                <a:effectLst/>
              </c:spPr>
              <c:txPr>
                <a:bodyPr rot="0" spcFirstLastPara="1" vertOverflow="ellipsis" vert="horz" wrap="square" lIns="38100" tIns="19050" rIns="38100" bIns="19050" anchor="ctr" anchorCtr="0">
                  <a:noAutofit/>
                </a:bodyPr>
                <a:lstStyle/>
                <a:p>
                  <a:pPr algn="l">
                    <a:defRPr lang="en-US" sz="8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extLst>
                <c:ext xmlns:c15="http://schemas.microsoft.com/office/drawing/2012/chart" uri="{CE6537A1-D6FC-4f65-9D91-7224C49458BB}">
                  <c15:layout>
                    <c:manualLayout>
                      <c:w val="0.16618368359089777"/>
                      <c:h val="0.1460175490383642"/>
                    </c:manualLayout>
                  </c15:layout>
                  <c15:dlblFieldTable/>
                  <c15:showDataLabelsRange val="1"/>
                </c:ext>
                <c:ext xmlns:c16="http://schemas.microsoft.com/office/drawing/2014/chart" uri="{C3380CC4-5D6E-409C-BE32-E72D297353CC}">
                  <c16:uniqueId val="{00000005-9CDB-4E44-B4D2-5C4D74ADE874}"/>
                </c:ext>
              </c:extLst>
            </c:dLbl>
            <c:dLbl>
              <c:idx val="6"/>
              <c:layout>
                <c:manualLayout>
                  <c:x val="-7.2263910665140055E-2"/>
                  <c:y val="5.3843760880705742E-2"/>
                </c:manualLayout>
              </c:layout>
              <c:tx>
                <c:rich>
                  <a:bodyPr rot="0" spcFirstLastPara="1" vertOverflow="ellipsis" vert="horz" wrap="square" lIns="38100" tIns="19050" rIns="38100" bIns="19050" anchor="ctr" anchorCtr="0">
                    <a:spAutoFit/>
                  </a:bodyPr>
                  <a:lstStyle/>
                  <a:p>
                    <a:pPr algn="ctr">
                      <a:defRPr lang="en-US" sz="800" b="0" i="0" u="none" strike="noStrike" kern="1200" baseline="0">
                        <a:solidFill>
                          <a:srgbClr val="000000"/>
                        </a:solidFill>
                        <a:latin typeface="Arial" panose="020B0604020202020204" pitchFamily="34" charset="0"/>
                        <a:ea typeface="+mn-ea"/>
                        <a:cs typeface="Arial" panose="020B0604020202020204" pitchFamily="34" charset="0"/>
                      </a:defRPr>
                    </a:pPr>
                    <a:fld id="{4E43B99B-6387-4CD0-A61A-14687AE32E09}" type="CELLRANGE">
                      <a:rPr lang="en-US" dirty="0"/>
                      <a:pPr algn="ctr">
                        <a:defRPr lang="en-US" sz="800">
                          <a:solidFill>
                            <a:srgbClr val="000000"/>
                          </a:solidFill>
                          <a:latin typeface="Arial" panose="020B0604020202020204" pitchFamily="34" charset="0"/>
                          <a:cs typeface="Arial" panose="020B0604020202020204" pitchFamily="34" charset="0"/>
                        </a:defRPr>
                      </a:pPr>
                      <a:t>[CELLRANGE]</a:t>
                    </a:fld>
                    <a:endParaRPr lang="en-GB"/>
                  </a:p>
                </c:rich>
              </c:tx>
              <c:spPr>
                <a:noFill/>
                <a:ln>
                  <a:noFill/>
                </a:ln>
                <a:effectLst/>
              </c:spPr>
              <c:txPr>
                <a:bodyPr rot="0" spcFirstLastPara="1" vertOverflow="ellipsis" vert="horz" wrap="square" lIns="38100" tIns="19050" rIns="38100" bIns="19050" anchor="ctr" anchorCtr="0">
                  <a:spAutoFit/>
                </a:bodyPr>
                <a:lstStyle/>
                <a:p>
                  <a:pPr algn="ctr">
                    <a:defRPr lang="en-US" sz="800" b="0" i="0" u="none" strike="noStrike" kern="1200" baseline="0">
                      <a:solidFill>
                        <a:srgbClr val="000000"/>
                      </a:solidFill>
                      <a:latin typeface="Arial" panose="020B0604020202020204" pitchFamily="34" charset="0"/>
                      <a:ea typeface="+mn-ea"/>
                      <a:cs typeface="Arial" panose="020B0604020202020204" pitchFamily="34" charset="0"/>
                    </a:defRPr>
                  </a:pPr>
                  <a:endParaRPr lang="en-GB"/>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9CDB-4E44-B4D2-5C4D74ADE874}"/>
                </c:ext>
              </c:extLst>
            </c:dLbl>
            <c:dLbl>
              <c:idx val="7"/>
              <c:tx>
                <c:rich>
                  <a:bodyPr rot="0" spcFirstLastPara="1" vertOverflow="ellipsis" vert="horz" wrap="square" lIns="38100" tIns="19050" rIns="38100" bIns="19050" anchor="ctr" anchorCtr="0">
                    <a:noAutofit/>
                  </a:bodyPr>
                  <a:lstStyle/>
                  <a:p>
                    <a:pPr algn="l">
                      <a:defRPr lang="en-US" sz="800" b="0" i="0" u="none" strike="noStrike" kern="1200" baseline="0">
                        <a:solidFill>
                          <a:srgbClr val="000000"/>
                        </a:solidFill>
                        <a:latin typeface="Arial" panose="020B0604020202020204" pitchFamily="34" charset="0"/>
                        <a:ea typeface="+mn-ea"/>
                        <a:cs typeface="Arial" panose="020B0604020202020204" pitchFamily="34" charset="0"/>
                      </a:defRPr>
                    </a:pPr>
                    <a:fld id="{A072DF1E-3233-49B9-8739-51F50AE62256}" type="CELLRANGE">
                      <a:rPr lang="en-US" smtClean="0"/>
                      <a:pPr algn="l">
                        <a:defRPr lang="en-US" sz="800">
                          <a:solidFill>
                            <a:srgbClr val="000000"/>
                          </a:solidFill>
                          <a:latin typeface="Arial" panose="020B0604020202020204" pitchFamily="34" charset="0"/>
                          <a:cs typeface="Arial" panose="020B0604020202020204" pitchFamily="34" charset="0"/>
                        </a:defRPr>
                      </a:pPr>
                      <a:t>[CELLRANGE]</a:t>
                    </a:fld>
                    <a:r>
                      <a:rPr lang="en-US"/>
                      <a:t> at least monthly</a:t>
                    </a:r>
                  </a:p>
                </c:rich>
              </c:tx>
              <c:spPr>
                <a:noFill/>
                <a:ln>
                  <a:noFill/>
                </a:ln>
                <a:effectLst/>
              </c:spPr>
              <c:txPr>
                <a:bodyPr rot="0" spcFirstLastPara="1" vertOverflow="ellipsis" vert="horz" wrap="square" lIns="38100" tIns="19050" rIns="38100" bIns="19050" anchor="ctr" anchorCtr="0">
                  <a:noAutofit/>
                </a:bodyPr>
                <a:lstStyle/>
                <a:p>
                  <a:pPr algn="l">
                    <a:defRPr lang="en-US" sz="8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layout>
                    <c:manualLayout>
                      <c:w val="0.21516410256410259"/>
                      <c:h val="0.10899996343287893"/>
                    </c:manualLayout>
                  </c15:layout>
                  <c15:dlblFieldTable/>
                  <c15:showDataLabelsRange val="1"/>
                </c:ext>
                <c:ext xmlns:c16="http://schemas.microsoft.com/office/drawing/2014/chart" uri="{C3380CC4-5D6E-409C-BE32-E72D297353CC}">
                  <c16:uniqueId val="{00000007-9CDB-4E44-B4D2-5C4D74ADE874}"/>
                </c:ext>
              </c:extLst>
            </c:dLbl>
            <c:dLbl>
              <c:idx val="8"/>
              <c:layout>
                <c:manualLayout>
                  <c:x val="-2.3310897435897438E-3"/>
                  <c:y val="-1.5143690237267681E-2"/>
                </c:manualLayout>
              </c:layout>
              <c:tx>
                <c:rich>
                  <a:bodyPr rot="0" spcFirstLastPara="1" vertOverflow="ellipsis" vert="horz" wrap="square" lIns="38100" tIns="19050" rIns="38100" bIns="19050" anchor="ctr" anchorCtr="0">
                    <a:noAutofit/>
                  </a:bodyPr>
                  <a:lstStyle/>
                  <a:p>
                    <a:pPr algn="l">
                      <a:defRPr lang="en-US" sz="800" b="0" i="0" u="none" strike="noStrike" kern="1200" baseline="0">
                        <a:solidFill>
                          <a:srgbClr val="000000"/>
                        </a:solidFill>
                        <a:latin typeface="Arial" panose="020B0604020202020204" pitchFamily="34" charset="0"/>
                        <a:ea typeface="+mn-ea"/>
                        <a:cs typeface="Arial" panose="020B0604020202020204" pitchFamily="34" charset="0"/>
                      </a:defRPr>
                    </a:pPr>
                    <a:r>
                      <a:rPr lang="en-US"/>
                      <a:t>Go to </a:t>
                    </a:r>
                    <a:r>
                      <a:rPr lang="en-US" err="1"/>
                      <a:t>neighbours</a:t>
                    </a:r>
                    <a:r>
                      <a:rPr lang="en-US" baseline="0"/>
                      <a:t> for advice</a:t>
                    </a:r>
                    <a:endParaRPr lang="en-US"/>
                  </a:p>
                </c:rich>
              </c:tx>
              <c:spPr>
                <a:solidFill>
                  <a:srgbClr val="FED5EB"/>
                </a:solidFill>
                <a:ln>
                  <a:noFill/>
                </a:ln>
                <a:effectLst/>
              </c:spPr>
              <c:txPr>
                <a:bodyPr rot="0" spcFirstLastPara="1" vertOverflow="ellipsis" vert="horz" wrap="square" lIns="38100" tIns="19050" rIns="38100" bIns="19050" anchor="ctr" anchorCtr="0">
                  <a:noAutofit/>
                </a:bodyPr>
                <a:lstStyle/>
                <a:p>
                  <a:pPr algn="l">
                    <a:defRPr lang="en-US" sz="8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manualLayout>
                      <c:w val="0.16670833333333332"/>
                      <c:h val="0.1258261387080995"/>
                    </c:manualLayout>
                  </c15:layout>
                  <c15:showDataLabelsRange val="1"/>
                </c:ext>
                <c:ext xmlns:c16="http://schemas.microsoft.com/office/drawing/2014/chart" uri="{C3380CC4-5D6E-409C-BE32-E72D297353CC}">
                  <c16:uniqueId val="{00000008-9CDB-4E44-B4D2-5C4D74ADE874}"/>
                </c:ext>
              </c:extLst>
            </c:dLbl>
            <c:dLbl>
              <c:idx val="9"/>
              <c:layout>
                <c:manualLayout>
                  <c:x val="-0.1593886366698323"/>
                  <c:y val="3.7017585605485279E-2"/>
                </c:manualLayout>
              </c:layout>
              <c:tx>
                <c:rich>
                  <a:bodyPr rot="0" spcFirstLastPara="1" vertOverflow="ellipsis" vert="horz" wrap="square" lIns="38100" tIns="19050" rIns="38100" bIns="19050" anchor="ctr" anchorCtr="0">
                    <a:noAutofit/>
                  </a:bodyPr>
                  <a:lstStyle/>
                  <a:p>
                    <a:pPr algn="r">
                      <a:defRPr lang="en-US" sz="800" b="0" i="0" u="none" strike="noStrike" kern="1200" baseline="0">
                        <a:solidFill>
                          <a:srgbClr val="000000"/>
                        </a:solidFill>
                        <a:latin typeface="Arial" panose="020B0604020202020204" pitchFamily="34" charset="0"/>
                        <a:ea typeface="+mn-ea"/>
                        <a:cs typeface="Arial" panose="020B0604020202020204" pitchFamily="34" charset="0"/>
                      </a:defRPr>
                    </a:pPr>
                    <a:r>
                      <a:rPr lang="en-US" sz="800" b="0" i="0" u="none" strike="noStrike" kern="1200" baseline="0">
                        <a:solidFill>
                          <a:srgbClr val="000000"/>
                        </a:solidFill>
                        <a:latin typeface="Arial" panose="020B0604020202020204" pitchFamily="34" charset="0"/>
                        <a:ea typeface="+mn-ea"/>
                        <a:cs typeface="Arial" panose="020B0604020202020204" pitchFamily="34" charset="0"/>
                      </a:rPr>
                      <a:t>Council is not difficult to contact via phone</a:t>
                    </a:r>
                  </a:p>
                </c:rich>
              </c:tx>
              <c:spPr>
                <a:noFill/>
                <a:ln>
                  <a:noFill/>
                </a:ln>
                <a:effectLst/>
              </c:spPr>
              <c:txPr>
                <a:bodyPr rot="0" spcFirstLastPara="1" vertOverflow="ellipsis" vert="horz" wrap="square" lIns="38100" tIns="19050" rIns="38100" bIns="19050" anchor="ctr" anchorCtr="0">
                  <a:noAutofit/>
                </a:bodyPr>
                <a:lstStyle/>
                <a:p>
                  <a:pPr algn="r">
                    <a:defRPr lang="en-US" sz="8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manualLayout>
                      <c:w val="0.13374660385316972"/>
                      <c:h val="0.13526575552706735"/>
                    </c:manualLayout>
                  </c15:layout>
                  <c15:showDataLabelsRange val="1"/>
                </c:ext>
                <c:ext xmlns:c16="http://schemas.microsoft.com/office/drawing/2014/chart" uri="{C3380CC4-5D6E-409C-BE32-E72D297353CC}">
                  <c16:uniqueId val="{00000009-9CDB-4E44-B4D2-5C4D74ADE874}"/>
                </c:ext>
              </c:extLst>
            </c:dLbl>
            <c:spPr>
              <a:noFill/>
              <a:ln>
                <a:noFill/>
              </a:ln>
              <a:effectLst/>
            </c:spPr>
            <c:txPr>
              <a:bodyPr rot="0" spcFirstLastPara="1" vertOverflow="ellipsis" vert="horz" wrap="square" lIns="38100" tIns="19050" rIns="38100" bIns="19050" anchor="ctr" anchorCtr="0">
                <a:spAutoFit/>
              </a:bodyPr>
              <a:lstStyle/>
              <a:p>
                <a:pPr algn="l">
                  <a:defRPr lang="en-US" sz="8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Sheet1!$A$2:$A$11</c:f>
              <c:numCache>
                <c:formatCode>###0.000</c:formatCode>
                <c:ptCount val="10"/>
                <c:pt idx="0">
                  <c:v>0.22700000000000001</c:v>
                </c:pt>
                <c:pt idx="1">
                  <c:v>0.17899999999999999</c:v>
                </c:pt>
                <c:pt idx="2">
                  <c:v>0.16500000000000001</c:v>
                </c:pt>
                <c:pt idx="3">
                  <c:v>0.11799999999999999</c:v>
                </c:pt>
                <c:pt idx="4">
                  <c:v>7.1999999999999995E-2</c:v>
                </c:pt>
                <c:pt idx="5">
                  <c:v>6.8000000000000005E-2</c:v>
                </c:pt>
                <c:pt idx="6">
                  <c:v>7.0999999999999994E-2</c:v>
                </c:pt>
                <c:pt idx="7">
                  <c:v>5.3999999999999999E-2</c:v>
                </c:pt>
                <c:pt idx="8">
                  <c:v>0.05</c:v>
                </c:pt>
                <c:pt idx="9">
                  <c:v>4.7E-2</c:v>
                </c:pt>
              </c:numCache>
            </c:numRef>
          </c:xVal>
          <c:yVal>
            <c:numRef>
              <c:f>Sheet1!$B$2:$B$11</c:f>
              <c:numCache>
                <c:formatCode>0.0%</c:formatCode>
                <c:ptCount val="10"/>
                <c:pt idx="0">
                  <c:v>0.42899999999999999</c:v>
                </c:pt>
                <c:pt idx="1">
                  <c:v>0.57499999999999996</c:v>
                </c:pt>
                <c:pt idx="2">
                  <c:v>0.246</c:v>
                </c:pt>
                <c:pt idx="3">
                  <c:v>0.372</c:v>
                </c:pt>
                <c:pt idx="4">
                  <c:v>0.879</c:v>
                </c:pt>
                <c:pt idx="5">
                  <c:v>0.57699999999999996</c:v>
                </c:pt>
                <c:pt idx="6">
                  <c:v>0.36899999999999999</c:v>
                </c:pt>
                <c:pt idx="7">
                  <c:v>0.65400000000000003</c:v>
                </c:pt>
                <c:pt idx="8">
                  <c:v>0.40500000000000003</c:v>
                </c:pt>
                <c:pt idx="9">
                  <c:v>0.45400000000000001</c:v>
                </c:pt>
              </c:numCache>
            </c:numRef>
          </c:yVal>
          <c:smooth val="0"/>
          <c:extLst>
            <c:ext xmlns:c15="http://schemas.microsoft.com/office/drawing/2012/chart" uri="{02D57815-91ED-43cb-92C2-25804820EDAC}">
              <c15:datalabelsRange>
                <c15:f>Sheet1!$C$2:$C$11</c15:f>
                <c15:dlblRangeCache>
                  <c:ptCount val="10"/>
                  <c:pt idx="0">
                    <c:v>Good place for kids </c:v>
                  </c:pt>
                  <c:pt idx="1">
                    <c:v>Safe - evenings</c:v>
                  </c:pt>
                  <c:pt idx="2">
                    <c:v>Use Health Centres</c:v>
                  </c:pt>
                  <c:pt idx="3">
                    <c:v>VFM</c:v>
                  </c:pt>
                  <c:pt idx="4">
                    <c:v>Safe - daytime</c:v>
                  </c:pt>
                  <c:pt idx="5">
                    <c:v>People being drunk or rowdy</c:v>
                  </c:pt>
                  <c:pt idx="6">
                    <c:v>Serious youth violence</c:v>
                  </c:pt>
                  <c:pt idx="7">
                    <c:v>Use Restaurants and cafes</c:v>
                  </c:pt>
                  <c:pt idx="8">
                    <c:v>If I needed advice</c:v>
                  </c:pt>
                  <c:pt idx="9">
                    <c:v>NOT difficult - phone</c:v>
                  </c:pt>
                </c15:dlblRangeCache>
              </c15:datalabelsRange>
            </c:ext>
            <c:ext xmlns:c16="http://schemas.microsoft.com/office/drawing/2014/chart" uri="{C3380CC4-5D6E-409C-BE32-E72D297353CC}">
              <c16:uniqueId val="{0000000A-9CDB-4E44-B4D2-5C4D74ADE874}"/>
            </c:ext>
          </c:extLst>
        </c:ser>
        <c:dLbls>
          <c:dLblPos val="t"/>
          <c:showLegendKey val="0"/>
          <c:showVal val="1"/>
          <c:showCatName val="0"/>
          <c:showSerName val="0"/>
          <c:showPercent val="0"/>
          <c:showBubbleSize val="0"/>
        </c:dLbls>
        <c:axId val="192497176"/>
        <c:axId val="192495864"/>
      </c:scatterChart>
      <c:valAx>
        <c:axId val="192497176"/>
        <c:scaling>
          <c:orientation val="minMax"/>
          <c:max val="0.30000000000000004"/>
        </c:scaling>
        <c:delete val="0"/>
        <c:axPos val="b"/>
        <c:title>
          <c:tx>
            <c:rich>
              <a:bodyPr rot="0" spcFirstLastPara="1" vertOverflow="ellipsis" vert="horz" wrap="square" anchor="ctr" anchorCtr="1"/>
              <a:lstStyle/>
              <a:p>
                <a:pPr algn="ctr" rtl="0">
                  <a:defRPr lang="en-GB" sz="1000" b="0" i="0" u="none" strike="noStrike" kern="1200" baseline="0">
                    <a:solidFill>
                      <a:prstClr val="black">
                        <a:lumMod val="65000"/>
                        <a:lumOff val="35000"/>
                      </a:prstClr>
                    </a:solidFill>
                    <a:latin typeface="Arial" panose="020B0604020202020204" pitchFamily="34" charset="0"/>
                    <a:ea typeface="+mn-ea"/>
                    <a:cs typeface="Arial" panose="020B0604020202020204" pitchFamily="34" charset="0"/>
                  </a:defRPr>
                </a:pPr>
                <a:r>
                  <a:rPr lang="en-GB" sz="1000" b="0" i="0" u="none" strike="noStrike" kern="1200" baseline="0">
                    <a:solidFill>
                      <a:prstClr val="black">
                        <a:lumMod val="65000"/>
                        <a:lumOff val="35000"/>
                      </a:prstClr>
                    </a:solidFill>
                    <a:latin typeface="Arial" panose="020B0604020202020204" pitchFamily="34" charset="0"/>
                    <a:ea typeface="+mn-ea"/>
                    <a:cs typeface="Arial" panose="020B0604020202020204" pitchFamily="34" charset="0"/>
                  </a:rPr>
                  <a:t>Relative Importance Index</a:t>
                </a:r>
              </a:p>
            </c:rich>
          </c:tx>
          <c:overlay val="0"/>
          <c:spPr>
            <a:noFill/>
            <a:ln>
              <a:noFill/>
            </a:ln>
            <a:effectLst/>
          </c:spPr>
          <c:txPr>
            <a:bodyPr rot="0" spcFirstLastPara="1" vertOverflow="ellipsis" vert="horz" wrap="square" anchor="ctr" anchorCtr="1"/>
            <a:lstStyle/>
            <a:p>
              <a:pPr algn="ctr" rtl="0">
                <a:defRPr lang="en-GB" sz="1000" b="0" i="0" u="none" strike="noStrike" kern="1200" baseline="0">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lgn="ctr">
              <a:defRPr lang="en-US"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2495864"/>
        <c:crosses val="autoZero"/>
        <c:crossBetween val="midCat"/>
      </c:valAx>
      <c:valAx>
        <c:axId val="192495864"/>
        <c:scaling>
          <c:orientation val="minMax"/>
          <c:max val="1"/>
          <c:min val="0.2"/>
        </c:scaling>
        <c:delete val="0"/>
        <c:axPos val="l"/>
        <c:title>
          <c:tx>
            <c:rich>
              <a:bodyPr rot="-5400000" spcFirstLastPara="1" vertOverflow="ellipsis" vert="horz" wrap="square" anchor="ctr" anchorCtr="1"/>
              <a:lstStyle/>
              <a:p>
                <a:pPr algn="ctr" rtl="0">
                  <a:defRPr lang="en-GB" sz="1000" b="0" i="0" u="none" strike="noStrike" kern="1200" baseline="0">
                    <a:solidFill>
                      <a:prstClr val="black">
                        <a:lumMod val="65000"/>
                        <a:lumOff val="35000"/>
                      </a:prstClr>
                    </a:solidFill>
                    <a:latin typeface="Arial" panose="020B0604020202020204" pitchFamily="34" charset="0"/>
                    <a:ea typeface="+mn-ea"/>
                    <a:cs typeface="Arial" panose="020B0604020202020204" pitchFamily="34" charset="0"/>
                  </a:defRPr>
                </a:pPr>
                <a:r>
                  <a:rPr lang="en-GB" sz="1000" b="0" i="0" u="none" strike="noStrike" kern="1200" baseline="0">
                    <a:solidFill>
                      <a:prstClr val="black">
                        <a:lumMod val="65000"/>
                        <a:lumOff val="35000"/>
                      </a:prstClr>
                    </a:solidFill>
                    <a:latin typeface="Arial" panose="020B0604020202020204" pitchFamily="34" charset="0"/>
                    <a:ea typeface="+mn-ea"/>
                    <a:cs typeface="Arial" panose="020B0604020202020204" pitchFamily="34" charset="0"/>
                  </a:rPr>
                  <a:t>Performance</a:t>
                </a:r>
              </a:p>
            </c:rich>
          </c:tx>
          <c:overlay val="0"/>
          <c:spPr>
            <a:noFill/>
            <a:ln>
              <a:noFill/>
            </a:ln>
            <a:effectLst/>
          </c:spPr>
          <c:txPr>
            <a:bodyPr rot="-5400000" spcFirstLastPara="1" vertOverflow="ellipsis" vert="horz" wrap="square" anchor="ctr" anchorCtr="1"/>
            <a:lstStyle/>
            <a:p>
              <a:pPr algn="ctr" rtl="0">
                <a:defRPr lang="en-GB" sz="1000" b="0" i="0" u="none" strike="noStrike" kern="1200" baseline="0">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lgn="ctr">
              <a:defRPr lang="en-US"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249717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666551729608526E-2"/>
          <c:y val="3.1385782263101375E-2"/>
          <c:w val="0.95433344827039146"/>
          <c:h val="0.62258877660602197"/>
        </c:manualLayout>
      </c:layout>
      <c:barChart>
        <c:barDir val="col"/>
        <c:grouping val="clustered"/>
        <c:varyColors val="0"/>
        <c:ser>
          <c:idx val="0"/>
          <c:order val="0"/>
          <c:tx>
            <c:strRef>
              <c:f>Sheet1!$B$1</c:f>
              <c:strCache>
                <c:ptCount val="1"/>
                <c:pt idx="0">
                  <c:v>Series 1</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2">
                        <a:lumMod val="1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25"/>
                <c:pt idx="0">
                  <c:v>Brixton Acre Lane</c:v>
                </c:pt>
                <c:pt idx="1">
                  <c:v>Brixton North</c:v>
                </c:pt>
                <c:pt idx="2">
                  <c:v>Brixton Rush Common</c:v>
                </c:pt>
                <c:pt idx="3">
                  <c:v>Brixton Windrush</c:v>
                </c:pt>
                <c:pt idx="4">
                  <c:v>Clapham Common &amp; Abbeville</c:v>
                </c:pt>
                <c:pt idx="5">
                  <c:v>Clapham East</c:v>
                </c:pt>
                <c:pt idx="6">
                  <c:v>Clapham Park</c:v>
                </c:pt>
                <c:pt idx="7">
                  <c:v>Clapham Town</c:v>
                </c:pt>
                <c:pt idx="8">
                  <c:v>Gipsy Hill</c:v>
                </c:pt>
                <c:pt idx="9">
                  <c:v>Herne Hill &amp; Loughborough Junction</c:v>
                </c:pt>
                <c:pt idx="10">
                  <c:v>Kennington</c:v>
                </c:pt>
                <c:pt idx="11">
                  <c:v>Knight's Hill</c:v>
                </c:pt>
                <c:pt idx="12">
                  <c:v>Myatt's Fields</c:v>
                </c:pt>
                <c:pt idx="13">
                  <c:v>Oval</c:v>
                </c:pt>
                <c:pt idx="14">
                  <c:v>St Martin's</c:v>
                </c:pt>
                <c:pt idx="15">
                  <c:v>Stockwell East</c:v>
                </c:pt>
                <c:pt idx="16">
                  <c:v>Stockwell West &amp; Larkhall</c:v>
                </c:pt>
                <c:pt idx="17">
                  <c:v>Streatham Common &amp; Vale</c:v>
                </c:pt>
                <c:pt idx="18">
                  <c:v>Streatham Hill East</c:v>
                </c:pt>
                <c:pt idx="19">
                  <c:v>Streatham Hill West &amp; Thornton</c:v>
                </c:pt>
                <c:pt idx="20">
                  <c:v>Streatham St Leonard's</c:v>
                </c:pt>
                <c:pt idx="21">
                  <c:v>Streatham Wells</c:v>
                </c:pt>
                <c:pt idx="22">
                  <c:v>Vauxhall</c:v>
                </c:pt>
                <c:pt idx="23">
                  <c:v>Waterloo &amp; South Bank</c:v>
                </c:pt>
                <c:pt idx="24">
                  <c:v>West Dulwich</c:v>
                </c:pt>
              </c:strCache>
            </c:strRef>
          </c:cat>
          <c:val>
            <c:numRef>
              <c:f>Sheet1!$B$2:$B$26</c:f>
              <c:numCache>
                <c:formatCode>General</c:formatCode>
                <c:ptCount val="25"/>
                <c:pt idx="0">
                  <c:v>129</c:v>
                </c:pt>
                <c:pt idx="1">
                  <c:v>89</c:v>
                </c:pt>
                <c:pt idx="2">
                  <c:v>72</c:v>
                </c:pt>
                <c:pt idx="3">
                  <c:v>68</c:v>
                </c:pt>
                <c:pt idx="4">
                  <c:v>73</c:v>
                </c:pt>
                <c:pt idx="5">
                  <c:v>56</c:v>
                </c:pt>
                <c:pt idx="6">
                  <c:v>71</c:v>
                </c:pt>
                <c:pt idx="7">
                  <c:v>98</c:v>
                </c:pt>
                <c:pt idx="8">
                  <c:v>63</c:v>
                </c:pt>
                <c:pt idx="9">
                  <c:v>102</c:v>
                </c:pt>
                <c:pt idx="10">
                  <c:v>86</c:v>
                </c:pt>
                <c:pt idx="11">
                  <c:v>113</c:v>
                </c:pt>
                <c:pt idx="12">
                  <c:v>67</c:v>
                </c:pt>
                <c:pt idx="13">
                  <c:v>74</c:v>
                </c:pt>
                <c:pt idx="14">
                  <c:v>62</c:v>
                </c:pt>
                <c:pt idx="15">
                  <c:v>63</c:v>
                </c:pt>
                <c:pt idx="16">
                  <c:v>94</c:v>
                </c:pt>
                <c:pt idx="17">
                  <c:v>121</c:v>
                </c:pt>
                <c:pt idx="18">
                  <c:v>77</c:v>
                </c:pt>
                <c:pt idx="19">
                  <c:v>66</c:v>
                </c:pt>
                <c:pt idx="20">
                  <c:v>115</c:v>
                </c:pt>
                <c:pt idx="21">
                  <c:v>78</c:v>
                </c:pt>
                <c:pt idx="22">
                  <c:v>41</c:v>
                </c:pt>
                <c:pt idx="23">
                  <c:v>49</c:v>
                </c:pt>
                <c:pt idx="24">
                  <c:v>84</c:v>
                </c:pt>
              </c:numCache>
            </c:numRef>
          </c:val>
          <c:extLst>
            <c:ext xmlns:c16="http://schemas.microsoft.com/office/drawing/2014/chart" uri="{C3380CC4-5D6E-409C-BE32-E72D297353CC}">
              <c16:uniqueId val="{00000000-603E-4114-93A5-51E8966B6A14}"/>
            </c:ext>
          </c:extLst>
        </c:ser>
        <c:dLbls>
          <c:dLblPos val="outEnd"/>
          <c:showLegendKey val="0"/>
          <c:showVal val="1"/>
          <c:showCatName val="0"/>
          <c:showSerName val="0"/>
          <c:showPercent val="0"/>
          <c:showBubbleSize val="0"/>
        </c:dLbls>
        <c:gapWidth val="80"/>
        <c:overlap val="-27"/>
        <c:axId val="858656064"/>
        <c:axId val="858652784"/>
      </c:barChart>
      <c:catAx>
        <c:axId val="858656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2">
                    <a:lumMod val="10000"/>
                  </a:schemeClr>
                </a:solidFill>
                <a:latin typeface="Arial" panose="020B0604020202020204" pitchFamily="34" charset="0"/>
                <a:ea typeface="+mn-ea"/>
                <a:cs typeface="Arial" panose="020B0604020202020204" pitchFamily="34" charset="0"/>
              </a:defRPr>
            </a:pPr>
            <a:endParaRPr lang="en-US"/>
          </a:p>
        </c:txPr>
        <c:crossAx val="858652784"/>
        <c:crosses val="autoZero"/>
        <c:auto val="1"/>
        <c:lblAlgn val="ctr"/>
        <c:lblOffset val="100"/>
        <c:noMultiLvlLbl val="0"/>
      </c:catAx>
      <c:valAx>
        <c:axId val="858652784"/>
        <c:scaling>
          <c:orientation val="minMax"/>
        </c:scaling>
        <c:delete val="1"/>
        <c:axPos val="l"/>
        <c:numFmt formatCode="General" sourceLinked="1"/>
        <c:majorTickMark val="none"/>
        <c:minorTickMark val="none"/>
        <c:tickLblPos val="nextTo"/>
        <c:crossAx val="8586560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solidFill>
            <a:schemeClr val="bg2">
              <a:lumMod val="10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069993658799616"/>
          <c:y val="2.7713116795994377E-2"/>
          <c:w val="0.78384609120617521"/>
          <c:h val="0.86769579270631014"/>
        </c:manualLayout>
      </c:layout>
      <c:barChart>
        <c:barDir val="bar"/>
        <c:grouping val="percentStacked"/>
        <c:varyColors val="0"/>
        <c:ser>
          <c:idx val="0"/>
          <c:order val="0"/>
          <c:tx>
            <c:strRef>
              <c:f>Sheet1!$B$1</c:f>
              <c:strCache>
                <c:ptCount val="1"/>
                <c:pt idx="0">
                  <c:v>A great deal</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Has staff who are friendly and polite</c:v>
                </c:pt>
                <c:pt idx="1">
                  <c:v>Is difficult to get through on the phone</c:v>
                </c:pt>
                <c:pt idx="2">
                  <c:v>Provides online services that are useful to me</c:v>
                </c:pt>
                <c:pt idx="3">
                  <c:v>Has a website that is easy to use</c:v>
                </c:pt>
                <c:pt idx="4">
                  <c:v>Is easy to contact</c:v>
                </c:pt>
                <c:pt idx="5">
                  <c:v>Responds quickly when asked for help</c:v>
                </c:pt>
                <c:pt idx="6">
                  <c:v>Resolves things fully and gets things right first time</c:v>
                </c:pt>
              </c:strCache>
            </c:strRef>
          </c:cat>
          <c:val>
            <c:numRef>
              <c:f>Sheet1!$B$2:$B$8</c:f>
              <c:numCache>
                <c:formatCode>0%</c:formatCode>
                <c:ptCount val="7"/>
                <c:pt idx="0">
                  <c:v>0.23</c:v>
                </c:pt>
                <c:pt idx="1">
                  <c:v>0.31</c:v>
                </c:pt>
                <c:pt idx="2">
                  <c:v>0.15</c:v>
                </c:pt>
                <c:pt idx="3">
                  <c:v>0.14000000000000001</c:v>
                </c:pt>
                <c:pt idx="4">
                  <c:v>0.12</c:v>
                </c:pt>
                <c:pt idx="5">
                  <c:v>0.08</c:v>
                </c:pt>
                <c:pt idx="6">
                  <c:v>0.09</c:v>
                </c:pt>
              </c:numCache>
            </c:numRef>
          </c:val>
          <c:extLst>
            <c:ext xmlns:c16="http://schemas.microsoft.com/office/drawing/2014/chart" uri="{C3380CC4-5D6E-409C-BE32-E72D297353CC}">
              <c16:uniqueId val="{00000000-0372-46F7-9753-AC427DD2D8BB}"/>
            </c:ext>
          </c:extLst>
        </c:ser>
        <c:ser>
          <c:idx val="1"/>
          <c:order val="1"/>
          <c:tx>
            <c:strRef>
              <c:f>Sheet1!$C$1</c:f>
              <c:strCache>
                <c:ptCount val="1"/>
                <c:pt idx="0">
                  <c:v>To some extent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Has staff who are friendly and polite</c:v>
                </c:pt>
                <c:pt idx="1">
                  <c:v>Is difficult to get through on the phone</c:v>
                </c:pt>
                <c:pt idx="2">
                  <c:v>Provides online services that are useful to me</c:v>
                </c:pt>
                <c:pt idx="3">
                  <c:v>Has a website that is easy to use</c:v>
                </c:pt>
                <c:pt idx="4">
                  <c:v>Is easy to contact</c:v>
                </c:pt>
                <c:pt idx="5">
                  <c:v>Responds quickly when asked for help</c:v>
                </c:pt>
                <c:pt idx="6">
                  <c:v>Resolves things fully and gets things right first time</c:v>
                </c:pt>
              </c:strCache>
            </c:strRef>
          </c:cat>
          <c:val>
            <c:numRef>
              <c:f>Sheet1!$C$2:$C$8</c:f>
              <c:numCache>
                <c:formatCode>0%</c:formatCode>
                <c:ptCount val="7"/>
                <c:pt idx="0">
                  <c:v>0.34</c:v>
                </c:pt>
                <c:pt idx="1">
                  <c:v>0.24</c:v>
                </c:pt>
                <c:pt idx="2">
                  <c:v>0.39</c:v>
                </c:pt>
                <c:pt idx="3">
                  <c:v>0.38</c:v>
                </c:pt>
                <c:pt idx="4">
                  <c:v>0.3</c:v>
                </c:pt>
                <c:pt idx="5">
                  <c:v>0.23</c:v>
                </c:pt>
                <c:pt idx="6">
                  <c:v>0.21</c:v>
                </c:pt>
              </c:numCache>
            </c:numRef>
          </c:val>
          <c:extLst>
            <c:ext xmlns:c16="http://schemas.microsoft.com/office/drawing/2014/chart" uri="{C3380CC4-5D6E-409C-BE32-E72D297353CC}">
              <c16:uniqueId val="{00000001-0372-46F7-9753-AC427DD2D8BB}"/>
            </c:ext>
          </c:extLst>
        </c:ser>
        <c:ser>
          <c:idx val="2"/>
          <c:order val="2"/>
          <c:tx>
            <c:strRef>
              <c:f>Sheet1!$D$1</c:f>
              <c:strCache>
                <c:ptCount val="1"/>
                <c:pt idx="0">
                  <c:v>Not very much</c:v>
                </c:pt>
              </c:strCache>
            </c:strRef>
          </c:tx>
          <c:spPr>
            <a:solidFill>
              <a:srgbClr val="1EA896"/>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Has staff who are friendly and polite</c:v>
                </c:pt>
                <c:pt idx="1">
                  <c:v>Is difficult to get through on the phone</c:v>
                </c:pt>
                <c:pt idx="2">
                  <c:v>Provides online services that are useful to me</c:v>
                </c:pt>
                <c:pt idx="3">
                  <c:v>Has a website that is easy to use</c:v>
                </c:pt>
                <c:pt idx="4">
                  <c:v>Is easy to contact</c:v>
                </c:pt>
                <c:pt idx="5">
                  <c:v>Responds quickly when asked for help</c:v>
                </c:pt>
                <c:pt idx="6">
                  <c:v>Resolves things fully and gets things right first time</c:v>
                </c:pt>
              </c:strCache>
            </c:strRef>
          </c:cat>
          <c:val>
            <c:numRef>
              <c:f>Sheet1!$D$2:$D$8</c:f>
              <c:numCache>
                <c:formatCode>0%</c:formatCode>
                <c:ptCount val="7"/>
                <c:pt idx="0">
                  <c:v>0.12</c:v>
                </c:pt>
                <c:pt idx="1">
                  <c:v>0.11</c:v>
                </c:pt>
                <c:pt idx="2">
                  <c:v>0.2</c:v>
                </c:pt>
                <c:pt idx="3">
                  <c:v>0.2</c:v>
                </c:pt>
                <c:pt idx="4">
                  <c:v>0.23</c:v>
                </c:pt>
                <c:pt idx="5">
                  <c:v>0.23</c:v>
                </c:pt>
                <c:pt idx="6">
                  <c:v>0.22</c:v>
                </c:pt>
              </c:numCache>
            </c:numRef>
          </c:val>
          <c:extLst>
            <c:ext xmlns:c16="http://schemas.microsoft.com/office/drawing/2014/chart" uri="{C3380CC4-5D6E-409C-BE32-E72D297353CC}">
              <c16:uniqueId val="{00000002-0372-46F7-9753-AC427DD2D8BB}"/>
            </c:ext>
          </c:extLst>
        </c:ser>
        <c:ser>
          <c:idx val="3"/>
          <c:order val="3"/>
          <c:tx>
            <c:strRef>
              <c:f>Sheet1!$E$1</c:f>
              <c:strCache>
                <c:ptCount val="1"/>
                <c:pt idx="0">
                  <c:v>Not at all</c:v>
                </c:pt>
              </c:strCache>
            </c:strRef>
          </c:tx>
          <c:spPr>
            <a:solidFill>
              <a:srgbClr val="FAA71C"/>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Has staff who are friendly and polite</c:v>
                </c:pt>
                <c:pt idx="1">
                  <c:v>Is difficult to get through on the phone</c:v>
                </c:pt>
                <c:pt idx="2">
                  <c:v>Provides online services that are useful to me</c:v>
                </c:pt>
                <c:pt idx="3">
                  <c:v>Has a website that is easy to use</c:v>
                </c:pt>
                <c:pt idx="4">
                  <c:v>Is easy to contact</c:v>
                </c:pt>
                <c:pt idx="5">
                  <c:v>Responds quickly when asked for help</c:v>
                </c:pt>
                <c:pt idx="6">
                  <c:v>Resolves things fully and gets things right first time</c:v>
                </c:pt>
              </c:strCache>
            </c:strRef>
          </c:cat>
          <c:val>
            <c:numRef>
              <c:f>Sheet1!$E$2:$E$8</c:f>
              <c:numCache>
                <c:formatCode>0%</c:formatCode>
                <c:ptCount val="7"/>
                <c:pt idx="0">
                  <c:v>0.08</c:v>
                </c:pt>
                <c:pt idx="1">
                  <c:v>0.09</c:v>
                </c:pt>
                <c:pt idx="2">
                  <c:v>0.13</c:v>
                </c:pt>
                <c:pt idx="3">
                  <c:v>0.14000000000000001</c:v>
                </c:pt>
                <c:pt idx="4">
                  <c:v>0.21</c:v>
                </c:pt>
                <c:pt idx="5">
                  <c:v>0.25</c:v>
                </c:pt>
                <c:pt idx="6">
                  <c:v>0.31</c:v>
                </c:pt>
              </c:numCache>
            </c:numRef>
          </c:val>
          <c:extLst>
            <c:ext xmlns:c16="http://schemas.microsoft.com/office/drawing/2014/chart" uri="{C3380CC4-5D6E-409C-BE32-E72D297353CC}">
              <c16:uniqueId val="{00000003-0372-46F7-9753-AC427DD2D8BB}"/>
            </c:ext>
          </c:extLst>
        </c:ser>
        <c:ser>
          <c:idx val="4"/>
          <c:order val="4"/>
          <c:tx>
            <c:strRef>
              <c:f>Sheet1!$F$1</c:f>
              <c:strCache>
                <c:ptCount val="1"/>
                <c:pt idx="0">
                  <c:v>Don't know/ NA</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Has staff who are friendly and polite</c:v>
                </c:pt>
                <c:pt idx="1">
                  <c:v>Is difficult to get through on the phone</c:v>
                </c:pt>
                <c:pt idx="2">
                  <c:v>Provides online services that are useful to me</c:v>
                </c:pt>
                <c:pt idx="3">
                  <c:v>Has a website that is easy to use</c:v>
                </c:pt>
                <c:pt idx="4">
                  <c:v>Is easy to contact</c:v>
                </c:pt>
                <c:pt idx="5">
                  <c:v>Responds quickly when asked for help</c:v>
                </c:pt>
                <c:pt idx="6">
                  <c:v>Resolves things fully and gets things right first time</c:v>
                </c:pt>
              </c:strCache>
            </c:strRef>
          </c:cat>
          <c:val>
            <c:numRef>
              <c:f>Sheet1!$F$2:$F$8</c:f>
              <c:numCache>
                <c:formatCode>0%</c:formatCode>
                <c:ptCount val="7"/>
                <c:pt idx="0">
                  <c:v>0.24</c:v>
                </c:pt>
                <c:pt idx="1">
                  <c:v>0.25</c:v>
                </c:pt>
                <c:pt idx="2">
                  <c:v>0.14000000000000001</c:v>
                </c:pt>
                <c:pt idx="3">
                  <c:v>0.13</c:v>
                </c:pt>
                <c:pt idx="4">
                  <c:v>0.14000000000000001</c:v>
                </c:pt>
                <c:pt idx="5">
                  <c:v>0.2</c:v>
                </c:pt>
                <c:pt idx="6">
                  <c:v>0.17</c:v>
                </c:pt>
              </c:numCache>
            </c:numRef>
          </c:val>
          <c:extLst>
            <c:ext xmlns:c16="http://schemas.microsoft.com/office/drawing/2014/chart" uri="{C3380CC4-5D6E-409C-BE32-E72D297353CC}">
              <c16:uniqueId val="{00000004-0372-46F7-9753-AC427DD2D8BB}"/>
            </c:ext>
          </c:extLst>
        </c:ser>
        <c:dLbls>
          <c:dLblPos val="ctr"/>
          <c:showLegendKey val="0"/>
          <c:showVal val="1"/>
          <c:showCatName val="0"/>
          <c:showSerName val="0"/>
          <c:showPercent val="0"/>
          <c:showBubbleSize val="0"/>
        </c:dLbls>
        <c:gapWidth val="100"/>
        <c:overlap val="100"/>
        <c:axId val="187858176"/>
        <c:axId val="187857392"/>
      </c:barChart>
      <c:catAx>
        <c:axId val="187858176"/>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7857392"/>
        <c:crosses val="autoZero"/>
        <c:auto val="1"/>
        <c:lblAlgn val="ctr"/>
        <c:lblOffset val="100"/>
        <c:noMultiLvlLbl val="0"/>
      </c:catAx>
      <c:valAx>
        <c:axId val="187857392"/>
        <c:scaling>
          <c:orientation val="minMax"/>
        </c:scaling>
        <c:delete val="1"/>
        <c:axPos val="b"/>
        <c:numFmt formatCode="0%" sourceLinked="1"/>
        <c:majorTickMark val="none"/>
        <c:minorTickMark val="none"/>
        <c:tickLblPos val="nextTo"/>
        <c:crossAx val="187858176"/>
        <c:crosses val="max"/>
        <c:crossBetween val="between"/>
      </c:valAx>
      <c:spPr>
        <a:noFill/>
        <a:ln>
          <a:noFill/>
        </a:ln>
        <a:effectLst/>
      </c:spPr>
    </c:plotArea>
    <c:legend>
      <c:legendPos val="b"/>
      <c:layout>
        <c:manualLayout>
          <c:xMode val="edge"/>
          <c:yMode val="edge"/>
          <c:x val="0.19279315214127898"/>
          <c:y val="0.91708056011800232"/>
          <c:w val="0.71891780573144581"/>
          <c:h val="6.326083608372208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751915689645015"/>
          <c:y val="0"/>
          <c:w val="0.66671407163405572"/>
          <c:h val="0.95417241867629754"/>
        </c:manualLayout>
      </c:layout>
      <c:barChart>
        <c:barDir val="bar"/>
        <c:grouping val="clustered"/>
        <c:varyColors val="0"/>
        <c:ser>
          <c:idx val="0"/>
          <c:order val="0"/>
          <c:tx>
            <c:strRef>
              <c:f>Sheet1!$B$1</c:f>
              <c:strCache>
                <c:ptCount val="1"/>
                <c:pt idx="0">
                  <c:v>Most need improving 2023</c:v>
                </c:pt>
              </c:strCache>
            </c:strRef>
          </c:tx>
          <c:spPr>
            <a:solidFill>
              <a:srgbClr val="FAA71C"/>
            </a:solidFill>
            <a:ln>
              <a:noFill/>
            </a:ln>
            <a:effectLst/>
          </c:spPr>
          <c:invertIfNegative val="0"/>
          <c:dPt>
            <c:idx val="0"/>
            <c:invertIfNegative val="0"/>
            <c:bubble3D val="0"/>
            <c:spPr>
              <a:solidFill>
                <a:srgbClr val="FAA71C"/>
              </a:solidFill>
              <a:ln>
                <a:noFill/>
              </a:ln>
              <a:effectLst/>
            </c:spPr>
            <c:extLst>
              <c:ext xmlns:c16="http://schemas.microsoft.com/office/drawing/2014/chart" uri="{C3380CC4-5D6E-409C-BE32-E72D297353CC}">
                <c16:uniqueId val="{00000001-5921-43FD-ABED-6C526FE67553}"/>
              </c:ext>
            </c:extLst>
          </c:dPt>
          <c:dPt>
            <c:idx val="1"/>
            <c:invertIfNegative val="0"/>
            <c:bubble3D val="0"/>
            <c:spPr>
              <a:solidFill>
                <a:srgbClr val="FAA71C"/>
              </a:solidFill>
              <a:ln>
                <a:noFill/>
              </a:ln>
              <a:effectLst/>
            </c:spPr>
            <c:extLst>
              <c:ext xmlns:c16="http://schemas.microsoft.com/office/drawing/2014/chart" uri="{C3380CC4-5D6E-409C-BE32-E72D297353CC}">
                <c16:uniqueId val="{00000003-5921-43FD-ABED-6C526FE67553}"/>
              </c:ext>
            </c:extLst>
          </c:dPt>
          <c:dPt>
            <c:idx val="2"/>
            <c:invertIfNegative val="0"/>
            <c:bubble3D val="0"/>
            <c:spPr>
              <a:solidFill>
                <a:srgbClr val="FAA71C"/>
              </a:solidFill>
              <a:ln>
                <a:noFill/>
              </a:ln>
              <a:effectLst/>
            </c:spPr>
            <c:extLst>
              <c:ext xmlns:c16="http://schemas.microsoft.com/office/drawing/2014/chart" uri="{C3380CC4-5D6E-409C-BE32-E72D297353CC}">
                <c16:uniqueId val="{00000005-5921-43FD-ABED-6C526FE67553}"/>
              </c:ext>
            </c:extLst>
          </c:dPt>
          <c:dPt>
            <c:idx val="5"/>
            <c:invertIfNegative val="0"/>
            <c:bubble3D val="0"/>
            <c:spPr>
              <a:solidFill>
                <a:srgbClr val="FAA71C"/>
              </a:solidFill>
              <a:ln>
                <a:noFill/>
              </a:ln>
              <a:effectLst/>
            </c:spPr>
            <c:extLst>
              <c:ext xmlns:c16="http://schemas.microsoft.com/office/drawing/2014/chart" uri="{C3380CC4-5D6E-409C-BE32-E72D297353CC}">
                <c16:uniqueId val="{00000007-5921-43FD-ABED-6C526FE67553}"/>
              </c:ext>
            </c:extLst>
          </c:dPt>
          <c:dLbls>
            <c:dLbl>
              <c:idx val="0"/>
              <c:spPr>
                <a:noFill/>
                <a:ln>
                  <a:noFill/>
                </a:ln>
                <a:effectLst/>
              </c:spPr>
              <c:txPr>
                <a:bodyPr rot="0" spcFirstLastPara="1" vertOverflow="ellipsis" vert="horz" wrap="square" anchor="ctr" anchorCtr="1"/>
                <a:lstStyle/>
                <a:p>
                  <a:pPr>
                    <a:defRPr sz="1197" b="1" i="0" u="none" strike="noStrike" kern="1200" baseline="0">
                      <a:solidFill>
                        <a:srgbClr val="008840"/>
                      </a:solidFill>
                      <a:latin typeface="Arial Black" panose="020B0A040201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5921-43FD-ABED-6C526FE67553}"/>
                </c:ext>
              </c:extLst>
            </c:dLbl>
            <c:dLbl>
              <c:idx val="1"/>
              <c:layout>
                <c:manualLayout>
                  <c:x val="-4.2154373905657953E-2"/>
                  <c:y val="2.3934518986971665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921-43FD-ABED-6C526FE67553}"/>
                </c:ext>
              </c:extLst>
            </c:dLbl>
            <c:dLbl>
              <c:idx val="2"/>
              <c:spPr>
                <a:noFill/>
                <a:ln>
                  <a:noFill/>
                </a:ln>
                <a:effectLst/>
              </c:spPr>
              <c:txPr>
                <a:bodyPr rot="0" spcFirstLastPara="1" vertOverflow="ellipsis" vert="horz" wrap="square" anchor="ctr" anchorCtr="1"/>
                <a:lstStyle/>
                <a:p>
                  <a:pPr>
                    <a:defRPr sz="1197" b="1" i="0" u="none" strike="noStrike" kern="1200" baseline="0">
                      <a:solidFill>
                        <a:srgbClr val="008840"/>
                      </a:solidFill>
                      <a:latin typeface="Arial Black" panose="020B0A040201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5921-43FD-ABED-6C526FE67553}"/>
                </c:ext>
              </c:extLst>
            </c:dLbl>
            <c:dLbl>
              <c:idx val="3"/>
              <c:spPr>
                <a:noFill/>
                <a:ln>
                  <a:noFill/>
                </a:ln>
                <a:effectLst/>
              </c:spPr>
              <c:txPr>
                <a:bodyPr rot="0" spcFirstLastPara="1" vertOverflow="ellipsis" vert="horz" wrap="square" anchor="ctr" anchorCtr="1"/>
                <a:lstStyle/>
                <a:p>
                  <a:pPr>
                    <a:defRPr sz="1197" b="1" i="0" u="none" strike="noStrike" kern="1200" baseline="0">
                      <a:solidFill>
                        <a:srgbClr val="C00000"/>
                      </a:solidFill>
                      <a:latin typeface="Arial Black" panose="020B0A040201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EBC0-483B-9C9A-7E35F4798B7E}"/>
                </c:ext>
              </c:extLst>
            </c:dLbl>
            <c:dLbl>
              <c:idx val="8"/>
              <c:dLblPos val="outEnd"/>
              <c:showLegendKey val="0"/>
              <c:showVal val="1"/>
              <c:showCatName val="0"/>
              <c:showSerName val="0"/>
              <c:showPercent val="0"/>
              <c:showBubbleSize val="0"/>
              <c:extLst>
                <c:ext xmlns:c15="http://schemas.microsoft.com/office/drawing/2012/chart" uri="{CE6537A1-D6FC-4f65-9D91-7224C49458BB}">
                  <c15:layout>
                    <c:manualLayout>
                      <c:w val="3.0908061138062458E-2"/>
                      <c:h val="6.0428916154029157E-2"/>
                    </c:manualLayout>
                  </c15:layout>
                </c:ext>
                <c:ext xmlns:c16="http://schemas.microsoft.com/office/drawing/2014/chart" uri="{C3380CC4-5D6E-409C-BE32-E72D297353CC}">
                  <c16:uniqueId val="{00000016-5921-43FD-ABED-6C526FE67553}"/>
                </c:ext>
              </c:extLst>
            </c:dLbl>
            <c:dLbl>
              <c:idx val="9"/>
              <c:layout>
                <c:manualLayout>
                  <c:x val="-2.845402515120737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5921-43FD-ABED-6C526FE67553}"/>
                </c:ext>
              </c:extLst>
            </c:dLbl>
            <c:spPr>
              <a:noFill/>
              <a:ln>
                <a:noFill/>
              </a:ln>
              <a:effectLst/>
            </c:spPr>
            <c:txPr>
              <a:bodyPr rot="0" spcFirstLastPara="1" vertOverflow="ellipsis" vert="horz" wrap="square" anchor="ctr" anchorCtr="1"/>
              <a:lstStyle/>
              <a:p>
                <a:pPr>
                  <a:defRPr sz="1197" b="1" i="0" u="none" strike="noStrike" kern="1200" baseline="0">
                    <a:solidFill>
                      <a:srgbClr val="002060"/>
                    </a:solidFill>
                    <a:latin typeface="Arial Black" panose="020B0A040201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Clean streets</c:v>
                </c:pt>
                <c:pt idx="1">
                  <c:v>The level of crime</c:v>
                </c:pt>
                <c:pt idx="2">
                  <c:v>Affordable decent housing for rent</c:v>
                </c:pt>
                <c:pt idx="3">
                  <c:v>Remove low traffic zones/LTNs</c:v>
                </c:pt>
                <c:pt idx="4">
                  <c:v>Refuse collection/recycling</c:v>
                </c:pt>
                <c:pt idx="5">
                  <c:v>Road and pavement repairs</c:v>
                </c:pt>
                <c:pt idx="6">
                  <c:v>The level of traffic congestion</c:v>
                </c:pt>
                <c:pt idx="7">
                  <c:v>Activities for teenagers</c:v>
                </c:pt>
                <c:pt idx="8">
                  <c:v>Serious youth violence</c:v>
                </c:pt>
                <c:pt idx="9">
                  <c:v>The level of pollution (including air quality)</c:v>
                </c:pt>
                <c:pt idx="10">
                  <c:v>Education provision</c:v>
                </c:pt>
                <c:pt idx="11">
                  <c:v>Homelessness</c:v>
                </c:pt>
                <c:pt idx="12">
                  <c:v>Quality of health services</c:v>
                </c:pt>
                <c:pt idx="13">
                  <c:v>Levels of street-based harassment</c:v>
                </c:pt>
              </c:strCache>
            </c:strRef>
          </c:cat>
          <c:val>
            <c:numRef>
              <c:f>Sheet1!$B$2:$B$15</c:f>
              <c:numCache>
                <c:formatCode>0%</c:formatCode>
                <c:ptCount val="14"/>
                <c:pt idx="0">
                  <c:v>0.24</c:v>
                </c:pt>
                <c:pt idx="1">
                  <c:v>0.23</c:v>
                </c:pt>
                <c:pt idx="2">
                  <c:v>0.15</c:v>
                </c:pt>
                <c:pt idx="3">
                  <c:v>0.14000000000000001</c:v>
                </c:pt>
                <c:pt idx="4">
                  <c:v>0.12</c:v>
                </c:pt>
                <c:pt idx="5">
                  <c:v>0.11</c:v>
                </c:pt>
                <c:pt idx="6">
                  <c:v>0.08</c:v>
                </c:pt>
                <c:pt idx="7">
                  <c:v>0.08</c:v>
                </c:pt>
                <c:pt idx="8">
                  <c:v>7.0000000000000007E-2</c:v>
                </c:pt>
                <c:pt idx="9">
                  <c:v>0.06</c:v>
                </c:pt>
                <c:pt idx="10">
                  <c:v>0.06</c:v>
                </c:pt>
                <c:pt idx="11">
                  <c:v>0.06</c:v>
                </c:pt>
                <c:pt idx="12">
                  <c:v>0.06</c:v>
                </c:pt>
                <c:pt idx="13">
                  <c:v>0.06</c:v>
                </c:pt>
              </c:numCache>
            </c:numRef>
          </c:val>
          <c:extLst>
            <c:ext xmlns:c16="http://schemas.microsoft.com/office/drawing/2014/chart" uri="{C3380CC4-5D6E-409C-BE32-E72D297353CC}">
              <c16:uniqueId val="{0000000C-5921-43FD-ABED-6C526FE67553}"/>
            </c:ext>
          </c:extLst>
        </c:ser>
        <c:ser>
          <c:idx val="1"/>
          <c:order val="1"/>
          <c:tx>
            <c:strRef>
              <c:f>Sheet1!$C$1</c:f>
              <c:strCache>
                <c:ptCount val="1"/>
                <c:pt idx="0">
                  <c:v>Most need improving 20222</c:v>
                </c:pt>
              </c:strCache>
            </c:strRef>
          </c:tx>
          <c:spPr>
            <a:solidFill>
              <a:schemeClr val="bg1">
                <a:lumMod val="75000"/>
              </a:schemeClr>
            </a:solidFill>
            <a:ln>
              <a:noFill/>
            </a:ln>
            <a:effectLst/>
          </c:spPr>
          <c:invertIfNegative val="0"/>
          <c:dPt>
            <c:idx val="0"/>
            <c:invertIfNegative val="0"/>
            <c:bubble3D val="0"/>
            <c:spPr>
              <a:noFill/>
              <a:ln>
                <a:solidFill>
                  <a:schemeClr val="bg1">
                    <a:lumMod val="75000"/>
                  </a:schemeClr>
                </a:solidFill>
              </a:ln>
              <a:effectLst/>
            </c:spPr>
            <c:extLst>
              <c:ext xmlns:c16="http://schemas.microsoft.com/office/drawing/2014/chart" uri="{C3380CC4-5D6E-409C-BE32-E72D297353CC}">
                <c16:uniqueId val="{00000000-EBC0-483B-9C9A-7E35F4798B7E}"/>
              </c:ext>
            </c:extLst>
          </c:dPt>
          <c:dPt>
            <c:idx val="1"/>
            <c:invertIfNegative val="0"/>
            <c:bubble3D val="0"/>
            <c:spPr>
              <a:noFill/>
              <a:ln>
                <a:solidFill>
                  <a:schemeClr val="bg1">
                    <a:lumMod val="75000"/>
                  </a:schemeClr>
                </a:solidFill>
              </a:ln>
              <a:effectLst/>
            </c:spPr>
            <c:extLst>
              <c:ext xmlns:c16="http://schemas.microsoft.com/office/drawing/2014/chart" uri="{C3380CC4-5D6E-409C-BE32-E72D297353CC}">
                <c16:uniqueId val="{00000010-5921-43FD-ABED-6C526FE67553}"/>
              </c:ext>
            </c:extLst>
          </c:dPt>
          <c:dPt>
            <c:idx val="2"/>
            <c:invertIfNegative val="0"/>
            <c:bubble3D val="0"/>
            <c:spPr>
              <a:noFill/>
              <a:ln>
                <a:solidFill>
                  <a:schemeClr val="bg1">
                    <a:lumMod val="75000"/>
                  </a:schemeClr>
                </a:solidFill>
              </a:ln>
              <a:effectLst/>
            </c:spPr>
            <c:extLst>
              <c:ext xmlns:c16="http://schemas.microsoft.com/office/drawing/2014/chart" uri="{C3380CC4-5D6E-409C-BE32-E72D297353CC}">
                <c16:uniqueId val="{00000001-EBC0-483B-9C9A-7E35F4798B7E}"/>
              </c:ext>
            </c:extLst>
          </c:dPt>
          <c:dPt>
            <c:idx val="4"/>
            <c:invertIfNegative val="0"/>
            <c:bubble3D val="0"/>
            <c:spPr>
              <a:noFill/>
              <a:ln>
                <a:solidFill>
                  <a:schemeClr val="bg1">
                    <a:lumMod val="75000"/>
                  </a:schemeClr>
                </a:solidFill>
              </a:ln>
              <a:effectLst/>
            </c:spPr>
            <c:extLst>
              <c:ext xmlns:c16="http://schemas.microsoft.com/office/drawing/2014/chart" uri="{C3380CC4-5D6E-409C-BE32-E72D297353CC}">
                <c16:uniqueId val="{00000015-5921-43FD-ABED-6C526FE67553}"/>
              </c:ext>
            </c:extLst>
          </c:dPt>
          <c:dPt>
            <c:idx val="5"/>
            <c:invertIfNegative val="0"/>
            <c:bubble3D val="0"/>
            <c:spPr>
              <a:solidFill>
                <a:schemeClr val="bg1">
                  <a:lumMod val="75000"/>
                </a:schemeClr>
              </a:solidFill>
              <a:ln>
                <a:noFill/>
              </a:ln>
              <a:effectLst/>
            </c:spPr>
            <c:extLst>
              <c:ext xmlns:c16="http://schemas.microsoft.com/office/drawing/2014/chart" uri="{C3380CC4-5D6E-409C-BE32-E72D297353CC}">
                <c16:uniqueId val="{00000011-5921-43FD-ABED-6C526FE67553}"/>
              </c:ext>
            </c:extLst>
          </c:dPt>
          <c:dPt>
            <c:idx val="6"/>
            <c:invertIfNegative val="0"/>
            <c:bubble3D val="0"/>
            <c:spPr>
              <a:noFill/>
              <a:ln>
                <a:solidFill>
                  <a:schemeClr val="bg1">
                    <a:lumMod val="75000"/>
                  </a:schemeClr>
                </a:solidFill>
              </a:ln>
              <a:effectLst/>
            </c:spPr>
            <c:extLst>
              <c:ext xmlns:c16="http://schemas.microsoft.com/office/drawing/2014/chart" uri="{C3380CC4-5D6E-409C-BE32-E72D297353CC}">
                <c16:uniqueId val="{00000012-5921-43FD-ABED-6C526FE67553}"/>
              </c:ext>
            </c:extLst>
          </c:dPt>
          <c:dPt>
            <c:idx val="8"/>
            <c:invertIfNegative val="0"/>
            <c:bubble3D val="0"/>
            <c:spPr>
              <a:noFill/>
              <a:ln>
                <a:solidFill>
                  <a:schemeClr val="bg1">
                    <a:lumMod val="75000"/>
                  </a:schemeClr>
                </a:solidFill>
              </a:ln>
              <a:effectLst/>
            </c:spPr>
            <c:extLst>
              <c:ext xmlns:c16="http://schemas.microsoft.com/office/drawing/2014/chart" uri="{C3380CC4-5D6E-409C-BE32-E72D297353CC}">
                <c16:uniqueId val="{00000013-5921-43FD-ABED-6C526FE67553}"/>
              </c:ext>
            </c:extLst>
          </c:dPt>
          <c:dPt>
            <c:idx val="9"/>
            <c:invertIfNegative val="0"/>
            <c:bubble3D val="0"/>
            <c:spPr>
              <a:noFill/>
              <a:ln>
                <a:solidFill>
                  <a:schemeClr val="bg1">
                    <a:lumMod val="75000"/>
                  </a:schemeClr>
                </a:solidFill>
              </a:ln>
              <a:effectLst/>
            </c:spPr>
            <c:extLst>
              <c:ext xmlns:c16="http://schemas.microsoft.com/office/drawing/2014/chart" uri="{C3380CC4-5D6E-409C-BE32-E72D297353CC}">
                <c16:uniqueId val="{00000014-5921-43FD-ABED-6C526FE67553}"/>
              </c:ext>
            </c:extLst>
          </c:dPt>
          <c:dPt>
            <c:idx val="10"/>
            <c:invertIfNegative val="0"/>
            <c:bubble3D val="0"/>
            <c:spPr>
              <a:noFill/>
              <a:ln>
                <a:solidFill>
                  <a:schemeClr val="bg1">
                    <a:lumMod val="75000"/>
                  </a:schemeClr>
                </a:solidFill>
              </a:ln>
              <a:effectLst/>
            </c:spPr>
            <c:extLst>
              <c:ext xmlns:c16="http://schemas.microsoft.com/office/drawing/2014/chart" uri="{C3380CC4-5D6E-409C-BE32-E72D297353CC}">
                <c16:uniqueId val="{00000004-EBC0-483B-9C9A-7E35F4798B7E}"/>
              </c:ext>
            </c:extLst>
          </c:dPt>
          <c:dPt>
            <c:idx val="13"/>
            <c:invertIfNegative val="0"/>
            <c:bubble3D val="0"/>
            <c:spPr>
              <a:noFill/>
              <a:ln>
                <a:solidFill>
                  <a:schemeClr val="bg1">
                    <a:lumMod val="75000"/>
                  </a:schemeClr>
                </a:solidFill>
              </a:ln>
              <a:effectLst/>
            </c:spPr>
            <c:extLst>
              <c:ext xmlns:c16="http://schemas.microsoft.com/office/drawing/2014/chart" uri="{C3380CC4-5D6E-409C-BE32-E72D297353CC}">
                <c16:uniqueId val="{00000005-EBC0-483B-9C9A-7E35F4798B7E}"/>
              </c:ext>
            </c:extLst>
          </c:dPt>
          <c:dLbls>
            <c:dLbl>
              <c:idx val="1"/>
              <c:layout>
                <c:manualLayout>
                  <c:x val="-3.3018050785461044E-2"/>
                  <c:y val="4.6645021823064881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921-43FD-ABED-6C526FE67553}"/>
                </c:ext>
              </c:extLst>
            </c:dLbl>
            <c:dLbl>
              <c:idx val="9"/>
              <c:layout>
                <c:manualLayout>
                  <c:x val="-5.121724527217328E-4"/>
                  <c:y val="2.3322510910853668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921-43FD-ABED-6C526FE67553}"/>
                </c:ext>
              </c:extLst>
            </c:dLbl>
            <c:spPr>
              <a:noFill/>
              <a:ln>
                <a:noFill/>
              </a:ln>
              <a:effectLst/>
            </c:spPr>
            <c:txPr>
              <a:bodyPr rot="0" spcFirstLastPara="1" vertOverflow="ellipsis" vert="horz" wrap="square" anchor="ctr" anchorCtr="1"/>
              <a:lstStyle/>
              <a:p>
                <a:pPr>
                  <a:defRPr sz="1000" b="0"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Clean streets</c:v>
                </c:pt>
                <c:pt idx="1">
                  <c:v>The level of crime</c:v>
                </c:pt>
                <c:pt idx="2">
                  <c:v>Affordable decent housing for rent</c:v>
                </c:pt>
                <c:pt idx="3">
                  <c:v>Remove low traffic zones/LTNs</c:v>
                </c:pt>
                <c:pt idx="4">
                  <c:v>Refuse collection/recycling</c:v>
                </c:pt>
                <c:pt idx="5">
                  <c:v>Road and pavement repairs</c:v>
                </c:pt>
                <c:pt idx="6">
                  <c:v>The level of traffic congestion</c:v>
                </c:pt>
                <c:pt idx="7">
                  <c:v>Activities for teenagers</c:v>
                </c:pt>
                <c:pt idx="8">
                  <c:v>Serious youth violence</c:v>
                </c:pt>
                <c:pt idx="9">
                  <c:v>The level of pollution (including air quality)</c:v>
                </c:pt>
                <c:pt idx="10">
                  <c:v>Education provision</c:v>
                </c:pt>
                <c:pt idx="11">
                  <c:v>Homelessness</c:v>
                </c:pt>
                <c:pt idx="12">
                  <c:v>Quality of health services</c:v>
                </c:pt>
                <c:pt idx="13">
                  <c:v>Levels of street-based harassment</c:v>
                </c:pt>
              </c:strCache>
            </c:strRef>
          </c:cat>
          <c:val>
            <c:numRef>
              <c:f>Sheet1!$C$2:$C$15</c:f>
              <c:numCache>
                <c:formatCode>0%</c:formatCode>
                <c:ptCount val="14"/>
                <c:pt idx="0">
                  <c:v>0.31</c:v>
                </c:pt>
                <c:pt idx="1">
                  <c:v>0.25</c:v>
                </c:pt>
                <c:pt idx="2">
                  <c:v>0.21</c:v>
                </c:pt>
                <c:pt idx="3">
                  <c:v>0.08</c:v>
                </c:pt>
                <c:pt idx="4">
                  <c:v>0.12</c:v>
                </c:pt>
                <c:pt idx="5">
                  <c:v>0.09</c:v>
                </c:pt>
                <c:pt idx="6">
                  <c:v>0.08</c:v>
                </c:pt>
                <c:pt idx="7">
                  <c:v>0.06</c:v>
                </c:pt>
                <c:pt idx="8">
                  <c:v>7.0000000000000007E-2</c:v>
                </c:pt>
                <c:pt idx="9">
                  <c:v>0.08</c:v>
                </c:pt>
                <c:pt idx="10">
                  <c:v>0.06</c:v>
                </c:pt>
                <c:pt idx="11">
                  <c:v>0.05</c:v>
                </c:pt>
                <c:pt idx="12">
                  <c:v>0.05</c:v>
                </c:pt>
                <c:pt idx="13">
                  <c:v>0.06</c:v>
                </c:pt>
              </c:numCache>
            </c:numRef>
          </c:val>
          <c:extLst>
            <c:ext xmlns:c16="http://schemas.microsoft.com/office/drawing/2014/chart" uri="{C3380CC4-5D6E-409C-BE32-E72D297353CC}">
              <c16:uniqueId val="{0000000E-5921-43FD-ABED-6C526FE67553}"/>
            </c:ext>
          </c:extLst>
        </c:ser>
        <c:dLbls>
          <c:dLblPos val="outEnd"/>
          <c:showLegendKey val="0"/>
          <c:showVal val="1"/>
          <c:showCatName val="0"/>
          <c:showSerName val="0"/>
          <c:showPercent val="0"/>
          <c:showBubbleSize val="0"/>
        </c:dLbls>
        <c:gapWidth val="100"/>
        <c:overlap val="100"/>
        <c:axId val="187862096"/>
        <c:axId val="187861312"/>
      </c:barChart>
      <c:catAx>
        <c:axId val="18786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7861312"/>
        <c:crosses val="autoZero"/>
        <c:auto val="1"/>
        <c:lblAlgn val="ctr"/>
        <c:lblOffset val="100"/>
        <c:noMultiLvlLbl val="0"/>
      </c:catAx>
      <c:valAx>
        <c:axId val="187861312"/>
        <c:scaling>
          <c:orientation val="minMax"/>
        </c:scaling>
        <c:delete val="1"/>
        <c:axPos val="t"/>
        <c:numFmt formatCode="0%" sourceLinked="1"/>
        <c:majorTickMark val="none"/>
        <c:minorTickMark val="none"/>
        <c:tickLblPos val="nextTo"/>
        <c:crossAx val="18786209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050062723990929E-4"/>
          <c:y val="4.394115970574209E-2"/>
          <c:w val="0.99928949937276013"/>
          <c:h val="0.92179435808151067"/>
        </c:manualLayout>
      </c:layout>
      <c:lineChart>
        <c:grouping val="standard"/>
        <c:varyColors val="0"/>
        <c:ser>
          <c:idx val="0"/>
          <c:order val="0"/>
          <c:tx>
            <c:strRef>
              <c:f>Sheet1!$B$1</c:f>
              <c:strCache>
                <c:ptCount val="1"/>
                <c:pt idx="0">
                  <c:v>Agree</c:v>
                </c:pt>
              </c:strCache>
            </c:strRef>
          </c:tx>
          <c:spPr>
            <a:ln w="28575" cap="rnd">
              <a:solidFill>
                <a:srgbClr val="002060"/>
              </a:solidFill>
              <a:round/>
            </a:ln>
            <a:effectLst/>
          </c:spPr>
          <c:marker>
            <c:symbol val="circle"/>
            <c:size val="10"/>
            <c:spPr>
              <a:solidFill>
                <a:srgbClr val="DB504A"/>
              </a:solidFill>
              <a:ln w="12700">
                <a:solidFill>
                  <a:srgbClr val="002060"/>
                </a:solidFill>
              </a:ln>
              <a:effectLst/>
            </c:spPr>
          </c:marker>
          <c:dPt>
            <c:idx val="0"/>
            <c:marker>
              <c:symbol val="circle"/>
              <c:size val="10"/>
              <c:spPr>
                <a:solidFill>
                  <a:srgbClr val="002060"/>
                </a:solidFill>
                <a:ln w="12700">
                  <a:solidFill>
                    <a:srgbClr val="002060"/>
                  </a:solidFill>
                </a:ln>
                <a:effectLst/>
              </c:spPr>
            </c:marker>
            <c:bubble3D val="0"/>
            <c:extLst>
              <c:ext xmlns:c16="http://schemas.microsoft.com/office/drawing/2014/chart" uri="{C3380CC4-5D6E-409C-BE32-E72D297353CC}">
                <c16:uniqueId val="{00000000-D97A-4594-AE0F-C616FED10AB7}"/>
              </c:ext>
            </c:extLst>
          </c:dPt>
          <c:dPt>
            <c:idx val="1"/>
            <c:marker>
              <c:symbol val="circle"/>
              <c:size val="10"/>
              <c:spPr>
                <a:solidFill>
                  <a:schemeClr val="bg1">
                    <a:lumMod val="75000"/>
                  </a:schemeClr>
                </a:solidFill>
                <a:ln w="12700">
                  <a:solidFill>
                    <a:srgbClr val="002060"/>
                  </a:solidFill>
                </a:ln>
                <a:effectLst/>
              </c:spPr>
            </c:marker>
            <c:bubble3D val="0"/>
            <c:extLst>
              <c:ext xmlns:c16="http://schemas.microsoft.com/office/drawing/2014/chart" uri="{C3380CC4-5D6E-409C-BE32-E72D297353CC}">
                <c16:uniqueId val="{00000002-D97A-4594-AE0F-C616FED10AB7}"/>
              </c:ext>
            </c:extLst>
          </c:dPt>
          <c:dPt>
            <c:idx val="2"/>
            <c:marker>
              <c:symbol val="circle"/>
              <c:size val="10"/>
              <c:spPr>
                <a:solidFill>
                  <a:schemeClr val="bg1">
                    <a:lumMod val="75000"/>
                  </a:schemeClr>
                </a:solidFill>
                <a:ln w="12700">
                  <a:solidFill>
                    <a:srgbClr val="002060"/>
                  </a:solidFill>
                </a:ln>
                <a:effectLst/>
              </c:spPr>
            </c:marker>
            <c:bubble3D val="0"/>
            <c:extLst>
              <c:ext xmlns:c16="http://schemas.microsoft.com/office/drawing/2014/chart" uri="{C3380CC4-5D6E-409C-BE32-E72D297353CC}">
                <c16:uniqueId val="{00000003-58C1-4D49-96A6-8D7101D7C231}"/>
              </c:ext>
            </c:extLst>
          </c:dPt>
          <c:dLbls>
            <c:dLbl>
              <c:idx val="0"/>
              <c:spPr>
                <a:noFill/>
                <a:ln>
                  <a:noFill/>
                </a:ln>
                <a:effectLst/>
              </c:spPr>
              <c:txPr>
                <a:bodyPr rot="0" spcFirstLastPara="1" vertOverflow="ellipsis" vert="horz" wrap="square" anchor="ctr" anchorCtr="1"/>
                <a:lstStyle/>
                <a:p>
                  <a:pPr>
                    <a:defRPr sz="18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D97A-4594-AE0F-C616FED10AB7}"/>
                </c:ext>
              </c:extLst>
            </c:dLbl>
            <c:dLbl>
              <c:idx val="1"/>
              <c:tx>
                <c:rich>
                  <a:bodyPr rot="0" spcFirstLastPara="1" vertOverflow="ellipsis" vert="horz" wrap="square" anchor="ctr" anchorCtr="0"/>
                  <a:lstStyle/>
                  <a:p>
                    <a:pPr algn="ctr" rtl="0">
                      <a:defRPr lang="en-US" sz="1800" b="1" i="0" u="none" strike="noStrike" kern="1200" baseline="0">
                        <a:solidFill>
                          <a:prstClr val="white">
                            <a:lumMod val="50000"/>
                          </a:prstClr>
                        </a:solidFill>
                        <a:latin typeface="Arial" panose="020B0604020202020204" pitchFamily="34" charset="0"/>
                        <a:ea typeface="+mn-ea"/>
                        <a:cs typeface="Arial" panose="020B0604020202020204" pitchFamily="34" charset="0"/>
                      </a:defRPr>
                    </a:pPr>
                    <a:fld id="{7F4D9DAF-52E1-4DBF-99AF-E8E4AC36F65C}" type="VALUE">
                      <a:rPr lang="en-US" sz="1800" b="1" i="0" u="none" strike="noStrike" kern="1200" baseline="0">
                        <a:solidFill>
                          <a:prstClr val="white">
                            <a:lumMod val="50000"/>
                          </a:prstClr>
                        </a:solidFill>
                        <a:latin typeface="Arial" panose="020B0604020202020204" pitchFamily="34" charset="0"/>
                        <a:ea typeface="+mn-ea"/>
                        <a:cs typeface="Arial" panose="020B0604020202020204" pitchFamily="34" charset="0"/>
                      </a:rPr>
                      <a:pPr algn="ctr" rtl="0">
                        <a:defRPr lang="en-US" sz="1800" b="1">
                          <a:solidFill>
                            <a:prstClr val="white">
                              <a:lumMod val="50000"/>
                            </a:prstClr>
                          </a:solidFill>
                        </a:defRPr>
                      </a:pPr>
                      <a:t>[VALUE]</a:t>
                    </a:fld>
                    <a:endParaRPr lang="en-GB"/>
                  </a:p>
                </c:rich>
              </c:tx>
              <c:spPr>
                <a:noFill/>
                <a:ln>
                  <a:noFill/>
                </a:ln>
                <a:effectLst/>
              </c:spPr>
              <c:txPr>
                <a:bodyPr rot="0" spcFirstLastPara="1" vertOverflow="ellipsis" vert="horz" wrap="square" anchor="ctr" anchorCtr="0"/>
                <a:lstStyle/>
                <a:p>
                  <a:pPr algn="ctr" rtl="0">
                    <a:defRPr lang="en-US" sz="1800" b="1" i="0" u="none" strike="noStrike" kern="1200" baseline="0">
                      <a:solidFill>
                        <a:prstClr val="white">
                          <a:lumMod val="50000"/>
                        </a:prstClr>
                      </a:solidFill>
                      <a:latin typeface="Arial" panose="020B0604020202020204" pitchFamily="34" charset="0"/>
                      <a:ea typeface="+mn-ea"/>
                      <a:cs typeface="Arial" panose="020B0604020202020204" pitchFamily="34" charset="0"/>
                    </a:defRPr>
                  </a:pPr>
                  <a:endParaRPr lang="en-GB"/>
                </a:p>
              </c:txPr>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97A-4594-AE0F-C616FED10AB7}"/>
                </c:ext>
              </c:extLst>
            </c:dLbl>
            <c:dLbl>
              <c:idx val="2"/>
              <c:spPr>
                <a:noFill/>
                <a:ln>
                  <a:noFill/>
                </a:ln>
                <a:effectLst/>
              </c:spPr>
              <c:txPr>
                <a:bodyPr rot="0" spcFirstLastPara="1" vertOverflow="ellipsis" vert="horz" wrap="square" anchor="ctr" anchorCtr="0"/>
                <a:lstStyle/>
                <a:p>
                  <a:pPr algn="ctr" rtl="0">
                    <a:defRPr lang="en-US" sz="24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3-58C1-4D49-96A6-8D7101D7C231}"/>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Residents' survey 
2021</c:v>
                </c:pt>
                <c:pt idx="1">
                  <c:v>Residents' survey 
2022</c:v>
                </c:pt>
                <c:pt idx="2">
                  <c:v>Residents' survey 2023</c:v>
                </c:pt>
              </c:strCache>
            </c:strRef>
          </c:cat>
          <c:val>
            <c:numRef>
              <c:f>Sheet1!$B$2:$B$5</c:f>
              <c:numCache>
                <c:formatCode>0%</c:formatCode>
                <c:ptCount val="3"/>
                <c:pt idx="0">
                  <c:v>0.28000000000000003</c:v>
                </c:pt>
                <c:pt idx="1">
                  <c:v>0.25</c:v>
                </c:pt>
                <c:pt idx="2">
                  <c:v>0.22</c:v>
                </c:pt>
              </c:numCache>
            </c:numRef>
          </c:val>
          <c:smooth val="0"/>
          <c:extLst>
            <c:ext xmlns:c16="http://schemas.microsoft.com/office/drawing/2014/chart" uri="{C3380CC4-5D6E-409C-BE32-E72D297353CC}">
              <c16:uniqueId val="{00000003-D97A-4594-AE0F-C616FED10AB7}"/>
            </c:ext>
          </c:extLst>
        </c:ser>
        <c:dLbls>
          <c:showLegendKey val="0"/>
          <c:showVal val="0"/>
          <c:showCatName val="0"/>
          <c:showSerName val="0"/>
          <c:showPercent val="0"/>
          <c:showBubbleSize val="0"/>
        </c:dLbls>
        <c:marker val="1"/>
        <c:smooth val="0"/>
        <c:axId val="798489615"/>
        <c:axId val="798482959"/>
      </c:lineChart>
      <c:catAx>
        <c:axId val="798489615"/>
        <c:scaling>
          <c:orientation val="minMax"/>
        </c:scaling>
        <c:delete val="1"/>
        <c:axPos val="b"/>
        <c:numFmt formatCode="General" sourceLinked="1"/>
        <c:majorTickMark val="none"/>
        <c:minorTickMark val="none"/>
        <c:tickLblPos val="nextTo"/>
        <c:crossAx val="798482959"/>
        <c:crosses val="autoZero"/>
        <c:auto val="1"/>
        <c:lblAlgn val="ctr"/>
        <c:lblOffset val="100"/>
        <c:noMultiLvlLbl val="0"/>
      </c:catAx>
      <c:valAx>
        <c:axId val="798482959"/>
        <c:scaling>
          <c:orientation val="minMax"/>
          <c:max val="0.4"/>
          <c:min val="0.1"/>
        </c:scaling>
        <c:delete val="1"/>
        <c:axPos val="l"/>
        <c:numFmt formatCode="0%" sourceLinked="1"/>
        <c:majorTickMark val="out"/>
        <c:minorTickMark val="none"/>
        <c:tickLblPos val="nextTo"/>
        <c:crossAx val="798489615"/>
        <c:crosses val="autoZero"/>
        <c:crossBetween val="between"/>
        <c:majorUnit val="0.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050062723990929E-4"/>
          <c:y val="4.394115970574209E-2"/>
          <c:w val="0.99928949937276013"/>
          <c:h val="0.92179435808151067"/>
        </c:manualLayout>
      </c:layout>
      <c:lineChart>
        <c:grouping val="standard"/>
        <c:varyColors val="0"/>
        <c:ser>
          <c:idx val="0"/>
          <c:order val="0"/>
          <c:tx>
            <c:strRef>
              <c:f>Sheet1!$B$1</c:f>
              <c:strCache>
                <c:ptCount val="1"/>
                <c:pt idx="0">
                  <c:v>Agree</c:v>
                </c:pt>
              </c:strCache>
            </c:strRef>
          </c:tx>
          <c:spPr>
            <a:ln w="28575" cap="rnd">
              <a:solidFill>
                <a:srgbClr val="002060"/>
              </a:solidFill>
              <a:round/>
            </a:ln>
            <a:effectLst/>
          </c:spPr>
          <c:marker>
            <c:symbol val="circle"/>
            <c:size val="10"/>
            <c:spPr>
              <a:solidFill>
                <a:schemeClr val="bg1">
                  <a:lumMod val="75000"/>
                </a:schemeClr>
              </a:solidFill>
              <a:ln w="12700">
                <a:solidFill>
                  <a:srgbClr val="002060"/>
                </a:solidFill>
              </a:ln>
              <a:effectLst/>
            </c:spPr>
          </c:marker>
          <c:dPt>
            <c:idx val="0"/>
            <c:marker>
              <c:symbol val="circle"/>
              <c:size val="10"/>
              <c:spPr>
                <a:solidFill>
                  <a:schemeClr val="bg1">
                    <a:lumMod val="75000"/>
                  </a:schemeClr>
                </a:solidFill>
                <a:ln w="12700">
                  <a:solidFill>
                    <a:srgbClr val="002060"/>
                  </a:solidFill>
                </a:ln>
                <a:effectLst/>
              </c:spPr>
            </c:marker>
            <c:bubble3D val="0"/>
            <c:extLst>
              <c:ext xmlns:c16="http://schemas.microsoft.com/office/drawing/2014/chart" uri="{C3380CC4-5D6E-409C-BE32-E72D297353CC}">
                <c16:uniqueId val="{00000000-595D-4EA0-8A16-605D221248F9}"/>
              </c:ext>
            </c:extLst>
          </c:dPt>
          <c:dPt>
            <c:idx val="1"/>
            <c:marker>
              <c:symbol val="circle"/>
              <c:size val="10"/>
              <c:spPr>
                <a:solidFill>
                  <a:schemeClr val="bg1">
                    <a:lumMod val="75000"/>
                  </a:schemeClr>
                </a:solidFill>
                <a:ln w="12700">
                  <a:solidFill>
                    <a:srgbClr val="002060"/>
                  </a:solidFill>
                </a:ln>
                <a:effectLst/>
              </c:spPr>
            </c:marker>
            <c:bubble3D val="0"/>
            <c:extLst>
              <c:ext xmlns:c16="http://schemas.microsoft.com/office/drawing/2014/chart" uri="{C3380CC4-5D6E-409C-BE32-E72D297353CC}">
                <c16:uniqueId val="{00000001-595D-4EA0-8A16-605D221248F9}"/>
              </c:ext>
            </c:extLst>
          </c:dPt>
          <c:dLbls>
            <c:dLbl>
              <c:idx val="0"/>
              <c:spPr>
                <a:noFill/>
                <a:ln>
                  <a:noFill/>
                </a:ln>
                <a:effectLst/>
              </c:spPr>
              <c:txPr>
                <a:bodyPr rot="0" spcFirstLastPara="1" vertOverflow="ellipsis" vert="horz" wrap="square" anchor="ctr" anchorCtr="1"/>
                <a:lstStyle/>
                <a:p>
                  <a:pPr>
                    <a:defRPr sz="18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595D-4EA0-8A16-605D221248F9}"/>
                </c:ext>
              </c:extLst>
            </c:dLbl>
            <c:dLbl>
              <c:idx val="1"/>
              <c:tx>
                <c:rich>
                  <a:bodyPr rot="0" spcFirstLastPara="1" vertOverflow="ellipsis" vert="horz" wrap="square" anchor="ctr" anchorCtr="0"/>
                  <a:lstStyle/>
                  <a:p>
                    <a:pPr algn="ctr" rtl="0">
                      <a:defRPr lang="en-US" sz="1800" b="1" i="0" u="none" strike="noStrike" kern="1200" baseline="0">
                        <a:solidFill>
                          <a:prstClr val="white">
                            <a:lumMod val="50000"/>
                          </a:prstClr>
                        </a:solidFill>
                        <a:latin typeface="Arial" panose="020B0604020202020204" pitchFamily="34" charset="0"/>
                        <a:ea typeface="+mn-ea"/>
                        <a:cs typeface="Arial" panose="020B0604020202020204" pitchFamily="34" charset="0"/>
                      </a:defRPr>
                    </a:pPr>
                    <a:fld id="{7F4D9DAF-52E1-4DBF-99AF-E8E4AC36F65C}" type="VALUE">
                      <a:rPr lang="en-US" sz="1800" b="1" i="0" u="none" strike="noStrike" kern="1200" baseline="0">
                        <a:solidFill>
                          <a:prstClr val="white">
                            <a:lumMod val="50000"/>
                          </a:prstClr>
                        </a:solidFill>
                        <a:latin typeface="Arial" panose="020B0604020202020204" pitchFamily="34" charset="0"/>
                        <a:ea typeface="+mn-ea"/>
                        <a:cs typeface="Arial" panose="020B0604020202020204" pitchFamily="34" charset="0"/>
                      </a:rPr>
                      <a:pPr algn="ctr" rtl="0">
                        <a:defRPr lang="en-US" sz="1800" b="1">
                          <a:solidFill>
                            <a:prstClr val="white">
                              <a:lumMod val="50000"/>
                            </a:prstClr>
                          </a:solidFill>
                        </a:defRPr>
                      </a:pPr>
                      <a:t>[VALUE]</a:t>
                    </a:fld>
                    <a:endParaRPr lang="en-GB"/>
                  </a:p>
                </c:rich>
              </c:tx>
              <c:spPr>
                <a:noFill/>
                <a:ln>
                  <a:noFill/>
                </a:ln>
                <a:effectLst/>
              </c:spPr>
              <c:txPr>
                <a:bodyPr rot="0" spcFirstLastPara="1" vertOverflow="ellipsis" vert="horz" wrap="square" anchor="ctr" anchorCtr="0"/>
                <a:lstStyle/>
                <a:p>
                  <a:pPr algn="ctr" rtl="0">
                    <a:defRPr lang="en-US" sz="1800" b="1" i="0" u="none" strike="noStrike" kern="1200" baseline="0">
                      <a:solidFill>
                        <a:prstClr val="white">
                          <a:lumMod val="50000"/>
                        </a:prstClr>
                      </a:solidFill>
                      <a:latin typeface="Arial" panose="020B0604020202020204" pitchFamily="34" charset="0"/>
                      <a:ea typeface="+mn-ea"/>
                      <a:cs typeface="Arial" panose="020B0604020202020204" pitchFamily="34" charset="0"/>
                    </a:defRPr>
                  </a:pPr>
                  <a:endParaRPr lang="en-GB"/>
                </a:p>
              </c:txPr>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95D-4EA0-8A16-605D221248F9}"/>
                </c:ext>
              </c:extLst>
            </c:dLbl>
            <c:dLbl>
              <c:idx val="2"/>
              <c:spPr>
                <a:noFill/>
                <a:ln>
                  <a:noFill/>
                </a:ln>
                <a:effectLst/>
              </c:spPr>
              <c:txPr>
                <a:bodyPr rot="0" spcFirstLastPara="1" vertOverflow="ellipsis" vert="horz" wrap="square" anchor="ctr" anchorCtr="0"/>
                <a:lstStyle/>
                <a:p>
                  <a:pPr algn="ctr" rtl="0">
                    <a:defRPr lang="en-US" sz="24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595D-4EA0-8A16-605D221248F9}"/>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3"/>
                <c:pt idx="0">
                  <c:v>Residents' survey 
2021</c:v>
                </c:pt>
                <c:pt idx="1">
                  <c:v>Residents' survey 
2022</c:v>
                </c:pt>
                <c:pt idx="2">
                  <c:v>Residents' survey 2023</c:v>
                </c:pt>
              </c:strCache>
            </c:strRef>
          </c:cat>
          <c:val>
            <c:numRef>
              <c:f>Sheet1!$B$2:$B$5</c:f>
              <c:numCache>
                <c:formatCode>0%</c:formatCode>
                <c:ptCount val="3"/>
                <c:pt idx="0">
                  <c:v>0.83</c:v>
                </c:pt>
                <c:pt idx="1">
                  <c:v>0.82</c:v>
                </c:pt>
                <c:pt idx="2">
                  <c:v>0.81</c:v>
                </c:pt>
              </c:numCache>
            </c:numRef>
          </c:val>
          <c:smooth val="0"/>
          <c:extLst>
            <c:ext xmlns:c16="http://schemas.microsoft.com/office/drawing/2014/chart" uri="{C3380CC4-5D6E-409C-BE32-E72D297353CC}">
              <c16:uniqueId val="{00000003-595D-4EA0-8A16-605D221248F9}"/>
            </c:ext>
          </c:extLst>
        </c:ser>
        <c:dLbls>
          <c:showLegendKey val="0"/>
          <c:showVal val="0"/>
          <c:showCatName val="0"/>
          <c:showSerName val="0"/>
          <c:showPercent val="0"/>
          <c:showBubbleSize val="0"/>
        </c:dLbls>
        <c:marker val="1"/>
        <c:smooth val="0"/>
        <c:axId val="798489615"/>
        <c:axId val="798482959"/>
      </c:lineChart>
      <c:catAx>
        <c:axId val="798489615"/>
        <c:scaling>
          <c:orientation val="minMax"/>
        </c:scaling>
        <c:delete val="1"/>
        <c:axPos val="b"/>
        <c:numFmt formatCode="General" sourceLinked="1"/>
        <c:majorTickMark val="none"/>
        <c:minorTickMark val="none"/>
        <c:tickLblPos val="nextTo"/>
        <c:crossAx val="798482959"/>
        <c:crosses val="autoZero"/>
        <c:auto val="1"/>
        <c:lblAlgn val="ctr"/>
        <c:lblOffset val="100"/>
        <c:noMultiLvlLbl val="0"/>
      </c:catAx>
      <c:valAx>
        <c:axId val="798482959"/>
        <c:scaling>
          <c:orientation val="minMax"/>
          <c:min val="0.70000000000000007"/>
        </c:scaling>
        <c:delete val="1"/>
        <c:axPos val="l"/>
        <c:numFmt formatCode="0%" sourceLinked="1"/>
        <c:majorTickMark val="out"/>
        <c:minorTickMark val="none"/>
        <c:tickLblPos val="nextTo"/>
        <c:crossAx val="798489615"/>
        <c:crosses val="autoZero"/>
        <c:crossBetween val="between"/>
        <c:majorUnit val="0.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050062723990929E-4"/>
          <c:y val="4.394115970574209E-2"/>
          <c:w val="0.99928949937276013"/>
          <c:h val="0.92179435808151067"/>
        </c:manualLayout>
      </c:layout>
      <c:lineChart>
        <c:grouping val="standard"/>
        <c:varyColors val="0"/>
        <c:ser>
          <c:idx val="0"/>
          <c:order val="0"/>
          <c:tx>
            <c:strRef>
              <c:f>Sheet1!$B$1</c:f>
              <c:strCache>
                <c:ptCount val="1"/>
                <c:pt idx="0">
                  <c:v>Agree</c:v>
                </c:pt>
              </c:strCache>
            </c:strRef>
          </c:tx>
          <c:spPr>
            <a:ln w="28575" cap="rnd">
              <a:solidFill>
                <a:srgbClr val="002060"/>
              </a:solidFill>
              <a:round/>
            </a:ln>
            <a:effectLst/>
          </c:spPr>
          <c:marker>
            <c:symbol val="circle"/>
            <c:size val="10"/>
            <c:spPr>
              <a:solidFill>
                <a:schemeClr val="bg1">
                  <a:lumMod val="75000"/>
                </a:schemeClr>
              </a:solidFill>
              <a:ln w="12700">
                <a:solidFill>
                  <a:srgbClr val="002060"/>
                </a:solidFill>
              </a:ln>
              <a:effectLst/>
            </c:spPr>
          </c:marker>
          <c:dPt>
            <c:idx val="0"/>
            <c:marker>
              <c:symbol val="circle"/>
              <c:size val="10"/>
              <c:spPr>
                <a:solidFill>
                  <a:srgbClr val="002060"/>
                </a:solidFill>
                <a:ln w="12700">
                  <a:solidFill>
                    <a:srgbClr val="002060"/>
                  </a:solidFill>
                </a:ln>
                <a:effectLst/>
              </c:spPr>
            </c:marker>
            <c:bubble3D val="0"/>
            <c:extLst>
              <c:ext xmlns:c16="http://schemas.microsoft.com/office/drawing/2014/chart" uri="{C3380CC4-5D6E-409C-BE32-E72D297353CC}">
                <c16:uniqueId val="{00000000-595D-4EA0-8A16-605D221248F9}"/>
              </c:ext>
            </c:extLst>
          </c:dPt>
          <c:dPt>
            <c:idx val="1"/>
            <c:marker>
              <c:symbol val="circle"/>
              <c:size val="10"/>
              <c:spPr>
                <a:solidFill>
                  <a:srgbClr val="C00000"/>
                </a:solidFill>
                <a:ln w="12700">
                  <a:solidFill>
                    <a:srgbClr val="002060"/>
                  </a:solidFill>
                </a:ln>
                <a:effectLst/>
              </c:spPr>
            </c:marker>
            <c:bubble3D val="0"/>
            <c:extLst>
              <c:ext xmlns:c16="http://schemas.microsoft.com/office/drawing/2014/chart" uri="{C3380CC4-5D6E-409C-BE32-E72D297353CC}">
                <c16:uniqueId val="{00000001-595D-4EA0-8A16-605D221248F9}"/>
              </c:ext>
            </c:extLst>
          </c:dPt>
          <c:dPt>
            <c:idx val="2"/>
            <c:marker>
              <c:symbol val="circle"/>
              <c:size val="10"/>
              <c:spPr>
                <a:solidFill>
                  <a:srgbClr val="C00000"/>
                </a:solidFill>
                <a:ln w="12700">
                  <a:solidFill>
                    <a:srgbClr val="002060"/>
                  </a:solidFill>
                </a:ln>
                <a:effectLst/>
              </c:spPr>
            </c:marker>
            <c:bubble3D val="0"/>
            <c:extLst>
              <c:ext xmlns:c16="http://schemas.microsoft.com/office/drawing/2014/chart" uri="{C3380CC4-5D6E-409C-BE32-E72D297353CC}">
                <c16:uniqueId val="{00000002-595D-4EA0-8A16-605D221248F9}"/>
              </c:ext>
            </c:extLst>
          </c:dPt>
          <c:dLbls>
            <c:dLbl>
              <c:idx val="0"/>
              <c:spPr>
                <a:noFill/>
                <a:ln>
                  <a:noFill/>
                </a:ln>
                <a:effectLst/>
              </c:spPr>
              <c:txPr>
                <a:bodyPr rot="0" spcFirstLastPara="1" vertOverflow="ellipsis" vert="horz" wrap="square" anchor="ctr" anchorCtr="1"/>
                <a:lstStyle/>
                <a:p>
                  <a:pPr>
                    <a:defRPr sz="18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595D-4EA0-8A16-605D221248F9}"/>
                </c:ext>
              </c:extLst>
            </c:dLbl>
            <c:dLbl>
              <c:idx val="1"/>
              <c:tx>
                <c:rich>
                  <a:bodyPr rot="0" spcFirstLastPara="1" vertOverflow="ellipsis" vert="horz" wrap="square" anchor="ctr" anchorCtr="0"/>
                  <a:lstStyle/>
                  <a:p>
                    <a:pPr algn="ctr" rtl="0">
                      <a:defRPr lang="en-US" sz="1800" b="1" i="0" u="none" strike="noStrike" kern="1200" baseline="0">
                        <a:solidFill>
                          <a:prstClr val="white">
                            <a:lumMod val="50000"/>
                          </a:prstClr>
                        </a:solidFill>
                        <a:latin typeface="Arial" panose="020B0604020202020204" pitchFamily="34" charset="0"/>
                        <a:ea typeface="+mn-ea"/>
                        <a:cs typeface="Arial" panose="020B0604020202020204" pitchFamily="34" charset="0"/>
                      </a:defRPr>
                    </a:pPr>
                    <a:fld id="{7F4D9DAF-52E1-4DBF-99AF-E8E4AC36F65C}" type="VALUE">
                      <a:rPr lang="en-US" sz="1800" b="1" i="0" u="none" strike="noStrike" kern="1200" baseline="0">
                        <a:solidFill>
                          <a:prstClr val="white">
                            <a:lumMod val="50000"/>
                          </a:prstClr>
                        </a:solidFill>
                        <a:latin typeface="Arial" panose="020B0604020202020204" pitchFamily="34" charset="0"/>
                        <a:ea typeface="+mn-ea"/>
                        <a:cs typeface="Arial" panose="020B0604020202020204" pitchFamily="34" charset="0"/>
                      </a:rPr>
                      <a:pPr algn="ctr" rtl="0">
                        <a:defRPr lang="en-US" sz="1800" b="1">
                          <a:solidFill>
                            <a:prstClr val="white">
                              <a:lumMod val="50000"/>
                            </a:prstClr>
                          </a:solidFill>
                        </a:defRPr>
                      </a:pPr>
                      <a:t>[VALUE]</a:t>
                    </a:fld>
                    <a:endParaRPr lang="en-GB"/>
                  </a:p>
                </c:rich>
              </c:tx>
              <c:spPr>
                <a:noFill/>
                <a:ln>
                  <a:noFill/>
                </a:ln>
                <a:effectLst/>
              </c:spPr>
              <c:txPr>
                <a:bodyPr rot="0" spcFirstLastPara="1" vertOverflow="ellipsis" vert="horz" wrap="square" anchor="ctr" anchorCtr="0"/>
                <a:lstStyle/>
                <a:p>
                  <a:pPr algn="ctr" rtl="0">
                    <a:defRPr lang="en-US" sz="1800" b="1" i="0" u="none" strike="noStrike" kern="1200" baseline="0">
                      <a:solidFill>
                        <a:prstClr val="white">
                          <a:lumMod val="50000"/>
                        </a:prstClr>
                      </a:solidFill>
                      <a:latin typeface="Arial" panose="020B0604020202020204" pitchFamily="34" charset="0"/>
                      <a:ea typeface="+mn-ea"/>
                      <a:cs typeface="Arial" panose="020B0604020202020204" pitchFamily="34" charset="0"/>
                    </a:defRPr>
                  </a:pPr>
                  <a:endParaRPr lang="en-GB"/>
                </a:p>
              </c:txPr>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95D-4EA0-8A16-605D221248F9}"/>
                </c:ext>
              </c:extLst>
            </c:dLbl>
            <c:dLbl>
              <c:idx val="2"/>
              <c:spPr>
                <a:noFill/>
                <a:ln>
                  <a:noFill/>
                </a:ln>
                <a:effectLst/>
              </c:spPr>
              <c:txPr>
                <a:bodyPr rot="0" spcFirstLastPara="1" vertOverflow="ellipsis" vert="horz" wrap="square" anchor="ctr" anchorCtr="0"/>
                <a:lstStyle/>
                <a:p>
                  <a:pPr algn="ctr" rtl="0">
                    <a:defRPr lang="en-US" sz="24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595D-4EA0-8A16-605D221248F9}"/>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3"/>
                <c:pt idx="0">
                  <c:v>Residents' survey 
2021</c:v>
                </c:pt>
                <c:pt idx="1">
                  <c:v>Residents' survey 
2022</c:v>
                </c:pt>
                <c:pt idx="2">
                  <c:v>Residents' survey 2023</c:v>
                </c:pt>
              </c:strCache>
            </c:strRef>
          </c:cat>
          <c:val>
            <c:numRef>
              <c:f>Sheet1!$B$2:$B$5</c:f>
              <c:numCache>
                <c:formatCode>0%</c:formatCode>
                <c:ptCount val="3"/>
                <c:pt idx="0">
                  <c:v>0.52</c:v>
                </c:pt>
                <c:pt idx="1">
                  <c:v>0.47</c:v>
                </c:pt>
                <c:pt idx="2">
                  <c:v>0.39</c:v>
                </c:pt>
              </c:numCache>
            </c:numRef>
          </c:val>
          <c:smooth val="0"/>
          <c:extLst>
            <c:ext xmlns:c16="http://schemas.microsoft.com/office/drawing/2014/chart" uri="{C3380CC4-5D6E-409C-BE32-E72D297353CC}">
              <c16:uniqueId val="{00000003-595D-4EA0-8A16-605D221248F9}"/>
            </c:ext>
          </c:extLst>
        </c:ser>
        <c:dLbls>
          <c:showLegendKey val="0"/>
          <c:showVal val="0"/>
          <c:showCatName val="0"/>
          <c:showSerName val="0"/>
          <c:showPercent val="0"/>
          <c:showBubbleSize val="0"/>
        </c:dLbls>
        <c:marker val="1"/>
        <c:smooth val="0"/>
        <c:axId val="798489615"/>
        <c:axId val="798482959"/>
      </c:lineChart>
      <c:catAx>
        <c:axId val="798489615"/>
        <c:scaling>
          <c:orientation val="minMax"/>
        </c:scaling>
        <c:delete val="1"/>
        <c:axPos val="b"/>
        <c:numFmt formatCode="General" sourceLinked="1"/>
        <c:majorTickMark val="none"/>
        <c:minorTickMark val="none"/>
        <c:tickLblPos val="nextTo"/>
        <c:crossAx val="798482959"/>
        <c:crosses val="autoZero"/>
        <c:auto val="1"/>
        <c:lblAlgn val="ctr"/>
        <c:lblOffset val="100"/>
        <c:noMultiLvlLbl val="0"/>
      </c:catAx>
      <c:valAx>
        <c:axId val="798482959"/>
        <c:scaling>
          <c:orientation val="minMax"/>
          <c:max val="0.60000000000000009"/>
          <c:min val="0.30000000000000004"/>
        </c:scaling>
        <c:delete val="1"/>
        <c:axPos val="l"/>
        <c:numFmt formatCode="0%" sourceLinked="1"/>
        <c:majorTickMark val="out"/>
        <c:minorTickMark val="none"/>
        <c:tickLblPos val="nextTo"/>
        <c:crossAx val="798489615"/>
        <c:crosses val="autoZero"/>
        <c:crossBetween val="between"/>
        <c:majorUnit val="0.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050062723990929E-4"/>
          <c:y val="4.394115970574209E-2"/>
          <c:w val="0.99928949937276013"/>
          <c:h val="0.92179435808151067"/>
        </c:manualLayout>
      </c:layout>
      <c:lineChart>
        <c:grouping val="standard"/>
        <c:varyColors val="0"/>
        <c:ser>
          <c:idx val="0"/>
          <c:order val="0"/>
          <c:tx>
            <c:strRef>
              <c:f>Sheet1!$B$1</c:f>
              <c:strCache>
                <c:ptCount val="1"/>
                <c:pt idx="0">
                  <c:v>Agree</c:v>
                </c:pt>
              </c:strCache>
            </c:strRef>
          </c:tx>
          <c:spPr>
            <a:ln w="28575" cap="rnd">
              <a:solidFill>
                <a:srgbClr val="002060"/>
              </a:solidFill>
              <a:round/>
            </a:ln>
            <a:effectLst/>
          </c:spPr>
          <c:marker>
            <c:symbol val="circle"/>
            <c:size val="10"/>
            <c:spPr>
              <a:solidFill>
                <a:srgbClr val="DB504A"/>
              </a:solidFill>
              <a:ln w="12700">
                <a:solidFill>
                  <a:srgbClr val="002060"/>
                </a:solidFill>
              </a:ln>
              <a:effectLst/>
            </c:spPr>
          </c:marker>
          <c:dPt>
            <c:idx val="0"/>
            <c:marker>
              <c:symbol val="circle"/>
              <c:size val="10"/>
              <c:spPr>
                <a:solidFill>
                  <a:srgbClr val="002060"/>
                </a:solidFill>
                <a:ln w="12700">
                  <a:solidFill>
                    <a:srgbClr val="002060"/>
                  </a:solidFill>
                </a:ln>
                <a:effectLst/>
              </c:spPr>
            </c:marker>
            <c:bubble3D val="0"/>
            <c:extLst>
              <c:ext xmlns:c16="http://schemas.microsoft.com/office/drawing/2014/chart" uri="{C3380CC4-5D6E-409C-BE32-E72D297353CC}">
                <c16:uniqueId val="{00000000-D97A-4594-AE0F-C616FED10AB7}"/>
              </c:ext>
            </c:extLst>
          </c:dPt>
          <c:dPt>
            <c:idx val="1"/>
            <c:marker>
              <c:symbol val="circle"/>
              <c:size val="10"/>
              <c:spPr>
                <a:solidFill>
                  <a:schemeClr val="bg1">
                    <a:lumMod val="75000"/>
                  </a:schemeClr>
                </a:solidFill>
                <a:ln w="12700">
                  <a:solidFill>
                    <a:srgbClr val="002060"/>
                  </a:solidFill>
                </a:ln>
                <a:effectLst/>
              </c:spPr>
            </c:marker>
            <c:bubble3D val="0"/>
            <c:extLst>
              <c:ext xmlns:c16="http://schemas.microsoft.com/office/drawing/2014/chart" uri="{C3380CC4-5D6E-409C-BE32-E72D297353CC}">
                <c16:uniqueId val="{00000002-D97A-4594-AE0F-C616FED10AB7}"/>
              </c:ext>
            </c:extLst>
          </c:dPt>
          <c:dPt>
            <c:idx val="2"/>
            <c:marker>
              <c:symbol val="circle"/>
              <c:size val="10"/>
              <c:spPr>
                <a:solidFill>
                  <a:schemeClr val="bg1">
                    <a:lumMod val="75000"/>
                  </a:schemeClr>
                </a:solidFill>
                <a:ln w="12700">
                  <a:solidFill>
                    <a:srgbClr val="002060"/>
                  </a:solidFill>
                </a:ln>
                <a:effectLst/>
              </c:spPr>
            </c:marker>
            <c:bubble3D val="0"/>
            <c:extLst>
              <c:ext xmlns:c16="http://schemas.microsoft.com/office/drawing/2014/chart" uri="{C3380CC4-5D6E-409C-BE32-E72D297353CC}">
                <c16:uniqueId val="{00000003-58C1-4D49-96A6-8D7101D7C231}"/>
              </c:ext>
            </c:extLst>
          </c:dPt>
          <c:dLbls>
            <c:dLbl>
              <c:idx val="0"/>
              <c:spPr>
                <a:noFill/>
                <a:ln>
                  <a:noFill/>
                </a:ln>
                <a:effectLst/>
              </c:spPr>
              <c:txPr>
                <a:bodyPr rot="0" spcFirstLastPara="1" vertOverflow="ellipsis" vert="horz" wrap="square" anchor="ctr" anchorCtr="1"/>
                <a:lstStyle/>
                <a:p>
                  <a:pPr>
                    <a:defRPr sz="18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D97A-4594-AE0F-C616FED10AB7}"/>
                </c:ext>
              </c:extLst>
            </c:dLbl>
            <c:dLbl>
              <c:idx val="1"/>
              <c:tx>
                <c:rich>
                  <a:bodyPr rot="0" spcFirstLastPara="1" vertOverflow="ellipsis" vert="horz" wrap="square" anchor="ctr" anchorCtr="0"/>
                  <a:lstStyle/>
                  <a:p>
                    <a:pPr algn="ctr" rtl="0">
                      <a:defRPr lang="en-US" sz="1800" b="1" i="0" u="none" strike="noStrike" kern="1200" baseline="0">
                        <a:solidFill>
                          <a:prstClr val="white">
                            <a:lumMod val="50000"/>
                          </a:prstClr>
                        </a:solidFill>
                        <a:latin typeface="Arial" panose="020B0604020202020204" pitchFamily="34" charset="0"/>
                        <a:ea typeface="+mn-ea"/>
                        <a:cs typeface="Arial" panose="020B0604020202020204" pitchFamily="34" charset="0"/>
                      </a:defRPr>
                    </a:pPr>
                    <a:fld id="{7F4D9DAF-52E1-4DBF-99AF-E8E4AC36F65C}" type="VALUE">
                      <a:rPr lang="en-US" sz="1800" b="1" i="0" u="none" strike="noStrike" kern="1200" baseline="0">
                        <a:solidFill>
                          <a:prstClr val="white">
                            <a:lumMod val="50000"/>
                          </a:prstClr>
                        </a:solidFill>
                        <a:latin typeface="Arial" panose="020B0604020202020204" pitchFamily="34" charset="0"/>
                        <a:ea typeface="+mn-ea"/>
                        <a:cs typeface="Arial" panose="020B0604020202020204" pitchFamily="34" charset="0"/>
                      </a:rPr>
                      <a:pPr algn="ctr" rtl="0">
                        <a:defRPr lang="en-US" sz="1800" b="1">
                          <a:solidFill>
                            <a:prstClr val="white">
                              <a:lumMod val="50000"/>
                            </a:prstClr>
                          </a:solidFill>
                        </a:defRPr>
                      </a:pPr>
                      <a:t>[VALUE]</a:t>
                    </a:fld>
                    <a:endParaRPr lang="en-GB"/>
                  </a:p>
                </c:rich>
              </c:tx>
              <c:spPr>
                <a:noFill/>
                <a:ln>
                  <a:noFill/>
                </a:ln>
                <a:effectLst/>
              </c:spPr>
              <c:txPr>
                <a:bodyPr rot="0" spcFirstLastPara="1" vertOverflow="ellipsis" vert="horz" wrap="square" anchor="ctr" anchorCtr="0"/>
                <a:lstStyle/>
                <a:p>
                  <a:pPr algn="ctr" rtl="0">
                    <a:defRPr lang="en-US" sz="1800" b="1" i="0" u="none" strike="noStrike" kern="1200" baseline="0">
                      <a:solidFill>
                        <a:prstClr val="white">
                          <a:lumMod val="50000"/>
                        </a:prstClr>
                      </a:solidFill>
                      <a:latin typeface="Arial" panose="020B0604020202020204" pitchFamily="34" charset="0"/>
                      <a:ea typeface="+mn-ea"/>
                      <a:cs typeface="Arial" panose="020B0604020202020204" pitchFamily="34" charset="0"/>
                    </a:defRPr>
                  </a:pPr>
                  <a:endParaRPr lang="en-GB"/>
                </a:p>
              </c:txPr>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97A-4594-AE0F-C616FED10AB7}"/>
                </c:ext>
              </c:extLst>
            </c:dLbl>
            <c:dLbl>
              <c:idx val="2"/>
              <c:spPr>
                <a:noFill/>
                <a:ln>
                  <a:noFill/>
                </a:ln>
                <a:effectLst/>
              </c:spPr>
              <c:txPr>
                <a:bodyPr rot="0" spcFirstLastPara="1" vertOverflow="ellipsis" vert="horz" wrap="square" anchor="ctr" anchorCtr="0"/>
                <a:lstStyle/>
                <a:p>
                  <a:pPr algn="ctr" rtl="0">
                    <a:defRPr lang="en-US" sz="24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3-58C1-4D49-96A6-8D7101D7C231}"/>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Residents' survey 
2021</c:v>
                </c:pt>
                <c:pt idx="1">
                  <c:v>Residents' survey 
2022</c:v>
                </c:pt>
                <c:pt idx="2">
                  <c:v>Residents' survey 2023</c:v>
                </c:pt>
              </c:strCache>
            </c:strRef>
          </c:cat>
          <c:val>
            <c:numRef>
              <c:f>Sheet1!$B$2:$B$5</c:f>
              <c:numCache>
                <c:formatCode>0%</c:formatCode>
                <c:ptCount val="3"/>
                <c:pt idx="0">
                  <c:v>0.81</c:v>
                </c:pt>
                <c:pt idx="1">
                  <c:v>0.78</c:v>
                </c:pt>
                <c:pt idx="2">
                  <c:v>0.78</c:v>
                </c:pt>
              </c:numCache>
            </c:numRef>
          </c:val>
          <c:smooth val="0"/>
          <c:extLst>
            <c:ext xmlns:c16="http://schemas.microsoft.com/office/drawing/2014/chart" uri="{C3380CC4-5D6E-409C-BE32-E72D297353CC}">
              <c16:uniqueId val="{00000003-D97A-4594-AE0F-C616FED10AB7}"/>
            </c:ext>
          </c:extLst>
        </c:ser>
        <c:dLbls>
          <c:showLegendKey val="0"/>
          <c:showVal val="0"/>
          <c:showCatName val="0"/>
          <c:showSerName val="0"/>
          <c:showPercent val="0"/>
          <c:showBubbleSize val="0"/>
        </c:dLbls>
        <c:marker val="1"/>
        <c:smooth val="0"/>
        <c:axId val="798489615"/>
        <c:axId val="798482959"/>
      </c:lineChart>
      <c:catAx>
        <c:axId val="798489615"/>
        <c:scaling>
          <c:orientation val="minMax"/>
        </c:scaling>
        <c:delete val="1"/>
        <c:axPos val="b"/>
        <c:numFmt formatCode="General" sourceLinked="1"/>
        <c:majorTickMark val="none"/>
        <c:minorTickMark val="none"/>
        <c:tickLblPos val="nextTo"/>
        <c:crossAx val="798482959"/>
        <c:crosses val="autoZero"/>
        <c:auto val="1"/>
        <c:lblAlgn val="ctr"/>
        <c:lblOffset val="100"/>
        <c:noMultiLvlLbl val="0"/>
      </c:catAx>
      <c:valAx>
        <c:axId val="798482959"/>
        <c:scaling>
          <c:orientation val="minMax"/>
          <c:min val="0.60000000000000009"/>
        </c:scaling>
        <c:delete val="1"/>
        <c:axPos val="l"/>
        <c:numFmt formatCode="0%" sourceLinked="1"/>
        <c:majorTickMark val="out"/>
        <c:minorTickMark val="none"/>
        <c:tickLblPos val="nextTo"/>
        <c:crossAx val="798489615"/>
        <c:crosses val="autoZero"/>
        <c:crossBetween val="between"/>
        <c:majorUnit val="0.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0.7258</cdr:x>
      <cdr:y>0.53999</cdr:y>
    </cdr:from>
    <cdr:to>
      <cdr:x>0.81132</cdr:x>
      <cdr:y>0.60605</cdr:y>
    </cdr:to>
    <cdr:sp macro="" textlink="">
      <cdr:nvSpPr>
        <cdr:cNvPr id="3" name="Freeform: Shape 2">
          <a:extLst xmlns:a="http://schemas.openxmlformats.org/drawingml/2006/main">
            <a:ext uri="{FF2B5EF4-FFF2-40B4-BE49-F238E27FC236}">
              <a16:creationId xmlns:a16="http://schemas.microsoft.com/office/drawing/2014/main" id="{FB1BC084-0B90-448B-8551-E6C89E5A90C3}"/>
            </a:ext>
          </a:extLst>
        </cdr:cNvPr>
        <cdr:cNvSpPr/>
      </cdr:nvSpPr>
      <cdr:spPr>
        <a:xfrm xmlns:a="http://schemas.openxmlformats.org/drawingml/2006/main">
          <a:off x="3751262" y="1930711"/>
          <a:ext cx="441960" cy="236220"/>
        </a:xfrm>
        <a:custGeom xmlns:a="http://schemas.openxmlformats.org/drawingml/2006/main">
          <a:avLst/>
          <a:gdLst>
            <a:gd name="connsiteX0" fmla="*/ 0 w 441960"/>
            <a:gd name="connsiteY0" fmla="*/ 236220 h 236220"/>
            <a:gd name="connsiteX1" fmla="*/ 373380 w 441960"/>
            <a:gd name="connsiteY1" fmla="*/ 198120 h 236220"/>
            <a:gd name="connsiteX2" fmla="*/ 441960 w 441960"/>
            <a:gd name="connsiteY2" fmla="*/ 175260 h 236220"/>
            <a:gd name="connsiteX3" fmla="*/ 426720 w 441960"/>
            <a:gd name="connsiteY3" fmla="*/ 60960 h 236220"/>
            <a:gd name="connsiteX4" fmla="*/ 411480 w 441960"/>
            <a:gd name="connsiteY4" fmla="*/ 0 h 236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960" h="236220">
              <a:moveTo>
                <a:pt x="0" y="236220"/>
              </a:moveTo>
              <a:cubicBezTo>
                <a:pt x="175973" y="228569"/>
                <a:pt x="192927" y="234211"/>
                <a:pt x="373380" y="198120"/>
              </a:cubicBezTo>
              <a:cubicBezTo>
                <a:pt x="397009" y="193394"/>
                <a:pt x="419100" y="182880"/>
                <a:pt x="441960" y="175260"/>
              </a:cubicBezTo>
              <a:cubicBezTo>
                <a:pt x="436880" y="137160"/>
                <a:pt x="433596" y="98777"/>
                <a:pt x="426720" y="60960"/>
              </a:cubicBezTo>
              <a:cubicBezTo>
                <a:pt x="410782" y="-26698"/>
                <a:pt x="411480" y="30490"/>
                <a:pt x="411480" y="0"/>
              </a:cubicBezTo>
            </a:path>
          </a:pathLst>
        </a:custGeom>
        <a:noFill xmlns:a="http://schemas.openxmlformats.org/drawingml/2006/main"/>
        <a:ln xmlns:a="http://schemas.openxmlformats.org/drawingml/2006/main" w="6350">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xmlns:a="http://schemas.openxmlformats.org/drawingml/2006/main"/>
        <a:p xmlns:a="http://schemas.openxmlformats.org/drawingml/2006/main">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6D9918-B06F-42CC-A1C3-530D705E539C}" type="datetimeFigureOut">
              <a:rPr lang="en-GB" smtClean="0"/>
              <a:t>04/11/2025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DF3A3E-8D99-428D-9F8C-430668D2C0D2}" type="slidenum">
              <a:rPr lang="en-GB" smtClean="0"/>
              <a:t>‹#›</a:t>
            </a:fld>
            <a:endParaRPr lang="en-GB"/>
          </a:p>
        </p:txBody>
      </p:sp>
    </p:spTree>
    <p:extLst>
      <p:ext uri="{BB962C8B-B14F-4D97-AF65-F5344CB8AC3E}">
        <p14:creationId xmlns:p14="http://schemas.microsoft.com/office/powerpoint/2010/main" val="1451224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DF3A3E-8D99-428D-9F8C-430668D2C0D2}" type="slidenum">
              <a:rPr lang="en-GB" smtClean="0"/>
              <a:t>3</a:t>
            </a:fld>
            <a:endParaRPr lang="en-GB"/>
          </a:p>
        </p:txBody>
      </p:sp>
    </p:spTree>
    <p:extLst>
      <p:ext uri="{BB962C8B-B14F-4D97-AF65-F5344CB8AC3E}">
        <p14:creationId xmlns:p14="http://schemas.microsoft.com/office/powerpoint/2010/main" val="3781774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DF3A3E-8D99-428D-9F8C-430668D2C0D2}" type="slidenum">
              <a:rPr lang="en-GB" smtClean="0"/>
              <a:t>29</a:t>
            </a:fld>
            <a:endParaRPr lang="en-GB"/>
          </a:p>
        </p:txBody>
      </p:sp>
    </p:spTree>
    <p:extLst>
      <p:ext uri="{BB962C8B-B14F-4D97-AF65-F5344CB8AC3E}">
        <p14:creationId xmlns:p14="http://schemas.microsoft.com/office/powerpoint/2010/main" val="1904260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DF3A3E-8D99-428D-9F8C-430668D2C0D2}" type="slidenum">
              <a:rPr lang="en-GB" smtClean="0"/>
              <a:t>31</a:t>
            </a:fld>
            <a:endParaRPr lang="en-GB"/>
          </a:p>
        </p:txBody>
      </p:sp>
    </p:spTree>
    <p:extLst>
      <p:ext uri="{BB962C8B-B14F-4D97-AF65-F5344CB8AC3E}">
        <p14:creationId xmlns:p14="http://schemas.microsoft.com/office/powerpoint/2010/main" val="2877665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DF3A3E-8D99-428D-9F8C-430668D2C0D2}" type="slidenum">
              <a:rPr lang="en-GB" smtClean="0"/>
              <a:t>4</a:t>
            </a:fld>
            <a:endParaRPr lang="en-GB"/>
          </a:p>
        </p:txBody>
      </p:sp>
    </p:spTree>
    <p:extLst>
      <p:ext uri="{BB962C8B-B14F-4D97-AF65-F5344CB8AC3E}">
        <p14:creationId xmlns:p14="http://schemas.microsoft.com/office/powerpoint/2010/main" val="2247548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DF3A3E-8D99-428D-9F8C-430668D2C0D2}" type="slidenum">
              <a:rPr lang="en-GB" smtClean="0"/>
              <a:t>7</a:t>
            </a:fld>
            <a:endParaRPr lang="en-GB"/>
          </a:p>
        </p:txBody>
      </p:sp>
    </p:spTree>
    <p:extLst>
      <p:ext uri="{BB962C8B-B14F-4D97-AF65-F5344CB8AC3E}">
        <p14:creationId xmlns:p14="http://schemas.microsoft.com/office/powerpoint/2010/main" val="852631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DF3A3E-8D99-428D-9F8C-430668D2C0D2}" type="slidenum">
              <a:rPr lang="en-GB" smtClean="0"/>
              <a:t>12</a:t>
            </a:fld>
            <a:endParaRPr lang="en-GB"/>
          </a:p>
        </p:txBody>
      </p:sp>
    </p:spTree>
    <p:extLst>
      <p:ext uri="{BB962C8B-B14F-4D97-AF65-F5344CB8AC3E}">
        <p14:creationId xmlns:p14="http://schemas.microsoft.com/office/powerpoint/2010/main" val="3984856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DF3A3E-8D99-428D-9F8C-430668D2C0D2}" type="slidenum">
              <a:rPr lang="en-GB" smtClean="0"/>
              <a:t>13</a:t>
            </a:fld>
            <a:endParaRPr lang="en-GB"/>
          </a:p>
        </p:txBody>
      </p:sp>
    </p:spTree>
    <p:extLst>
      <p:ext uri="{BB962C8B-B14F-4D97-AF65-F5344CB8AC3E}">
        <p14:creationId xmlns:p14="http://schemas.microsoft.com/office/powerpoint/2010/main" val="3153218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DF3A3E-8D99-428D-9F8C-430668D2C0D2}" type="slidenum">
              <a:rPr lang="en-GB" smtClean="0"/>
              <a:t>18</a:t>
            </a:fld>
            <a:endParaRPr lang="en-GB"/>
          </a:p>
        </p:txBody>
      </p:sp>
    </p:spTree>
    <p:extLst>
      <p:ext uri="{BB962C8B-B14F-4D97-AF65-F5344CB8AC3E}">
        <p14:creationId xmlns:p14="http://schemas.microsoft.com/office/powerpoint/2010/main" val="2118923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DF3A3E-8D99-428D-9F8C-430668D2C0D2}" type="slidenum">
              <a:rPr lang="en-GB" smtClean="0"/>
              <a:t>20</a:t>
            </a:fld>
            <a:endParaRPr lang="en-GB"/>
          </a:p>
        </p:txBody>
      </p:sp>
    </p:spTree>
    <p:extLst>
      <p:ext uri="{BB962C8B-B14F-4D97-AF65-F5344CB8AC3E}">
        <p14:creationId xmlns:p14="http://schemas.microsoft.com/office/powerpoint/2010/main" val="3226108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DF3A3E-8D99-428D-9F8C-430668D2C0D2}" type="slidenum">
              <a:rPr lang="en-GB" smtClean="0"/>
              <a:t>22</a:t>
            </a:fld>
            <a:endParaRPr lang="en-GB"/>
          </a:p>
        </p:txBody>
      </p:sp>
    </p:spTree>
    <p:extLst>
      <p:ext uri="{BB962C8B-B14F-4D97-AF65-F5344CB8AC3E}">
        <p14:creationId xmlns:p14="http://schemas.microsoft.com/office/powerpoint/2010/main" val="1912848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DF3A3E-8D99-428D-9F8C-430668D2C0D2}" type="slidenum">
              <a:rPr lang="en-GB" smtClean="0"/>
              <a:t>24</a:t>
            </a:fld>
            <a:endParaRPr lang="en-GB"/>
          </a:p>
        </p:txBody>
      </p:sp>
    </p:spTree>
    <p:extLst>
      <p:ext uri="{BB962C8B-B14F-4D97-AF65-F5344CB8AC3E}">
        <p14:creationId xmlns:p14="http://schemas.microsoft.com/office/powerpoint/2010/main" val="2887765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364E7-B12B-415E-AB6C-0AB7BB364B6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7D1C419B-8E19-40F8-AEDA-89814ACED1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299999C9-3FDC-4A92-A0CF-147C5731EF99}"/>
              </a:ext>
            </a:extLst>
          </p:cNvPr>
          <p:cNvSpPr>
            <a:spLocks noGrp="1"/>
          </p:cNvSpPr>
          <p:nvPr>
            <p:ph type="dt" sz="half" idx="10"/>
          </p:nvPr>
        </p:nvSpPr>
        <p:spPr/>
        <p:txBody>
          <a:bodyPr/>
          <a:lstStyle/>
          <a:p>
            <a:fld id="{F0844C76-0B9C-4B57-9018-B06CECFEF63E}" type="datetimeFigureOut">
              <a:rPr lang="en-GB" smtClean="0"/>
              <a:t>04/11/2025</a:t>
            </a:fld>
            <a:endParaRPr lang="en-GB"/>
          </a:p>
        </p:txBody>
      </p:sp>
      <p:sp>
        <p:nvSpPr>
          <p:cNvPr id="5" name="Footer Placeholder 4">
            <a:extLst>
              <a:ext uri="{FF2B5EF4-FFF2-40B4-BE49-F238E27FC236}">
                <a16:creationId xmlns:a16="http://schemas.microsoft.com/office/drawing/2014/main" id="{3B42E160-D1BE-4091-A896-789CD2FA6E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AB5DBD-E0D2-420B-94D0-1CA4DCBE7E64}"/>
              </a:ext>
            </a:extLst>
          </p:cNvPr>
          <p:cNvSpPr>
            <a:spLocks noGrp="1"/>
          </p:cNvSpPr>
          <p:nvPr>
            <p:ph type="sldNum" sz="quarter" idx="12"/>
          </p:nvPr>
        </p:nvSpPr>
        <p:spPr/>
        <p:txBody>
          <a:bodyPr/>
          <a:lstStyle/>
          <a:p>
            <a:fld id="{FDCFEFEC-C3BE-49D0-B815-808D3E5DD4C3}" type="slidenum">
              <a:rPr lang="en-GB" smtClean="0"/>
              <a:t>‹#›</a:t>
            </a:fld>
            <a:endParaRPr lang="en-GB"/>
          </a:p>
        </p:txBody>
      </p:sp>
    </p:spTree>
    <p:extLst>
      <p:ext uri="{BB962C8B-B14F-4D97-AF65-F5344CB8AC3E}">
        <p14:creationId xmlns:p14="http://schemas.microsoft.com/office/powerpoint/2010/main" val="3328192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4AE76-1671-4A4E-ADAA-155E49C984B8}"/>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24540FE2-BEC3-416B-9411-9492B5BBC05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09981CC-5276-4659-BB01-A6099988CC28}"/>
              </a:ext>
            </a:extLst>
          </p:cNvPr>
          <p:cNvSpPr>
            <a:spLocks noGrp="1"/>
          </p:cNvSpPr>
          <p:nvPr>
            <p:ph type="dt" sz="half" idx="10"/>
          </p:nvPr>
        </p:nvSpPr>
        <p:spPr/>
        <p:txBody>
          <a:bodyPr/>
          <a:lstStyle/>
          <a:p>
            <a:fld id="{F0844C76-0B9C-4B57-9018-B06CECFEF63E}" type="datetimeFigureOut">
              <a:rPr lang="en-GB" smtClean="0"/>
              <a:t>04/11/2025</a:t>
            </a:fld>
            <a:endParaRPr lang="en-GB"/>
          </a:p>
        </p:txBody>
      </p:sp>
      <p:sp>
        <p:nvSpPr>
          <p:cNvPr id="5" name="Footer Placeholder 4">
            <a:extLst>
              <a:ext uri="{FF2B5EF4-FFF2-40B4-BE49-F238E27FC236}">
                <a16:creationId xmlns:a16="http://schemas.microsoft.com/office/drawing/2014/main" id="{3A55530E-D976-4128-8988-A7012CE863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440083-D74F-4289-BD07-8DA2E0692F70}"/>
              </a:ext>
            </a:extLst>
          </p:cNvPr>
          <p:cNvSpPr>
            <a:spLocks noGrp="1"/>
          </p:cNvSpPr>
          <p:nvPr>
            <p:ph type="sldNum" sz="quarter" idx="12"/>
          </p:nvPr>
        </p:nvSpPr>
        <p:spPr/>
        <p:txBody>
          <a:bodyPr/>
          <a:lstStyle/>
          <a:p>
            <a:fld id="{FDCFEFEC-C3BE-49D0-B815-808D3E5DD4C3}" type="slidenum">
              <a:rPr lang="en-GB" smtClean="0"/>
              <a:t>‹#›</a:t>
            </a:fld>
            <a:endParaRPr lang="en-GB"/>
          </a:p>
        </p:txBody>
      </p:sp>
    </p:spTree>
    <p:extLst>
      <p:ext uri="{BB962C8B-B14F-4D97-AF65-F5344CB8AC3E}">
        <p14:creationId xmlns:p14="http://schemas.microsoft.com/office/powerpoint/2010/main" val="25306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4980B4-0BAD-48EF-BBBB-C76692A5EA7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DADECA71-D731-46BD-950C-2DCC60C5B3E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4944456-6D75-4931-BA12-46DAC0624C29}"/>
              </a:ext>
            </a:extLst>
          </p:cNvPr>
          <p:cNvSpPr>
            <a:spLocks noGrp="1"/>
          </p:cNvSpPr>
          <p:nvPr>
            <p:ph type="dt" sz="half" idx="10"/>
          </p:nvPr>
        </p:nvSpPr>
        <p:spPr/>
        <p:txBody>
          <a:bodyPr/>
          <a:lstStyle/>
          <a:p>
            <a:fld id="{F0844C76-0B9C-4B57-9018-B06CECFEF63E}" type="datetimeFigureOut">
              <a:rPr lang="en-GB" smtClean="0"/>
              <a:t>04/11/2025</a:t>
            </a:fld>
            <a:endParaRPr lang="en-GB"/>
          </a:p>
        </p:txBody>
      </p:sp>
      <p:sp>
        <p:nvSpPr>
          <p:cNvPr id="5" name="Footer Placeholder 4">
            <a:extLst>
              <a:ext uri="{FF2B5EF4-FFF2-40B4-BE49-F238E27FC236}">
                <a16:creationId xmlns:a16="http://schemas.microsoft.com/office/drawing/2014/main" id="{8333D4BD-FFA3-44A2-AF15-A2AD850288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6309A3-C9DA-40D0-9216-EB47C5339E89}"/>
              </a:ext>
            </a:extLst>
          </p:cNvPr>
          <p:cNvSpPr>
            <a:spLocks noGrp="1"/>
          </p:cNvSpPr>
          <p:nvPr>
            <p:ph type="sldNum" sz="quarter" idx="12"/>
          </p:nvPr>
        </p:nvSpPr>
        <p:spPr/>
        <p:txBody>
          <a:bodyPr/>
          <a:lstStyle/>
          <a:p>
            <a:fld id="{FDCFEFEC-C3BE-49D0-B815-808D3E5DD4C3}" type="slidenum">
              <a:rPr lang="en-GB" smtClean="0"/>
              <a:t>‹#›</a:t>
            </a:fld>
            <a:endParaRPr lang="en-GB"/>
          </a:p>
        </p:txBody>
      </p:sp>
    </p:spTree>
    <p:extLst>
      <p:ext uri="{BB962C8B-B14F-4D97-AF65-F5344CB8AC3E}">
        <p14:creationId xmlns:p14="http://schemas.microsoft.com/office/powerpoint/2010/main" val="1068325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F7387-6955-4567-B29B-F7DE8936402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9B6AFDF-A9E4-483A-96EE-9D86FA667E7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4EFDD71-3280-4BA8-94E1-33ABFA8B23BE}"/>
              </a:ext>
            </a:extLst>
          </p:cNvPr>
          <p:cNvSpPr>
            <a:spLocks noGrp="1"/>
          </p:cNvSpPr>
          <p:nvPr>
            <p:ph type="dt" sz="half" idx="10"/>
          </p:nvPr>
        </p:nvSpPr>
        <p:spPr/>
        <p:txBody>
          <a:bodyPr/>
          <a:lstStyle/>
          <a:p>
            <a:fld id="{F0844C76-0B9C-4B57-9018-B06CECFEF63E}" type="datetimeFigureOut">
              <a:rPr lang="en-GB" smtClean="0"/>
              <a:t>04/11/2025</a:t>
            </a:fld>
            <a:endParaRPr lang="en-GB"/>
          </a:p>
        </p:txBody>
      </p:sp>
      <p:sp>
        <p:nvSpPr>
          <p:cNvPr id="5" name="Footer Placeholder 4">
            <a:extLst>
              <a:ext uri="{FF2B5EF4-FFF2-40B4-BE49-F238E27FC236}">
                <a16:creationId xmlns:a16="http://schemas.microsoft.com/office/drawing/2014/main" id="{7297F034-EC5C-41DE-B303-6FAED6A4C1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A9BE30-BF20-4F7C-ACEB-9F87A98649CC}"/>
              </a:ext>
            </a:extLst>
          </p:cNvPr>
          <p:cNvSpPr>
            <a:spLocks noGrp="1"/>
          </p:cNvSpPr>
          <p:nvPr>
            <p:ph type="sldNum" sz="quarter" idx="12"/>
          </p:nvPr>
        </p:nvSpPr>
        <p:spPr/>
        <p:txBody>
          <a:bodyPr/>
          <a:lstStyle/>
          <a:p>
            <a:fld id="{FDCFEFEC-C3BE-49D0-B815-808D3E5DD4C3}" type="slidenum">
              <a:rPr lang="en-GB" smtClean="0"/>
              <a:t>‹#›</a:t>
            </a:fld>
            <a:endParaRPr lang="en-GB"/>
          </a:p>
        </p:txBody>
      </p:sp>
    </p:spTree>
    <p:extLst>
      <p:ext uri="{BB962C8B-B14F-4D97-AF65-F5344CB8AC3E}">
        <p14:creationId xmlns:p14="http://schemas.microsoft.com/office/powerpoint/2010/main" val="681110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468D2-EBFF-46CF-B018-40A9C72BC18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7BE472FC-E5B1-46DE-88E0-EF33A6B1D3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953D7AE-E51E-4B46-A282-A6716495548D}"/>
              </a:ext>
            </a:extLst>
          </p:cNvPr>
          <p:cNvSpPr>
            <a:spLocks noGrp="1"/>
          </p:cNvSpPr>
          <p:nvPr>
            <p:ph type="dt" sz="half" idx="10"/>
          </p:nvPr>
        </p:nvSpPr>
        <p:spPr/>
        <p:txBody>
          <a:bodyPr/>
          <a:lstStyle/>
          <a:p>
            <a:fld id="{F0844C76-0B9C-4B57-9018-B06CECFEF63E}" type="datetimeFigureOut">
              <a:rPr lang="en-GB" smtClean="0"/>
              <a:t>04/11/2025</a:t>
            </a:fld>
            <a:endParaRPr lang="en-GB"/>
          </a:p>
        </p:txBody>
      </p:sp>
      <p:sp>
        <p:nvSpPr>
          <p:cNvPr id="5" name="Footer Placeholder 4">
            <a:extLst>
              <a:ext uri="{FF2B5EF4-FFF2-40B4-BE49-F238E27FC236}">
                <a16:creationId xmlns:a16="http://schemas.microsoft.com/office/drawing/2014/main" id="{D6E0F5EF-0102-4441-89BE-7ED94E9BAB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9041F7-8095-4BDC-A71D-88380F2CA975}"/>
              </a:ext>
            </a:extLst>
          </p:cNvPr>
          <p:cNvSpPr>
            <a:spLocks noGrp="1"/>
          </p:cNvSpPr>
          <p:nvPr>
            <p:ph type="sldNum" sz="quarter" idx="12"/>
          </p:nvPr>
        </p:nvSpPr>
        <p:spPr/>
        <p:txBody>
          <a:bodyPr/>
          <a:lstStyle/>
          <a:p>
            <a:fld id="{FDCFEFEC-C3BE-49D0-B815-808D3E5DD4C3}" type="slidenum">
              <a:rPr lang="en-GB" smtClean="0"/>
              <a:t>‹#›</a:t>
            </a:fld>
            <a:endParaRPr lang="en-GB"/>
          </a:p>
        </p:txBody>
      </p:sp>
    </p:spTree>
    <p:extLst>
      <p:ext uri="{BB962C8B-B14F-4D97-AF65-F5344CB8AC3E}">
        <p14:creationId xmlns:p14="http://schemas.microsoft.com/office/powerpoint/2010/main" val="3398261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F22B9-9B8B-4D76-92EF-D7C86776232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69EF985-E2C3-4B7E-98AC-F0D6100E0AB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3E3568B2-DD81-4CCC-9340-80968FB9D2C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729A831D-4931-4DA9-B534-FFBD5A824638}"/>
              </a:ext>
            </a:extLst>
          </p:cNvPr>
          <p:cNvSpPr>
            <a:spLocks noGrp="1"/>
          </p:cNvSpPr>
          <p:nvPr>
            <p:ph type="dt" sz="half" idx="10"/>
          </p:nvPr>
        </p:nvSpPr>
        <p:spPr/>
        <p:txBody>
          <a:bodyPr/>
          <a:lstStyle/>
          <a:p>
            <a:fld id="{F0844C76-0B9C-4B57-9018-B06CECFEF63E}" type="datetimeFigureOut">
              <a:rPr lang="en-GB" smtClean="0"/>
              <a:t>04/11/2025</a:t>
            </a:fld>
            <a:endParaRPr lang="en-GB"/>
          </a:p>
        </p:txBody>
      </p:sp>
      <p:sp>
        <p:nvSpPr>
          <p:cNvPr id="6" name="Footer Placeholder 5">
            <a:extLst>
              <a:ext uri="{FF2B5EF4-FFF2-40B4-BE49-F238E27FC236}">
                <a16:creationId xmlns:a16="http://schemas.microsoft.com/office/drawing/2014/main" id="{8046965D-B259-48E2-ADED-1536ADAE56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0E4547-94C7-4CBF-8B02-80FB38EC2D73}"/>
              </a:ext>
            </a:extLst>
          </p:cNvPr>
          <p:cNvSpPr>
            <a:spLocks noGrp="1"/>
          </p:cNvSpPr>
          <p:nvPr>
            <p:ph type="sldNum" sz="quarter" idx="12"/>
          </p:nvPr>
        </p:nvSpPr>
        <p:spPr/>
        <p:txBody>
          <a:bodyPr/>
          <a:lstStyle/>
          <a:p>
            <a:fld id="{FDCFEFEC-C3BE-49D0-B815-808D3E5DD4C3}" type="slidenum">
              <a:rPr lang="en-GB" smtClean="0"/>
              <a:t>‹#›</a:t>
            </a:fld>
            <a:endParaRPr lang="en-GB"/>
          </a:p>
        </p:txBody>
      </p:sp>
    </p:spTree>
    <p:extLst>
      <p:ext uri="{BB962C8B-B14F-4D97-AF65-F5344CB8AC3E}">
        <p14:creationId xmlns:p14="http://schemas.microsoft.com/office/powerpoint/2010/main" val="1181223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EFF57-87AC-4035-AE1A-F72EF8596FBD}"/>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E0F200AB-62EE-443E-8ACF-D6103FFC7E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1D55BBD-9CEE-485E-9EF2-5F530BCE7B1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CE0759A5-E033-489E-92A6-7EF2B9154F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C16B877-796D-4FF2-A9AE-2D54A91FC9E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F1BEEB5B-7C14-48CC-AE68-44339A256CA5}"/>
              </a:ext>
            </a:extLst>
          </p:cNvPr>
          <p:cNvSpPr>
            <a:spLocks noGrp="1"/>
          </p:cNvSpPr>
          <p:nvPr>
            <p:ph type="dt" sz="half" idx="10"/>
          </p:nvPr>
        </p:nvSpPr>
        <p:spPr/>
        <p:txBody>
          <a:bodyPr/>
          <a:lstStyle/>
          <a:p>
            <a:fld id="{F0844C76-0B9C-4B57-9018-B06CECFEF63E}" type="datetimeFigureOut">
              <a:rPr lang="en-GB" smtClean="0"/>
              <a:t>04/11/2025</a:t>
            </a:fld>
            <a:endParaRPr lang="en-GB"/>
          </a:p>
        </p:txBody>
      </p:sp>
      <p:sp>
        <p:nvSpPr>
          <p:cNvPr id="8" name="Footer Placeholder 7">
            <a:extLst>
              <a:ext uri="{FF2B5EF4-FFF2-40B4-BE49-F238E27FC236}">
                <a16:creationId xmlns:a16="http://schemas.microsoft.com/office/drawing/2014/main" id="{87F4237C-7AA6-421A-B949-E1A4B5EFFEB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E1581F-3EB4-4BE9-AB67-A87ACD56018E}"/>
              </a:ext>
            </a:extLst>
          </p:cNvPr>
          <p:cNvSpPr>
            <a:spLocks noGrp="1"/>
          </p:cNvSpPr>
          <p:nvPr>
            <p:ph type="sldNum" sz="quarter" idx="12"/>
          </p:nvPr>
        </p:nvSpPr>
        <p:spPr/>
        <p:txBody>
          <a:bodyPr/>
          <a:lstStyle/>
          <a:p>
            <a:fld id="{FDCFEFEC-C3BE-49D0-B815-808D3E5DD4C3}" type="slidenum">
              <a:rPr lang="en-GB" smtClean="0"/>
              <a:t>‹#›</a:t>
            </a:fld>
            <a:endParaRPr lang="en-GB"/>
          </a:p>
        </p:txBody>
      </p:sp>
    </p:spTree>
    <p:extLst>
      <p:ext uri="{BB962C8B-B14F-4D97-AF65-F5344CB8AC3E}">
        <p14:creationId xmlns:p14="http://schemas.microsoft.com/office/powerpoint/2010/main" val="3524975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CB57D-3269-4A4B-A9E2-298A4B438EC8}"/>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40BD92CF-AEC9-4886-8B11-F189BE4C892E}"/>
              </a:ext>
            </a:extLst>
          </p:cNvPr>
          <p:cNvSpPr>
            <a:spLocks noGrp="1"/>
          </p:cNvSpPr>
          <p:nvPr>
            <p:ph type="dt" sz="half" idx="10"/>
          </p:nvPr>
        </p:nvSpPr>
        <p:spPr/>
        <p:txBody>
          <a:bodyPr/>
          <a:lstStyle/>
          <a:p>
            <a:fld id="{F0844C76-0B9C-4B57-9018-B06CECFEF63E}" type="datetimeFigureOut">
              <a:rPr lang="en-GB" smtClean="0"/>
              <a:t>04/11/2025</a:t>
            </a:fld>
            <a:endParaRPr lang="en-GB"/>
          </a:p>
        </p:txBody>
      </p:sp>
      <p:sp>
        <p:nvSpPr>
          <p:cNvPr id="4" name="Footer Placeholder 3">
            <a:extLst>
              <a:ext uri="{FF2B5EF4-FFF2-40B4-BE49-F238E27FC236}">
                <a16:creationId xmlns:a16="http://schemas.microsoft.com/office/drawing/2014/main" id="{FC7BA2B9-2395-401D-85EB-96E979BAA14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994AB60-AD61-4B4D-8AEC-87F194E5AD43}"/>
              </a:ext>
            </a:extLst>
          </p:cNvPr>
          <p:cNvSpPr>
            <a:spLocks noGrp="1"/>
          </p:cNvSpPr>
          <p:nvPr>
            <p:ph type="sldNum" sz="quarter" idx="12"/>
          </p:nvPr>
        </p:nvSpPr>
        <p:spPr/>
        <p:txBody>
          <a:bodyPr/>
          <a:lstStyle/>
          <a:p>
            <a:fld id="{FDCFEFEC-C3BE-49D0-B815-808D3E5DD4C3}" type="slidenum">
              <a:rPr lang="en-GB" smtClean="0"/>
              <a:t>‹#›</a:t>
            </a:fld>
            <a:endParaRPr lang="en-GB"/>
          </a:p>
        </p:txBody>
      </p:sp>
    </p:spTree>
    <p:extLst>
      <p:ext uri="{BB962C8B-B14F-4D97-AF65-F5344CB8AC3E}">
        <p14:creationId xmlns:p14="http://schemas.microsoft.com/office/powerpoint/2010/main" val="2873330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9FE5D7-D70D-44B5-BBA6-4DF06EDA884A}"/>
              </a:ext>
            </a:extLst>
          </p:cNvPr>
          <p:cNvSpPr>
            <a:spLocks noGrp="1"/>
          </p:cNvSpPr>
          <p:nvPr>
            <p:ph type="dt" sz="half" idx="10"/>
          </p:nvPr>
        </p:nvSpPr>
        <p:spPr/>
        <p:txBody>
          <a:bodyPr/>
          <a:lstStyle/>
          <a:p>
            <a:fld id="{F0844C76-0B9C-4B57-9018-B06CECFEF63E}" type="datetimeFigureOut">
              <a:rPr lang="en-GB" smtClean="0"/>
              <a:t>04/11/2025</a:t>
            </a:fld>
            <a:endParaRPr lang="en-GB"/>
          </a:p>
        </p:txBody>
      </p:sp>
      <p:sp>
        <p:nvSpPr>
          <p:cNvPr id="3" name="Footer Placeholder 2">
            <a:extLst>
              <a:ext uri="{FF2B5EF4-FFF2-40B4-BE49-F238E27FC236}">
                <a16:creationId xmlns:a16="http://schemas.microsoft.com/office/drawing/2014/main" id="{282390F2-F99A-4EFC-9B41-9388CEB5D5F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FBD5436-C9DB-474C-A8CA-A08A08622EC0}"/>
              </a:ext>
            </a:extLst>
          </p:cNvPr>
          <p:cNvSpPr>
            <a:spLocks noGrp="1"/>
          </p:cNvSpPr>
          <p:nvPr>
            <p:ph type="sldNum" sz="quarter" idx="12"/>
          </p:nvPr>
        </p:nvSpPr>
        <p:spPr/>
        <p:txBody>
          <a:bodyPr/>
          <a:lstStyle/>
          <a:p>
            <a:fld id="{FDCFEFEC-C3BE-49D0-B815-808D3E5DD4C3}" type="slidenum">
              <a:rPr lang="en-GB" smtClean="0"/>
              <a:t>‹#›</a:t>
            </a:fld>
            <a:endParaRPr lang="en-GB"/>
          </a:p>
        </p:txBody>
      </p:sp>
    </p:spTree>
    <p:extLst>
      <p:ext uri="{BB962C8B-B14F-4D97-AF65-F5344CB8AC3E}">
        <p14:creationId xmlns:p14="http://schemas.microsoft.com/office/powerpoint/2010/main" val="4267855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255CD-6AED-4420-94DA-F66D23CF018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ECF0AFB7-E5BD-499A-BB14-0DCF9FAA30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195E763A-BACB-4164-BE4F-E57CEF5D24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07308D9-77C1-4341-B118-8A7323620E44}"/>
              </a:ext>
            </a:extLst>
          </p:cNvPr>
          <p:cNvSpPr>
            <a:spLocks noGrp="1"/>
          </p:cNvSpPr>
          <p:nvPr>
            <p:ph type="dt" sz="half" idx="10"/>
          </p:nvPr>
        </p:nvSpPr>
        <p:spPr/>
        <p:txBody>
          <a:bodyPr/>
          <a:lstStyle/>
          <a:p>
            <a:fld id="{F0844C76-0B9C-4B57-9018-B06CECFEF63E}" type="datetimeFigureOut">
              <a:rPr lang="en-GB" smtClean="0"/>
              <a:t>04/11/2025</a:t>
            </a:fld>
            <a:endParaRPr lang="en-GB"/>
          </a:p>
        </p:txBody>
      </p:sp>
      <p:sp>
        <p:nvSpPr>
          <p:cNvPr id="6" name="Footer Placeholder 5">
            <a:extLst>
              <a:ext uri="{FF2B5EF4-FFF2-40B4-BE49-F238E27FC236}">
                <a16:creationId xmlns:a16="http://schemas.microsoft.com/office/drawing/2014/main" id="{5B488881-1EA5-40BF-B1C9-CA71A5853C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4448D1-16C9-4CF0-BD21-4484503B2EE1}"/>
              </a:ext>
            </a:extLst>
          </p:cNvPr>
          <p:cNvSpPr>
            <a:spLocks noGrp="1"/>
          </p:cNvSpPr>
          <p:nvPr>
            <p:ph type="sldNum" sz="quarter" idx="12"/>
          </p:nvPr>
        </p:nvSpPr>
        <p:spPr/>
        <p:txBody>
          <a:bodyPr/>
          <a:lstStyle/>
          <a:p>
            <a:fld id="{FDCFEFEC-C3BE-49D0-B815-808D3E5DD4C3}" type="slidenum">
              <a:rPr lang="en-GB" smtClean="0"/>
              <a:t>‹#›</a:t>
            </a:fld>
            <a:endParaRPr lang="en-GB"/>
          </a:p>
        </p:txBody>
      </p:sp>
    </p:spTree>
    <p:extLst>
      <p:ext uri="{BB962C8B-B14F-4D97-AF65-F5344CB8AC3E}">
        <p14:creationId xmlns:p14="http://schemas.microsoft.com/office/powerpoint/2010/main" val="2262332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CE862-CA61-47D3-83C0-C1EFC119B20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5F531557-652C-43B5-869E-841B24204D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F20FE55-E396-4F96-A1DC-81CFB4A27B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311CEC5-B0D1-41D8-B63F-16D7878DE698}"/>
              </a:ext>
            </a:extLst>
          </p:cNvPr>
          <p:cNvSpPr>
            <a:spLocks noGrp="1"/>
          </p:cNvSpPr>
          <p:nvPr>
            <p:ph type="dt" sz="half" idx="10"/>
          </p:nvPr>
        </p:nvSpPr>
        <p:spPr/>
        <p:txBody>
          <a:bodyPr/>
          <a:lstStyle/>
          <a:p>
            <a:fld id="{F0844C76-0B9C-4B57-9018-B06CECFEF63E}" type="datetimeFigureOut">
              <a:rPr lang="en-GB" smtClean="0"/>
              <a:t>04/11/2025</a:t>
            </a:fld>
            <a:endParaRPr lang="en-GB"/>
          </a:p>
        </p:txBody>
      </p:sp>
      <p:sp>
        <p:nvSpPr>
          <p:cNvPr id="6" name="Footer Placeholder 5">
            <a:extLst>
              <a:ext uri="{FF2B5EF4-FFF2-40B4-BE49-F238E27FC236}">
                <a16:creationId xmlns:a16="http://schemas.microsoft.com/office/drawing/2014/main" id="{5B6E6E52-8F75-45C5-A469-4BCFBF9B99E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BF297E-0AB7-43BD-913B-F4E07CEB62D1}"/>
              </a:ext>
            </a:extLst>
          </p:cNvPr>
          <p:cNvSpPr>
            <a:spLocks noGrp="1"/>
          </p:cNvSpPr>
          <p:nvPr>
            <p:ph type="sldNum" sz="quarter" idx="12"/>
          </p:nvPr>
        </p:nvSpPr>
        <p:spPr/>
        <p:txBody>
          <a:bodyPr/>
          <a:lstStyle/>
          <a:p>
            <a:fld id="{FDCFEFEC-C3BE-49D0-B815-808D3E5DD4C3}" type="slidenum">
              <a:rPr lang="en-GB" smtClean="0"/>
              <a:t>‹#›</a:t>
            </a:fld>
            <a:endParaRPr lang="en-GB"/>
          </a:p>
        </p:txBody>
      </p:sp>
    </p:spTree>
    <p:extLst>
      <p:ext uri="{BB962C8B-B14F-4D97-AF65-F5344CB8AC3E}">
        <p14:creationId xmlns:p14="http://schemas.microsoft.com/office/powerpoint/2010/main" val="1688698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E5897F-C10B-4996-9E8B-AAC5B4C06C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8021EE56-DF5F-4982-9674-5A02765C95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A79C2D-A4B9-4CD2-B68D-BF1AA0979C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844C76-0B9C-4B57-9018-B06CECFEF63E}" type="datetimeFigureOut">
              <a:rPr lang="en-GB" smtClean="0"/>
              <a:t>04/11/2025</a:t>
            </a:fld>
            <a:endParaRPr lang="en-GB"/>
          </a:p>
        </p:txBody>
      </p:sp>
      <p:sp>
        <p:nvSpPr>
          <p:cNvPr id="5" name="Footer Placeholder 4">
            <a:extLst>
              <a:ext uri="{FF2B5EF4-FFF2-40B4-BE49-F238E27FC236}">
                <a16:creationId xmlns:a16="http://schemas.microsoft.com/office/drawing/2014/main" id="{7BC8DDDD-B01B-43A4-9454-A190397C5A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FFC4203-0370-4BA9-9105-7F7FA9FCB7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CFEFEC-C3BE-49D0-B815-808D3E5DD4C3}" type="slidenum">
              <a:rPr lang="en-GB" smtClean="0"/>
              <a:t>‹#›</a:t>
            </a:fld>
            <a:endParaRPr lang="en-GB"/>
          </a:p>
        </p:txBody>
      </p:sp>
    </p:spTree>
    <p:extLst>
      <p:ext uri="{BB962C8B-B14F-4D97-AF65-F5344CB8AC3E}">
        <p14:creationId xmlns:p14="http://schemas.microsoft.com/office/powerpoint/2010/main" val="3866512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esearch@lambeth.gov.uk"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chart" Target="../charts/chart5.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chart" Target="../charts/chart8.xml"/><Relationship Id="rId7"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image" Target="../media/image47.sv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svg"/><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8" Type="http://schemas.openxmlformats.org/officeDocument/2006/relationships/chart" Target="../charts/chart13.xml"/><Relationship Id="rId3" Type="http://schemas.openxmlformats.org/officeDocument/2006/relationships/image" Target="../media/image55.png"/><Relationship Id="rId7" Type="http://schemas.openxmlformats.org/officeDocument/2006/relationships/chart" Target="../charts/chart12.xml"/><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image" Target="../media/image56.svg"/><Relationship Id="rId9" Type="http://schemas.openxmlformats.org/officeDocument/2006/relationships/chart" Target="../charts/chart14.xml"/></Relationships>
</file>

<file path=ppt/slides/_rels/slide16.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svg"/><Relationship Id="rId3" Type="http://schemas.openxmlformats.org/officeDocument/2006/relationships/image" Target="../media/image57.png"/><Relationship Id="rId7" Type="http://schemas.openxmlformats.org/officeDocument/2006/relationships/image" Target="../media/image60.svg"/><Relationship Id="rId12" Type="http://schemas.openxmlformats.org/officeDocument/2006/relationships/image" Target="../media/image65.png"/><Relationship Id="rId2" Type="http://schemas.openxmlformats.org/officeDocument/2006/relationships/chart" Target="../charts/chart15.xml"/><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2.png"/><Relationship Id="rId9" Type="http://schemas.openxmlformats.org/officeDocument/2006/relationships/image" Target="../media/image62.svg"/><Relationship Id="rId14" Type="http://schemas.openxmlformats.org/officeDocument/2006/relationships/image" Target="../media/image67.png"/></Relationships>
</file>

<file path=ppt/slides/_rels/slide17.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5.svg"/><Relationship Id="rId3" Type="http://schemas.openxmlformats.org/officeDocument/2006/relationships/chart" Target="../charts/chart16.xml"/><Relationship Id="rId7" Type="http://schemas.openxmlformats.org/officeDocument/2006/relationships/image" Target="../media/image42.png"/><Relationship Id="rId12" Type="http://schemas.openxmlformats.org/officeDocument/2006/relationships/image" Target="../media/image7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73.png"/><Relationship Id="rId5" Type="http://schemas.openxmlformats.org/officeDocument/2006/relationships/image" Target="../media/image71.png"/><Relationship Id="rId10" Type="http://schemas.openxmlformats.org/officeDocument/2006/relationships/image" Target="../media/image41.png"/><Relationship Id="rId4" Type="http://schemas.openxmlformats.org/officeDocument/2006/relationships/image" Target="../media/image70.png"/><Relationship Id="rId9"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7" Type="http://schemas.openxmlformats.org/officeDocument/2006/relationships/image" Target="../media/image79.png"/><Relationship Id="rId2" Type="http://schemas.openxmlformats.org/officeDocument/2006/relationships/chart" Target="../charts/chart18.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svg"/><Relationship Id="rId4" Type="http://schemas.openxmlformats.org/officeDocument/2006/relationships/image" Target="../media/image76.png"/></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image" Target="../media/image83.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svg"/><Relationship Id="rId4" Type="http://schemas.openxmlformats.org/officeDocument/2006/relationships/image" Target="../media/image80.png"/></Relationships>
</file>

<file path=ppt/slides/_rels/slide2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24.xml"/><Relationship Id="rId5" Type="http://schemas.openxmlformats.org/officeDocument/2006/relationships/image" Target="../media/image86.png"/><Relationship Id="rId4" Type="http://schemas.openxmlformats.org/officeDocument/2006/relationships/image" Target="../media/image85.png"/></Relationships>
</file>

<file path=ppt/slides/_rels/slide25.xml.rels><?xml version="1.0" encoding="UTF-8" standalone="yes"?>
<Relationships xmlns="http://schemas.openxmlformats.org/package/2006/relationships"><Relationship Id="rId8" Type="http://schemas.openxmlformats.org/officeDocument/2006/relationships/image" Target="../media/image92.svg"/><Relationship Id="rId13" Type="http://schemas.openxmlformats.org/officeDocument/2006/relationships/image" Target="../media/image97.png"/><Relationship Id="rId3" Type="http://schemas.openxmlformats.org/officeDocument/2006/relationships/image" Target="../media/image87.png"/><Relationship Id="rId7" Type="http://schemas.openxmlformats.org/officeDocument/2006/relationships/image" Target="../media/image91.png"/><Relationship Id="rId12" Type="http://schemas.openxmlformats.org/officeDocument/2006/relationships/image" Target="../media/image96.svg"/><Relationship Id="rId2" Type="http://schemas.openxmlformats.org/officeDocument/2006/relationships/chart" Target="../charts/chart25.xml"/><Relationship Id="rId16" Type="http://schemas.openxmlformats.org/officeDocument/2006/relationships/image" Target="../media/image100.svg"/><Relationship Id="rId1" Type="http://schemas.openxmlformats.org/officeDocument/2006/relationships/slideLayout" Target="../slideLayouts/slideLayout2.xml"/><Relationship Id="rId6" Type="http://schemas.openxmlformats.org/officeDocument/2006/relationships/image" Target="../media/image90.svg"/><Relationship Id="rId11" Type="http://schemas.openxmlformats.org/officeDocument/2006/relationships/image" Target="../media/image95.png"/><Relationship Id="rId5" Type="http://schemas.openxmlformats.org/officeDocument/2006/relationships/image" Target="../media/image89.png"/><Relationship Id="rId15" Type="http://schemas.openxmlformats.org/officeDocument/2006/relationships/image" Target="../media/image99.png"/><Relationship Id="rId10" Type="http://schemas.openxmlformats.org/officeDocument/2006/relationships/image" Target="../media/image94.svg"/><Relationship Id="rId4" Type="http://schemas.openxmlformats.org/officeDocument/2006/relationships/image" Target="../media/image88.svg"/><Relationship Id="rId9" Type="http://schemas.openxmlformats.org/officeDocument/2006/relationships/image" Target="../media/image93.png"/><Relationship Id="rId14" Type="http://schemas.openxmlformats.org/officeDocument/2006/relationships/image" Target="../media/image98.svg"/></Relationships>
</file>

<file path=ppt/slides/_rels/slide26.xml.rels><?xml version="1.0" encoding="UTF-8" standalone="yes"?>
<Relationships xmlns="http://schemas.openxmlformats.org/package/2006/relationships"><Relationship Id="rId3" Type="http://schemas.openxmlformats.org/officeDocument/2006/relationships/image" Target="../media/image102.svg"/><Relationship Id="rId2" Type="http://schemas.openxmlformats.org/officeDocument/2006/relationships/image" Target="../media/image10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8" Type="http://schemas.openxmlformats.org/officeDocument/2006/relationships/chart" Target="../charts/chart28.xml"/><Relationship Id="rId3" Type="http://schemas.openxmlformats.org/officeDocument/2006/relationships/image" Target="../media/image103.png"/><Relationship Id="rId7"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2.xml"/><Relationship Id="rId6" Type="http://schemas.openxmlformats.org/officeDocument/2006/relationships/image" Target="../media/image106.svg"/><Relationship Id="rId5" Type="http://schemas.openxmlformats.org/officeDocument/2006/relationships/image" Target="../media/image105.png"/><Relationship Id="rId4" Type="http://schemas.openxmlformats.org/officeDocument/2006/relationships/image" Target="../media/image104.svg"/><Relationship Id="rId9" Type="http://schemas.openxmlformats.org/officeDocument/2006/relationships/chart" Target="../charts/chart29.xml"/></Relationships>
</file>

<file path=ppt/slides/_rels/slide28.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chart" Target="../charts/chart31.xml"/><Relationship Id="rId13" Type="http://schemas.openxmlformats.org/officeDocument/2006/relationships/image" Target="../media/image115.svg"/><Relationship Id="rId3" Type="http://schemas.openxmlformats.org/officeDocument/2006/relationships/image" Target="../media/image107.png"/><Relationship Id="rId7" Type="http://schemas.openxmlformats.org/officeDocument/2006/relationships/image" Target="../media/image111.svg"/><Relationship Id="rId12" Type="http://schemas.openxmlformats.org/officeDocument/2006/relationships/image" Target="../media/image1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0.svg"/><Relationship Id="rId11" Type="http://schemas.openxmlformats.org/officeDocument/2006/relationships/chart" Target="../charts/chart32.xml"/><Relationship Id="rId5" Type="http://schemas.openxmlformats.org/officeDocument/2006/relationships/image" Target="../media/image109.png"/><Relationship Id="rId10" Type="http://schemas.openxmlformats.org/officeDocument/2006/relationships/image" Target="../media/image113.svg"/><Relationship Id="rId4" Type="http://schemas.openxmlformats.org/officeDocument/2006/relationships/image" Target="../media/image108.svg"/><Relationship Id="rId9" Type="http://schemas.openxmlformats.org/officeDocument/2006/relationships/image" Target="../media/image112.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notesSlide" Target="../notesSlides/notesSlide1.xml"/><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png"/><Relationship Id="rId1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9.svg"/><Relationship Id="rId1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117.svg"/><Relationship Id="rId2" Type="http://schemas.openxmlformats.org/officeDocument/2006/relationships/image" Target="../media/image116.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hart" Target="../charts/chart34.xml"/><Relationship Id="rId5" Type="http://schemas.openxmlformats.org/officeDocument/2006/relationships/image" Target="../media/image119.svg"/><Relationship Id="rId4" Type="http://schemas.openxmlformats.org/officeDocument/2006/relationships/image" Target="../media/image118.png"/></Relationships>
</file>

<file path=ppt/slides/_rels/slide32.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21.sv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2.png"/><Relationship Id="rId1" Type="http://schemas.openxmlformats.org/officeDocument/2006/relationships/slideLayout" Target="../slideLayouts/slideLayout2.xml"/><Relationship Id="rId4" Type="http://schemas.openxmlformats.org/officeDocument/2006/relationships/chart" Target="../charts/chart35.xml"/></Relationships>
</file>

<file path=ppt/slides/_rels/slide34.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image" Target="../media/image23.sv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6.png"/><Relationship Id="rId7" Type="http://schemas.openxmlformats.org/officeDocument/2006/relationships/image" Target="../media/image29.svg"/><Relationship Id="rId12" Type="http://schemas.openxmlformats.org/officeDocument/2006/relationships/image" Target="../media/image34.png"/><Relationship Id="rId2" Type="http://schemas.openxmlformats.org/officeDocument/2006/relationships/chart" Target="../charts/chart4.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33.png"/><Relationship Id="rId5" Type="http://schemas.openxmlformats.org/officeDocument/2006/relationships/image" Target="../media/image28.svg"/><Relationship Id="rId15" Type="http://schemas.openxmlformats.org/officeDocument/2006/relationships/image" Target="../media/image37.svg"/><Relationship Id="rId10" Type="http://schemas.openxmlformats.org/officeDocument/2006/relationships/image" Target="../media/image32.png"/><Relationship Id="rId4" Type="http://schemas.openxmlformats.org/officeDocument/2006/relationships/image" Target="../media/image27.png"/><Relationship Id="rId9" Type="http://schemas.openxmlformats.org/officeDocument/2006/relationships/image" Target="../media/image31.svg"/><Relationship Id="rId1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of the outside of Lambeth Town Hall.">
            <a:extLst>
              <a:ext uri="{FF2B5EF4-FFF2-40B4-BE49-F238E27FC236}">
                <a16:creationId xmlns:a16="http://schemas.microsoft.com/office/drawing/2014/main" id="{C8FBD03A-47AD-4CF0-BFE1-D09F7905FC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Flowchart: Document 2">
            <a:extLst>
              <a:ext uri="{FF2B5EF4-FFF2-40B4-BE49-F238E27FC236}">
                <a16:creationId xmlns:a16="http://schemas.microsoft.com/office/drawing/2014/main" id="{91019248-0159-41EC-A293-CE53108B7FE8}"/>
              </a:ext>
              <a:ext uri="{C183D7F6-B498-43B3-948B-1728B52AA6E4}">
                <adec:decorative xmlns:adec="http://schemas.microsoft.com/office/drawing/2017/decorative" val="1"/>
              </a:ext>
            </a:extLst>
          </p:cNvPr>
          <p:cNvSpPr/>
          <p:nvPr/>
        </p:nvSpPr>
        <p:spPr>
          <a:xfrm rot="16200000">
            <a:off x="848492" y="1063305"/>
            <a:ext cx="6861616" cy="4727773"/>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2121"/>
              <a:gd name="connsiteX1" fmla="*/ 21600 w 21600"/>
              <a:gd name="connsiteY1" fmla="*/ 0 h 22121"/>
              <a:gd name="connsiteX2" fmla="*/ 21600 w 21600"/>
              <a:gd name="connsiteY2" fmla="*/ 17322 h 22121"/>
              <a:gd name="connsiteX3" fmla="*/ 0 w 21600"/>
              <a:gd name="connsiteY3" fmla="*/ 20172 h 22121"/>
              <a:gd name="connsiteX4" fmla="*/ 0 w 21600"/>
              <a:gd name="connsiteY4" fmla="*/ 0 h 22121"/>
              <a:gd name="connsiteX0" fmla="*/ 0 w 21600"/>
              <a:gd name="connsiteY0" fmla="*/ 0 h 21885"/>
              <a:gd name="connsiteX1" fmla="*/ 21600 w 21600"/>
              <a:gd name="connsiteY1" fmla="*/ 0 h 21885"/>
              <a:gd name="connsiteX2" fmla="*/ 21600 w 21600"/>
              <a:gd name="connsiteY2" fmla="*/ 17322 h 21885"/>
              <a:gd name="connsiteX3" fmla="*/ 10667 w 21600"/>
              <a:gd name="connsiteY3" fmla="*/ 20096 h 21885"/>
              <a:gd name="connsiteX4" fmla="*/ 0 w 21600"/>
              <a:gd name="connsiteY4" fmla="*/ 20172 h 21885"/>
              <a:gd name="connsiteX5" fmla="*/ 0 w 21600"/>
              <a:gd name="connsiteY5" fmla="*/ 0 h 21885"/>
              <a:gd name="connsiteX0" fmla="*/ 0 w 21600"/>
              <a:gd name="connsiteY0" fmla="*/ 0 h 21259"/>
              <a:gd name="connsiteX1" fmla="*/ 21600 w 21600"/>
              <a:gd name="connsiteY1" fmla="*/ 0 h 21259"/>
              <a:gd name="connsiteX2" fmla="*/ 21600 w 21600"/>
              <a:gd name="connsiteY2" fmla="*/ 17322 h 21259"/>
              <a:gd name="connsiteX3" fmla="*/ 10667 w 21600"/>
              <a:gd name="connsiteY3" fmla="*/ 20096 h 21259"/>
              <a:gd name="connsiteX4" fmla="*/ 0 w 21600"/>
              <a:gd name="connsiteY4" fmla="*/ 20172 h 21259"/>
              <a:gd name="connsiteX5" fmla="*/ 0 w 21600"/>
              <a:gd name="connsiteY5" fmla="*/ 0 h 21259"/>
              <a:gd name="connsiteX0" fmla="*/ 0 w 21600"/>
              <a:gd name="connsiteY0" fmla="*/ 0 h 21259"/>
              <a:gd name="connsiteX1" fmla="*/ 21600 w 21600"/>
              <a:gd name="connsiteY1" fmla="*/ 0 h 21259"/>
              <a:gd name="connsiteX2" fmla="*/ 21600 w 21600"/>
              <a:gd name="connsiteY2" fmla="*/ 17322 h 21259"/>
              <a:gd name="connsiteX3" fmla="*/ 10667 w 21600"/>
              <a:gd name="connsiteY3" fmla="*/ 20096 h 21259"/>
              <a:gd name="connsiteX4" fmla="*/ 0 w 21600"/>
              <a:gd name="connsiteY4" fmla="*/ 20172 h 21259"/>
              <a:gd name="connsiteX5" fmla="*/ 0 w 21600"/>
              <a:gd name="connsiteY5" fmla="*/ 0 h 21259"/>
              <a:gd name="connsiteX0" fmla="*/ 0 w 21600"/>
              <a:gd name="connsiteY0" fmla="*/ 0 h 23357"/>
              <a:gd name="connsiteX1" fmla="*/ 21600 w 21600"/>
              <a:gd name="connsiteY1" fmla="*/ 0 h 23357"/>
              <a:gd name="connsiteX2" fmla="*/ 21600 w 21600"/>
              <a:gd name="connsiteY2" fmla="*/ 17322 h 23357"/>
              <a:gd name="connsiteX3" fmla="*/ 10667 w 21600"/>
              <a:gd name="connsiteY3" fmla="*/ 20096 h 23357"/>
              <a:gd name="connsiteX4" fmla="*/ 0 w 21600"/>
              <a:gd name="connsiteY4" fmla="*/ 20172 h 23357"/>
              <a:gd name="connsiteX5" fmla="*/ 0 w 21600"/>
              <a:gd name="connsiteY5" fmla="*/ 0 h 23357"/>
              <a:gd name="connsiteX0" fmla="*/ 0 w 21600"/>
              <a:gd name="connsiteY0" fmla="*/ 0 h 23357"/>
              <a:gd name="connsiteX1" fmla="*/ 21600 w 21600"/>
              <a:gd name="connsiteY1" fmla="*/ 0 h 23357"/>
              <a:gd name="connsiteX2" fmla="*/ 21600 w 21600"/>
              <a:gd name="connsiteY2" fmla="*/ 17322 h 23357"/>
              <a:gd name="connsiteX3" fmla="*/ 10667 w 21600"/>
              <a:gd name="connsiteY3" fmla="*/ 20096 h 23357"/>
              <a:gd name="connsiteX4" fmla="*/ 0 w 21600"/>
              <a:gd name="connsiteY4" fmla="*/ 20172 h 23357"/>
              <a:gd name="connsiteX5" fmla="*/ 0 w 21600"/>
              <a:gd name="connsiteY5" fmla="*/ 0 h 23357"/>
              <a:gd name="connsiteX0" fmla="*/ 0 w 21600"/>
              <a:gd name="connsiteY0" fmla="*/ 0 h 23079"/>
              <a:gd name="connsiteX1" fmla="*/ 21600 w 21600"/>
              <a:gd name="connsiteY1" fmla="*/ 0 h 23079"/>
              <a:gd name="connsiteX2" fmla="*/ 21600 w 21600"/>
              <a:gd name="connsiteY2" fmla="*/ 17322 h 23079"/>
              <a:gd name="connsiteX3" fmla="*/ 9660 w 21600"/>
              <a:gd name="connsiteY3" fmla="*/ 19567 h 23079"/>
              <a:gd name="connsiteX4" fmla="*/ 0 w 21600"/>
              <a:gd name="connsiteY4" fmla="*/ 20172 h 23079"/>
              <a:gd name="connsiteX5" fmla="*/ 0 w 21600"/>
              <a:gd name="connsiteY5" fmla="*/ 0 h 23079"/>
              <a:gd name="connsiteX0" fmla="*/ 0 w 21600"/>
              <a:gd name="connsiteY0" fmla="*/ 0 h 22826"/>
              <a:gd name="connsiteX1" fmla="*/ 21600 w 21600"/>
              <a:gd name="connsiteY1" fmla="*/ 0 h 22826"/>
              <a:gd name="connsiteX2" fmla="*/ 21600 w 21600"/>
              <a:gd name="connsiteY2" fmla="*/ 17322 h 22826"/>
              <a:gd name="connsiteX3" fmla="*/ 9968 w 21600"/>
              <a:gd name="connsiteY3" fmla="*/ 19038 h 22826"/>
              <a:gd name="connsiteX4" fmla="*/ 0 w 21600"/>
              <a:gd name="connsiteY4" fmla="*/ 20172 h 22826"/>
              <a:gd name="connsiteX5" fmla="*/ 0 w 21600"/>
              <a:gd name="connsiteY5" fmla="*/ 0 h 22826"/>
              <a:gd name="connsiteX0" fmla="*/ 0 w 21600"/>
              <a:gd name="connsiteY0" fmla="*/ 0 h 22826"/>
              <a:gd name="connsiteX1" fmla="*/ 21600 w 21600"/>
              <a:gd name="connsiteY1" fmla="*/ 0 h 22826"/>
              <a:gd name="connsiteX2" fmla="*/ 21600 w 21600"/>
              <a:gd name="connsiteY2" fmla="*/ 17322 h 22826"/>
              <a:gd name="connsiteX3" fmla="*/ 9968 w 21600"/>
              <a:gd name="connsiteY3" fmla="*/ 19038 h 22826"/>
              <a:gd name="connsiteX4" fmla="*/ 0 w 21600"/>
              <a:gd name="connsiteY4" fmla="*/ 20172 h 22826"/>
              <a:gd name="connsiteX5" fmla="*/ 0 w 21600"/>
              <a:gd name="connsiteY5" fmla="*/ 0 h 22826"/>
              <a:gd name="connsiteX0" fmla="*/ 0 w 21600"/>
              <a:gd name="connsiteY0" fmla="*/ 0 h 22826"/>
              <a:gd name="connsiteX1" fmla="*/ 21600 w 21600"/>
              <a:gd name="connsiteY1" fmla="*/ 0 h 22826"/>
              <a:gd name="connsiteX2" fmla="*/ 21600 w 21600"/>
              <a:gd name="connsiteY2" fmla="*/ 17322 h 22826"/>
              <a:gd name="connsiteX3" fmla="*/ 9968 w 21600"/>
              <a:gd name="connsiteY3" fmla="*/ 19038 h 22826"/>
              <a:gd name="connsiteX4" fmla="*/ 0 w 21600"/>
              <a:gd name="connsiteY4" fmla="*/ 20172 h 22826"/>
              <a:gd name="connsiteX5" fmla="*/ 0 w 21600"/>
              <a:gd name="connsiteY5" fmla="*/ 0 h 22826"/>
              <a:gd name="connsiteX0" fmla="*/ 0 w 21600"/>
              <a:gd name="connsiteY0" fmla="*/ 0 h 22826"/>
              <a:gd name="connsiteX1" fmla="*/ 21600 w 21600"/>
              <a:gd name="connsiteY1" fmla="*/ 0 h 22826"/>
              <a:gd name="connsiteX2" fmla="*/ 21600 w 21600"/>
              <a:gd name="connsiteY2" fmla="*/ 17322 h 22826"/>
              <a:gd name="connsiteX3" fmla="*/ 9968 w 21600"/>
              <a:gd name="connsiteY3" fmla="*/ 19038 h 22826"/>
              <a:gd name="connsiteX4" fmla="*/ 0 w 21600"/>
              <a:gd name="connsiteY4" fmla="*/ 20172 h 22826"/>
              <a:gd name="connsiteX5" fmla="*/ 0 w 21600"/>
              <a:gd name="connsiteY5" fmla="*/ 0 h 22826"/>
              <a:gd name="connsiteX0" fmla="*/ 0 w 21600"/>
              <a:gd name="connsiteY0" fmla="*/ 0 h 23618"/>
              <a:gd name="connsiteX1" fmla="*/ 21600 w 21600"/>
              <a:gd name="connsiteY1" fmla="*/ 0 h 23618"/>
              <a:gd name="connsiteX2" fmla="*/ 21600 w 21600"/>
              <a:gd name="connsiteY2" fmla="*/ 17322 h 23618"/>
              <a:gd name="connsiteX3" fmla="*/ 9968 w 21600"/>
              <a:gd name="connsiteY3" fmla="*/ 19038 h 23618"/>
              <a:gd name="connsiteX4" fmla="*/ 0 w 21600"/>
              <a:gd name="connsiteY4" fmla="*/ 20172 h 23618"/>
              <a:gd name="connsiteX5" fmla="*/ 0 w 21600"/>
              <a:gd name="connsiteY5" fmla="*/ 0 h 23618"/>
              <a:gd name="connsiteX0" fmla="*/ 0 w 21600"/>
              <a:gd name="connsiteY0" fmla="*/ 0 h 23618"/>
              <a:gd name="connsiteX1" fmla="*/ 21600 w 21600"/>
              <a:gd name="connsiteY1" fmla="*/ 0 h 23618"/>
              <a:gd name="connsiteX2" fmla="*/ 21600 w 21600"/>
              <a:gd name="connsiteY2" fmla="*/ 17322 h 23618"/>
              <a:gd name="connsiteX3" fmla="*/ 9968 w 21600"/>
              <a:gd name="connsiteY3" fmla="*/ 19038 h 23618"/>
              <a:gd name="connsiteX4" fmla="*/ 0 w 21600"/>
              <a:gd name="connsiteY4" fmla="*/ 20172 h 23618"/>
              <a:gd name="connsiteX5" fmla="*/ 0 w 21600"/>
              <a:gd name="connsiteY5" fmla="*/ 0 h 23618"/>
              <a:gd name="connsiteX0" fmla="*/ 0 w 21600"/>
              <a:gd name="connsiteY0" fmla="*/ 0 h 22376"/>
              <a:gd name="connsiteX1" fmla="*/ 21600 w 21600"/>
              <a:gd name="connsiteY1" fmla="*/ 0 h 22376"/>
              <a:gd name="connsiteX2" fmla="*/ 21600 w 21600"/>
              <a:gd name="connsiteY2" fmla="*/ 17322 h 22376"/>
              <a:gd name="connsiteX3" fmla="*/ 9968 w 21600"/>
              <a:gd name="connsiteY3" fmla="*/ 19038 h 22376"/>
              <a:gd name="connsiteX4" fmla="*/ 0 w 21600"/>
              <a:gd name="connsiteY4" fmla="*/ 20172 h 22376"/>
              <a:gd name="connsiteX5" fmla="*/ 0 w 21600"/>
              <a:gd name="connsiteY5" fmla="*/ 0 h 22376"/>
              <a:gd name="connsiteX0" fmla="*/ 0 w 21600"/>
              <a:gd name="connsiteY0" fmla="*/ 0 h 22830"/>
              <a:gd name="connsiteX1" fmla="*/ 21600 w 21600"/>
              <a:gd name="connsiteY1" fmla="*/ 0 h 22830"/>
              <a:gd name="connsiteX2" fmla="*/ 21600 w 21600"/>
              <a:gd name="connsiteY2" fmla="*/ 17322 h 22830"/>
              <a:gd name="connsiteX3" fmla="*/ 9968 w 21600"/>
              <a:gd name="connsiteY3" fmla="*/ 19038 h 22830"/>
              <a:gd name="connsiteX4" fmla="*/ 0 w 21600"/>
              <a:gd name="connsiteY4" fmla="*/ 20172 h 22830"/>
              <a:gd name="connsiteX5" fmla="*/ 0 w 21600"/>
              <a:gd name="connsiteY5" fmla="*/ 0 h 22830"/>
              <a:gd name="connsiteX0" fmla="*/ 0 w 21600"/>
              <a:gd name="connsiteY0" fmla="*/ 0 h 22259"/>
              <a:gd name="connsiteX1" fmla="*/ 21600 w 21600"/>
              <a:gd name="connsiteY1" fmla="*/ 0 h 22259"/>
              <a:gd name="connsiteX2" fmla="*/ 21600 w 21600"/>
              <a:gd name="connsiteY2" fmla="*/ 17322 h 22259"/>
              <a:gd name="connsiteX3" fmla="*/ 9968 w 21600"/>
              <a:gd name="connsiteY3" fmla="*/ 19038 h 22259"/>
              <a:gd name="connsiteX4" fmla="*/ 0 w 21600"/>
              <a:gd name="connsiteY4" fmla="*/ 20172 h 22259"/>
              <a:gd name="connsiteX5" fmla="*/ 0 w 21600"/>
              <a:gd name="connsiteY5" fmla="*/ 0 h 22259"/>
              <a:gd name="connsiteX0" fmla="*/ 0 w 21600"/>
              <a:gd name="connsiteY0" fmla="*/ 0 h 22612"/>
              <a:gd name="connsiteX1" fmla="*/ 21600 w 21600"/>
              <a:gd name="connsiteY1" fmla="*/ 0 h 22612"/>
              <a:gd name="connsiteX2" fmla="*/ 21600 w 21600"/>
              <a:gd name="connsiteY2" fmla="*/ 17322 h 22612"/>
              <a:gd name="connsiteX3" fmla="*/ 9968 w 21600"/>
              <a:gd name="connsiteY3" fmla="*/ 19038 h 22612"/>
              <a:gd name="connsiteX4" fmla="*/ 0 w 21600"/>
              <a:gd name="connsiteY4" fmla="*/ 20172 h 22612"/>
              <a:gd name="connsiteX5" fmla="*/ 0 w 21600"/>
              <a:gd name="connsiteY5" fmla="*/ 0 h 22612"/>
              <a:gd name="connsiteX0" fmla="*/ 0 w 21600"/>
              <a:gd name="connsiteY0" fmla="*/ 0 h 22612"/>
              <a:gd name="connsiteX1" fmla="*/ 21600 w 21600"/>
              <a:gd name="connsiteY1" fmla="*/ 0 h 22612"/>
              <a:gd name="connsiteX2" fmla="*/ 21600 w 21600"/>
              <a:gd name="connsiteY2" fmla="*/ 17322 h 22612"/>
              <a:gd name="connsiteX3" fmla="*/ 9968 w 21600"/>
              <a:gd name="connsiteY3" fmla="*/ 19038 h 22612"/>
              <a:gd name="connsiteX4" fmla="*/ 0 w 21600"/>
              <a:gd name="connsiteY4" fmla="*/ 20172 h 22612"/>
              <a:gd name="connsiteX5" fmla="*/ 0 w 21600"/>
              <a:gd name="connsiteY5" fmla="*/ 0 h 22612"/>
              <a:gd name="connsiteX0" fmla="*/ 0 w 21600"/>
              <a:gd name="connsiteY0" fmla="*/ 0 h 22612"/>
              <a:gd name="connsiteX1" fmla="*/ 21600 w 21600"/>
              <a:gd name="connsiteY1" fmla="*/ 0 h 22612"/>
              <a:gd name="connsiteX2" fmla="*/ 21600 w 21600"/>
              <a:gd name="connsiteY2" fmla="*/ 17322 h 22612"/>
              <a:gd name="connsiteX3" fmla="*/ 9968 w 21600"/>
              <a:gd name="connsiteY3" fmla="*/ 19038 h 22612"/>
              <a:gd name="connsiteX4" fmla="*/ 0 w 21600"/>
              <a:gd name="connsiteY4" fmla="*/ 20172 h 22612"/>
              <a:gd name="connsiteX5" fmla="*/ 0 w 21600"/>
              <a:gd name="connsiteY5" fmla="*/ 0 h 22612"/>
              <a:gd name="connsiteX0" fmla="*/ 0 w 21600"/>
              <a:gd name="connsiteY0" fmla="*/ 0 h 22696"/>
              <a:gd name="connsiteX1" fmla="*/ 21600 w 21600"/>
              <a:gd name="connsiteY1" fmla="*/ 0 h 22696"/>
              <a:gd name="connsiteX2" fmla="*/ 21600 w 21600"/>
              <a:gd name="connsiteY2" fmla="*/ 17322 h 22696"/>
              <a:gd name="connsiteX3" fmla="*/ 9129 w 21600"/>
              <a:gd name="connsiteY3" fmla="*/ 19210 h 22696"/>
              <a:gd name="connsiteX4" fmla="*/ 0 w 21600"/>
              <a:gd name="connsiteY4" fmla="*/ 20172 h 22696"/>
              <a:gd name="connsiteX5" fmla="*/ 0 w 21600"/>
              <a:gd name="connsiteY5" fmla="*/ 0 h 22696"/>
              <a:gd name="connsiteX0" fmla="*/ 0 w 21600"/>
              <a:gd name="connsiteY0" fmla="*/ 0 h 22917"/>
              <a:gd name="connsiteX1" fmla="*/ 21600 w 21600"/>
              <a:gd name="connsiteY1" fmla="*/ 0 h 22917"/>
              <a:gd name="connsiteX2" fmla="*/ 21600 w 21600"/>
              <a:gd name="connsiteY2" fmla="*/ 17322 h 22917"/>
              <a:gd name="connsiteX3" fmla="*/ 9912 w 21600"/>
              <a:gd name="connsiteY3" fmla="*/ 19639 h 22917"/>
              <a:gd name="connsiteX4" fmla="*/ 0 w 21600"/>
              <a:gd name="connsiteY4" fmla="*/ 20172 h 22917"/>
              <a:gd name="connsiteX5" fmla="*/ 0 w 21600"/>
              <a:gd name="connsiteY5" fmla="*/ 0 h 22917"/>
              <a:gd name="connsiteX0" fmla="*/ 0 w 21600"/>
              <a:gd name="connsiteY0" fmla="*/ 0 h 22761"/>
              <a:gd name="connsiteX1" fmla="*/ 21600 w 21600"/>
              <a:gd name="connsiteY1" fmla="*/ 0 h 22761"/>
              <a:gd name="connsiteX2" fmla="*/ 21600 w 21600"/>
              <a:gd name="connsiteY2" fmla="*/ 17322 h 22761"/>
              <a:gd name="connsiteX3" fmla="*/ 9744 w 21600"/>
              <a:gd name="connsiteY3" fmla="*/ 19339 h 22761"/>
              <a:gd name="connsiteX4" fmla="*/ 0 w 21600"/>
              <a:gd name="connsiteY4" fmla="*/ 20172 h 22761"/>
              <a:gd name="connsiteX5" fmla="*/ 0 w 21600"/>
              <a:gd name="connsiteY5" fmla="*/ 0 h 22761"/>
              <a:gd name="connsiteX0" fmla="*/ 0 w 21600"/>
              <a:gd name="connsiteY0" fmla="*/ 0 h 22491"/>
              <a:gd name="connsiteX1" fmla="*/ 21600 w 21600"/>
              <a:gd name="connsiteY1" fmla="*/ 0 h 22491"/>
              <a:gd name="connsiteX2" fmla="*/ 21600 w 21600"/>
              <a:gd name="connsiteY2" fmla="*/ 17322 h 22491"/>
              <a:gd name="connsiteX3" fmla="*/ 9744 w 21600"/>
              <a:gd name="connsiteY3" fmla="*/ 19339 h 22491"/>
              <a:gd name="connsiteX4" fmla="*/ 0 w 21600"/>
              <a:gd name="connsiteY4" fmla="*/ 20172 h 22491"/>
              <a:gd name="connsiteX5" fmla="*/ 0 w 21600"/>
              <a:gd name="connsiteY5" fmla="*/ 0 h 22491"/>
              <a:gd name="connsiteX0" fmla="*/ 0 w 21600"/>
              <a:gd name="connsiteY0" fmla="*/ 0 h 22491"/>
              <a:gd name="connsiteX1" fmla="*/ 21600 w 21600"/>
              <a:gd name="connsiteY1" fmla="*/ 0 h 22491"/>
              <a:gd name="connsiteX2" fmla="*/ 21600 w 21600"/>
              <a:gd name="connsiteY2" fmla="*/ 17322 h 22491"/>
              <a:gd name="connsiteX3" fmla="*/ 9744 w 21600"/>
              <a:gd name="connsiteY3" fmla="*/ 19339 h 22491"/>
              <a:gd name="connsiteX4" fmla="*/ 0 w 21600"/>
              <a:gd name="connsiteY4" fmla="*/ 20172 h 22491"/>
              <a:gd name="connsiteX5" fmla="*/ 0 w 21600"/>
              <a:gd name="connsiteY5" fmla="*/ 0 h 22491"/>
              <a:gd name="connsiteX0" fmla="*/ 0 w 21600"/>
              <a:gd name="connsiteY0" fmla="*/ 0 h 23403"/>
              <a:gd name="connsiteX1" fmla="*/ 21600 w 21600"/>
              <a:gd name="connsiteY1" fmla="*/ 0 h 23403"/>
              <a:gd name="connsiteX2" fmla="*/ 21600 w 21600"/>
              <a:gd name="connsiteY2" fmla="*/ 17322 h 23403"/>
              <a:gd name="connsiteX3" fmla="*/ 10723 w 21600"/>
              <a:gd name="connsiteY3" fmla="*/ 20988 h 23403"/>
              <a:gd name="connsiteX4" fmla="*/ 0 w 21600"/>
              <a:gd name="connsiteY4" fmla="*/ 20172 h 23403"/>
              <a:gd name="connsiteX5" fmla="*/ 0 w 21600"/>
              <a:gd name="connsiteY5" fmla="*/ 0 h 23403"/>
              <a:gd name="connsiteX0" fmla="*/ 0 w 21600"/>
              <a:gd name="connsiteY0" fmla="*/ 0 h 22962"/>
              <a:gd name="connsiteX1" fmla="*/ 21600 w 21600"/>
              <a:gd name="connsiteY1" fmla="*/ 0 h 22962"/>
              <a:gd name="connsiteX2" fmla="*/ 21600 w 21600"/>
              <a:gd name="connsiteY2" fmla="*/ 17322 h 22962"/>
              <a:gd name="connsiteX3" fmla="*/ 10723 w 21600"/>
              <a:gd name="connsiteY3" fmla="*/ 20988 h 22962"/>
              <a:gd name="connsiteX4" fmla="*/ 0 w 21600"/>
              <a:gd name="connsiteY4" fmla="*/ 20172 h 22962"/>
              <a:gd name="connsiteX5" fmla="*/ 0 w 21600"/>
              <a:gd name="connsiteY5" fmla="*/ 0 h 22962"/>
              <a:gd name="connsiteX0" fmla="*/ 0 w 21600"/>
              <a:gd name="connsiteY0" fmla="*/ 0 h 24588"/>
              <a:gd name="connsiteX1" fmla="*/ 21600 w 21600"/>
              <a:gd name="connsiteY1" fmla="*/ 0 h 24588"/>
              <a:gd name="connsiteX2" fmla="*/ 21600 w 21600"/>
              <a:gd name="connsiteY2" fmla="*/ 17322 h 24588"/>
              <a:gd name="connsiteX3" fmla="*/ 9716 w 21600"/>
              <a:gd name="connsiteY3" fmla="*/ 23288 h 24588"/>
              <a:gd name="connsiteX4" fmla="*/ 0 w 21600"/>
              <a:gd name="connsiteY4" fmla="*/ 20172 h 24588"/>
              <a:gd name="connsiteX5" fmla="*/ 0 w 21600"/>
              <a:gd name="connsiteY5" fmla="*/ 0 h 24588"/>
              <a:gd name="connsiteX0" fmla="*/ 0 w 21600"/>
              <a:gd name="connsiteY0" fmla="*/ 0 h 26063"/>
              <a:gd name="connsiteX1" fmla="*/ 21600 w 21600"/>
              <a:gd name="connsiteY1" fmla="*/ 0 h 26063"/>
              <a:gd name="connsiteX2" fmla="*/ 21600 w 21600"/>
              <a:gd name="connsiteY2" fmla="*/ 17322 h 26063"/>
              <a:gd name="connsiteX3" fmla="*/ 9716 w 21600"/>
              <a:gd name="connsiteY3" fmla="*/ 23288 h 26063"/>
              <a:gd name="connsiteX4" fmla="*/ 0 w 21600"/>
              <a:gd name="connsiteY4" fmla="*/ 20172 h 26063"/>
              <a:gd name="connsiteX5" fmla="*/ 0 w 21600"/>
              <a:gd name="connsiteY5" fmla="*/ 0 h 26063"/>
              <a:gd name="connsiteX0" fmla="*/ 0 w 21600"/>
              <a:gd name="connsiteY0" fmla="*/ 0 h 26063"/>
              <a:gd name="connsiteX1" fmla="*/ 21600 w 21600"/>
              <a:gd name="connsiteY1" fmla="*/ 0 h 26063"/>
              <a:gd name="connsiteX2" fmla="*/ 21600 w 21600"/>
              <a:gd name="connsiteY2" fmla="*/ 17322 h 26063"/>
              <a:gd name="connsiteX3" fmla="*/ 9716 w 21600"/>
              <a:gd name="connsiteY3" fmla="*/ 23288 h 26063"/>
              <a:gd name="connsiteX4" fmla="*/ 0 w 21600"/>
              <a:gd name="connsiteY4" fmla="*/ 20172 h 26063"/>
              <a:gd name="connsiteX5" fmla="*/ 0 w 21600"/>
              <a:gd name="connsiteY5" fmla="*/ 0 h 26063"/>
              <a:gd name="connsiteX0" fmla="*/ 0 w 21600"/>
              <a:gd name="connsiteY0" fmla="*/ 0 h 26063"/>
              <a:gd name="connsiteX1" fmla="*/ 21600 w 21600"/>
              <a:gd name="connsiteY1" fmla="*/ 0 h 26063"/>
              <a:gd name="connsiteX2" fmla="*/ 21600 w 21600"/>
              <a:gd name="connsiteY2" fmla="*/ 17322 h 26063"/>
              <a:gd name="connsiteX3" fmla="*/ 9716 w 21600"/>
              <a:gd name="connsiteY3" fmla="*/ 23288 h 26063"/>
              <a:gd name="connsiteX4" fmla="*/ 0 w 21600"/>
              <a:gd name="connsiteY4" fmla="*/ 20172 h 26063"/>
              <a:gd name="connsiteX5" fmla="*/ 0 w 21600"/>
              <a:gd name="connsiteY5" fmla="*/ 0 h 26063"/>
              <a:gd name="connsiteX0" fmla="*/ 0 w 21600"/>
              <a:gd name="connsiteY0" fmla="*/ 0 h 26063"/>
              <a:gd name="connsiteX1" fmla="*/ 21600 w 21600"/>
              <a:gd name="connsiteY1" fmla="*/ 0 h 26063"/>
              <a:gd name="connsiteX2" fmla="*/ 21600 w 21600"/>
              <a:gd name="connsiteY2" fmla="*/ 17322 h 26063"/>
              <a:gd name="connsiteX3" fmla="*/ 9716 w 21600"/>
              <a:gd name="connsiteY3" fmla="*/ 23288 h 26063"/>
              <a:gd name="connsiteX4" fmla="*/ 0 w 21600"/>
              <a:gd name="connsiteY4" fmla="*/ 20172 h 26063"/>
              <a:gd name="connsiteX5" fmla="*/ 0 w 21600"/>
              <a:gd name="connsiteY5" fmla="*/ 0 h 26063"/>
              <a:gd name="connsiteX0" fmla="*/ 0 w 21600"/>
              <a:gd name="connsiteY0" fmla="*/ 0 h 24340"/>
              <a:gd name="connsiteX1" fmla="*/ 21600 w 21600"/>
              <a:gd name="connsiteY1" fmla="*/ 0 h 24340"/>
              <a:gd name="connsiteX2" fmla="*/ 21600 w 21600"/>
              <a:gd name="connsiteY2" fmla="*/ 17322 h 24340"/>
              <a:gd name="connsiteX3" fmla="*/ 9716 w 21600"/>
              <a:gd name="connsiteY3" fmla="*/ 23288 h 24340"/>
              <a:gd name="connsiteX4" fmla="*/ 0 w 21600"/>
              <a:gd name="connsiteY4" fmla="*/ 20172 h 24340"/>
              <a:gd name="connsiteX5" fmla="*/ 0 w 21600"/>
              <a:gd name="connsiteY5" fmla="*/ 0 h 24340"/>
              <a:gd name="connsiteX0" fmla="*/ 0 w 21600"/>
              <a:gd name="connsiteY0" fmla="*/ 0 h 23073"/>
              <a:gd name="connsiteX1" fmla="*/ 21600 w 21600"/>
              <a:gd name="connsiteY1" fmla="*/ 0 h 23073"/>
              <a:gd name="connsiteX2" fmla="*/ 21600 w 21600"/>
              <a:gd name="connsiteY2" fmla="*/ 17322 h 23073"/>
              <a:gd name="connsiteX3" fmla="*/ 9520 w 21600"/>
              <a:gd name="connsiteY3" fmla="*/ 21552 h 23073"/>
              <a:gd name="connsiteX4" fmla="*/ 0 w 21600"/>
              <a:gd name="connsiteY4" fmla="*/ 20172 h 23073"/>
              <a:gd name="connsiteX5" fmla="*/ 0 w 21600"/>
              <a:gd name="connsiteY5" fmla="*/ 0 h 23073"/>
              <a:gd name="connsiteX0" fmla="*/ 0 w 21600"/>
              <a:gd name="connsiteY0" fmla="*/ 0 h 23073"/>
              <a:gd name="connsiteX1" fmla="*/ 21600 w 21600"/>
              <a:gd name="connsiteY1" fmla="*/ 0 h 23073"/>
              <a:gd name="connsiteX2" fmla="*/ 21600 w 21600"/>
              <a:gd name="connsiteY2" fmla="*/ 17322 h 23073"/>
              <a:gd name="connsiteX3" fmla="*/ 9520 w 21600"/>
              <a:gd name="connsiteY3" fmla="*/ 21552 h 23073"/>
              <a:gd name="connsiteX4" fmla="*/ 0 w 21600"/>
              <a:gd name="connsiteY4" fmla="*/ 20172 h 23073"/>
              <a:gd name="connsiteX5" fmla="*/ 0 w 21600"/>
              <a:gd name="connsiteY5" fmla="*/ 0 h 23073"/>
              <a:gd name="connsiteX0" fmla="*/ 0 w 21600"/>
              <a:gd name="connsiteY0" fmla="*/ 0 h 23829"/>
              <a:gd name="connsiteX1" fmla="*/ 21600 w 21600"/>
              <a:gd name="connsiteY1" fmla="*/ 0 h 23829"/>
              <a:gd name="connsiteX2" fmla="*/ 21600 w 21600"/>
              <a:gd name="connsiteY2" fmla="*/ 17322 h 23829"/>
              <a:gd name="connsiteX3" fmla="*/ 9520 w 21600"/>
              <a:gd name="connsiteY3" fmla="*/ 21552 h 23829"/>
              <a:gd name="connsiteX4" fmla="*/ 0 w 21600"/>
              <a:gd name="connsiteY4" fmla="*/ 20172 h 23829"/>
              <a:gd name="connsiteX5" fmla="*/ 0 w 21600"/>
              <a:gd name="connsiteY5" fmla="*/ 0 h 23829"/>
              <a:gd name="connsiteX0" fmla="*/ 0 w 21600"/>
              <a:gd name="connsiteY0" fmla="*/ 0 h 23829"/>
              <a:gd name="connsiteX1" fmla="*/ 21600 w 21600"/>
              <a:gd name="connsiteY1" fmla="*/ 0 h 23829"/>
              <a:gd name="connsiteX2" fmla="*/ 21600 w 21600"/>
              <a:gd name="connsiteY2" fmla="*/ 17322 h 23829"/>
              <a:gd name="connsiteX3" fmla="*/ 9520 w 21600"/>
              <a:gd name="connsiteY3" fmla="*/ 21552 h 23829"/>
              <a:gd name="connsiteX4" fmla="*/ 0 w 21600"/>
              <a:gd name="connsiteY4" fmla="*/ 20172 h 23829"/>
              <a:gd name="connsiteX5" fmla="*/ 0 w 21600"/>
              <a:gd name="connsiteY5" fmla="*/ 0 h 23829"/>
              <a:gd name="connsiteX0" fmla="*/ 0 w 21600"/>
              <a:gd name="connsiteY0" fmla="*/ 0 h 23829"/>
              <a:gd name="connsiteX1" fmla="*/ 21600 w 21600"/>
              <a:gd name="connsiteY1" fmla="*/ 0 h 23829"/>
              <a:gd name="connsiteX2" fmla="*/ 21600 w 21600"/>
              <a:gd name="connsiteY2" fmla="*/ 17322 h 23829"/>
              <a:gd name="connsiteX3" fmla="*/ 9520 w 21600"/>
              <a:gd name="connsiteY3" fmla="*/ 21552 h 23829"/>
              <a:gd name="connsiteX4" fmla="*/ 0 w 21600"/>
              <a:gd name="connsiteY4" fmla="*/ 20172 h 23829"/>
              <a:gd name="connsiteX5" fmla="*/ 0 w 21600"/>
              <a:gd name="connsiteY5" fmla="*/ 0 h 23829"/>
              <a:gd name="connsiteX0" fmla="*/ 0 w 21600"/>
              <a:gd name="connsiteY0" fmla="*/ 0 h 22893"/>
              <a:gd name="connsiteX1" fmla="*/ 21600 w 21600"/>
              <a:gd name="connsiteY1" fmla="*/ 0 h 22893"/>
              <a:gd name="connsiteX2" fmla="*/ 21600 w 21600"/>
              <a:gd name="connsiteY2" fmla="*/ 17322 h 22893"/>
              <a:gd name="connsiteX3" fmla="*/ 11337 w 21600"/>
              <a:gd name="connsiteY3" fmla="*/ 20033 h 22893"/>
              <a:gd name="connsiteX4" fmla="*/ 0 w 21600"/>
              <a:gd name="connsiteY4" fmla="*/ 20172 h 22893"/>
              <a:gd name="connsiteX5" fmla="*/ 0 w 21600"/>
              <a:gd name="connsiteY5" fmla="*/ 0 h 22893"/>
              <a:gd name="connsiteX0" fmla="*/ 0 w 21600"/>
              <a:gd name="connsiteY0" fmla="*/ 0 h 22893"/>
              <a:gd name="connsiteX1" fmla="*/ 21600 w 21600"/>
              <a:gd name="connsiteY1" fmla="*/ 0 h 22893"/>
              <a:gd name="connsiteX2" fmla="*/ 21600 w 21600"/>
              <a:gd name="connsiteY2" fmla="*/ 17322 h 22893"/>
              <a:gd name="connsiteX3" fmla="*/ 11337 w 21600"/>
              <a:gd name="connsiteY3" fmla="*/ 20033 h 22893"/>
              <a:gd name="connsiteX4" fmla="*/ 0 w 21600"/>
              <a:gd name="connsiteY4" fmla="*/ 20172 h 22893"/>
              <a:gd name="connsiteX5" fmla="*/ 0 w 21600"/>
              <a:gd name="connsiteY5" fmla="*/ 0 h 22893"/>
              <a:gd name="connsiteX0" fmla="*/ 0 w 21600"/>
              <a:gd name="connsiteY0" fmla="*/ 0 h 22396"/>
              <a:gd name="connsiteX1" fmla="*/ 21600 w 21600"/>
              <a:gd name="connsiteY1" fmla="*/ 0 h 22396"/>
              <a:gd name="connsiteX2" fmla="*/ 21600 w 21600"/>
              <a:gd name="connsiteY2" fmla="*/ 17322 h 22396"/>
              <a:gd name="connsiteX3" fmla="*/ 11337 w 21600"/>
              <a:gd name="connsiteY3" fmla="*/ 20033 h 22396"/>
              <a:gd name="connsiteX4" fmla="*/ 0 w 21600"/>
              <a:gd name="connsiteY4" fmla="*/ 20172 h 22396"/>
              <a:gd name="connsiteX5" fmla="*/ 0 w 21600"/>
              <a:gd name="connsiteY5" fmla="*/ 0 h 22396"/>
              <a:gd name="connsiteX0" fmla="*/ 0 w 21600"/>
              <a:gd name="connsiteY0" fmla="*/ 0 h 21944"/>
              <a:gd name="connsiteX1" fmla="*/ 21600 w 21600"/>
              <a:gd name="connsiteY1" fmla="*/ 0 h 21944"/>
              <a:gd name="connsiteX2" fmla="*/ 21600 w 21600"/>
              <a:gd name="connsiteY2" fmla="*/ 17322 h 21944"/>
              <a:gd name="connsiteX3" fmla="*/ 11337 w 21600"/>
              <a:gd name="connsiteY3" fmla="*/ 20033 h 21944"/>
              <a:gd name="connsiteX4" fmla="*/ 0 w 21600"/>
              <a:gd name="connsiteY4" fmla="*/ 20172 h 21944"/>
              <a:gd name="connsiteX5" fmla="*/ 0 w 21600"/>
              <a:gd name="connsiteY5" fmla="*/ 0 h 21944"/>
              <a:gd name="connsiteX0" fmla="*/ 0 w 21600"/>
              <a:gd name="connsiteY0" fmla="*/ 0 h 21944"/>
              <a:gd name="connsiteX1" fmla="*/ 21600 w 21600"/>
              <a:gd name="connsiteY1" fmla="*/ 0 h 21944"/>
              <a:gd name="connsiteX2" fmla="*/ 21600 w 21600"/>
              <a:gd name="connsiteY2" fmla="*/ 17322 h 21944"/>
              <a:gd name="connsiteX3" fmla="*/ 10051 w 21600"/>
              <a:gd name="connsiteY3" fmla="*/ 20033 h 21944"/>
              <a:gd name="connsiteX4" fmla="*/ 0 w 21600"/>
              <a:gd name="connsiteY4" fmla="*/ 20172 h 21944"/>
              <a:gd name="connsiteX5" fmla="*/ 0 w 21600"/>
              <a:gd name="connsiteY5" fmla="*/ 0 h 21944"/>
              <a:gd name="connsiteX0" fmla="*/ 0 w 21600"/>
              <a:gd name="connsiteY0" fmla="*/ 0 h 22706"/>
              <a:gd name="connsiteX1" fmla="*/ 21600 w 21600"/>
              <a:gd name="connsiteY1" fmla="*/ 0 h 22706"/>
              <a:gd name="connsiteX2" fmla="*/ 21600 w 21600"/>
              <a:gd name="connsiteY2" fmla="*/ 17322 h 22706"/>
              <a:gd name="connsiteX3" fmla="*/ 10051 w 21600"/>
              <a:gd name="connsiteY3" fmla="*/ 20033 h 22706"/>
              <a:gd name="connsiteX4" fmla="*/ 0 w 21600"/>
              <a:gd name="connsiteY4" fmla="*/ 20172 h 22706"/>
              <a:gd name="connsiteX5" fmla="*/ 0 w 21600"/>
              <a:gd name="connsiteY5" fmla="*/ 0 h 22706"/>
              <a:gd name="connsiteX0" fmla="*/ 0 w 21600"/>
              <a:gd name="connsiteY0" fmla="*/ 0 h 22286"/>
              <a:gd name="connsiteX1" fmla="*/ 21600 w 21600"/>
              <a:gd name="connsiteY1" fmla="*/ 0 h 22286"/>
              <a:gd name="connsiteX2" fmla="*/ 21600 w 21600"/>
              <a:gd name="connsiteY2" fmla="*/ 17322 h 22286"/>
              <a:gd name="connsiteX3" fmla="*/ 10051 w 21600"/>
              <a:gd name="connsiteY3" fmla="*/ 20033 h 22286"/>
              <a:gd name="connsiteX4" fmla="*/ 0 w 21600"/>
              <a:gd name="connsiteY4" fmla="*/ 20172 h 22286"/>
              <a:gd name="connsiteX5" fmla="*/ 0 w 21600"/>
              <a:gd name="connsiteY5" fmla="*/ 0 h 22286"/>
              <a:gd name="connsiteX0" fmla="*/ 0 w 21600"/>
              <a:gd name="connsiteY0" fmla="*/ 0 h 21575"/>
              <a:gd name="connsiteX1" fmla="*/ 21600 w 21600"/>
              <a:gd name="connsiteY1" fmla="*/ 0 h 21575"/>
              <a:gd name="connsiteX2" fmla="*/ 21600 w 21600"/>
              <a:gd name="connsiteY2" fmla="*/ 17322 h 21575"/>
              <a:gd name="connsiteX3" fmla="*/ 10051 w 21600"/>
              <a:gd name="connsiteY3" fmla="*/ 20033 h 21575"/>
              <a:gd name="connsiteX4" fmla="*/ 0 w 21600"/>
              <a:gd name="connsiteY4" fmla="*/ 20172 h 21575"/>
              <a:gd name="connsiteX5" fmla="*/ 0 w 21600"/>
              <a:gd name="connsiteY5" fmla="*/ 0 h 21575"/>
              <a:gd name="connsiteX0" fmla="*/ 0 w 21600"/>
              <a:gd name="connsiteY0" fmla="*/ 0 h 21477"/>
              <a:gd name="connsiteX1" fmla="*/ 21600 w 21600"/>
              <a:gd name="connsiteY1" fmla="*/ 0 h 21477"/>
              <a:gd name="connsiteX2" fmla="*/ 21600 w 21600"/>
              <a:gd name="connsiteY2" fmla="*/ 17322 h 21477"/>
              <a:gd name="connsiteX3" fmla="*/ 9688 w 21600"/>
              <a:gd name="connsiteY3" fmla="*/ 19871 h 21477"/>
              <a:gd name="connsiteX4" fmla="*/ 0 w 21600"/>
              <a:gd name="connsiteY4" fmla="*/ 20172 h 21477"/>
              <a:gd name="connsiteX5" fmla="*/ 0 w 21600"/>
              <a:gd name="connsiteY5" fmla="*/ 0 h 21477"/>
              <a:gd name="connsiteX0" fmla="*/ 0 w 21600"/>
              <a:gd name="connsiteY0" fmla="*/ 0 h 21613"/>
              <a:gd name="connsiteX1" fmla="*/ 21600 w 21600"/>
              <a:gd name="connsiteY1" fmla="*/ 0 h 21613"/>
              <a:gd name="connsiteX2" fmla="*/ 21600 w 21600"/>
              <a:gd name="connsiteY2" fmla="*/ 17322 h 21613"/>
              <a:gd name="connsiteX3" fmla="*/ 9688 w 21600"/>
              <a:gd name="connsiteY3" fmla="*/ 19871 h 21613"/>
              <a:gd name="connsiteX4" fmla="*/ 0 w 21600"/>
              <a:gd name="connsiteY4" fmla="*/ 20172 h 21613"/>
              <a:gd name="connsiteX5" fmla="*/ 0 w 21600"/>
              <a:gd name="connsiteY5" fmla="*/ 0 h 21613"/>
              <a:gd name="connsiteX0" fmla="*/ 0 w 21600"/>
              <a:gd name="connsiteY0" fmla="*/ 0 h 22097"/>
              <a:gd name="connsiteX1" fmla="*/ 21600 w 21600"/>
              <a:gd name="connsiteY1" fmla="*/ 0 h 22097"/>
              <a:gd name="connsiteX2" fmla="*/ 21600 w 21600"/>
              <a:gd name="connsiteY2" fmla="*/ 17322 h 22097"/>
              <a:gd name="connsiteX3" fmla="*/ 9688 w 21600"/>
              <a:gd name="connsiteY3" fmla="*/ 19871 h 22097"/>
              <a:gd name="connsiteX4" fmla="*/ 0 w 21600"/>
              <a:gd name="connsiteY4" fmla="*/ 20172 h 22097"/>
              <a:gd name="connsiteX5" fmla="*/ 0 w 21600"/>
              <a:gd name="connsiteY5" fmla="*/ 0 h 22097"/>
              <a:gd name="connsiteX0" fmla="*/ 0 w 21600"/>
              <a:gd name="connsiteY0" fmla="*/ 0 h 21060"/>
              <a:gd name="connsiteX1" fmla="*/ 21600 w 21600"/>
              <a:gd name="connsiteY1" fmla="*/ 0 h 21060"/>
              <a:gd name="connsiteX2" fmla="*/ 21600 w 21600"/>
              <a:gd name="connsiteY2" fmla="*/ 17322 h 21060"/>
              <a:gd name="connsiteX3" fmla="*/ 9688 w 21600"/>
              <a:gd name="connsiteY3" fmla="*/ 19871 h 21060"/>
              <a:gd name="connsiteX4" fmla="*/ 0 w 21600"/>
              <a:gd name="connsiteY4" fmla="*/ 20172 h 21060"/>
              <a:gd name="connsiteX5" fmla="*/ 0 w 21600"/>
              <a:gd name="connsiteY5" fmla="*/ 0 h 21060"/>
              <a:gd name="connsiteX0" fmla="*/ 0 w 21600"/>
              <a:gd name="connsiteY0" fmla="*/ 0 h 21545"/>
              <a:gd name="connsiteX1" fmla="*/ 21600 w 21600"/>
              <a:gd name="connsiteY1" fmla="*/ 0 h 21545"/>
              <a:gd name="connsiteX2" fmla="*/ 21600 w 21600"/>
              <a:gd name="connsiteY2" fmla="*/ 17322 h 21545"/>
              <a:gd name="connsiteX3" fmla="*/ 9688 w 21600"/>
              <a:gd name="connsiteY3" fmla="*/ 19871 h 21545"/>
              <a:gd name="connsiteX4" fmla="*/ 0 w 21600"/>
              <a:gd name="connsiteY4" fmla="*/ 20172 h 21545"/>
              <a:gd name="connsiteX5" fmla="*/ 0 w 21600"/>
              <a:gd name="connsiteY5" fmla="*/ 0 h 21545"/>
              <a:gd name="connsiteX0" fmla="*/ 0 w 21600"/>
              <a:gd name="connsiteY0" fmla="*/ 0 h 21545"/>
              <a:gd name="connsiteX1" fmla="*/ 21600 w 21600"/>
              <a:gd name="connsiteY1" fmla="*/ 0 h 21545"/>
              <a:gd name="connsiteX2" fmla="*/ 21600 w 21600"/>
              <a:gd name="connsiteY2" fmla="*/ 17322 h 21545"/>
              <a:gd name="connsiteX3" fmla="*/ 9688 w 21600"/>
              <a:gd name="connsiteY3" fmla="*/ 19871 h 21545"/>
              <a:gd name="connsiteX4" fmla="*/ 0 w 21600"/>
              <a:gd name="connsiteY4" fmla="*/ 20172 h 21545"/>
              <a:gd name="connsiteX5" fmla="*/ 0 w 21600"/>
              <a:gd name="connsiteY5" fmla="*/ 0 h 21545"/>
              <a:gd name="connsiteX0" fmla="*/ 0 w 21600"/>
              <a:gd name="connsiteY0" fmla="*/ 0 h 21545"/>
              <a:gd name="connsiteX1" fmla="*/ 21600 w 21600"/>
              <a:gd name="connsiteY1" fmla="*/ 0 h 21545"/>
              <a:gd name="connsiteX2" fmla="*/ 21600 w 21600"/>
              <a:gd name="connsiteY2" fmla="*/ 17322 h 21545"/>
              <a:gd name="connsiteX3" fmla="*/ 9688 w 21600"/>
              <a:gd name="connsiteY3" fmla="*/ 19871 h 21545"/>
              <a:gd name="connsiteX4" fmla="*/ 0 w 21600"/>
              <a:gd name="connsiteY4" fmla="*/ 20172 h 21545"/>
              <a:gd name="connsiteX5" fmla="*/ 0 w 21600"/>
              <a:gd name="connsiteY5" fmla="*/ 0 h 2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1545">
                <a:moveTo>
                  <a:pt x="0" y="0"/>
                </a:moveTo>
                <a:lnTo>
                  <a:pt x="21600" y="0"/>
                </a:lnTo>
                <a:lnTo>
                  <a:pt x="21600" y="17322"/>
                </a:lnTo>
                <a:cubicBezTo>
                  <a:pt x="15863" y="16602"/>
                  <a:pt x="12869" y="17457"/>
                  <a:pt x="9688" y="19871"/>
                </a:cubicBezTo>
                <a:cubicBezTo>
                  <a:pt x="5501" y="22742"/>
                  <a:pt x="3456" y="21286"/>
                  <a:pt x="0" y="20172"/>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763900BF-747B-9042-27FB-2F69D2DC028B}"/>
              </a:ext>
            </a:extLst>
          </p:cNvPr>
          <p:cNvSpPr txBox="1">
            <a:spLocks noGrp="1"/>
          </p:cNvSpPr>
          <p:nvPr>
            <p:ph type="title" idx="4294967295"/>
          </p:nvPr>
        </p:nvSpPr>
        <p:spPr>
          <a:xfrm>
            <a:off x="346494" y="1625518"/>
            <a:ext cx="4988986" cy="4261120"/>
          </a:xfrm>
          <a:prstGeom prst="rect">
            <a:avLst/>
          </a:prstGeom>
          <a:noFill/>
          <a:ln>
            <a:noFill/>
            <a:prstDash/>
          </a:ln>
          <a:effectLst/>
        </p:spPr>
        <p:txBody>
          <a:bodyPr rot="0" spcFirstLastPara="0" vertOverflow="overflow" horzOverflow="overflow" vert="horz" wrap="square" lIns="0" tIns="180000" rIns="180000" bIns="1800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Arial Black" panose="020B0A04020102020204" pitchFamily="34" charset="0"/>
                <a:ea typeface="+mn-ea"/>
                <a:cs typeface="Arial" panose="020B0604020202020204" pitchFamily="34" charset="0"/>
              </a:rPr>
              <a:t>Annual Residents’ Survey 2023</a:t>
            </a:r>
            <a:endParaRPr kumimoji="0" lang="en-US" sz="3600" b="1" i="0" u="none" strike="noStrike" kern="1200" cap="none" spc="0" normalizeH="0" baseline="0" noProof="0" dirty="0">
              <a:ln>
                <a:noFill/>
              </a:ln>
              <a:solidFill>
                <a:srgbClr val="002060"/>
              </a:solidFill>
              <a:effectLst/>
              <a:uLnTx/>
              <a:uFillTx/>
              <a:latin typeface="Arial Black" panose="020B0A040201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800" b="0" i="0" u="none" strike="noStrike" kern="1200" cap="none" spc="0" normalizeH="0" baseline="0" noProof="0" dirty="0">
              <a:ln>
                <a:noFill/>
              </a:ln>
              <a:solidFill>
                <a:srgbClr val="002060"/>
              </a:solidFill>
              <a:effectLst/>
              <a:uLnTx/>
              <a:uFillTx/>
              <a:latin typeface="Arial Black" panose="020B0A040201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Summary Report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July 2024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Research and Insight </a:t>
            </a:r>
            <a:r>
              <a:rPr kumimoji="0" lang="en-GB"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Strategy and Communications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hlinkClick r:id="rId3"/>
              </a:rPr>
              <a:t>research@lambeth.gov.uk</a:t>
            </a:r>
            <a:r>
              <a:rPr kumimoji="0" lang="en-GB"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p>
        </p:txBody>
      </p:sp>
      <p:pic>
        <p:nvPicPr>
          <p:cNvPr id="9" name="Picture 8">
            <a:extLst>
              <a:ext uri="{FF2B5EF4-FFF2-40B4-BE49-F238E27FC236}">
                <a16:creationId xmlns:a16="http://schemas.microsoft.com/office/drawing/2014/main" id="{8E211A32-E271-4336-8EEE-D80747DF5C4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46494" y="180532"/>
            <a:ext cx="1982631" cy="1079604"/>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lowchart: Document 2">
            <a:extLst>
              <a:ext uri="{FF2B5EF4-FFF2-40B4-BE49-F238E27FC236}">
                <a16:creationId xmlns:a16="http://schemas.microsoft.com/office/drawing/2014/main" id="{8C7F5538-3419-4136-8D80-037507FC6E38}"/>
              </a:ext>
              <a:ext uri="{C183D7F6-B498-43B3-948B-1728B52AA6E4}">
                <adec:decorative xmlns:adec="http://schemas.microsoft.com/office/drawing/2017/decorative" val="1"/>
              </a:ext>
            </a:extLst>
          </p:cNvPr>
          <p:cNvSpPr/>
          <p:nvPr/>
        </p:nvSpPr>
        <p:spPr>
          <a:xfrm rot="16200000">
            <a:off x="-880555" y="880555"/>
            <a:ext cx="6861616" cy="5100506"/>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2121"/>
              <a:gd name="connsiteX1" fmla="*/ 21600 w 21600"/>
              <a:gd name="connsiteY1" fmla="*/ 0 h 22121"/>
              <a:gd name="connsiteX2" fmla="*/ 21600 w 21600"/>
              <a:gd name="connsiteY2" fmla="*/ 17322 h 22121"/>
              <a:gd name="connsiteX3" fmla="*/ 0 w 21600"/>
              <a:gd name="connsiteY3" fmla="*/ 20172 h 22121"/>
              <a:gd name="connsiteX4" fmla="*/ 0 w 21600"/>
              <a:gd name="connsiteY4" fmla="*/ 0 h 22121"/>
              <a:gd name="connsiteX0" fmla="*/ 0 w 21600"/>
              <a:gd name="connsiteY0" fmla="*/ 0 h 21885"/>
              <a:gd name="connsiteX1" fmla="*/ 21600 w 21600"/>
              <a:gd name="connsiteY1" fmla="*/ 0 h 21885"/>
              <a:gd name="connsiteX2" fmla="*/ 21600 w 21600"/>
              <a:gd name="connsiteY2" fmla="*/ 17322 h 21885"/>
              <a:gd name="connsiteX3" fmla="*/ 10667 w 21600"/>
              <a:gd name="connsiteY3" fmla="*/ 20096 h 21885"/>
              <a:gd name="connsiteX4" fmla="*/ 0 w 21600"/>
              <a:gd name="connsiteY4" fmla="*/ 20172 h 21885"/>
              <a:gd name="connsiteX5" fmla="*/ 0 w 21600"/>
              <a:gd name="connsiteY5" fmla="*/ 0 h 21885"/>
              <a:gd name="connsiteX0" fmla="*/ 0 w 21600"/>
              <a:gd name="connsiteY0" fmla="*/ 0 h 21259"/>
              <a:gd name="connsiteX1" fmla="*/ 21600 w 21600"/>
              <a:gd name="connsiteY1" fmla="*/ 0 h 21259"/>
              <a:gd name="connsiteX2" fmla="*/ 21600 w 21600"/>
              <a:gd name="connsiteY2" fmla="*/ 17322 h 21259"/>
              <a:gd name="connsiteX3" fmla="*/ 10667 w 21600"/>
              <a:gd name="connsiteY3" fmla="*/ 20096 h 21259"/>
              <a:gd name="connsiteX4" fmla="*/ 0 w 21600"/>
              <a:gd name="connsiteY4" fmla="*/ 20172 h 21259"/>
              <a:gd name="connsiteX5" fmla="*/ 0 w 21600"/>
              <a:gd name="connsiteY5" fmla="*/ 0 h 21259"/>
              <a:gd name="connsiteX0" fmla="*/ 0 w 21600"/>
              <a:gd name="connsiteY0" fmla="*/ 0 h 21259"/>
              <a:gd name="connsiteX1" fmla="*/ 21600 w 21600"/>
              <a:gd name="connsiteY1" fmla="*/ 0 h 21259"/>
              <a:gd name="connsiteX2" fmla="*/ 21600 w 21600"/>
              <a:gd name="connsiteY2" fmla="*/ 17322 h 21259"/>
              <a:gd name="connsiteX3" fmla="*/ 10667 w 21600"/>
              <a:gd name="connsiteY3" fmla="*/ 20096 h 21259"/>
              <a:gd name="connsiteX4" fmla="*/ 0 w 21600"/>
              <a:gd name="connsiteY4" fmla="*/ 20172 h 21259"/>
              <a:gd name="connsiteX5" fmla="*/ 0 w 21600"/>
              <a:gd name="connsiteY5" fmla="*/ 0 h 21259"/>
              <a:gd name="connsiteX0" fmla="*/ 0 w 21600"/>
              <a:gd name="connsiteY0" fmla="*/ 0 h 23357"/>
              <a:gd name="connsiteX1" fmla="*/ 21600 w 21600"/>
              <a:gd name="connsiteY1" fmla="*/ 0 h 23357"/>
              <a:gd name="connsiteX2" fmla="*/ 21600 w 21600"/>
              <a:gd name="connsiteY2" fmla="*/ 17322 h 23357"/>
              <a:gd name="connsiteX3" fmla="*/ 10667 w 21600"/>
              <a:gd name="connsiteY3" fmla="*/ 20096 h 23357"/>
              <a:gd name="connsiteX4" fmla="*/ 0 w 21600"/>
              <a:gd name="connsiteY4" fmla="*/ 20172 h 23357"/>
              <a:gd name="connsiteX5" fmla="*/ 0 w 21600"/>
              <a:gd name="connsiteY5" fmla="*/ 0 h 23357"/>
              <a:gd name="connsiteX0" fmla="*/ 0 w 21600"/>
              <a:gd name="connsiteY0" fmla="*/ 0 h 23357"/>
              <a:gd name="connsiteX1" fmla="*/ 21600 w 21600"/>
              <a:gd name="connsiteY1" fmla="*/ 0 h 23357"/>
              <a:gd name="connsiteX2" fmla="*/ 21600 w 21600"/>
              <a:gd name="connsiteY2" fmla="*/ 17322 h 23357"/>
              <a:gd name="connsiteX3" fmla="*/ 10667 w 21600"/>
              <a:gd name="connsiteY3" fmla="*/ 20096 h 23357"/>
              <a:gd name="connsiteX4" fmla="*/ 0 w 21600"/>
              <a:gd name="connsiteY4" fmla="*/ 20172 h 23357"/>
              <a:gd name="connsiteX5" fmla="*/ 0 w 21600"/>
              <a:gd name="connsiteY5" fmla="*/ 0 h 23357"/>
              <a:gd name="connsiteX0" fmla="*/ 0 w 21600"/>
              <a:gd name="connsiteY0" fmla="*/ 0 h 23079"/>
              <a:gd name="connsiteX1" fmla="*/ 21600 w 21600"/>
              <a:gd name="connsiteY1" fmla="*/ 0 h 23079"/>
              <a:gd name="connsiteX2" fmla="*/ 21600 w 21600"/>
              <a:gd name="connsiteY2" fmla="*/ 17322 h 23079"/>
              <a:gd name="connsiteX3" fmla="*/ 9660 w 21600"/>
              <a:gd name="connsiteY3" fmla="*/ 19567 h 23079"/>
              <a:gd name="connsiteX4" fmla="*/ 0 w 21600"/>
              <a:gd name="connsiteY4" fmla="*/ 20172 h 23079"/>
              <a:gd name="connsiteX5" fmla="*/ 0 w 21600"/>
              <a:gd name="connsiteY5" fmla="*/ 0 h 23079"/>
              <a:gd name="connsiteX0" fmla="*/ 0 w 21600"/>
              <a:gd name="connsiteY0" fmla="*/ 0 h 22826"/>
              <a:gd name="connsiteX1" fmla="*/ 21600 w 21600"/>
              <a:gd name="connsiteY1" fmla="*/ 0 h 22826"/>
              <a:gd name="connsiteX2" fmla="*/ 21600 w 21600"/>
              <a:gd name="connsiteY2" fmla="*/ 17322 h 22826"/>
              <a:gd name="connsiteX3" fmla="*/ 9968 w 21600"/>
              <a:gd name="connsiteY3" fmla="*/ 19038 h 22826"/>
              <a:gd name="connsiteX4" fmla="*/ 0 w 21600"/>
              <a:gd name="connsiteY4" fmla="*/ 20172 h 22826"/>
              <a:gd name="connsiteX5" fmla="*/ 0 w 21600"/>
              <a:gd name="connsiteY5" fmla="*/ 0 h 22826"/>
              <a:gd name="connsiteX0" fmla="*/ 0 w 21600"/>
              <a:gd name="connsiteY0" fmla="*/ 0 h 22826"/>
              <a:gd name="connsiteX1" fmla="*/ 21600 w 21600"/>
              <a:gd name="connsiteY1" fmla="*/ 0 h 22826"/>
              <a:gd name="connsiteX2" fmla="*/ 21600 w 21600"/>
              <a:gd name="connsiteY2" fmla="*/ 17322 h 22826"/>
              <a:gd name="connsiteX3" fmla="*/ 9968 w 21600"/>
              <a:gd name="connsiteY3" fmla="*/ 19038 h 22826"/>
              <a:gd name="connsiteX4" fmla="*/ 0 w 21600"/>
              <a:gd name="connsiteY4" fmla="*/ 20172 h 22826"/>
              <a:gd name="connsiteX5" fmla="*/ 0 w 21600"/>
              <a:gd name="connsiteY5" fmla="*/ 0 h 22826"/>
              <a:gd name="connsiteX0" fmla="*/ 0 w 21600"/>
              <a:gd name="connsiteY0" fmla="*/ 0 h 22826"/>
              <a:gd name="connsiteX1" fmla="*/ 21600 w 21600"/>
              <a:gd name="connsiteY1" fmla="*/ 0 h 22826"/>
              <a:gd name="connsiteX2" fmla="*/ 21600 w 21600"/>
              <a:gd name="connsiteY2" fmla="*/ 17322 h 22826"/>
              <a:gd name="connsiteX3" fmla="*/ 9968 w 21600"/>
              <a:gd name="connsiteY3" fmla="*/ 19038 h 22826"/>
              <a:gd name="connsiteX4" fmla="*/ 0 w 21600"/>
              <a:gd name="connsiteY4" fmla="*/ 20172 h 22826"/>
              <a:gd name="connsiteX5" fmla="*/ 0 w 21600"/>
              <a:gd name="connsiteY5" fmla="*/ 0 h 22826"/>
              <a:gd name="connsiteX0" fmla="*/ 0 w 21600"/>
              <a:gd name="connsiteY0" fmla="*/ 0 h 22826"/>
              <a:gd name="connsiteX1" fmla="*/ 21600 w 21600"/>
              <a:gd name="connsiteY1" fmla="*/ 0 h 22826"/>
              <a:gd name="connsiteX2" fmla="*/ 21600 w 21600"/>
              <a:gd name="connsiteY2" fmla="*/ 17322 h 22826"/>
              <a:gd name="connsiteX3" fmla="*/ 9968 w 21600"/>
              <a:gd name="connsiteY3" fmla="*/ 19038 h 22826"/>
              <a:gd name="connsiteX4" fmla="*/ 0 w 21600"/>
              <a:gd name="connsiteY4" fmla="*/ 20172 h 22826"/>
              <a:gd name="connsiteX5" fmla="*/ 0 w 21600"/>
              <a:gd name="connsiteY5" fmla="*/ 0 h 22826"/>
              <a:gd name="connsiteX0" fmla="*/ 0 w 21600"/>
              <a:gd name="connsiteY0" fmla="*/ 0 h 23618"/>
              <a:gd name="connsiteX1" fmla="*/ 21600 w 21600"/>
              <a:gd name="connsiteY1" fmla="*/ 0 h 23618"/>
              <a:gd name="connsiteX2" fmla="*/ 21600 w 21600"/>
              <a:gd name="connsiteY2" fmla="*/ 17322 h 23618"/>
              <a:gd name="connsiteX3" fmla="*/ 9968 w 21600"/>
              <a:gd name="connsiteY3" fmla="*/ 19038 h 23618"/>
              <a:gd name="connsiteX4" fmla="*/ 0 w 21600"/>
              <a:gd name="connsiteY4" fmla="*/ 20172 h 23618"/>
              <a:gd name="connsiteX5" fmla="*/ 0 w 21600"/>
              <a:gd name="connsiteY5" fmla="*/ 0 h 23618"/>
              <a:gd name="connsiteX0" fmla="*/ 0 w 21600"/>
              <a:gd name="connsiteY0" fmla="*/ 0 h 23618"/>
              <a:gd name="connsiteX1" fmla="*/ 21600 w 21600"/>
              <a:gd name="connsiteY1" fmla="*/ 0 h 23618"/>
              <a:gd name="connsiteX2" fmla="*/ 21600 w 21600"/>
              <a:gd name="connsiteY2" fmla="*/ 17322 h 23618"/>
              <a:gd name="connsiteX3" fmla="*/ 9968 w 21600"/>
              <a:gd name="connsiteY3" fmla="*/ 19038 h 23618"/>
              <a:gd name="connsiteX4" fmla="*/ 0 w 21600"/>
              <a:gd name="connsiteY4" fmla="*/ 20172 h 23618"/>
              <a:gd name="connsiteX5" fmla="*/ 0 w 21600"/>
              <a:gd name="connsiteY5" fmla="*/ 0 h 23618"/>
              <a:gd name="connsiteX0" fmla="*/ 0 w 21600"/>
              <a:gd name="connsiteY0" fmla="*/ 0 h 22376"/>
              <a:gd name="connsiteX1" fmla="*/ 21600 w 21600"/>
              <a:gd name="connsiteY1" fmla="*/ 0 h 22376"/>
              <a:gd name="connsiteX2" fmla="*/ 21600 w 21600"/>
              <a:gd name="connsiteY2" fmla="*/ 17322 h 22376"/>
              <a:gd name="connsiteX3" fmla="*/ 9968 w 21600"/>
              <a:gd name="connsiteY3" fmla="*/ 19038 h 22376"/>
              <a:gd name="connsiteX4" fmla="*/ 0 w 21600"/>
              <a:gd name="connsiteY4" fmla="*/ 20172 h 22376"/>
              <a:gd name="connsiteX5" fmla="*/ 0 w 21600"/>
              <a:gd name="connsiteY5" fmla="*/ 0 h 22376"/>
              <a:gd name="connsiteX0" fmla="*/ 0 w 21600"/>
              <a:gd name="connsiteY0" fmla="*/ 0 h 22830"/>
              <a:gd name="connsiteX1" fmla="*/ 21600 w 21600"/>
              <a:gd name="connsiteY1" fmla="*/ 0 h 22830"/>
              <a:gd name="connsiteX2" fmla="*/ 21600 w 21600"/>
              <a:gd name="connsiteY2" fmla="*/ 17322 h 22830"/>
              <a:gd name="connsiteX3" fmla="*/ 9968 w 21600"/>
              <a:gd name="connsiteY3" fmla="*/ 19038 h 22830"/>
              <a:gd name="connsiteX4" fmla="*/ 0 w 21600"/>
              <a:gd name="connsiteY4" fmla="*/ 20172 h 22830"/>
              <a:gd name="connsiteX5" fmla="*/ 0 w 21600"/>
              <a:gd name="connsiteY5" fmla="*/ 0 h 22830"/>
              <a:gd name="connsiteX0" fmla="*/ 0 w 21600"/>
              <a:gd name="connsiteY0" fmla="*/ 0 h 22259"/>
              <a:gd name="connsiteX1" fmla="*/ 21600 w 21600"/>
              <a:gd name="connsiteY1" fmla="*/ 0 h 22259"/>
              <a:gd name="connsiteX2" fmla="*/ 21600 w 21600"/>
              <a:gd name="connsiteY2" fmla="*/ 17322 h 22259"/>
              <a:gd name="connsiteX3" fmla="*/ 9968 w 21600"/>
              <a:gd name="connsiteY3" fmla="*/ 19038 h 22259"/>
              <a:gd name="connsiteX4" fmla="*/ 0 w 21600"/>
              <a:gd name="connsiteY4" fmla="*/ 20172 h 22259"/>
              <a:gd name="connsiteX5" fmla="*/ 0 w 21600"/>
              <a:gd name="connsiteY5" fmla="*/ 0 h 22259"/>
              <a:gd name="connsiteX0" fmla="*/ 0 w 21600"/>
              <a:gd name="connsiteY0" fmla="*/ 0 h 22612"/>
              <a:gd name="connsiteX1" fmla="*/ 21600 w 21600"/>
              <a:gd name="connsiteY1" fmla="*/ 0 h 22612"/>
              <a:gd name="connsiteX2" fmla="*/ 21600 w 21600"/>
              <a:gd name="connsiteY2" fmla="*/ 17322 h 22612"/>
              <a:gd name="connsiteX3" fmla="*/ 9968 w 21600"/>
              <a:gd name="connsiteY3" fmla="*/ 19038 h 22612"/>
              <a:gd name="connsiteX4" fmla="*/ 0 w 21600"/>
              <a:gd name="connsiteY4" fmla="*/ 20172 h 22612"/>
              <a:gd name="connsiteX5" fmla="*/ 0 w 21600"/>
              <a:gd name="connsiteY5" fmla="*/ 0 h 22612"/>
              <a:gd name="connsiteX0" fmla="*/ 0 w 21600"/>
              <a:gd name="connsiteY0" fmla="*/ 0 h 22612"/>
              <a:gd name="connsiteX1" fmla="*/ 21600 w 21600"/>
              <a:gd name="connsiteY1" fmla="*/ 0 h 22612"/>
              <a:gd name="connsiteX2" fmla="*/ 21600 w 21600"/>
              <a:gd name="connsiteY2" fmla="*/ 17322 h 22612"/>
              <a:gd name="connsiteX3" fmla="*/ 9968 w 21600"/>
              <a:gd name="connsiteY3" fmla="*/ 19038 h 22612"/>
              <a:gd name="connsiteX4" fmla="*/ 0 w 21600"/>
              <a:gd name="connsiteY4" fmla="*/ 20172 h 22612"/>
              <a:gd name="connsiteX5" fmla="*/ 0 w 21600"/>
              <a:gd name="connsiteY5" fmla="*/ 0 h 22612"/>
              <a:gd name="connsiteX0" fmla="*/ 0 w 21600"/>
              <a:gd name="connsiteY0" fmla="*/ 0 h 22612"/>
              <a:gd name="connsiteX1" fmla="*/ 21600 w 21600"/>
              <a:gd name="connsiteY1" fmla="*/ 0 h 22612"/>
              <a:gd name="connsiteX2" fmla="*/ 21600 w 21600"/>
              <a:gd name="connsiteY2" fmla="*/ 17322 h 22612"/>
              <a:gd name="connsiteX3" fmla="*/ 9968 w 21600"/>
              <a:gd name="connsiteY3" fmla="*/ 19038 h 22612"/>
              <a:gd name="connsiteX4" fmla="*/ 0 w 21600"/>
              <a:gd name="connsiteY4" fmla="*/ 20172 h 22612"/>
              <a:gd name="connsiteX5" fmla="*/ 0 w 21600"/>
              <a:gd name="connsiteY5" fmla="*/ 0 h 22612"/>
              <a:gd name="connsiteX0" fmla="*/ 0 w 21600"/>
              <a:gd name="connsiteY0" fmla="*/ 0 h 22696"/>
              <a:gd name="connsiteX1" fmla="*/ 21600 w 21600"/>
              <a:gd name="connsiteY1" fmla="*/ 0 h 22696"/>
              <a:gd name="connsiteX2" fmla="*/ 21600 w 21600"/>
              <a:gd name="connsiteY2" fmla="*/ 17322 h 22696"/>
              <a:gd name="connsiteX3" fmla="*/ 9129 w 21600"/>
              <a:gd name="connsiteY3" fmla="*/ 19210 h 22696"/>
              <a:gd name="connsiteX4" fmla="*/ 0 w 21600"/>
              <a:gd name="connsiteY4" fmla="*/ 20172 h 22696"/>
              <a:gd name="connsiteX5" fmla="*/ 0 w 21600"/>
              <a:gd name="connsiteY5" fmla="*/ 0 h 22696"/>
              <a:gd name="connsiteX0" fmla="*/ 0 w 21600"/>
              <a:gd name="connsiteY0" fmla="*/ 0 h 22917"/>
              <a:gd name="connsiteX1" fmla="*/ 21600 w 21600"/>
              <a:gd name="connsiteY1" fmla="*/ 0 h 22917"/>
              <a:gd name="connsiteX2" fmla="*/ 21600 w 21600"/>
              <a:gd name="connsiteY2" fmla="*/ 17322 h 22917"/>
              <a:gd name="connsiteX3" fmla="*/ 9912 w 21600"/>
              <a:gd name="connsiteY3" fmla="*/ 19639 h 22917"/>
              <a:gd name="connsiteX4" fmla="*/ 0 w 21600"/>
              <a:gd name="connsiteY4" fmla="*/ 20172 h 22917"/>
              <a:gd name="connsiteX5" fmla="*/ 0 w 21600"/>
              <a:gd name="connsiteY5" fmla="*/ 0 h 22917"/>
              <a:gd name="connsiteX0" fmla="*/ 0 w 21600"/>
              <a:gd name="connsiteY0" fmla="*/ 0 h 22761"/>
              <a:gd name="connsiteX1" fmla="*/ 21600 w 21600"/>
              <a:gd name="connsiteY1" fmla="*/ 0 h 22761"/>
              <a:gd name="connsiteX2" fmla="*/ 21600 w 21600"/>
              <a:gd name="connsiteY2" fmla="*/ 17322 h 22761"/>
              <a:gd name="connsiteX3" fmla="*/ 9744 w 21600"/>
              <a:gd name="connsiteY3" fmla="*/ 19339 h 22761"/>
              <a:gd name="connsiteX4" fmla="*/ 0 w 21600"/>
              <a:gd name="connsiteY4" fmla="*/ 20172 h 22761"/>
              <a:gd name="connsiteX5" fmla="*/ 0 w 21600"/>
              <a:gd name="connsiteY5" fmla="*/ 0 h 22761"/>
              <a:gd name="connsiteX0" fmla="*/ 0 w 21600"/>
              <a:gd name="connsiteY0" fmla="*/ 0 h 22491"/>
              <a:gd name="connsiteX1" fmla="*/ 21600 w 21600"/>
              <a:gd name="connsiteY1" fmla="*/ 0 h 22491"/>
              <a:gd name="connsiteX2" fmla="*/ 21600 w 21600"/>
              <a:gd name="connsiteY2" fmla="*/ 17322 h 22491"/>
              <a:gd name="connsiteX3" fmla="*/ 9744 w 21600"/>
              <a:gd name="connsiteY3" fmla="*/ 19339 h 22491"/>
              <a:gd name="connsiteX4" fmla="*/ 0 w 21600"/>
              <a:gd name="connsiteY4" fmla="*/ 20172 h 22491"/>
              <a:gd name="connsiteX5" fmla="*/ 0 w 21600"/>
              <a:gd name="connsiteY5" fmla="*/ 0 h 22491"/>
              <a:gd name="connsiteX0" fmla="*/ 0 w 21600"/>
              <a:gd name="connsiteY0" fmla="*/ 0 h 22491"/>
              <a:gd name="connsiteX1" fmla="*/ 21600 w 21600"/>
              <a:gd name="connsiteY1" fmla="*/ 0 h 22491"/>
              <a:gd name="connsiteX2" fmla="*/ 21600 w 21600"/>
              <a:gd name="connsiteY2" fmla="*/ 17322 h 22491"/>
              <a:gd name="connsiteX3" fmla="*/ 9744 w 21600"/>
              <a:gd name="connsiteY3" fmla="*/ 19339 h 22491"/>
              <a:gd name="connsiteX4" fmla="*/ 0 w 21600"/>
              <a:gd name="connsiteY4" fmla="*/ 20172 h 22491"/>
              <a:gd name="connsiteX5" fmla="*/ 0 w 21600"/>
              <a:gd name="connsiteY5" fmla="*/ 0 h 22491"/>
              <a:gd name="connsiteX0" fmla="*/ 0 w 21600"/>
              <a:gd name="connsiteY0" fmla="*/ 0 h 23403"/>
              <a:gd name="connsiteX1" fmla="*/ 21600 w 21600"/>
              <a:gd name="connsiteY1" fmla="*/ 0 h 23403"/>
              <a:gd name="connsiteX2" fmla="*/ 21600 w 21600"/>
              <a:gd name="connsiteY2" fmla="*/ 17322 h 23403"/>
              <a:gd name="connsiteX3" fmla="*/ 10723 w 21600"/>
              <a:gd name="connsiteY3" fmla="*/ 20988 h 23403"/>
              <a:gd name="connsiteX4" fmla="*/ 0 w 21600"/>
              <a:gd name="connsiteY4" fmla="*/ 20172 h 23403"/>
              <a:gd name="connsiteX5" fmla="*/ 0 w 21600"/>
              <a:gd name="connsiteY5" fmla="*/ 0 h 23403"/>
              <a:gd name="connsiteX0" fmla="*/ 0 w 21600"/>
              <a:gd name="connsiteY0" fmla="*/ 0 h 22962"/>
              <a:gd name="connsiteX1" fmla="*/ 21600 w 21600"/>
              <a:gd name="connsiteY1" fmla="*/ 0 h 22962"/>
              <a:gd name="connsiteX2" fmla="*/ 21600 w 21600"/>
              <a:gd name="connsiteY2" fmla="*/ 17322 h 22962"/>
              <a:gd name="connsiteX3" fmla="*/ 10723 w 21600"/>
              <a:gd name="connsiteY3" fmla="*/ 20988 h 22962"/>
              <a:gd name="connsiteX4" fmla="*/ 0 w 21600"/>
              <a:gd name="connsiteY4" fmla="*/ 20172 h 22962"/>
              <a:gd name="connsiteX5" fmla="*/ 0 w 21600"/>
              <a:gd name="connsiteY5" fmla="*/ 0 h 22962"/>
              <a:gd name="connsiteX0" fmla="*/ 0 w 21600"/>
              <a:gd name="connsiteY0" fmla="*/ 0 h 24588"/>
              <a:gd name="connsiteX1" fmla="*/ 21600 w 21600"/>
              <a:gd name="connsiteY1" fmla="*/ 0 h 24588"/>
              <a:gd name="connsiteX2" fmla="*/ 21600 w 21600"/>
              <a:gd name="connsiteY2" fmla="*/ 17322 h 24588"/>
              <a:gd name="connsiteX3" fmla="*/ 9716 w 21600"/>
              <a:gd name="connsiteY3" fmla="*/ 23288 h 24588"/>
              <a:gd name="connsiteX4" fmla="*/ 0 w 21600"/>
              <a:gd name="connsiteY4" fmla="*/ 20172 h 24588"/>
              <a:gd name="connsiteX5" fmla="*/ 0 w 21600"/>
              <a:gd name="connsiteY5" fmla="*/ 0 h 24588"/>
              <a:gd name="connsiteX0" fmla="*/ 0 w 21600"/>
              <a:gd name="connsiteY0" fmla="*/ 0 h 26063"/>
              <a:gd name="connsiteX1" fmla="*/ 21600 w 21600"/>
              <a:gd name="connsiteY1" fmla="*/ 0 h 26063"/>
              <a:gd name="connsiteX2" fmla="*/ 21600 w 21600"/>
              <a:gd name="connsiteY2" fmla="*/ 17322 h 26063"/>
              <a:gd name="connsiteX3" fmla="*/ 9716 w 21600"/>
              <a:gd name="connsiteY3" fmla="*/ 23288 h 26063"/>
              <a:gd name="connsiteX4" fmla="*/ 0 w 21600"/>
              <a:gd name="connsiteY4" fmla="*/ 20172 h 26063"/>
              <a:gd name="connsiteX5" fmla="*/ 0 w 21600"/>
              <a:gd name="connsiteY5" fmla="*/ 0 h 26063"/>
              <a:gd name="connsiteX0" fmla="*/ 0 w 21600"/>
              <a:gd name="connsiteY0" fmla="*/ 0 h 26063"/>
              <a:gd name="connsiteX1" fmla="*/ 21600 w 21600"/>
              <a:gd name="connsiteY1" fmla="*/ 0 h 26063"/>
              <a:gd name="connsiteX2" fmla="*/ 21600 w 21600"/>
              <a:gd name="connsiteY2" fmla="*/ 17322 h 26063"/>
              <a:gd name="connsiteX3" fmla="*/ 9716 w 21600"/>
              <a:gd name="connsiteY3" fmla="*/ 23288 h 26063"/>
              <a:gd name="connsiteX4" fmla="*/ 0 w 21600"/>
              <a:gd name="connsiteY4" fmla="*/ 20172 h 26063"/>
              <a:gd name="connsiteX5" fmla="*/ 0 w 21600"/>
              <a:gd name="connsiteY5" fmla="*/ 0 h 26063"/>
              <a:gd name="connsiteX0" fmla="*/ 0 w 21600"/>
              <a:gd name="connsiteY0" fmla="*/ 0 h 26063"/>
              <a:gd name="connsiteX1" fmla="*/ 21600 w 21600"/>
              <a:gd name="connsiteY1" fmla="*/ 0 h 26063"/>
              <a:gd name="connsiteX2" fmla="*/ 21600 w 21600"/>
              <a:gd name="connsiteY2" fmla="*/ 17322 h 26063"/>
              <a:gd name="connsiteX3" fmla="*/ 9716 w 21600"/>
              <a:gd name="connsiteY3" fmla="*/ 23288 h 26063"/>
              <a:gd name="connsiteX4" fmla="*/ 0 w 21600"/>
              <a:gd name="connsiteY4" fmla="*/ 20172 h 26063"/>
              <a:gd name="connsiteX5" fmla="*/ 0 w 21600"/>
              <a:gd name="connsiteY5" fmla="*/ 0 h 26063"/>
              <a:gd name="connsiteX0" fmla="*/ 0 w 21600"/>
              <a:gd name="connsiteY0" fmla="*/ 0 h 26063"/>
              <a:gd name="connsiteX1" fmla="*/ 21600 w 21600"/>
              <a:gd name="connsiteY1" fmla="*/ 0 h 26063"/>
              <a:gd name="connsiteX2" fmla="*/ 21600 w 21600"/>
              <a:gd name="connsiteY2" fmla="*/ 17322 h 26063"/>
              <a:gd name="connsiteX3" fmla="*/ 9716 w 21600"/>
              <a:gd name="connsiteY3" fmla="*/ 23288 h 26063"/>
              <a:gd name="connsiteX4" fmla="*/ 0 w 21600"/>
              <a:gd name="connsiteY4" fmla="*/ 20172 h 26063"/>
              <a:gd name="connsiteX5" fmla="*/ 0 w 21600"/>
              <a:gd name="connsiteY5" fmla="*/ 0 h 26063"/>
              <a:gd name="connsiteX0" fmla="*/ 0 w 21600"/>
              <a:gd name="connsiteY0" fmla="*/ 0 h 24340"/>
              <a:gd name="connsiteX1" fmla="*/ 21600 w 21600"/>
              <a:gd name="connsiteY1" fmla="*/ 0 h 24340"/>
              <a:gd name="connsiteX2" fmla="*/ 21600 w 21600"/>
              <a:gd name="connsiteY2" fmla="*/ 17322 h 24340"/>
              <a:gd name="connsiteX3" fmla="*/ 9716 w 21600"/>
              <a:gd name="connsiteY3" fmla="*/ 23288 h 24340"/>
              <a:gd name="connsiteX4" fmla="*/ 0 w 21600"/>
              <a:gd name="connsiteY4" fmla="*/ 20172 h 24340"/>
              <a:gd name="connsiteX5" fmla="*/ 0 w 21600"/>
              <a:gd name="connsiteY5" fmla="*/ 0 h 24340"/>
              <a:gd name="connsiteX0" fmla="*/ 0 w 21600"/>
              <a:gd name="connsiteY0" fmla="*/ 0 h 23073"/>
              <a:gd name="connsiteX1" fmla="*/ 21600 w 21600"/>
              <a:gd name="connsiteY1" fmla="*/ 0 h 23073"/>
              <a:gd name="connsiteX2" fmla="*/ 21600 w 21600"/>
              <a:gd name="connsiteY2" fmla="*/ 17322 h 23073"/>
              <a:gd name="connsiteX3" fmla="*/ 9520 w 21600"/>
              <a:gd name="connsiteY3" fmla="*/ 21552 h 23073"/>
              <a:gd name="connsiteX4" fmla="*/ 0 w 21600"/>
              <a:gd name="connsiteY4" fmla="*/ 20172 h 23073"/>
              <a:gd name="connsiteX5" fmla="*/ 0 w 21600"/>
              <a:gd name="connsiteY5" fmla="*/ 0 h 23073"/>
              <a:gd name="connsiteX0" fmla="*/ 0 w 21600"/>
              <a:gd name="connsiteY0" fmla="*/ 0 h 23073"/>
              <a:gd name="connsiteX1" fmla="*/ 21600 w 21600"/>
              <a:gd name="connsiteY1" fmla="*/ 0 h 23073"/>
              <a:gd name="connsiteX2" fmla="*/ 21600 w 21600"/>
              <a:gd name="connsiteY2" fmla="*/ 17322 h 23073"/>
              <a:gd name="connsiteX3" fmla="*/ 9520 w 21600"/>
              <a:gd name="connsiteY3" fmla="*/ 21552 h 23073"/>
              <a:gd name="connsiteX4" fmla="*/ 0 w 21600"/>
              <a:gd name="connsiteY4" fmla="*/ 20172 h 23073"/>
              <a:gd name="connsiteX5" fmla="*/ 0 w 21600"/>
              <a:gd name="connsiteY5" fmla="*/ 0 h 23073"/>
              <a:gd name="connsiteX0" fmla="*/ 0 w 21600"/>
              <a:gd name="connsiteY0" fmla="*/ 0 h 23829"/>
              <a:gd name="connsiteX1" fmla="*/ 21600 w 21600"/>
              <a:gd name="connsiteY1" fmla="*/ 0 h 23829"/>
              <a:gd name="connsiteX2" fmla="*/ 21600 w 21600"/>
              <a:gd name="connsiteY2" fmla="*/ 17322 h 23829"/>
              <a:gd name="connsiteX3" fmla="*/ 9520 w 21600"/>
              <a:gd name="connsiteY3" fmla="*/ 21552 h 23829"/>
              <a:gd name="connsiteX4" fmla="*/ 0 w 21600"/>
              <a:gd name="connsiteY4" fmla="*/ 20172 h 23829"/>
              <a:gd name="connsiteX5" fmla="*/ 0 w 21600"/>
              <a:gd name="connsiteY5" fmla="*/ 0 h 23829"/>
              <a:gd name="connsiteX0" fmla="*/ 0 w 21600"/>
              <a:gd name="connsiteY0" fmla="*/ 0 h 23829"/>
              <a:gd name="connsiteX1" fmla="*/ 21600 w 21600"/>
              <a:gd name="connsiteY1" fmla="*/ 0 h 23829"/>
              <a:gd name="connsiteX2" fmla="*/ 21600 w 21600"/>
              <a:gd name="connsiteY2" fmla="*/ 17322 h 23829"/>
              <a:gd name="connsiteX3" fmla="*/ 9520 w 21600"/>
              <a:gd name="connsiteY3" fmla="*/ 21552 h 23829"/>
              <a:gd name="connsiteX4" fmla="*/ 0 w 21600"/>
              <a:gd name="connsiteY4" fmla="*/ 20172 h 23829"/>
              <a:gd name="connsiteX5" fmla="*/ 0 w 21600"/>
              <a:gd name="connsiteY5" fmla="*/ 0 h 23829"/>
              <a:gd name="connsiteX0" fmla="*/ 0 w 21600"/>
              <a:gd name="connsiteY0" fmla="*/ 0 h 23829"/>
              <a:gd name="connsiteX1" fmla="*/ 21600 w 21600"/>
              <a:gd name="connsiteY1" fmla="*/ 0 h 23829"/>
              <a:gd name="connsiteX2" fmla="*/ 21600 w 21600"/>
              <a:gd name="connsiteY2" fmla="*/ 17322 h 23829"/>
              <a:gd name="connsiteX3" fmla="*/ 9520 w 21600"/>
              <a:gd name="connsiteY3" fmla="*/ 21552 h 23829"/>
              <a:gd name="connsiteX4" fmla="*/ 0 w 21600"/>
              <a:gd name="connsiteY4" fmla="*/ 20172 h 23829"/>
              <a:gd name="connsiteX5" fmla="*/ 0 w 21600"/>
              <a:gd name="connsiteY5" fmla="*/ 0 h 23829"/>
              <a:gd name="connsiteX0" fmla="*/ 0 w 21600"/>
              <a:gd name="connsiteY0" fmla="*/ 0 h 22893"/>
              <a:gd name="connsiteX1" fmla="*/ 21600 w 21600"/>
              <a:gd name="connsiteY1" fmla="*/ 0 h 22893"/>
              <a:gd name="connsiteX2" fmla="*/ 21600 w 21600"/>
              <a:gd name="connsiteY2" fmla="*/ 17322 h 22893"/>
              <a:gd name="connsiteX3" fmla="*/ 11337 w 21600"/>
              <a:gd name="connsiteY3" fmla="*/ 20033 h 22893"/>
              <a:gd name="connsiteX4" fmla="*/ 0 w 21600"/>
              <a:gd name="connsiteY4" fmla="*/ 20172 h 22893"/>
              <a:gd name="connsiteX5" fmla="*/ 0 w 21600"/>
              <a:gd name="connsiteY5" fmla="*/ 0 h 22893"/>
              <a:gd name="connsiteX0" fmla="*/ 0 w 21600"/>
              <a:gd name="connsiteY0" fmla="*/ 0 h 22893"/>
              <a:gd name="connsiteX1" fmla="*/ 21600 w 21600"/>
              <a:gd name="connsiteY1" fmla="*/ 0 h 22893"/>
              <a:gd name="connsiteX2" fmla="*/ 21600 w 21600"/>
              <a:gd name="connsiteY2" fmla="*/ 17322 h 22893"/>
              <a:gd name="connsiteX3" fmla="*/ 11337 w 21600"/>
              <a:gd name="connsiteY3" fmla="*/ 20033 h 22893"/>
              <a:gd name="connsiteX4" fmla="*/ 0 w 21600"/>
              <a:gd name="connsiteY4" fmla="*/ 20172 h 22893"/>
              <a:gd name="connsiteX5" fmla="*/ 0 w 21600"/>
              <a:gd name="connsiteY5" fmla="*/ 0 h 22893"/>
              <a:gd name="connsiteX0" fmla="*/ 0 w 21600"/>
              <a:gd name="connsiteY0" fmla="*/ 0 h 22396"/>
              <a:gd name="connsiteX1" fmla="*/ 21600 w 21600"/>
              <a:gd name="connsiteY1" fmla="*/ 0 h 22396"/>
              <a:gd name="connsiteX2" fmla="*/ 21600 w 21600"/>
              <a:gd name="connsiteY2" fmla="*/ 17322 h 22396"/>
              <a:gd name="connsiteX3" fmla="*/ 11337 w 21600"/>
              <a:gd name="connsiteY3" fmla="*/ 20033 h 22396"/>
              <a:gd name="connsiteX4" fmla="*/ 0 w 21600"/>
              <a:gd name="connsiteY4" fmla="*/ 20172 h 22396"/>
              <a:gd name="connsiteX5" fmla="*/ 0 w 21600"/>
              <a:gd name="connsiteY5" fmla="*/ 0 h 22396"/>
              <a:gd name="connsiteX0" fmla="*/ 0 w 21600"/>
              <a:gd name="connsiteY0" fmla="*/ 0 h 21944"/>
              <a:gd name="connsiteX1" fmla="*/ 21600 w 21600"/>
              <a:gd name="connsiteY1" fmla="*/ 0 h 21944"/>
              <a:gd name="connsiteX2" fmla="*/ 21600 w 21600"/>
              <a:gd name="connsiteY2" fmla="*/ 17322 h 21944"/>
              <a:gd name="connsiteX3" fmla="*/ 11337 w 21600"/>
              <a:gd name="connsiteY3" fmla="*/ 20033 h 21944"/>
              <a:gd name="connsiteX4" fmla="*/ 0 w 21600"/>
              <a:gd name="connsiteY4" fmla="*/ 20172 h 21944"/>
              <a:gd name="connsiteX5" fmla="*/ 0 w 21600"/>
              <a:gd name="connsiteY5" fmla="*/ 0 h 21944"/>
              <a:gd name="connsiteX0" fmla="*/ 0 w 21600"/>
              <a:gd name="connsiteY0" fmla="*/ 0 h 21944"/>
              <a:gd name="connsiteX1" fmla="*/ 21600 w 21600"/>
              <a:gd name="connsiteY1" fmla="*/ 0 h 21944"/>
              <a:gd name="connsiteX2" fmla="*/ 21600 w 21600"/>
              <a:gd name="connsiteY2" fmla="*/ 17322 h 21944"/>
              <a:gd name="connsiteX3" fmla="*/ 10051 w 21600"/>
              <a:gd name="connsiteY3" fmla="*/ 20033 h 21944"/>
              <a:gd name="connsiteX4" fmla="*/ 0 w 21600"/>
              <a:gd name="connsiteY4" fmla="*/ 20172 h 21944"/>
              <a:gd name="connsiteX5" fmla="*/ 0 w 21600"/>
              <a:gd name="connsiteY5" fmla="*/ 0 h 21944"/>
              <a:gd name="connsiteX0" fmla="*/ 0 w 21600"/>
              <a:gd name="connsiteY0" fmla="*/ 0 h 22706"/>
              <a:gd name="connsiteX1" fmla="*/ 21600 w 21600"/>
              <a:gd name="connsiteY1" fmla="*/ 0 h 22706"/>
              <a:gd name="connsiteX2" fmla="*/ 21600 w 21600"/>
              <a:gd name="connsiteY2" fmla="*/ 17322 h 22706"/>
              <a:gd name="connsiteX3" fmla="*/ 10051 w 21600"/>
              <a:gd name="connsiteY3" fmla="*/ 20033 h 22706"/>
              <a:gd name="connsiteX4" fmla="*/ 0 w 21600"/>
              <a:gd name="connsiteY4" fmla="*/ 20172 h 22706"/>
              <a:gd name="connsiteX5" fmla="*/ 0 w 21600"/>
              <a:gd name="connsiteY5" fmla="*/ 0 h 22706"/>
              <a:gd name="connsiteX0" fmla="*/ 0 w 21600"/>
              <a:gd name="connsiteY0" fmla="*/ 0 h 22286"/>
              <a:gd name="connsiteX1" fmla="*/ 21600 w 21600"/>
              <a:gd name="connsiteY1" fmla="*/ 0 h 22286"/>
              <a:gd name="connsiteX2" fmla="*/ 21600 w 21600"/>
              <a:gd name="connsiteY2" fmla="*/ 17322 h 22286"/>
              <a:gd name="connsiteX3" fmla="*/ 10051 w 21600"/>
              <a:gd name="connsiteY3" fmla="*/ 20033 h 22286"/>
              <a:gd name="connsiteX4" fmla="*/ 0 w 21600"/>
              <a:gd name="connsiteY4" fmla="*/ 20172 h 22286"/>
              <a:gd name="connsiteX5" fmla="*/ 0 w 21600"/>
              <a:gd name="connsiteY5" fmla="*/ 0 h 22286"/>
              <a:gd name="connsiteX0" fmla="*/ 0 w 21600"/>
              <a:gd name="connsiteY0" fmla="*/ 0 h 21575"/>
              <a:gd name="connsiteX1" fmla="*/ 21600 w 21600"/>
              <a:gd name="connsiteY1" fmla="*/ 0 h 21575"/>
              <a:gd name="connsiteX2" fmla="*/ 21600 w 21600"/>
              <a:gd name="connsiteY2" fmla="*/ 17322 h 21575"/>
              <a:gd name="connsiteX3" fmla="*/ 10051 w 21600"/>
              <a:gd name="connsiteY3" fmla="*/ 20033 h 21575"/>
              <a:gd name="connsiteX4" fmla="*/ 0 w 21600"/>
              <a:gd name="connsiteY4" fmla="*/ 20172 h 21575"/>
              <a:gd name="connsiteX5" fmla="*/ 0 w 21600"/>
              <a:gd name="connsiteY5" fmla="*/ 0 h 21575"/>
              <a:gd name="connsiteX0" fmla="*/ 0 w 21600"/>
              <a:gd name="connsiteY0" fmla="*/ 0 h 21477"/>
              <a:gd name="connsiteX1" fmla="*/ 21600 w 21600"/>
              <a:gd name="connsiteY1" fmla="*/ 0 h 21477"/>
              <a:gd name="connsiteX2" fmla="*/ 21600 w 21600"/>
              <a:gd name="connsiteY2" fmla="*/ 17322 h 21477"/>
              <a:gd name="connsiteX3" fmla="*/ 9688 w 21600"/>
              <a:gd name="connsiteY3" fmla="*/ 19871 h 21477"/>
              <a:gd name="connsiteX4" fmla="*/ 0 w 21600"/>
              <a:gd name="connsiteY4" fmla="*/ 20172 h 21477"/>
              <a:gd name="connsiteX5" fmla="*/ 0 w 21600"/>
              <a:gd name="connsiteY5" fmla="*/ 0 h 21477"/>
              <a:gd name="connsiteX0" fmla="*/ 0 w 21600"/>
              <a:gd name="connsiteY0" fmla="*/ 0 h 21613"/>
              <a:gd name="connsiteX1" fmla="*/ 21600 w 21600"/>
              <a:gd name="connsiteY1" fmla="*/ 0 h 21613"/>
              <a:gd name="connsiteX2" fmla="*/ 21600 w 21600"/>
              <a:gd name="connsiteY2" fmla="*/ 17322 h 21613"/>
              <a:gd name="connsiteX3" fmla="*/ 9688 w 21600"/>
              <a:gd name="connsiteY3" fmla="*/ 19871 h 21613"/>
              <a:gd name="connsiteX4" fmla="*/ 0 w 21600"/>
              <a:gd name="connsiteY4" fmla="*/ 20172 h 21613"/>
              <a:gd name="connsiteX5" fmla="*/ 0 w 21600"/>
              <a:gd name="connsiteY5" fmla="*/ 0 h 21613"/>
              <a:gd name="connsiteX0" fmla="*/ 0 w 21600"/>
              <a:gd name="connsiteY0" fmla="*/ 0 h 22097"/>
              <a:gd name="connsiteX1" fmla="*/ 21600 w 21600"/>
              <a:gd name="connsiteY1" fmla="*/ 0 h 22097"/>
              <a:gd name="connsiteX2" fmla="*/ 21600 w 21600"/>
              <a:gd name="connsiteY2" fmla="*/ 17322 h 22097"/>
              <a:gd name="connsiteX3" fmla="*/ 9688 w 21600"/>
              <a:gd name="connsiteY3" fmla="*/ 19871 h 22097"/>
              <a:gd name="connsiteX4" fmla="*/ 0 w 21600"/>
              <a:gd name="connsiteY4" fmla="*/ 20172 h 22097"/>
              <a:gd name="connsiteX5" fmla="*/ 0 w 21600"/>
              <a:gd name="connsiteY5" fmla="*/ 0 h 22097"/>
              <a:gd name="connsiteX0" fmla="*/ 0 w 21600"/>
              <a:gd name="connsiteY0" fmla="*/ 0 h 21060"/>
              <a:gd name="connsiteX1" fmla="*/ 21600 w 21600"/>
              <a:gd name="connsiteY1" fmla="*/ 0 h 21060"/>
              <a:gd name="connsiteX2" fmla="*/ 21600 w 21600"/>
              <a:gd name="connsiteY2" fmla="*/ 17322 h 21060"/>
              <a:gd name="connsiteX3" fmla="*/ 9688 w 21600"/>
              <a:gd name="connsiteY3" fmla="*/ 19871 h 21060"/>
              <a:gd name="connsiteX4" fmla="*/ 0 w 21600"/>
              <a:gd name="connsiteY4" fmla="*/ 20172 h 21060"/>
              <a:gd name="connsiteX5" fmla="*/ 0 w 21600"/>
              <a:gd name="connsiteY5" fmla="*/ 0 h 21060"/>
              <a:gd name="connsiteX0" fmla="*/ 0 w 21600"/>
              <a:gd name="connsiteY0" fmla="*/ 0 h 21545"/>
              <a:gd name="connsiteX1" fmla="*/ 21600 w 21600"/>
              <a:gd name="connsiteY1" fmla="*/ 0 h 21545"/>
              <a:gd name="connsiteX2" fmla="*/ 21600 w 21600"/>
              <a:gd name="connsiteY2" fmla="*/ 17322 h 21545"/>
              <a:gd name="connsiteX3" fmla="*/ 9688 w 21600"/>
              <a:gd name="connsiteY3" fmla="*/ 19871 h 21545"/>
              <a:gd name="connsiteX4" fmla="*/ 0 w 21600"/>
              <a:gd name="connsiteY4" fmla="*/ 20172 h 21545"/>
              <a:gd name="connsiteX5" fmla="*/ 0 w 21600"/>
              <a:gd name="connsiteY5" fmla="*/ 0 h 21545"/>
              <a:gd name="connsiteX0" fmla="*/ 0 w 21600"/>
              <a:gd name="connsiteY0" fmla="*/ 0 h 21545"/>
              <a:gd name="connsiteX1" fmla="*/ 21600 w 21600"/>
              <a:gd name="connsiteY1" fmla="*/ 0 h 21545"/>
              <a:gd name="connsiteX2" fmla="*/ 21600 w 21600"/>
              <a:gd name="connsiteY2" fmla="*/ 17322 h 21545"/>
              <a:gd name="connsiteX3" fmla="*/ 9688 w 21600"/>
              <a:gd name="connsiteY3" fmla="*/ 19871 h 21545"/>
              <a:gd name="connsiteX4" fmla="*/ 0 w 21600"/>
              <a:gd name="connsiteY4" fmla="*/ 20172 h 21545"/>
              <a:gd name="connsiteX5" fmla="*/ 0 w 21600"/>
              <a:gd name="connsiteY5" fmla="*/ 0 h 21545"/>
              <a:gd name="connsiteX0" fmla="*/ 0 w 21600"/>
              <a:gd name="connsiteY0" fmla="*/ 0 h 21545"/>
              <a:gd name="connsiteX1" fmla="*/ 21600 w 21600"/>
              <a:gd name="connsiteY1" fmla="*/ 0 h 21545"/>
              <a:gd name="connsiteX2" fmla="*/ 21600 w 21600"/>
              <a:gd name="connsiteY2" fmla="*/ 17322 h 21545"/>
              <a:gd name="connsiteX3" fmla="*/ 9688 w 21600"/>
              <a:gd name="connsiteY3" fmla="*/ 19871 h 21545"/>
              <a:gd name="connsiteX4" fmla="*/ 0 w 21600"/>
              <a:gd name="connsiteY4" fmla="*/ 20172 h 21545"/>
              <a:gd name="connsiteX5" fmla="*/ 0 w 21600"/>
              <a:gd name="connsiteY5" fmla="*/ 0 h 2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1545">
                <a:moveTo>
                  <a:pt x="0" y="0"/>
                </a:moveTo>
                <a:lnTo>
                  <a:pt x="21600" y="0"/>
                </a:lnTo>
                <a:lnTo>
                  <a:pt x="21600" y="17322"/>
                </a:lnTo>
                <a:cubicBezTo>
                  <a:pt x="15863" y="16602"/>
                  <a:pt x="12869" y="17457"/>
                  <a:pt x="9688" y="19871"/>
                </a:cubicBezTo>
                <a:cubicBezTo>
                  <a:pt x="5501" y="22742"/>
                  <a:pt x="3456" y="21286"/>
                  <a:pt x="0" y="20172"/>
                </a:cubicBez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A2C4AB2-9442-4DBF-B47E-E7942D5B9666}"/>
              </a:ext>
            </a:extLst>
          </p:cNvPr>
          <p:cNvSpPr>
            <a:spLocks noGrp="1"/>
          </p:cNvSpPr>
          <p:nvPr>
            <p:ph type="title"/>
          </p:nvPr>
        </p:nvSpPr>
        <p:spPr>
          <a:xfrm>
            <a:off x="5616429" y="1933637"/>
            <a:ext cx="5882600" cy="3200186"/>
          </a:xfrm>
        </p:spPr>
        <p:txBody>
          <a:bodyPr>
            <a:noAutofit/>
          </a:bodyPr>
          <a:lstStyle/>
          <a:p>
            <a:r>
              <a:rPr lang="en-US" sz="5400" b="1">
                <a:solidFill>
                  <a:srgbClr val="002060"/>
                </a:solidFill>
                <a:latin typeface="Arial Black" panose="020B0A04020102020204" pitchFamily="34" charset="0"/>
                <a:cs typeface="Calibri Light"/>
              </a:rPr>
              <a:t>Making Lambeth a place we can all call home</a:t>
            </a:r>
            <a:endParaRPr lang="en-GB" sz="5400">
              <a:solidFill>
                <a:srgbClr val="002060"/>
              </a:solidFill>
            </a:endParaRPr>
          </a:p>
        </p:txBody>
      </p:sp>
      <p:grpSp>
        <p:nvGrpSpPr>
          <p:cNvPr id="3" name="Group 2">
            <a:extLst>
              <a:ext uri="{FF2B5EF4-FFF2-40B4-BE49-F238E27FC236}">
                <a16:creationId xmlns:a16="http://schemas.microsoft.com/office/drawing/2014/main" id="{A6EC98E0-FFDF-465F-9939-34953C1E817C}"/>
              </a:ext>
              <a:ext uri="{C183D7F6-B498-43B3-948B-1728B52AA6E4}">
                <adec:decorative xmlns:adec="http://schemas.microsoft.com/office/drawing/2017/decorative" val="1"/>
              </a:ext>
            </a:extLst>
          </p:cNvPr>
          <p:cNvGrpSpPr/>
          <p:nvPr/>
        </p:nvGrpSpPr>
        <p:grpSpPr>
          <a:xfrm>
            <a:off x="1249960" y="1263323"/>
            <a:ext cx="2572365" cy="4192230"/>
            <a:chOff x="1249960" y="1263323"/>
            <a:chExt cx="2572365" cy="4192230"/>
          </a:xfrm>
        </p:grpSpPr>
        <p:sp>
          <p:nvSpPr>
            <p:cNvPr id="7" name="Free-form: Shape 6">
              <a:extLst>
                <a:ext uri="{FF2B5EF4-FFF2-40B4-BE49-F238E27FC236}">
                  <a16:creationId xmlns:a16="http://schemas.microsoft.com/office/drawing/2014/main" id="{E7B3E2CB-CC14-475C-BBDA-DD4671C531F6}"/>
                </a:ext>
              </a:extLst>
            </p:cNvPr>
            <p:cNvSpPr/>
            <p:nvPr/>
          </p:nvSpPr>
          <p:spPr>
            <a:xfrm>
              <a:off x="1249960" y="1263323"/>
              <a:ext cx="1970432" cy="4192230"/>
            </a:xfrm>
            <a:custGeom>
              <a:avLst/>
              <a:gdLst>
                <a:gd name="connsiteX0" fmla="*/ 780177 w 2038525"/>
                <a:gd name="connsiteY0" fmla="*/ 142613 h 4337109"/>
                <a:gd name="connsiteX1" fmla="*/ 1082180 w 2038525"/>
                <a:gd name="connsiteY1" fmla="*/ 0 h 4337109"/>
                <a:gd name="connsiteX2" fmla="*/ 1199626 w 2038525"/>
                <a:gd name="connsiteY2" fmla="*/ 310393 h 4337109"/>
                <a:gd name="connsiteX3" fmla="*/ 1057013 w 2038525"/>
                <a:gd name="connsiteY3" fmla="*/ 629175 h 4337109"/>
                <a:gd name="connsiteX4" fmla="*/ 1233182 w 2038525"/>
                <a:gd name="connsiteY4" fmla="*/ 746621 h 4337109"/>
                <a:gd name="connsiteX5" fmla="*/ 1266738 w 2038525"/>
                <a:gd name="connsiteY5" fmla="*/ 830510 h 4337109"/>
                <a:gd name="connsiteX6" fmla="*/ 1140903 w 2038525"/>
                <a:gd name="connsiteY6" fmla="*/ 1048624 h 4337109"/>
                <a:gd name="connsiteX7" fmla="*/ 1266738 w 2038525"/>
                <a:gd name="connsiteY7" fmla="*/ 1266738 h 4337109"/>
                <a:gd name="connsiteX8" fmla="*/ 1149292 w 2038525"/>
                <a:gd name="connsiteY8" fmla="*/ 1291905 h 4337109"/>
                <a:gd name="connsiteX9" fmla="*/ 1359017 w 2038525"/>
                <a:gd name="connsiteY9" fmla="*/ 1434518 h 4337109"/>
                <a:gd name="connsiteX10" fmla="*/ 1384184 w 2038525"/>
                <a:gd name="connsiteY10" fmla="*/ 1577131 h 4337109"/>
                <a:gd name="connsiteX11" fmla="*/ 1442907 w 2038525"/>
                <a:gd name="connsiteY11" fmla="*/ 1728132 h 4337109"/>
                <a:gd name="connsiteX12" fmla="*/ 1535186 w 2038525"/>
                <a:gd name="connsiteY12" fmla="*/ 1644243 h 4337109"/>
                <a:gd name="connsiteX13" fmla="*/ 1661021 w 2038525"/>
                <a:gd name="connsiteY13" fmla="*/ 1904301 h 4337109"/>
                <a:gd name="connsiteX14" fmla="*/ 1593909 w 2038525"/>
                <a:gd name="connsiteY14" fmla="*/ 2155971 h 4337109"/>
                <a:gd name="connsiteX15" fmla="*/ 1392573 w 2038525"/>
                <a:gd name="connsiteY15" fmla="*/ 2390863 h 4337109"/>
                <a:gd name="connsiteX16" fmla="*/ 1384184 w 2038525"/>
                <a:gd name="connsiteY16" fmla="*/ 2525087 h 4337109"/>
                <a:gd name="connsiteX17" fmla="*/ 1518408 w 2038525"/>
                <a:gd name="connsiteY17" fmla="*/ 2709644 h 4337109"/>
                <a:gd name="connsiteX18" fmla="*/ 1686188 w 2038525"/>
                <a:gd name="connsiteY18" fmla="*/ 3196206 h 4337109"/>
                <a:gd name="connsiteX19" fmla="*/ 1728133 w 2038525"/>
                <a:gd name="connsiteY19" fmla="*/ 3464654 h 4337109"/>
                <a:gd name="connsiteX20" fmla="*/ 1853967 w 2038525"/>
                <a:gd name="connsiteY20" fmla="*/ 3615655 h 4337109"/>
                <a:gd name="connsiteX21" fmla="*/ 1921079 w 2038525"/>
                <a:gd name="connsiteY21" fmla="*/ 3783435 h 4337109"/>
                <a:gd name="connsiteX22" fmla="*/ 2038525 w 2038525"/>
                <a:gd name="connsiteY22" fmla="*/ 3884103 h 4337109"/>
                <a:gd name="connsiteX23" fmla="*/ 1786855 w 2038525"/>
                <a:gd name="connsiteY23" fmla="*/ 3934437 h 4337109"/>
                <a:gd name="connsiteX24" fmla="*/ 1585520 w 2038525"/>
                <a:gd name="connsiteY24" fmla="*/ 3775046 h 4337109"/>
                <a:gd name="connsiteX25" fmla="*/ 1241571 w 2038525"/>
                <a:gd name="connsiteY25" fmla="*/ 3808602 h 4337109"/>
                <a:gd name="connsiteX26" fmla="*/ 1073791 w 2038525"/>
                <a:gd name="connsiteY26" fmla="*/ 3800213 h 4337109"/>
                <a:gd name="connsiteX27" fmla="*/ 1073791 w 2038525"/>
                <a:gd name="connsiteY27" fmla="*/ 3909270 h 4337109"/>
                <a:gd name="connsiteX28" fmla="*/ 931178 w 2038525"/>
                <a:gd name="connsiteY28" fmla="*/ 3984771 h 4337109"/>
                <a:gd name="connsiteX29" fmla="*/ 721454 w 2038525"/>
                <a:gd name="connsiteY29" fmla="*/ 4228052 h 4337109"/>
                <a:gd name="connsiteX30" fmla="*/ 545285 w 2038525"/>
                <a:gd name="connsiteY30" fmla="*/ 4269997 h 4337109"/>
                <a:gd name="connsiteX31" fmla="*/ 511729 w 2038525"/>
                <a:gd name="connsiteY31" fmla="*/ 4337109 h 4337109"/>
                <a:gd name="connsiteX32" fmla="*/ 318782 w 2038525"/>
                <a:gd name="connsiteY32" fmla="*/ 4244830 h 4337109"/>
                <a:gd name="connsiteX33" fmla="*/ 117446 w 2038525"/>
                <a:gd name="connsiteY33" fmla="*/ 4278386 h 4337109"/>
                <a:gd name="connsiteX34" fmla="*/ 394283 w 2038525"/>
                <a:gd name="connsiteY34" fmla="*/ 3900881 h 4337109"/>
                <a:gd name="connsiteX35" fmla="*/ 360727 w 2038525"/>
                <a:gd name="connsiteY35" fmla="*/ 3649211 h 4337109"/>
                <a:gd name="connsiteX36" fmla="*/ 369116 w 2038525"/>
                <a:gd name="connsiteY36" fmla="*/ 3489821 h 4337109"/>
                <a:gd name="connsiteX37" fmla="*/ 478173 w 2038525"/>
                <a:gd name="connsiteY37" fmla="*/ 3506599 h 4337109"/>
                <a:gd name="connsiteX38" fmla="*/ 394283 w 2038525"/>
                <a:gd name="connsiteY38" fmla="*/ 3372375 h 4337109"/>
                <a:gd name="connsiteX39" fmla="*/ 318782 w 2038525"/>
                <a:gd name="connsiteY39" fmla="*/ 3212984 h 4337109"/>
                <a:gd name="connsiteX40" fmla="*/ 436228 w 2038525"/>
                <a:gd name="connsiteY40" fmla="*/ 2986481 h 4337109"/>
                <a:gd name="connsiteX41" fmla="*/ 243281 w 2038525"/>
                <a:gd name="connsiteY41" fmla="*/ 3011648 h 4337109"/>
                <a:gd name="connsiteX42" fmla="*/ 184558 w 2038525"/>
                <a:gd name="connsiteY42" fmla="*/ 2818701 h 4337109"/>
                <a:gd name="connsiteX43" fmla="*/ 218114 w 2038525"/>
                <a:gd name="connsiteY43" fmla="*/ 2600588 h 4337109"/>
                <a:gd name="connsiteX44" fmla="*/ 109057 w 2038525"/>
                <a:gd name="connsiteY44" fmla="*/ 2533476 h 4337109"/>
                <a:gd name="connsiteX45" fmla="*/ 0 w 2038525"/>
                <a:gd name="connsiteY45" fmla="*/ 1870745 h 4337109"/>
                <a:gd name="connsiteX46" fmla="*/ 335560 w 2038525"/>
                <a:gd name="connsiteY46" fmla="*/ 1686188 h 4337109"/>
                <a:gd name="connsiteX47" fmla="*/ 553674 w 2038525"/>
                <a:gd name="connsiteY47" fmla="*/ 1266738 h 4337109"/>
                <a:gd name="connsiteX48" fmla="*/ 671120 w 2038525"/>
                <a:gd name="connsiteY48" fmla="*/ 1132514 h 4337109"/>
                <a:gd name="connsiteX49" fmla="*/ 545285 w 2038525"/>
                <a:gd name="connsiteY49" fmla="*/ 1082180 h 4337109"/>
                <a:gd name="connsiteX50" fmla="*/ 763399 w 2038525"/>
                <a:gd name="connsiteY50" fmla="*/ 645953 h 4337109"/>
                <a:gd name="connsiteX51" fmla="*/ 780177 w 2038525"/>
                <a:gd name="connsiteY51" fmla="*/ 142613 h 433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038525" h="4337109">
                  <a:moveTo>
                    <a:pt x="780177" y="142613"/>
                  </a:moveTo>
                  <a:lnTo>
                    <a:pt x="1082180" y="0"/>
                  </a:lnTo>
                  <a:lnTo>
                    <a:pt x="1199626" y="310393"/>
                  </a:lnTo>
                  <a:lnTo>
                    <a:pt x="1057013" y="629175"/>
                  </a:lnTo>
                  <a:lnTo>
                    <a:pt x="1233182" y="746621"/>
                  </a:lnTo>
                  <a:lnTo>
                    <a:pt x="1266738" y="830510"/>
                  </a:lnTo>
                  <a:lnTo>
                    <a:pt x="1140903" y="1048624"/>
                  </a:lnTo>
                  <a:lnTo>
                    <a:pt x="1266738" y="1266738"/>
                  </a:lnTo>
                  <a:lnTo>
                    <a:pt x="1149292" y="1291905"/>
                  </a:lnTo>
                  <a:lnTo>
                    <a:pt x="1359017" y="1434518"/>
                  </a:lnTo>
                  <a:lnTo>
                    <a:pt x="1384184" y="1577131"/>
                  </a:lnTo>
                  <a:lnTo>
                    <a:pt x="1442907" y="1728132"/>
                  </a:lnTo>
                  <a:lnTo>
                    <a:pt x="1535186" y="1644243"/>
                  </a:lnTo>
                  <a:lnTo>
                    <a:pt x="1661021" y="1904301"/>
                  </a:lnTo>
                  <a:lnTo>
                    <a:pt x="1593909" y="2155971"/>
                  </a:lnTo>
                  <a:lnTo>
                    <a:pt x="1392573" y="2390863"/>
                  </a:lnTo>
                  <a:lnTo>
                    <a:pt x="1384184" y="2525087"/>
                  </a:lnTo>
                  <a:lnTo>
                    <a:pt x="1518408" y="2709644"/>
                  </a:lnTo>
                  <a:lnTo>
                    <a:pt x="1686188" y="3196206"/>
                  </a:lnTo>
                  <a:lnTo>
                    <a:pt x="1728133" y="3464654"/>
                  </a:lnTo>
                  <a:lnTo>
                    <a:pt x="1853967" y="3615655"/>
                  </a:lnTo>
                  <a:lnTo>
                    <a:pt x="1921079" y="3783435"/>
                  </a:lnTo>
                  <a:lnTo>
                    <a:pt x="2038525" y="3884103"/>
                  </a:lnTo>
                  <a:lnTo>
                    <a:pt x="1786855" y="3934437"/>
                  </a:lnTo>
                  <a:lnTo>
                    <a:pt x="1585520" y="3775046"/>
                  </a:lnTo>
                  <a:lnTo>
                    <a:pt x="1241571" y="3808602"/>
                  </a:lnTo>
                  <a:lnTo>
                    <a:pt x="1073791" y="3800213"/>
                  </a:lnTo>
                  <a:lnTo>
                    <a:pt x="1073791" y="3909270"/>
                  </a:lnTo>
                  <a:lnTo>
                    <a:pt x="931178" y="3984771"/>
                  </a:lnTo>
                  <a:lnTo>
                    <a:pt x="721454" y="4228052"/>
                  </a:lnTo>
                  <a:lnTo>
                    <a:pt x="545285" y="4269997"/>
                  </a:lnTo>
                  <a:lnTo>
                    <a:pt x="511729" y="4337109"/>
                  </a:lnTo>
                  <a:lnTo>
                    <a:pt x="318782" y="4244830"/>
                  </a:lnTo>
                  <a:lnTo>
                    <a:pt x="117446" y="4278386"/>
                  </a:lnTo>
                  <a:lnTo>
                    <a:pt x="394283" y="3900881"/>
                  </a:lnTo>
                  <a:lnTo>
                    <a:pt x="360727" y="3649211"/>
                  </a:lnTo>
                  <a:lnTo>
                    <a:pt x="369116" y="3489821"/>
                  </a:lnTo>
                  <a:lnTo>
                    <a:pt x="478173" y="3506599"/>
                  </a:lnTo>
                  <a:lnTo>
                    <a:pt x="394283" y="3372375"/>
                  </a:lnTo>
                  <a:lnTo>
                    <a:pt x="318782" y="3212984"/>
                  </a:lnTo>
                  <a:lnTo>
                    <a:pt x="436228" y="2986481"/>
                  </a:lnTo>
                  <a:lnTo>
                    <a:pt x="243281" y="3011648"/>
                  </a:lnTo>
                  <a:lnTo>
                    <a:pt x="184558" y="2818701"/>
                  </a:lnTo>
                  <a:lnTo>
                    <a:pt x="218114" y="2600588"/>
                  </a:lnTo>
                  <a:lnTo>
                    <a:pt x="109057" y="2533476"/>
                  </a:lnTo>
                  <a:lnTo>
                    <a:pt x="0" y="1870745"/>
                  </a:lnTo>
                  <a:lnTo>
                    <a:pt x="335560" y="1686188"/>
                  </a:lnTo>
                  <a:lnTo>
                    <a:pt x="553674" y="1266738"/>
                  </a:lnTo>
                  <a:lnTo>
                    <a:pt x="671120" y="1132514"/>
                  </a:lnTo>
                  <a:lnTo>
                    <a:pt x="545285" y="1082180"/>
                  </a:lnTo>
                  <a:lnTo>
                    <a:pt x="763399" y="645953"/>
                  </a:lnTo>
                  <a:lnTo>
                    <a:pt x="780177" y="142613"/>
                  </a:lnTo>
                  <a:close/>
                </a:path>
              </a:pathLst>
            </a:custGeom>
            <a:solidFill>
              <a:srgbClr val="FAA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Graphic 15" descr="Group of men with solid fill">
              <a:extLst>
                <a:ext uri="{FF2B5EF4-FFF2-40B4-BE49-F238E27FC236}">
                  <a16:creationId xmlns:a16="http://schemas.microsoft.com/office/drawing/2014/main" id="{B3D2806B-D863-430A-A020-2310559FD02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82325" y="3998585"/>
              <a:ext cx="1440000" cy="1440000"/>
            </a:xfrm>
            <a:prstGeom prst="rect">
              <a:avLst/>
            </a:prstGeom>
          </p:spPr>
        </p:pic>
      </p:grpSp>
      <p:pic>
        <p:nvPicPr>
          <p:cNvPr id="8" name="Picture 7">
            <a:extLst>
              <a:ext uri="{FF2B5EF4-FFF2-40B4-BE49-F238E27FC236}">
                <a16:creationId xmlns:a16="http://schemas.microsoft.com/office/drawing/2014/main" id="{17D41980-4B3A-4BA4-8D26-0F504F871B1F}"/>
              </a:ext>
              <a:ext uri="{C183D7F6-B498-43B3-948B-1728B52AA6E4}">
                <adec:decorative xmlns:adec="http://schemas.microsoft.com/office/drawing/2017/decorative" val="1"/>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3560" r="36849" b="77204"/>
          <a:stretch/>
        </p:blipFill>
        <p:spPr>
          <a:xfrm>
            <a:off x="10559640" y="5854700"/>
            <a:ext cx="1481952" cy="802489"/>
          </a:xfrm>
          <a:prstGeom prst="rect">
            <a:avLst/>
          </a:prstGeom>
        </p:spPr>
      </p:pic>
    </p:spTree>
    <p:extLst>
      <p:ext uri="{BB962C8B-B14F-4D97-AF65-F5344CB8AC3E}">
        <p14:creationId xmlns:p14="http://schemas.microsoft.com/office/powerpoint/2010/main" val="1102961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231990-4762-4713-B4B5-0DF1954EB914}"/>
              </a:ext>
              <a:ext uri="{C183D7F6-B498-43B3-948B-1728B52AA6E4}">
                <adec:decorative xmlns:adec="http://schemas.microsoft.com/office/drawing/2017/decorative" val="1"/>
              </a:ext>
            </a:extLst>
          </p:cNvPr>
          <p:cNvSpPr/>
          <p:nvPr/>
        </p:nvSpPr>
        <p:spPr>
          <a:xfrm>
            <a:off x="0" y="-1"/>
            <a:ext cx="12192000" cy="11452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A2C4AB2-9442-4DBF-B47E-E7942D5B9666}"/>
              </a:ext>
            </a:extLst>
          </p:cNvPr>
          <p:cNvSpPr>
            <a:spLocks noGrp="1"/>
          </p:cNvSpPr>
          <p:nvPr>
            <p:ph type="title"/>
          </p:nvPr>
        </p:nvSpPr>
        <p:spPr>
          <a:xfrm>
            <a:off x="343195" y="202205"/>
            <a:ext cx="11200055" cy="786139"/>
          </a:xfrm>
        </p:spPr>
        <p:txBody>
          <a:bodyPr>
            <a:noAutofit/>
          </a:bodyPr>
          <a:lstStyle/>
          <a:p>
            <a:r>
              <a:rPr lang="en-US" sz="3200" b="1">
                <a:solidFill>
                  <a:schemeClr val="bg1"/>
                </a:solidFill>
                <a:latin typeface="Arial Black" panose="020B0A04020102020204" pitchFamily="34" charset="0"/>
                <a:cs typeface="Calibri Light"/>
              </a:rPr>
              <a:t>What needs to improve in Lambeth?</a:t>
            </a:r>
            <a:endParaRPr lang="en-GB" sz="3200">
              <a:solidFill>
                <a:schemeClr val="bg1"/>
              </a:solidFill>
            </a:endParaRPr>
          </a:p>
        </p:txBody>
      </p:sp>
      <p:sp>
        <p:nvSpPr>
          <p:cNvPr id="46" name="Footer Placeholder 1">
            <a:extLst>
              <a:ext uri="{FF2B5EF4-FFF2-40B4-BE49-F238E27FC236}">
                <a16:creationId xmlns:a16="http://schemas.microsoft.com/office/drawing/2014/main" id="{E458B362-248A-49D3-AE61-2635AC89FA3F}"/>
              </a:ext>
            </a:extLst>
          </p:cNvPr>
          <p:cNvSpPr txBox="1">
            <a:spLocks/>
          </p:cNvSpPr>
          <p:nvPr/>
        </p:nvSpPr>
        <p:spPr>
          <a:xfrm>
            <a:off x="0" y="6607600"/>
            <a:ext cx="10777678" cy="250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b="1">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Q. </a:t>
            </a:r>
            <a:r>
              <a:rPr lang="en-US" sz="1000">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What are the three things that most need improving? Please choose up to three things </a:t>
            </a:r>
            <a:r>
              <a:rPr lang="en-US" sz="1000" b="1">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Base</a:t>
            </a:r>
            <a:r>
              <a:rPr lang="en-US" sz="1000">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 those in group A who identified an improvement (1,039)</a:t>
            </a:r>
          </a:p>
        </p:txBody>
      </p:sp>
      <p:sp>
        <p:nvSpPr>
          <p:cNvPr id="4" name="TextBox 3">
            <a:extLst>
              <a:ext uri="{FF2B5EF4-FFF2-40B4-BE49-F238E27FC236}">
                <a16:creationId xmlns:a16="http://schemas.microsoft.com/office/drawing/2014/main" id="{7E4CB4A7-6D00-4658-A1EF-CA1D834F1BFE}"/>
              </a:ext>
            </a:extLst>
          </p:cNvPr>
          <p:cNvSpPr txBox="1"/>
          <p:nvPr/>
        </p:nvSpPr>
        <p:spPr>
          <a:xfrm>
            <a:off x="343195" y="1264878"/>
            <a:ext cx="11505611" cy="830997"/>
          </a:xfrm>
          <a:prstGeom prst="rect">
            <a:avLst/>
          </a:prstGeom>
          <a:noFill/>
        </p:spPr>
        <p:txBody>
          <a:bodyPr wrap="square" rtlCol="0">
            <a:spAutoFit/>
          </a:bodyPr>
          <a:lstStyle/>
          <a:p>
            <a:r>
              <a:rPr lang="en-US" sz="1600" b="1">
                <a:solidFill>
                  <a:srgbClr val="002060"/>
                </a:solidFill>
                <a:latin typeface="Arial" panose="020B0604020202020204" pitchFamily="34" charset="0"/>
                <a:cs typeface="Arial" panose="020B0604020202020204" pitchFamily="34" charset="0"/>
              </a:rPr>
              <a:t>Clean streets continues to be the most commonly cited thing that needs improving in Lambeth, but the number of residents citing this has significantly decreased. </a:t>
            </a:r>
            <a:r>
              <a:rPr lang="en-US" sz="1600">
                <a:latin typeface="Arial" panose="020B0604020202020204" pitchFamily="34" charset="0"/>
                <a:cs typeface="Arial" panose="020B0604020202020204" pitchFamily="34" charset="0"/>
              </a:rPr>
              <a:t>There has also been a significant increase in residents raising concerns around low traffic zones and LTNs.</a:t>
            </a:r>
          </a:p>
        </p:txBody>
      </p:sp>
      <p:cxnSp>
        <p:nvCxnSpPr>
          <p:cNvPr id="95" name="Straight Connector 94">
            <a:extLst>
              <a:ext uri="{FF2B5EF4-FFF2-40B4-BE49-F238E27FC236}">
                <a16:creationId xmlns:a16="http://schemas.microsoft.com/office/drawing/2014/main" id="{A8CF1DD4-EA6F-49E4-80F1-547446BE9C77}"/>
              </a:ext>
              <a:ext uri="{C183D7F6-B498-43B3-948B-1728B52AA6E4}">
                <adec:decorative xmlns:adec="http://schemas.microsoft.com/office/drawing/2017/decorative" val="1"/>
              </a:ext>
            </a:extLst>
          </p:cNvPr>
          <p:cNvCxnSpPr>
            <a:cxnSpLocks/>
          </p:cNvCxnSpPr>
          <p:nvPr/>
        </p:nvCxnSpPr>
        <p:spPr>
          <a:xfrm flipV="1">
            <a:off x="343196" y="2222237"/>
            <a:ext cx="11564333" cy="29965"/>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7F390B0-0FC1-4548-8250-B26AA49D389A}"/>
              </a:ext>
              <a:ext uri="{C183D7F6-B498-43B3-948B-1728B52AA6E4}">
                <adec:decorative xmlns:adec="http://schemas.microsoft.com/office/drawing/2017/decorative" val="1"/>
              </a:ext>
            </a:extLst>
          </p:cNvPr>
          <p:cNvSpPr txBox="1"/>
          <p:nvPr/>
        </p:nvSpPr>
        <p:spPr>
          <a:xfrm>
            <a:off x="10090864" y="2332999"/>
            <a:ext cx="772969" cy="246221"/>
          </a:xfrm>
          <a:prstGeom prst="rect">
            <a:avLst/>
          </a:prstGeom>
          <a:noFill/>
        </p:spPr>
        <p:txBody>
          <a:bodyPr wrap="none" rtlCol="0">
            <a:spAutoFit/>
          </a:bodyPr>
          <a:lstStyle/>
          <a:p>
            <a:r>
              <a:rPr lang="en-GB" sz="1000" b="1">
                <a:solidFill>
                  <a:schemeClr val="bg1">
                    <a:lumMod val="50000"/>
                  </a:schemeClr>
                </a:solidFill>
                <a:latin typeface="Arial" panose="020B0604020202020204" pitchFamily="34" charset="0"/>
                <a:cs typeface="Arial" panose="020B0604020202020204" pitchFamily="34" charset="0"/>
              </a:rPr>
              <a:t>ARS 2022</a:t>
            </a:r>
          </a:p>
        </p:txBody>
      </p:sp>
      <p:graphicFrame>
        <p:nvGraphicFramePr>
          <p:cNvPr id="21" name="Chart 20" descr="Bar chart showing residents top priorities for improvement - the top three being 'Clean streets', chosen by 24% of residents and down from 31% in 2022. Second is 'the level of crime' at 23%. Third is 'affordable decent housing for rent' at 15% - down from 21% in 2022.">
            <a:extLst>
              <a:ext uri="{FF2B5EF4-FFF2-40B4-BE49-F238E27FC236}">
                <a16:creationId xmlns:a16="http://schemas.microsoft.com/office/drawing/2014/main" id="{7B7C1D9C-E197-4981-9FDB-E842C7D5004C}"/>
              </a:ext>
            </a:extLst>
          </p:cNvPr>
          <p:cNvGraphicFramePr/>
          <p:nvPr>
            <p:extLst>
              <p:ext uri="{D42A27DB-BD31-4B8C-83A1-F6EECF244321}">
                <p14:modId xmlns:p14="http://schemas.microsoft.com/office/powerpoint/2010/main" val="475557991"/>
              </p:ext>
            </p:extLst>
          </p:nvPr>
        </p:nvGraphicFramePr>
        <p:xfrm>
          <a:off x="831809" y="2477730"/>
          <a:ext cx="11075719" cy="4178066"/>
        </p:xfrm>
        <a:graphic>
          <a:graphicData uri="http://schemas.openxmlformats.org/drawingml/2006/chart">
            <c:chart xmlns:c="http://schemas.openxmlformats.org/drawingml/2006/chart" xmlns:r="http://schemas.openxmlformats.org/officeDocument/2006/relationships" r:id="rId2"/>
          </a:graphicData>
        </a:graphic>
      </p:graphicFrame>
      <p:grpSp>
        <p:nvGrpSpPr>
          <p:cNvPr id="26" name="Group 25">
            <a:extLst>
              <a:ext uri="{FF2B5EF4-FFF2-40B4-BE49-F238E27FC236}">
                <a16:creationId xmlns:a16="http://schemas.microsoft.com/office/drawing/2014/main" id="{9218BB6C-DD04-4F04-9931-C887225C15CB}"/>
              </a:ext>
              <a:ext uri="{C183D7F6-B498-43B3-948B-1728B52AA6E4}">
                <adec:decorative xmlns:adec="http://schemas.microsoft.com/office/drawing/2017/decorative" val="1"/>
              </a:ext>
            </a:extLst>
          </p:cNvPr>
          <p:cNvGrpSpPr/>
          <p:nvPr/>
        </p:nvGrpSpPr>
        <p:grpSpPr>
          <a:xfrm>
            <a:off x="2559947" y="2434488"/>
            <a:ext cx="554806" cy="296560"/>
            <a:chOff x="1895171" y="5079447"/>
            <a:chExt cx="616899" cy="329750"/>
          </a:xfrm>
        </p:grpSpPr>
        <p:pic>
          <p:nvPicPr>
            <p:cNvPr id="28" name="Picture 27" descr="Shape&#10;&#10;Description automatically generated with low confidence">
              <a:extLst>
                <a:ext uri="{FF2B5EF4-FFF2-40B4-BE49-F238E27FC236}">
                  <a16:creationId xmlns:a16="http://schemas.microsoft.com/office/drawing/2014/main" id="{FD950891-9929-4271-AEF9-EFB8771DC894}"/>
                </a:ext>
              </a:extLst>
            </p:cNvPr>
            <p:cNvPicPr>
              <a:picLocks noChangeAspect="1"/>
            </p:cNvPicPr>
            <p:nvPr/>
          </p:nvPicPr>
          <p:blipFill rotWithShape="1">
            <a:blip r:embed="rId3">
              <a:extLst>
                <a:ext uri="{28A0092B-C50C-407E-A947-70E740481C1C}">
                  <a14:useLocalDpi xmlns:a14="http://schemas.microsoft.com/office/drawing/2010/main" val="0"/>
                </a:ext>
              </a:extLst>
            </a:blip>
            <a:srcRect l="14195" t="16428" r="14195" b="36249"/>
            <a:stretch/>
          </p:blipFill>
          <p:spPr>
            <a:xfrm>
              <a:off x="2013094" y="5079447"/>
              <a:ext cx="498976" cy="329750"/>
            </a:xfrm>
            <a:prstGeom prst="rect">
              <a:avLst/>
            </a:prstGeom>
          </p:spPr>
        </p:pic>
        <p:pic>
          <p:nvPicPr>
            <p:cNvPr id="30" name="Picture 29" descr="Shape&#10;&#10;Description automatically generated with low confidence">
              <a:extLst>
                <a:ext uri="{FF2B5EF4-FFF2-40B4-BE49-F238E27FC236}">
                  <a16:creationId xmlns:a16="http://schemas.microsoft.com/office/drawing/2014/main" id="{1FE2ED2E-0514-4D89-A810-B069DEE4F422}"/>
                </a:ext>
              </a:extLst>
            </p:cNvPr>
            <p:cNvPicPr>
              <a:picLocks noChangeAspect="1"/>
            </p:cNvPicPr>
            <p:nvPr/>
          </p:nvPicPr>
          <p:blipFill rotWithShape="1">
            <a:blip r:embed="rId4">
              <a:extLst>
                <a:ext uri="{28A0092B-C50C-407E-A947-70E740481C1C}">
                  <a14:useLocalDpi xmlns:a14="http://schemas.microsoft.com/office/drawing/2010/main" val="0"/>
                </a:ext>
              </a:extLst>
            </a:blip>
            <a:srcRect l="22100" t="4301" r="22100" b="24775"/>
            <a:stretch/>
          </p:blipFill>
          <p:spPr>
            <a:xfrm>
              <a:off x="1895171" y="5093342"/>
              <a:ext cx="197006" cy="250400"/>
            </a:xfrm>
            <a:prstGeom prst="rect">
              <a:avLst/>
            </a:prstGeom>
          </p:spPr>
        </p:pic>
      </p:grpSp>
      <p:pic>
        <p:nvPicPr>
          <p:cNvPr id="31" name="Picture 30">
            <a:extLst>
              <a:ext uri="{FF2B5EF4-FFF2-40B4-BE49-F238E27FC236}">
                <a16:creationId xmlns:a16="http://schemas.microsoft.com/office/drawing/2014/main" id="{F53CA39B-7662-4988-A34F-C6D13405890D}"/>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18265" r="18265" b="20720"/>
          <a:stretch/>
        </p:blipFill>
        <p:spPr>
          <a:xfrm>
            <a:off x="2573073" y="2767881"/>
            <a:ext cx="237418" cy="296560"/>
          </a:xfrm>
          <a:prstGeom prst="rect">
            <a:avLst/>
          </a:prstGeom>
        </p:spPr>
      </p:pic>
      <p:pic>
        <p:nvPicPr>
          <p:cNvPr id="32" name="Picture 31">
            <a:extLst>
              <a:ext uri="{FF2B5EF4-FFF2-40B4-BE49-F238E27FC236}">
                <a16:creationId xmlns:a16="http://schemas.microsoft.com/office/drawing/2014/main" id="{A75BEA6A-067A-48F9-BD8F-7FC2F1E1FA59}"/>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t="13138" b="27577"/>
          <a:stretch/>
        </p:blipFill>
        <p:spPr>
          <a:xfrm>
            <a:off x="1242393" y="3022327"/>
            <a:ext cx="478975" cy="283960"/>
          </a:xfrm>
          <a:prstGeom prst="rect">
            <a:avLst/>
          </a:prstGeom>
        </p:spPr>
      </p:pic>
    </p:spTree>
    <p:extLst>
      <p:ext uri="{BB962C8B-B14F-4D97-AF65-F5344CB8AC3E}">
        <p14:creationId xmlns:p14="http://schemas.microsoft.com/office/powerpoint/2010/main" val="3085729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Isosceles Triangle 52">
            <a:extLst>
              <a:ext uri="{FF2B5EF4-FFF2-40B4-BE49-F238E27FC236}">
                <a16:creationId xmlns:a16="http://schemas.microsoft.com/office/drawing/2014/main" id="{E6ED344F-71A7-4902-BF86-F9B599869F5B}"/>
              </a:ext>
              <a:ext uri="{C183D7F6-B498-43B3-948B-1728B52AA6E4}">
                <adec:decorative xmlns:adec="http://schemas.microsoft.com/office/drawing/2017/decorative" val="1"/>
              </a:ext>
            </a:extLst>
          </p:cNvPr>
          <p:cNvSpPr/>
          <p:nvPr/>
        </p:nvSpPr>
        <p:spPr>
          <a:xfrm rot="16200000">
            <a:off x="5857933" y="3930958"/>
            <a:ext cx="1590534" cy="2352851"/>
          </a:xfrm>
          <a:prstGeom prst="triangle">
            <a:avLst>
              <a:gd name="adj" fmla="val 2050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Isosceles Triangle 83">
            <a:extLst>
              <a:ext uri="{FF2B5EF4-FFF2-40B4-BE49-F238E27FC236}">
                <a16:creationId xmlns:a16="http://schemas.microsoft.com/office/drawing/2014/main" id="{DD4ED9A7-3D79-4E3F-B11B-2430E61A6A55}"/>
              </a:ext>
              <a:ext uri="{C183D7F6-B498-43B3-948B-1728B52AA6E4}">
                <adec:decorative xmlns:adec="http://schemas.microsoft.com/office/drawing/2017/decorative" val="1"/>
              </a:ext>
            </a:extLst>
          </p:cNvPr>
          <p:cNvSpPr/>
          <p:nvPr/>
        </p:nvSpPr>
        <p:spPr>
          <a:xfrm rot="16200000">
            <a:off x="6380771" y="1454357"/>
            <a:ext cx="1718205" cy="2584636"/>
          </a:xfrm>
          <a:prstGeom prst="triangle">
            <a:avLst>
              <a:gd name="adj" fmla="val 30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F231990-4762-4713-B4B5-0DF1954EB914}"/>
              </a:ext>
              <a:ext uri="{C183D7F6-B498-43B3-948B-1728B52AA6E4}">
                <adec:decorative xmlns:adec="http://schemas.microsoft.com/office/drawing/2017/decorative" val="1"/>
              </a:ext>
            </a:extLst>
          </p:cNvPr>
          <p:cNvSpPr/>
          <p:nvPr/>
        </p:nvSpPr>
        <p:spPr>
          <a:xfrm>
            <a:off x="0" y="-1"/>
            <a:ext cx="12192000" cy="11452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A2C4AB2-9442-4DBF-B47E-E7942D5B9666}"/>
              </a:ext>
            </a:extLst>
          </p:cNvPr>
          <p:cNvSpPr>
            <a:spLocks noGrp="1"/>
          </p:cNvSpPr>
          <p:nvPr>
            <p:ph type="title"/>
          </p:nvPr>
        </p:nvSpPr>
        <p:spPr>
          <a:xfrm>
            <a:off x="343195" y="202205"/>
            <a:ext cx="11200055" cy="786139"/>
          </a:xfrm>
        </p:spPr>
        <p:txBody>
          <a:bodyPr>
            <a:noAutofit/>
          </a:bodyPr>
          <a:lstStyle/>
          <a:p>
            <a:r>
              <a:rPr lang="en-US" sz="3200" b="1">
                <a:solidFill>
                  <a:schemeClr val="bg1"/>
                </a:solidFill>
                <a:latin typeface="Arial Black" panose="020B0A04020102020204" pitchFamily="34" charset="0"/>
                <a:cs typeface="Calibri Light"/>
              </a:rPr>
              <a:t>Influence and cohesion</a:t>
            </a:r>
            <a:endParaRPr lang="en-GB" sz="3200">
              <a:solidFill>
                <a:schemeClr val="bg1"/>
              </a:solidFill>
            </a:endParaRPr>
          </a:p>
        </p:txBody>
      </p:sp>
      <p:sp>
        <p:nvSpPr>
          <p:cNvPr id="46" name="Footer Placeholder 1">
            <a:extLst>
              <a:ext uri="{FF2B5EF4-FFF2-40B4-BE49-F238E27FC236}">
                <a16:creationId xmlns:a16="http://schemas.microsoft.com/office/drawing/2014/main" id="{E458B362-248A-49D3-AE61-2635AC89FA3F}"/>
              </a:ext>
            </a:extLst>
          </p:cNvPr>
          <p:cNvSpPr txBox="1">
            <a:spLocks/>
          </p:cNvSpPr>
          <p:nvPr/>
        </p:nvSpPr>
        <p:spPr>
          <a:xfrm>
            <a:off x="0" y="6298098"/>
            <a:ext cx="8105776" cy="5666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1" i="0" u="none" strike="noStrike" kern="1200" cap="none" spc="0" normalizeH="0" baseline="0" noProof="0">
                <a:ln>
                  <a:noFill/>
                </a:ln>
                <a:effectLst/>
                <a:uLnTx/>
                <a:uFillTx/>
                <a:latin typeface="Arial" panose="020B0604020202020204" pitchFamily="34" charset="0"/>
                <a:ea typeface="Verdana" panose="020B0604030504040204" pitchFamily="34" charset="0"/>
                <a:cs typeface="Arial" panose="020B0604020202020204" pitchFamily="34" charset="0"/>
              </a:rPr>
              <a:t>Q</a:t>
            </a:r>
            <a:r>
              <a:rPr lang="en-GB" sz="1000" b="1">
                <a:latin typeface="Arial" panose="020B0604020202020204" pitchFamily="34" charset="0"/>
                <a:ea typeface="Verdana" panose="020B0604030504040204" pitchFamily="34" charset="0"/>
                <a:cs typeface="Arial" panose="020B0604020202020204" pitchFamily="34" charset="0"/>
              </a:rPr>
              <a:t>. </a:t>
            </a:r>
            <a:r>
              <a:rPr kumimoji="0" lang="en-GB" sz="1000" i="0" u="none" strike="noStrike" kern="1200" cap="none" spc="0" normalizeH="0" baseline="0" noProof="0">
                <a:ln>
                  <a:noFill/>
                </a:ln>
                <a:effectLst/>
                <a:uLnTx/>
                <a:uFillTx/>
                <a:latin typeface="Arial" panose="020B0604020202020204" pitchFamily="34" charset="0"/>
                <a:ea typeface="Verdana" panose="020B0604030504040204" pitchFamily="34" charset="0"/>
                <a:cs typeface="Arial" panose="020B0604020202020204" pitchFamily="34" charset="0"/>
              </a:rPr>
              <a:t>To what extent do you agree or disagree that you influence decisions affecting your local area? </a:t>
            </a:r>
            <a:r>
              <a:rPr kumimoji="0" lang="en-GB" sz="1000" b="1" i="0" u="none" strike="noStrike" kern="1200" cap="none" spc="0" normalizeH="0" baseline="0" noProof="0">
                <a:ln>
                  <a:noFill/>
                </a:ln>
                <a:effectLst/>
                <a:uLnTx/>
                <a:uFillTx/>
                <a:latin typeface="Arial" panose="020B0604020202020204" pitchFamily="34" charset="0"/>
                <a:ea typeface="Verdana" panose="020B0604030504040204" pitchFamily="34" charset="0"/>
                <a:cs typeface="Arial" panose="020B0604020202020204" pitchFamily="34" charset="0"/>
              </a:rPr>
              <a:t>Base</a:t>
            </a:r>
            <a:r>
              <a:rPr kumimoji="0" lang="en-GB" sz="1000" i="0" u="none" strike="noStrike" kern="1200" cap="none" spc="0" normalizeH="0" baseline="0" noProof="0">
                <a:ln>
                  <a:noFill/>
                </a:ln>
                <a:effectLst/>
                <a:uLnTx/>
                <a:uFillTx/>
                <a:latin typeface="Arial" panose="020B0604020202020204" pitchFamily="34" charset="0"/>
                <a:ea typeface="Verdana" panose="020B0604030504040204" pitchFamily="34" charset="0"/>
                <a:cs typeface="Arial" panose="020B0604020202020204" pitchFamily="34" charset="0"/>
              </a:rPr>
              <a:t>: all respondents in group B (</a:t>
            </a:r>
            <a:r>
              <a:rPr lang="en-GB" sz="1000">
                <a:latin typeface="Arial" panose="020B0604020202020204" pitchFamily="34" charset="0"/>
                <a:ea typeface="Verdana" panose="020B0604030504040204" pitchFamily="34" charset="0"/>
                <a:cs typeface="Arial" panose="020B0604020202020204" pitchFamily="34" charset="0"/>
              </a:rPr>
              <a:t>972</a:t>
            </a:r>
            <a:r>
              <a:rPr kumimoji="0" lang="en-GB" sz="1000" i="0" u="none" strike="noStrike" kern="1200" cap="none" spc="0" normalizeH="0" baseline="0" noProof="0">
                <a:ln>
                  <a:noFill/>
                </a:ln>
                <a:effectLst/>
                <a:uLnTx/>
                <a:uFillTx/>
                <a:latin typeface="Arial" panose="020B0604020202020204" pitchFamily="34" charset="0"/>
                <a:ea typeface="Verdana" panose="020B0604030504040204" pitchFamily="34" charset="0"/>
                <a:cs typeface="Arial" panose="020B0604020202020204" pitchFamily="34" charset="0"/>
              </a:rPr>
              <a:t>).</a:t>
            </a:r>
            <a:endParaRPr kumimoji="0" lang="en-US" sz="1000" i="0" u="none" strike="noStrike" kern="1200" cap="none" spc="0" normalizeH="0" baseline="0" noProof="0">
              <a:ln>
                <a:noFill/>
              </a:ln>
              <a:effectLst/>
              <a:uLnTx/>
              <a:uFillTx/>
              <a:latin typeface="Arial" panose="020B0604020202020204" pitchFamily="34" charset="0"/>
              <a:ea typeface="Verdana" panose="020B0604030504040204" pitchFamily="34" charset="0"/>
              <a:cs typeface="Arial" panose="020B0604020202020204" pitchFamily="34" charset="0"/>
            </a:endParaRPr>
          </a:p>
          <a:p>
            <a:pPr>
              <a:defRPr/>
            </a:pPr>
            <a:r>
              <a:rPr lang="en-US" sz="1000" b="1">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Q. </a:t>
            </a:r>
            <a:r>
              <a:rPr lang="en-US" sz="1000">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To what extent do you agree or disagree that your local area is a place where people from different backgrounds get on well together? </a:t>
            </a:r>
            <a:r>
              <a:rPr lang="en-US" sz="1000" b="1">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Base</a:t>
            </a:r>
            <a:r>
              <a:rPr lang="en-US" sz="1000">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 all respondents in group B (972).</a:t>
            </a:r>
          </a:p>
        </p:txBody>
      </p:sp>
      <p:sp>
        <p:nvSpPr>
          <p:cNvPr id="3" name="TextBox 2">
            <a:extLst>
              <a:ext uri="{FF2B5EF4-FFF2-40B4-BE49-F238E27FC236}">
                <a16:creationId xmlns:a16="http://schemas.microsoft.com/office/drawing/2014/main" id="{B6DC2C14-6D85-41C6-B265-77B718E79E35}"/>
              </a:ext>
            </a:extLst>
          </p:cNvPr>
          <p:cNvSpPr txBox="1"/>
          <p:nvPr/>
        </p:nvSpPr>
        <p:spPr>
          <a:xfrm>
            <a:off x="8305800" y="6618532"/>
            <a:ext cx="3886200" cy="246221"/>
          </a:xfrm>
          <a:prstGeom prst="rect">
            <a:avLst/>
          </a:prstGeom>
          <a:noFill/>
        </p:spPr>
        <p:txBody>
          <a:bodyPr wrap="square" rtlCol="0">
            <a:spAutoFit/>
          </a:bodyPr>
          <a:lstStyle/>
          <a:p>
            <a:pPr algn="r"/>
            <a:r>
              <a:rPr lang="en-GB" sz="1000" b="1">
                <a:latin typeface="Arial" panose="020B0604020202020204" pitchFamily="34" charset="0"/>
                <a:cs typeface="Arial" panose="020B0604020202020204" pitchFamily="34" charset="0"/>
              </a:rPr>
              <a:t>* NB | </a:t>
            </a:r>
            <a:r>
              <a:rPr lang="en-GB" sz="1000">
                <a:latin typeface="Arial" panose="020B0604020202020204" pitchFamily="34" charset="0"/>
                <a:cs typeface="Arial" panose="020B0604020202020204" pitchFamily="34" charset="0"/>
              </a:rPr>
              <a:t>No recent benchmarks available for these questions.</a:t>
            </a:r>
          </a:p>
        </p:txBody>
      </p:sp>
      <p:sp>
        <p:nvSpPr>
          <p:cNvPr id="58" name="TextBox 57">
            <a:extLst>
              <a:ext uri="{FF2B5EF4-FFF2-40B4-BE49-F238E27FC236}">
                <a16:creationId xmlns:a16="http://schemas.microsoft.com/office/drawing/2014/main" id="{9A1FCF5E-AE5A-451C-AAE5-8FEBBE0FE0C2}"/>
              </a:ext>
            </a:extLst>
          </p:cNvPr>
          <p:cNvSpPr txBox="1"/>
          <p:nvPr/>
        </p:nvSpPr>
        <p:spPr>
          <a:xfrm>
            <a:off x="1162909" y="1432106"/>
            <a:ext cx="6580135" cy="646331"/>
          </a:xfrm>
          <a:prstGeom prst="rect">
            <a:avLst/>
          </a:prstGeom>
          <a:noFill/>
        </p:spPr>
        <p:txBody>
          <a:bodyPr wrap="none" rtlCol="0">
            <a:spAutoFit/>
          </a:bodyPr>
          <a:lstStyle/>
          <a:p>
            <a:r>
              <a:rPr lang="en-GB" sz="3600">
                <a:solidFill>
                  <a:srgbClr val="002060"/>
                </a:solidFill>
                <a:latin typeface="Arial Black" panose="020B0A04020102020204" pitchFamily="34" charset="0"/>
              </a:rPr>
              <a:t>22% </a:t>
            </a:r>
            <a:r>
              <a:rPr lang="en-GB" sz="1600">
                <a:latin typeface="Arial" panose="020B0604020202020204" pitchFamily="34" charset="0"/>
                <a:cs typeface="Arial" panose="020B0604020202020204" pitchFamily="34" charset="0"/>
              </a:rPr>
              <a:t>agree they </a:t>
            </a:r>
            <a:r>
              <a:rPr lang="en-GB" sz="1600" b="1">
                <a:latin typeface="Arial" panose="020B0604020202020204" pitchFamily="34" charset="0"/>
                <a:cs typeface="Arial" panose="020B0604020202020204" pitchFamily="34" charset="0"/>
              </a:rPr>
              <a:t>influence decisions </a:t>
            </a:r>
            <a:r>
              <a:rPr lang="en-GB" sz="1600">
                <a:latin typeface="Arial" panose="020B0604020202020204" pitchFamily="34" charset="0"/>
                <a:cs typeface="Arial" panose="020B0604020202020204" pitchFamily="34" charset="0"/>
              </a:rPr>
              <a:t>affecting their local area</a:t>
            </a:r>
            <a:endParaRPr lang="en-GB" sz="3600">
              <a:latin typeface="Arial" panose="020B0604020202020204" pitchFamily="34" charset="0"/>
              <a:cs typeface="Arial" panose="020B0604020202020204" pitchFamily="34" charset="0"/>
            </a:endParaRPr>
          </a:p>
        </p:txBody>
      </p:sp>
      <p:grpSp>
        <p:nvGrpSpPr>
          <p:cNvPr id="62" name="Group 61" descr="Line graph showing trend in agreement that residents influence decisions affecting their local area. This has fallen from 28% in 2021, to 22% in 2023.">
            <a:extLst>
              <a:ext uri="{FF2B5EF4-FFF2-40B4-BE49-F238E27FC236}">
                <a16:creationId xmlns:a16="http://schemas.microsoft.com/office/drawing/2014/main" id="{861BECC1-D239-4399-931F-A92A130F886B}"/>
              </a:ext>
            </a:extLst>
          </p:cNvPr>
          <p:cNvGrpSpPr/>
          <p:nvPr/>
        </p:nvGrpSpPr>
        <p:grpSpPr>
          <a:xfrm>
            <a:off x="0" y="2076392"/>
            <a:ext cx="7141945" cy="1718205"/>
            <a:chOff x="352046" y="3010572"/>
            <a:chExt cx="7191881" cy="1098703"/>
          </a:xfrm>
        </p:grpSpPr>
        <p:graphicFrame>
          <p:nvGraphicFramePr>
            <p:cNvPr id="63" name="Chart 62">
              <a:extLst>
                <a:ext uri="{FF2B5EF4-FFF2-40B4-BE49-F238E27FC236}">
                  <a16:creationId xmlns:a16="http://schemas.microsoft.com/office/drawing/2014/main" id="{7D9E0817-19D7-4AE9-B649-E6FA2BF955A2}"/>
                </a:ext>
              </a:extLst>
            </p:cNvPr>
            <p:cNvGraphicFramePr/>
            <p:nvPr>
              <p:extLst>
                <p:ext uri="{D42A27DB-BD31-4B8C-83A1-F6EECF244321}">
                  <p14:modId xmlns:p14="http://schemas.microsoft.com/office/powerpoint/2010/main" val="4252832006"/>
                </p:ext>
              </p:extLst>
            </p:nvPr>
          </p:nvGraphicFramePr>
          <p:xfrm>
            <a:off x="352046" y="3010572"/>
            <a:ext cx="7191881" cy="1098703"/>
          </p:xfrm>
          <a:graphic>
            <a:graphicData uri="http://schemas.openxmlformats.org/drawingml/2006/chart">
              <c:chart xmlns:c="http://schemas.openxmlformats.org/drawingml/2006/chart" xmlns:r="http://schemas.openxmlformats.org/officeDocument/2006/relationships" r:id="rId3"/>
            </a:graphicData>
          </a:graphic>
        </p:graphicFrame>
        <p:sp>
          <p:nvSpPr>
            <p:cNvPr id="85" name="TextBox 84">
              <a:extLst>
                <a:ext uri="{FF2B5EF4-FFF2-40B4-BE49-F238E27FC236}">
                  <a16:creationId xmlns:a16="http://schemas.microsoft.com/office/drawing/2014/main" id="{F9AC5D15-EC9B-4FA0-924F-CF6E8FA89456}"/>
                </a:ext>
              </a:extLst>
            </p:cNvPr>
            <p:cNvSpPr txBox="1"/>
            <p:nvPr/>
          </p:nvSpPr>
          <p:spPr>
            <a:xfrm>
              <a:off x="1228845" y="3508550"/>
              <a:ext cx="720363" cy="295211"/>
            </a:xfrm>
            <a:prstGeom prst="rect">
              <a:avLst/>
            </a:prstGeom>
            <a:noFill/>
          </p:spPr>
          <p:txBody>
            <a:bodyPr wrap="none" rtlCol="0">
              <a:spAutoFit/>
            </a:bodyPr>
            <a:lstStyle/>
            <a:p>
              <a:r>
                <a:rPr lang="en-GB" sz="1200" b="1">
                  <a:solidFill>
                    <a:schemeClr val="bg1">
                      <a:lumMod val="50000"/>
                    </a:schemeClr>
                  </a:solidFill>
                  <a:latin typeface="Arial" panose="020B0604020202020204" pitchFamily="34" charset="0"/>
                  <a:cs typeface="Arial" panose="020B0604020202020204" pitchFamily="34" charset="0"/>
                </a:rPr>
                <a:t>ARS</a:t>
              </a:r>
            </a:p>
            <a:p>
              <a:r>
                <a:rPr lang="en-GB" sz="1200" b="1">
                  <a:solidFill>
                    <a:schemeClr val="bg1">
                      <a:lumMod val="50000"/>
                    </a:schemeClr>
                  </a:solidFill>
                  <a:latin typeface="Arial" panose="020B0604020202020204" pitchFamily="34" charset="0"/>
                  <a:cs typeface="Arial" panose="020B0604020202020204" pitchFamily="34" charset="0"/>
                </a:rPr>
                <a:t>2021</a:t>
              </a:r>
            </a:p>
          </p:txBody>
        </p:sp>
        <p:sp>
          <p:nvSpPr>
            <p:cNvPr id="86" name="TextBox 85">
              <a:extLst>
                <a:ext uri="{FF2B5EF4-FFF2-40B4-BE49-F238E27FC236}">
                  <a16:creationId xmlns:a16="http://schemas.microsoft.com/office/drawing/2014/main" id="{0120C150-B4D4-438A-9E49-1D0D1D99E2A7}"/>
                </a:ext>
              </a:extLst>
            </p:cNvPr>
            <p:cNvSpPr txBox="1"/>
            <p:nvPr/>
          </p:nvSpPr>
          <p:spPr>
            <a:xfrm>
              <a:off x="3587804" y="3608862"/>
              <a:ext cx="720363" cy="295211"/>
            </a:xfrm>
            <a:prstGeom prst="rect">
              <a:avLst/>
            </a:prstGeom>
            <a:noFill/>
          </p:spPr>
          <p:txBody>
            <a:bodyPr wrap="none" rtlCol="0">
              <a:spAutoFit/>
            </a:bodyPr>
            <a:lstStyle/>
            <a:p>
              <a:pPr algn="ctr"/>
              <a:r>
                <a:rPr lang="en-GB" sz="1200" b="1">
                  <a:solidFill>
                    <a:schemeClr val="bg1">
                      <a:lumMod val="50000"/>
                    </a:schemeClr>
                  </a:solidFill>
                  <a:latin typeface="Arial" panose="020B0604020202020204" pitchFamily="34" charset="0"/>
                  <a:cs typeface="Arial" panose="020B0604020202020204" pitchFamily="34" charset="0"/>
                </a:rPr>
                <a:t>ARS</a:t>
              </a:r>
            </a:p>
            <a:p>
              <a:pPr algn="ctr"/>
              <a:r>
                <a:rPr lang="en-GB" sz="1200" b="1">
                  <a:solidFill>
                    <a:schemeClr val="bg1">
                      <a:lumMod val="50000"/>
                    </a:schemeClr>
                  </a:solidFill>
                  <a:latin typeface="Arial" panose="020B0604020202020204" pitchFamily="34" charset="0"/>
                  <a:cs typeface="Arial" panose="020B0604020202020204" pitchFamily="34" charset="0"/>
                </a:rPr>
                <a:t>2022</a:t>
              </a:r>
            </a:p>
          </p:txBody>
        </p:sp>
      </p:grpSp>
      <p:sp>
        <p:nvSpPr>
          <p:cNvPr id="83" name="TextBox 82">
            <a:extLst>
              <a:ext uri="{FF2B5EF4-FFF2-40B4-BE49-F238E27FC236}">
                <a16:creationId xmlns:a16="http://schemas.microsoft.com/office/drawing/2014/main" id="{704F84A0-67C0-4DCD-9961-871CC29C2970}"/>
              </a:ext>
            </a:extLst>
          </p:cNvPr>
          <p:cNvSpPr txBox="1"/>
          <p:nvPr/>
        </p:nvSpPr>
        <p:spPr>
          <a:xfrm>
            <a:off x="8442664" y="1699668"/>
            <a:ext cx="3387478" cy="1964088"/>
          </a:xfrm>
          <a:prstGeom prst="rect">
            <a:avLst/>
          </a:prstGeom>
          <a:solidFill>
            <a:schemeClr val="bg1">
              <a:lumMod val="95000"/>
            </a:schemeClr>
          </a:solidFill>
        </p:spPr>
        <p:txBody>
          <a:bodyPr wrap="square" lIns="108000" tIns="108000" rIns="108000" bIns="108000" numCol="1" rtlCol="0" anchor="ctr">
            <a:noAutofit/>
          </a:bodyPr>
          <a:lstStyle/>
          <a:p>
            <a:r>
              <a:rPr lang="en-GB" sz="1200" b="1" dirty="0">
                <a:solidFill>
                  <a:srgbClr val="002060"/>
                </a:solidFill>
                <a:latin typeface="Arial" panose="020B0604020202020204" pitchFamily="34" charset="0"/>
                <a:cs typeface="Arial" panose="020B0604020202020204" pitchFamily="34" charset="0"/>
              </a:rPr>
              <a:t>Notable differences</a:t>
            </a:r>
          </a:p>
          <a:p>
            <a:pPr marL="171450" indent="-171450">
              <a:buFont typeface="Wingdings" panose="05000000000000000000" pitchFamily="2" charset="2"/>
              <a:buChar char="v"/>
            </a:pPr>
            <a:r>
              <a:rPr lang="en-GB" sz="1200" dirty="0">
                <a:latin typeface="Arial" panose="020B0604020202020204" pitchFamily="34" charset="0"/>
                <a:cs typeface="Arial" panose="020B0604020202020204" pitchFamily="34" charset="0"/>
              </a:rPr>
              <a:t>Black residents </a:t>
            </a:r>
            <a:r>
              <a:rPr lang="en-GB" sz="1200" b="1" dirty="0">
                <a:solidFill>
                  <a:srgbClr val="2C7E00"/>
                </a:solidFill>
                <a:latin typeface="Arial" panose="020B0604020202020204" pitchFamily="34" charset="0"/>
                <a:cs typeface="Arial" panose="020B0604020202020204" pitchFamily="34" charset="0"/>
              </a:rPr>
              <a:t>(30%)</a:t>
            </a:r>
          </a:p>
          <a:p>
            <a:pPr marL="171450" indent="-171450">
              <a:buFont typeface="Wingdings" panose="05000000000000000000" pitchFamily="2" charset="2"/>
              <a:buChar char="v"/>
            </a:pPr>
            <a:r>
              <a:rPr lang="en-GB" sz="1200" dirty="0">
                <a:latin typeface="Arial" panose="020B0604020202020204" pitchFamily="34" charset="0"/>
                <a:cs typeface="Arial" panose="020B0604020202020204" pitchFamily="34" charset="0"/>
              </a:rPr>
              <a:t>Economically active </a:t>
            </a:r>
            <a:r>
              <a:rPr lang="en-GB" sz="1200" b="1" dirty="0">
                <a:solidFill>
                  <a:srgbClr val="C00000"/>
                </a:solidFill>
                <a:latin typeface="Arial" panose="020B0604020202020204" pitchFamily="34" charset="0"/>
                <a:cs typeface="Arial" panose="020B0604020202020204" pitchFamily="34" charset="0"/>
              </a:rPr>
              <a:t>(20%) </a:t>
            </a:r>
            <a:r>
              <a:rPr lang="en-GB" sz="1200" dirty="0">
                <a:latin typeface="Arial" panose="020B0604020202020204" pitchFamily="34" charset="0"/>
                <a:cs typeface="Arial" panose="020B0604020202020204" pitchFamily="34" charset="0"/>
              </a:rPr>
              <a:t>vs inactive </a:t>
            </a:r>
            <a:r>
              <a:rPr lang="en-GB" sz="1200" b="1" dirty="0">
                <a:solidFill>
                  <a:srgbClr val="2C7E00"/>
                </a:solidFill>
                <a:latin typeface="Arial" panose="020B0604020202020204" pitchFamily="34" charset="0"/>
                <a:cs typeface="Arial" panose="020B0604020202020204" pitchFamily="34" charset="0"/>
              </a:rPr>
              <a:t>(28%)</a:t>
            </a:r>
          </a:p>
          <a:p>
            <a:pPr marL="171450" indent="-171450">
              <a:buFont typeface="Wingdings" panose="05000000000000000000" pitchFamily="2" charset="2"/>
              <a:buChar char="v"/>
            </a:pPr>
            <a:r>
              <a:rPr lang="en-GB" sz="1200" dirty="0">
                <a:latin typeface="Arial" panose="020B0604020202020204" pitchFamily="34" charset="0"/>
                <a:cs typeface="Arial" panose="020B0604020202020204" pitchFamily="34" charset="0"/>
              </a:rPr>
              <a:t>Owner-occupiers </a:t>
            </a:r>
            <a:r>
              <a:rPr lang="en-GB" sz="1200" b="1" dirty="0">
                <a:solidFill>
                  <a:srgbClr val="C00000"/>
                </a:solidFill>
                <a:latin typeface="Arial" panose="020B0604020202020204" pitchFamily="34" charset="0"/>
                <a:cs typeface="Arial" panose="020B0604020202020204" pitchFamily="34" charset="0"/>
              </a:rPr>
              <a:t>(17%) </a:t>
            </a:r>
            <a:r>
              <a:rPr lang="en-GB" sz="1200" dirty="0">
                <a:latin typeface="Arial" panose="020B0604020202020204" pitchFamily="34" charset="0"/>
                <a:cs typeface="Arial" panose="020B0604020202020204" pitchFamily="34" charset="0"/>
              </a:rPr>
              <a:t>vs private renters </a:t>
            </a:r>
            <a:r>
              <a:rPr lang="en-GB" sz="1200" b="1" dirty="0">
                <a:solidFill>
                  <a:schemeClr val="tx1">
                    <a:lumMod val="65000"/>
                    <a:lumOff val="35000"/>
                  </a:schemeClr>
                </a:solidFill>
                <a:latin typeface="Arial" panose="020B0604020202020204" pitchFamily="34" charset="0"/>
                <a:cs typeface="Arial" panose="020B0604020202020204" pitchFamily="34" charset="0"/>
              </a:rPr>
              <a:t>(25%) </a:t>
            </a:r>
            <a:r>
              <a:rPr lang="en-GB" sz="1200" dirty="0">
                <a:latin typeface="Arial" panose="020B0604020202020204" pitchFamily="34" charset="0"/>
                <a:cs typeface="Arial" panose="020B0604020202020204" pitchFamily="34" charset="0"/>
              </a:rPr>
              <a:t>and social renters </a:t>
            </a:r>
            <a:r>
              <a:rPr lang="en-GB" sz="1200" b="1" dirty="0">
                <a:solidFill>
                  <a:srgbClr val="2C7E00"/>
                </a:solidFill>
                <a:latin typeface="Arial" panose="020B0604020202020204" pitchFamily="34" charset="0"/>
                <a:cs typeface="Arial" panose="020B0604020202020204" pitchFamily="34" charset="0"/>
              </a:rPr>
              <a:t>(27%)</a:t>
            </a:r>
          </a:p>
          <a:p>
            <a:pPr marL="171450" indent="-171450">
              <a:buFont typeface="Wingdings" panose="05000000000000000000" pitchFamily="2" charset="2"/>
              <a:buChar char="v"/>
            </a:pPr>
            <a:r>
              <a:rPr lang="en-GB" sz="1200" dirty="0">
                <a:latin typeface="Arial" panose="020B0604020202020204" pitchFamily="34" charset="0"/>
                <a:cs typeface="Arial" panose="020B0604020202020204" pitchFamily="34" charset="0"/>
              </a:rPr>
              <a:t>Residents with care experience</a:t>
            </a:r>
            <a:r>
              <a:rPr lang="en-GB" sz="1200" b="1" dirty="0">
                <a:solidFill>
                  <a:srgbClr val="008840"/>
                </a:solidFill>
                <a:latin typeface="Arial" panose="020B0604020202020204" pitchFamily="34" charset="0"/>
                <a:cs typeface="Arial" panose="020B0604020202020204" pitchFamily="34" charset="0"/>
              </a:rPr>
              <a:t> </a:t>
            </a:r>
            <a:r>
              <a:rPr lang="en-GB" sz="1200" b="1" dirty="0">
                <a:solidFill>
                  <a:srgbClr val="2C7E00"/>
                </a:solidFill>
                <a:latin typeface="Arial" panose="020B0604020202020204" pitchFamily="34" charset="0"/>
                <a:cs typeface="Arial" panose="020B0604020202020204" pitchFamily="34" charset="0"/>
              </a:rPr>
              <a:t>(37%) </a:t>
            </a:r>
            <a:r>
              <a:rPr lang="en-GB" sz="1200" dirty="0">
                <a:latin typeface="Arial" panose="020B0604020202020204" pitchFamily="34" charset="0"/>
                <a:cs typeface="Arial" panose="020B0604020202020204" pitchFamily="34" charset="0"/>
              </a:rPr>
              <a:t>vs residents without</a:t>
            </a:r>
            <a:r>
              <a:rPr lang="en-GB" sz="1200" b="1" dirty="0">
                <a:solidFill>
                  <a:srgbClr val="008840"/>
                </a:solidFill>
                <a:latin typeface="Arial" panose="020B0604020202020204" pitchFamily="34" charset="0"/>
                <a:cs typeface="Arial" panose="020B0604020202020204" pitchFamily="34" charset="0"/>
              </a:rPr>
              <a:t> </a:t>
            </a:r>
            <a:r>
              <a:rPr lang="en-GB" sz="1200" b="1" dirty="0">
                <a:solidFill>
                  <a:srgbClr val="C00000"/>
                </a:solidFill>
                <a:latin typeface="Arial" panose="020B0604020202020204" pitchFamily="34" charset="0"/>
                <a:cs typeface="Arial" panose="020B0604020202020204" pitchFamily="34" charset="0"/>
              </a:rPr>
              <a:t>(21%)</a:t>
            </a:r>
          </a:p>
          <a:p>
            <a:pPr marL="171450" indent="-171450">
              <a:buFont typeface="Wingdings" panose="05000000000000000000" pitchFamily="2" charset="2"/>
              <a:buChar char="v"/>
            </a:pPr>
            <a:r>
              <a:rPr lang="en-GB" sz="1200" dirty="0">
                <a:latin typeface="Arial" panose="020B0604020202020204" pitchFamily="34" charset="0"/>
                <a:cs typeface="Arial" panose="020B0604020202020204" pitchFamily="34" charset="0"/>
              </a:rPr>
              <a:t>Oval ward </a:t>
            </a:r>
            <a:r>
              <a:rPr lang="en-GB" sz="1200" b="1" dirty="0">
                <a:solidFill>
                  <a:srgbClr val="2C7E00"/>
                </a:solidFill>
                <a:latin typeface="Arial" panose="020B0604020202020204" pitchFamily="34" charset="0"/>
                <a:cs typeface="Arial" panose="020B0604020202020204" pitchFamily="34" charset="0"/>
              </a:rPr>
              <a:t>(35%) </a:t>
            </a:r>
            <a:r>
              <a:rPr lang="en-GB" sz="1200" dirty="0">
                <a:latin typeface="Arial" panose="020B0604020202020204" pitchFamily="34" charset="0"/>
                <a:cs typeface="Arial" panose="020B0604020202020204" pitchFamily="34" charset="0"/>
              </a:rPr>
              <a:t>and Brixton Acre Lane ward </a:t>
            </a:r>
            <a:r>
              <a:rPr lang="en-GB" sz="1200" b="1" dirty="0">
                <a:solidFill>
                  <a:srgbClr val="C00000"/>
                </a:solidFill>
                <a:latin typeface="Arial" panose="020B0604020202020204" pitchFamily="34" charset="0"/>
                <a:cs typeface="Arial" panose="020B0604020202020204" pitchFamily="34" charset="0"/>
              </a:rPr>
              <a:t>(9%)</a:t>
            </a:r>
          </a:p>
        </p:txBody>
      </p:sp>
      <p:cxnSp>
        <p:nvCxnSpPr>
          <p:cNvPr id="30" name="Straight Connector 29">
            <a:extLst>
              <a:ext uri="{FF2B5EF4-FFF2-40B4-BE49-F238E27FC236}">
                <a16:creationId xmlns:a16="http://schemas.microsoft.com/office/drawing/2014/main" id="{26B1500F-BD11-481F-9A03-789DDC16CBE3}"/>
              </a:ext>
              <a:ext uri="{C183D7F6-B498-43B3-948B-1728B52AA6E4}">
                <adec:decorative xmlns:adec="http://schemas.microsoft.com/office/drawing/2017/decorative" val="1"/>
              </a:ext>
            </a:extLst>
          </p:cNvPr>
          <p:cNvCxnSpPr>
            <a:cxnSpLocks/>
          </p:cNvCxnSpPr>
          <p:nvPr/>
        </p:nvCxnSpPr>
        <p:spPr>
          <a:xfrm flipV="1">
            <a:off x="309640" y="3871985"/>
            <a:ext cx="11544004" cy="29912"/>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5311010B-F9E1-4DCB-BB00-DC5FA3AB62F4}"/>
              </a:ext>
            </a:extLst>
          </p:cNvPr>
          <p:cNvSpPr txBox="1"/>
          <p:nvPr/>
        </p:nvSpPr>
        <p:spPr>
          <a:xfrm>
            <a:off x="1162909" y="4095258"/>
            <a:ext cx="1261884" cy="646331"/>
          </a:xfrm>
          <a:prstGeom prst="rect">
            <a:avLst/>
          </a:prstGeom>
          <a:noFill/>
        </p:spPr>
        <p:txBody>
          <a:bodyPr wrap="none" rtlCol="0">
            <a:spAutoFit/>
          </a:bodyPr>
          <a:lstStyle/>
          <a:p>
            <a:r>
              <a:rPr lang="en-GB" sz="3600">
                <a:solidFill>
                  <a:srgbClr val="002060"/>
                </a:solidFill>
                <a:latin typeface="Arial Black" panose="020B0A04020102020204" pitchFamily="34" charset="0"/>
              </a:rPr>
              <a:t>81%</a:t>
            </a:r>
            <a:endParaRPr lang="en-GB" sz="3600" b="1">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C52A912B-63E5-40B2-B98D-CF7ADC7DB4BB}"/>
              </a:ext>
            </a:extLst>
          </p:cNvPr>
          <p:cNvSpPr txBox="1"/>
          <p:nvPr/>
        </p:nvSpPr>
        <p:spPr>
          <a:xfrm>
            <a:off x="2424793" y="4125032"/>
            <a:ext cx="5318251" cy="584775"/>
          </a:xfrm>
          <a:prstGeom prst="rect">
            <a:avLst/>
          </a:prstGeom>
          <a:noFill/>
        </p:spPr>
        <p:txBody>
          <a:bodyPr wrap="square">
            <a:spAutoFit/>
          </a:bodyPr>
          <a:lstStyle/>
          <a:p>
            <a:r>
              <a:rPr lang="en-GB" sz="1600">
                <a:latin typeface="Arial" panose="020B0604020202020204" pitchFamily="34" charset="0"/>
                <a:cs typeface="Arial" panose="020B0604020202020204" pitchFamily="34" charset="0"/>
              </a:rPr>
              <a:t>agree </a:t>
            </a:r>
            <a:r>
              <a:rPr lang="en-GB" sz="1600" b="1">
                <a:latin typeface="Arial" panose="020B0604020202020204" pitchFamily="34" charset="0"/>
                <a:cs typeface="Arial" panose="020B0604020202020204" pitchFamily="34" charset="0"/>
              </a:rPr>
              <a:t>people from different backgrounds in their area get on well together</a:t>
            </a:r>
            <a:endParaRPr lang="en-GB" sz="1600"/>
          </a:p>
        </p:txBody>
      </p:sp>
      <p:grpSp>
        <p:nvGrpSpPr>
          <p:cNvPr id="42" name="Group 41" descr="Line graph showing trend in agreement that people from different backgrounds in their area get on well. The trend is stagnant - beginning at 83% in 2021, to 82% in 2022, to 81% in 2023.">
            <a:extLst>
              <a:ext uri="{FF2B5EF4-FFF2-40B4-BE49-F238E27FC236}">
                <a16:creationId xmlns:a16="http://schemas.microsoft.com/office/drawing/2014/main" id="{1B09C69F-F3CC-4B12-AA47-F8937D58F274}"/>
              </a:ext>
            </a:extLst>
          </p:cNvPr>
          <p:cNvGrpSpPr/>
          <p:nvPr/>
        </p:nvGrpSpPr>
        <p:grpSpPr>
          <a:xfrm>
            <a:off x="467025" y="5045734"/>
            <a:ext cx="6007934" cy="1176034"/>
            <a:chOff x="271590" y="3010572"/>
            <a:chExt cx="7272337" cy="1120155"/>
          </a:xfrm>
        </p:grpSpPr>
        <p:graphicFrame>
          <p:nvGraphicFramePr>
            <p:cNvPr id="43" name="Chart 42">
              <a:extLst>
                <a:ext uri="{FF2B5EF4-FFF2-40B4-BE49-F238E27FC236}">
                  <a16:creationId xmlns:a16="http://schemas.microsoft.com/office/drawing/2014/main" id="{A8FB6D8B-DC84-457A-AF62-0A8A593B1C25}"/>
                </a:ext>
              </a:extLst>
            </p:cNvPr>
            <p:cNvGraphicFramePr/>
            <p:nvPr>
              <p:extLst>
                <p:ext uri="{D42A27DB-BD31-4B8C-83A1-F6EECF244321}">
                  <p14:modId xmlns:p14="http://schemas.microsoft.com/office/powerpoint/2010/main" val="1097786069"/>
                </p:ext>
              </p:extLst>
            </p:nvPr>
          </p:nvGraphicFramePr>
          <p:xfrm>
            <a:off x="271590" y="3010572"/>
            <a:ext cx="7272337" cy="1120155"/>
          </p:xfrm>
          <a:graphic>
            <a:graphicData uri="http://schemas.openxmlformats.org/drawingml/2006/chart">
              <c:chart xmlns:c="http://schemas.openxmlformats.org/drawingml/2006/chart" xmlns:r="http://schemas.openxmlformats.org/officeDocument/2006/relationships" r:id="rId4"/>
            </a:graphicData>
          </a:graphic>
        </p:graphicFrame>
        <p:sp>
          <p:nvSpPr>
            <p:cNvPr id="48" name="TextBox 47">
              <a:extLst>
                <a:ext uri="{FF2B5EF4-FFF2-40B4-BE49-F238E27FC236}">
                  <a16:creationId xmlns:a16="http://schemas.microsoft.com/office/drawing/2014/main" id="{59954D6B-591C-4B08-8F65-D4C13DD8994B}"/>
                </a:ext>
              </a:extLst>
            </p:cNvPr>
            <p:cNvSpPr txBox="1"/>
            <p:nvPr/>
          </p:nvSpPr>
          <p:spPr>
            <a:xfrm>
              <a:off x="1167020" y="3519031"/>
              <a:ext cx="634888" cy="439729"/>
            </a:xfrm>
            <a:prstGeom prst="rect">
              <a:avLst/>
            </a:prstGeom>
            <a:noFill/>
          </p:spPr>
          <p:txBody>
            <a:bodyPr wrap="none" rtlCol="0">
              <a:spAutoFit/>
            </a:bodyPr>
            <a:lstStyle/>
            <a:p>
              <a:r>
                <a:rPr lang="en-GB" sz="1200" b="1">
                  <a:solidFill>
                    <a:schemeClr val="bg1">
                      <a:lumMod val="50000"/>
                    </a:schemeClr>
                  </a:solidFill>
                  <a:latin typeface="Arial" panose="020B0604020202020204" pitchFamily="34" charset="0"/>
                  <a:cs typeface="Arial" panose="020B0604020202020204" pitchFamily="34" charset="0"/>
                </a:rPr>
                <a:t>ARS</a:t>
              </a:r>
            </a:p>
            <a:p>
              <a:r>
                <a:rPr lang="en-GB" sz="1200" b="1">
                  <a:solidFill>
                    <a:schemeClr val="bg1">
                      <a:lumMod val="50000"/>
                    </a:schemeClr>
                  </a:solidFill>
                  <a:latin typeface="Arial" panose="020B0604020202020204" pitchFamily="34" charset="0"/>
                  <a:cs typeface="Arial" panose="020B0604020202020204" pitchFamily="34" charset="0"/>
                </a:rPr>
                <a:t>2021</a:t>
              </a:r>
            </a:p>
          </p:txBody>
        </p:sp>
        <p:sp>
          <p:nvSpPr>
            <p:cNvPr id="49" name="TextBox 48">
              <a:extLst>
                <a:ext uri="{FF2B5EF4-FFF2-40B4-BE49-F238E27FC236}">
                  <a16:creationId xmlns:a16="http://schemas.microsoft.com/office/drawing/2014/main" id="{84007122-937A-4972-B149-2728CB8AA9DD}"/>
                </a:ext>
              </a:extLst>
            </p:cNvPr>
            <p:cNvSpPr txBox="1"/>
            <p:nvPr/>
          </p:nvSpPr>
          <p:spPr>
            <a:xfrm>
              <a:off x="3569653" y="3570650"/>
              <a:ext cx="634888" cy="439729"/>
            </a:xfrm>
            <a:prstGeom prst="rect">
              <a:avLst/>
            </a:prstGeom>
            <a:noFill/>
          </p:spPr>
          <p:txBody>
            <a:bodyPr wrap="none" rtlCol="0">
              <a:spAutoFit/>
            </a:bodyPr>
            <a:lstStyle>
              <a:defPPr>
                <a:defRPr lang="en-US"/>
              </a:defPPr>
              <a:lvl1pPr>
                <a:defRPr sz="1200" b="1">
                  <a:solidFill>
                    <a:schemeClr val="bg1">
                      <a:lumMod val="50000"/>
                    </a:schemeClr>
                  </a:solidFill>
                  <a:latin typeface="Arial" panose="020B0604020202020204" pitchFamily="34" charset="0"/>
                  <a:cs typeface="Arial" panose="020B0604020202020204" pitchFamily="34" charset="0"/>
                </a:defRPr>
              </a:lvl1pPr>
            </a:lstStyle>
            <a:p>
              <a:r>
                <a:rPr lang="en-GB"/>
                <a:t>ARS</a:t>
              </a:r>
            </a:p>
            <a:p>
              <a:r>
                <a:rPr lang="en-GB"/>
                <a:t>2022</a:t>
              </a:r>
            </a:p>
          </p:txBody>
        </p:sp>
      </p:grpSp>
      <p:sp>
        <p:nvSpPr>
          <p:cNvPr id="16" name="TextBox 15">
            <a:extLst>
              <a:ext uri="{FF2B5EF4-FFF2-40B4-BE49-F238E27FC236}">
                <a16:creationId xmlns:a16="http://schemas.microsoft.com/office/drawing/2014/main" id="{90B32ACF-D9C8-4C1B-960D-85F6D6577772}"/>
              </a:ext>
            </a:extLst>
          </p:cNvPr>
          <p:cNvSpPr txBox="1"/>
          <p:nvPr/>
        </p:nvSpPr>
        <p:spPr>
          <a:xfrm>
            <a:off x="7584707" y="4173545"/>
            <a:ext cx="4245435" cy="1890538"/>
          </a:xfrm>
          <a:prstGeom prst="rect">
            <a:avLst/>
          </a:prstGeom>
          <a:solidFill>
            <a:schemeClr val="bg1">
              <a:lumMod val="95000"/>
            </a:schemeClr>
          </a:solidFill>
        </p:spPr>
        <p:txBody>
          <a:bodyPr wrap="square" lIns="108000" tIns="108000" rIns="108000" bIns="108000" rtlCol="0" anchor="ctr">
            <a:noAutofit/>
          </a:bodyPr>
          <a:lstStyle/>
          <a:p>
            <a:r>
              <a:rPr lang="en-GB" sz="1200" b="1" dirty="0">
                <a:solidFill>
                  <a:srgbClr val="002060"/>
                </a:solidFill>
                <a:latin typeface="Arial" panose="020B0604020202020204" pitchFamily="34" charset="0"/>
                <a:cs typeface="Arial" panose="020B0604020202020204" pitchFamily="34" charset="0"/>
              </a:rPr>
              <a:t>Notable differences</a:t>
            </a:r>
          </a:p>
          <a:p>
            <a:pPr marL="171450" indent="-171450">
              <a:buFont typeface="Wingdings" panose="05000000000000000000" pitchFamily="2" charset="2"/>
              <a:buChar char="v"/>
            </a:pPr>
            <a:r>
              <a:rPr lang="en-GB" sz="1200" dirty="0">
                <a:latin typeface="Arial" panose="020B0604020202020204" pitchFamily="34" charset="0"/>
                <a:cs typeface="Arial" panose="020B0604020202020204" pitchFamily="34" charset="0"/>
              </a:rPr>
              <a:t>Female</a:t>
            </a:r>
            <a:r>
              <a:rPr lang="en-GB" sz="1200" dirty="0">
                <a:solidFill>
                  <a:srgbClr val="2C7E00"/>
                </a:solidFill>
                <a:latin typeface="Arial" panose="020B0604020202020204" pitchFamily="34" charset="0"/>
                <a:cs typeface="Arial" panose="020B0604020202020204" pitchFamily="34" charset="0"/>
              </a:rPr>
              <a:t> </a:t>
            </a:r>
            <a:r>
              <a:rPr lang="en-GB" sz="1200" b="1" dirty="0">
                <a:solidFill>
                  <a:srgbClr val="2C7E00"/>
                </a:solidFill>
                <a:latin typeface="Arial" panose="020B0604020202020204" pitchFamily="34" charset="0"/>
                <a:cs typeface="Arial" panose="020B0604020202020204" pitchFamily="34" charset="0"/>
              </a:rPr>
              <a:t>(84%) </a:t>
            </a:r>
            <a:r>
              <a:rPr lang="en-GB" sz="1200" dirty="0">
                <a:latin typeface="Arial" panose="020B0604020202020204" pitchFamily="34" charset="0"/>
                <a:cs typeface="Arial" panose="020B0604020202020204" pitchFamily="34" charset="0"/>
              </a:rPr>
              <a:t>vs male </a:t>
            </a:r>
            <a:r>
              <a:rPr lang="en-GB" sz="1200" b="1" dirty="0">
                <a:solidFill>
                  <a:srgbClr val="C00000"/>
                </a:solidFill>
                <a:latin typeface="Arial" panose="020B0604020202020204" pitchFamily="34" charset="0"/>
                <a:cs typeface="Arial" panose="020B0604020202020204" pitchFamily="34" charset="0"/>
              </a:rPr>
              <a:t>(78%)</a:t>
            </a:r>
          </a:p>
          <a:p>
            <a:pPr marL="171450" indent="-171450">
              <a:buFont typeface="Wingdings" panose="05000000000000000000" pitchFamily="2" charset="2"/>
              <a:buChar char="v"/>
            </a:pPr>
            <a:r>
              <a:rPr lang="en-GB" sz="1200" dirty="0">
                <a:latin typeface="Arial" panose="020B0604020202020204" pitchFamily="34" charset="0"/>
                <a:cs typeface="Arial" panose="020B0604020202020204" pitchFamily="34" charset="0"/>
              </a:rPr>
              <a:t>Council renters </a:t>
            </a:r>
            <a:r>
              <a:rPr lang="en-GB" sz="1200" b="1" dirty="0">
                <a:solidFill>
                  <a:srgbClr val="C00000"/>
                </a:solidFill>
                <a:latin typeface="Arial" panose="020B0604020202020204" pitchFamily="34" charset="0"/>
                <a:cs typeface="Arial" panose="020B0604020202020204" pitchFamily="34" charset="0"/>
              </a:rPr>
              <a:t>(70%)</a:t>
            </a:r>
          </a:p>
          <a:p>
            <a:pPr marL="171450" indent="-171450">
              <a:buFont typeface="Wingdings" panose="05000000000000000000" pitchFamily="2" charset="2"/>
              <a:buChar char="v"/>
            </a:pPr>
            <a:r>
              <a:rPr lang="en-GB" sz="1200" dirty="0">
                <a:latin typeface="Arial" panose="020B0604020202020204" pitchFamily="34" charset="0"/>
                <a:cs typeface="Arial" panose="020B0604020202020204" pitchFamily="34" charset="0"/>
              </a:rPr>
              <a:t>Disabled </a:t>
            </a:r>
            <a:r>
              <a:rPr lang="en-GB" sz="1200" b="1" dirty="0">
                <a:solidFill>
                  <a:srgbClr val="C00000"/>
                </a:solidFill>
                <a:latin typeface="Arial" panose="020B0604020202020204" pitchFamily="34" charset="0"/>
                <a:cs typeface="Arial" panose="020B0604020202020204" pitchFamily="34" charset="0"/>
              </a:rPr>
              <a:t>(74%) </a:t>
            </a:r>
            <a:r>
              <a:rPr lang="en-GB" sz="1200" dirty="0">
                <a:latin typeface="Arial" panose="020B0604020202020204" pitchFamily="34" charset="0"/>
                <a:cs typeface="Arial" panose="020B0604020202020204" pitchFamily="34" charset="0"/>
              </a:rPr>
              <a:t>vs non-disabled </a:t>
            </a:r>
            <a:r>
              <a:rPr lang="en-GB" sz="1200" b="1" dirty="0">
                <a:solidFill>
                  <a:srgbClr val="2C7E00"/>
                </a:solidFill>
                <a:latin typeface="Arial" panose="020B0604020202020204" pitchFamily="34" charset="0"/>
                <a:cs typeface="Arial" panose="020B0604020202020204" pitchFamily="34" charset="0"/>
              </a:rPr>
              <a:t>(83%)</a:t>
            </a:r>
          </a:p>
          <a:p>
            <a:pPr marL="171450" indent="-171450">
              <a:buFont typeface="Wingdings" panose="05000000000000000000" pitchFamily="2" charset="2"/>
              <a:buChar char="v"/>
            </a:pPr>
            <a:r>
              <a:rPr lang="en-GB" sz="1200" dirty="0">
                <a:latin typeface="Arial" panose="020B0604020202020204" pitchFamily="34" charset="0"/>
                <a:cs typeface="Arial" panose="020B0604020202020204" pitchFamily="34" charset="0"/>
              </a:rPr>
              <a:t>Economically active</a:t>
            </a:r>
            <a:r>
              <a:rPr lang="en-GB" sz="1200" b="1" dirty="0">
                <a:solidFill>
                  <a:srgbClr val="008840"/>
                </a:solidFill>
                <a:latin typeface="Arial" panose="020B0604020202020204" pitchFamily="34" charset="0"/>
                <a:cs typeface="Arial" panose="020B0604020202020204" pitchFamily="34" charset="0"/>
              </a:rPr>
              <a:t> </a:t>
            </a:r>
            <a:r>
              <a:rPr lang="en-GB" sz="1200" b="1" dirty="0">
                <a:solidFill>
                  <a:srgbClr val="2C7E00"/>
                </a:solidFill>
                <a:latin typeface="Arial" panose="020B0604020202020204" pitchFamily="34" charset="0"/>
                <a:cs typeface="Arial" panose="020B0604020202020204" pitchFamily="34" charset="0"/>
              </a:rPr>
              <a:t>(84%) </a:t>
            </a:r>
            <a:r>
              <a:rPr lang="en-GB" sz="1200" dirty="0">
                <a:latin typeface="Arial" panose="020B0604020202020204" pitchFamily="34" charset="0"/>
                <a:cs typeface="Arial" panose="020B0604020202020204" pitchFamily="34" charset="0"/>
              </a:rPr>
              <a:t>vs inactive</a:t>
            </a:r>
            <a:r>
              <a:rPr lang="en-GB" sz="1200" b="1" dirty="0">
                <a:solidFill>
                  <a:srgbClr val="C00000"/>
                </a:solidFill>
                <a:latin typeface="Arial" panose="020B0604020202020204" pitchFamily="34" charset="0"/>
                <a:cs typeface="Arial" panose="020B0604020202020204" pitchFamily="34" charset="0"/>
              </a:rPr>
              <a:t> (76%)</a:t>
            </a:r>
          </a:p>
          <a:p>
            <a:pPr marL="171450" indent="-171450">
              <a:buFont typeface="Wingdings" panose="05000000000000000000" pitchFamily="2" charset="2"/>
              <a:buChar char="v"/>
            </a:pPr>
            <a:r>
              <a:rPr lang="en-GB" sz="1200" dirty="0">
                <a:latin typeface="Arial" panose="020B0604020202020204" pitchFamily="34" charset="0"/>
                <a:cs typeface="Arial" panose="020B0604020202020204" pitchFamily="34" charset="0"/>
              </a:rPr>
              <a:t>Asian residents </a:t>
            </a:r>
            <a:r>
              <a:rPr lang="en-GB" sz="1200" b="1" dirty="0">
                <a:solidFill>
                  <a:srgbClr val="C00000"/>
                </a:solidFill>
                <a:latin typeface="Arial" panose="020B0604020202020204" pitchFamily="34" charset="0"/>
                <a:cs typeface="Arial" panose="020B0604020202020204" pitchFamily="34" charset="0"/>
              </a:rPr>
              <a:t>(71%)</a:t>
            </a:r>
          </a:p>
          <a:p>
            <a:pPr marL="171450" indent="-171450">
              <a:buFont typeface="Wingdings" panose="05000000000000000000" pitchFamily="2" charset="2"/>
              <a:buChar char="v"/>
            </a:pPr>
            <a:r>
              <a:rPr lang="en-GB" sz="1200" dirty="0">
                <a:latin typeface="Arial" panose="020B0604020202020204" pitchFamily="34" charset="0"/>
                <a:cs typeface="Arial" panose="020B0604020202020204" pitchFamily="34" charset="0"/>
              </a:rPr>
              <a:t>Clapham Park ward </a:t>
            </a:r>
            <a:r>
              <a:rPr lang="en-GB" sz="1200" b="1" dirty="0">
                <a:solidFill>
                  <a:srgbClr val="2C7E00"/>
                </a:solidFill>
                <a:latin typeface="Arial" panose="020B0604020202020204" pitchFamily="34" charset="0"/>
                <a:cs typeface="Arial" panose="020B0604020202020204" pitchFamily="34" charset="0"/>
              </a:rPr>
              <a:t>(94%), </a:t>
            </a:r>
            <a:r>
              <a:rPr lang="en-GB" sz="1200" dirty="0">
                <a:latin typeface="Arial" panose="020B0604020202020204" pitchFamily="34" charset="0"/>
                <a:cs typeface="Arial" panose="020B0604020202020204" pitchFamily="34" charset="0"/>
              </a:rPr>
              <a:t>Vauxhall ward </a:t>
            </a:r>
            <a:r>
              <a:rPr lang="en-GB" sz="1200" b="1" dirty="0">
                <a:solidFill>
                  <a:srgbClr val="C00000"/>
                </a:solidFill>
                <a:latin typeface="Arial" panose="020B0604020202020204" pitchFamily="34" charset="0"/>
                <a:cs typeface="Arial" panose="020B0604020202020204" pitchFamily="34" charset="0"/>
              </a:rPr>
              <a:t>(56%)</a:t>
            </a:r>
            <a:r>
              <a:rPr lang="en-GB" sz="1200" dirty="0">
                <a:latin typeface="Arial" panose="020B0604020202020204" pitchFamily="34" charset="0"/>
                <a:cs typeface="Arial" panose="020B0604020202020204" pitchFamily="34" charset="0"/>
              </a:rPr>
              <a:t>, and Clapham Common and Abbeville ward </a:t>
            </a:r>
            <a:r>
              <a:rPr lang="en-GB" sz="1200" b="1" dirty="0">
                <a:solidFill>
                  <a:srgbClr val="C00000"/>
                </a:solidFill>
                <a:latin typeface="Arial" panose="020B0604020202020204" pitchFamily="34" charset="0"/>
                <a:cs typeface="Arial" panose="020B0604020202020204" pitchFamily="34" charset="0"/>
              </a:rPr>
              <a:t>(62%)</a:t>
            </a:r>
          </a:p>
          <a:p>
            <a:pPr marL="171450" indent="-171450">
              <a:buFont typeface="Wingdings" panose="05000000000000000000" pitchFamily="2" charset="2"/>
              <a:buChar char="v"/>
            </a:pPr>
            <a:r>
              <a:rPr lang="en-GB" sz="1200" dirty="0">
                <a:latin typeface="Arial" panose="020B0604020202020204" pitchFamily="34" charset="0"/>
                <a:cs typeface="Arial" panose="020B0604020202020204" pitchFamily="34" charset="0"/>
              </a:rPr>
              <a:t>North Lambeth town centre area </a:t>
            </a:r>
            <a:r>
              <a:rPr lang="en-GB" sz="1200" b="1" dirty="0">
                <a:solidFill>
                  <a:srgbClr val="C00000"/>
                </a:solidFill>
                <a:latin typeface="Arial" panose="020B0604020202020204" pitchFamily="34" charset="0"/>
                <a:cs typeface="Arial" panose="020B0604020202020204" pitchFamily="34" charset="0"/>
              </a:rPr>
              <a:t>(72%)</a:t>
            </a:r>
          </a:p>
        </p:txBody>
      </p:sp>
      <p:sp>
        <p:nvSpPr>
          <p:cNvPr id="50" name="Free-form: Shape 49">
            <a:extLst>
              <a:ext uri="{FF2B5EF4-FFF2-40B4-BE49-F238E27FC236}">
                <a16:creationId xmlns:a16="http://schemas.microsoft.com/office/drawing/2014/main" id="{2F2D9040-8EA3-491F-9018-57DF80D5D054}"/>
              </a:ext>
              <a:ext uri="{C183D7F6-B498-43B3-948B-1728B52AA6E4}">
                <adec:decorative xmlns:adec="http://schemas.microsoft.com/office/drawing/2017/decorative" val="1"/>
              </a:ext>
            </a:extLst>
          </p:cNvPr>
          <p:cNvSpPr/>
          <p:nvPr/>
        </p:nvSpPr>
        <p:spPr>
          <a:xfrm>
            <a:off x="485560" y="1318223"/>
            <a:ext cx="463689" cy="986529"/>
          </a:xfrm>
          <a:custGeom>
            <a:avLst/>
            <a:gdLst>
              <a:gd name="connsiteX0" fmla="*/ 780177 w 2038525"/>
              <a:gd name="connsiteY0" fmla="*/ 142613 h 4337109"/>
              <a:gd name="connsiteX1" fmla="*/ 1082180 w 2038525"/>
              <a:gd name="connsiteY1" fmla="*/ 0 h 4337109"/>
              <a:gd name="connsiteX2" fmla="*/ 1199626 w 2038525"/>
              <a:gd name="connsiteY2" fmla="*/ 310393 h 4337109"/>
              <a:gd name="connsiteX3" fmla="*/ 1057013 w 2038525"/>
              <a:gd name="connsiteY3" fmla="*/ 629175 h 4337109"/>
              <a:gd name="connsiteX4" fmla="*/ 1233182 w 2038525"/>
              <a:gd name="connsiteY4" fmla="*/ 746621 h 4337109"/>
              <a:gd name="connsiteX5" fmla="*/ 1266738 w 2038525"/>
              <a:gd name="connsiteY5" fmla="*/ 830510 h 4337109"/>
              <a:gd name="connsiteX6" fmla="*/ 1140903 w 2038525"/>
              <a:gd name="connsiteY6" fmla="*/ 1048624 h 4337109"/>
              <a:gd name="connsiteX7" fmla="*/ 1266738 w 2038525"/>
              <a:gd name="connsiteY7" fmla="*/ 1266738 h 4337109"/>
              <a:gd name="connsiteX8" fmla="*/ 1149292 w 2038525"/>
              <a:gd name="connsiteY8" fmla="*/ 1291905 h 4337109"/>
              <a:gd name="connsiteX9" fmla="*/ 1359017 w 2038525"/>
              <a:gd name="connsiteY9" fmla="*/ 1434518 h 4337109"/>
              <a:gd name="connsiteX10" fmla="*/ 1384184 w 2038525"/>
              <a:gd name="connsiteY10" fmla="*/ 1577131 h 4337109"/>
              <a:gd name="connsiteX11" fmla="*/ 1442907 w 2038525"/>
              <a:gd name="connsiteY11" fmla="*/ 1728132 h 4337109"/>
              <a:gd name="connsiteX12" fmla="*/ 1535186 w 2038525"/>
              <a:gd name="connsiteY12" fmla="*/ 1644243 h 4337109"/>
              <a:gd name="connsiteX13" fmla="*/ 1661021 w 2038525"/>
              <a:gd name="connsiteY13" fmla="*/ 1904301 h 4337109"/>
              <a:gd name="connsiteX14" fmla="*/ 1593909 w 2038525"/>
              <a:gd name="connsiteY14" fmla="*/ 2155971 h 4337109"/>
              <a:gd name="connsiteX15" fmla="*/ 1392573 w 2038525"/>
              <a:gd name="connsiteY15" fmla="*/ 2390863 h 4337109"/>
              <a:gd name="connsiteX16" fmla="*/ 1384184 w 2038525"/>
              <a:gd name="connsiteY16" fmla="*/ 2525087 h 4337109"/>
              <a:gd name="connsiteX17" fmla="*/ 1518408 w 2038525"/>
              <a:gd name="connsiteY17" fmla="*/ 2709644 h 4337109"/>
              <a:gd name="connsiteX18" fmla="*/ 1686188 w 2038525"/>
              <a:gd name="connsiteY18" fmla="*/ 3196206 h 4337109"/>
              <a:gd name="connsiteX19" fmla="*/ 1728133 w 2038525"/>
              <a:gd name="connsiteY19" fmla="*/ 3464654 h 4337109"/>
              <a:gd name="connsiteX20" fmla="*/ 1853967 w 2038525"/>
              <a:gd name="connsiteY20" fmla="*/ 3615655 h 4337109"/>
              <a:gd name="connsiteX21" fmla="*/ 1921079 w 2038525"/>
              <a:gd name="connsiteY21" fmla="*/ 3783435 h 4337109"/>
              <a:gd name="connsiteX22" fmla="*/ 2038525 w 2038525"/>
              <a:gd name="connsiteY22" fmla="*/ 3884103 h 4337109"/>
              <a:gd name="connsiteX23" fmla="*/ 1786855 w 2038525"/>
              <a:gd name="connsiteY23" fmla="*/ 3934437 h 4337109"/>
              <a:gd name="connsiteX24" fmla="*/ 1585520 w 2038525"/>
              <a:gd name="connsiteY24" fmla="*/ 3775046 h 4337109"/>
              <a:gd name="connsiteX25" fmla="*/ 1241571 w 2038525"/>
              <a:gd name="connsiteY25" fmla="*/ 3808602 h 4337109"/>
              <a:gd name="connsiteX26" fmla="*/ 1073791 w 2038525"/>
              <a:gd name="connsiteY26" fmla="*/ 3800213 h 4337109"/>
              <a:gd name="connsiteX27" fmla="*/ 1073791 w 2038525"/>
              <a:gd name="connsiteY27" fmla="*/ 3909270 h 4337109"/>
              <a:gd name="connsiteX28" fmla="*/ 931178 w 2038525"/>
              <a:gd name="connsiteY28" fmla="*/ 3984771 h 4337109"/>
              <a:gd name="connsiteX29" fmla="*/ 721454 w 2038525"/>
              <a:gd name="connsiteY29" fmla="*/ 4228052 h 4337109"/>
              <a:gd name="connsiteX30" fmla="*/ 545285 w 2038525"/>
              <a:gd name="connsiteY30" fmla="*/ 4269997 h 4337109"/>
              <a:gd name="connsiteX31" fmla="*/ 511729 w 2038525"/>
              <a:gd name="connsiteY31" fmla="*/ 4337109 h 4337109"/>
              <a:gd name="connsiteX32" fmla="*/ 318782 w 2038525"/>
              <a:gd name="connsiteY32" fmla="*/ 4244830 h 4337109"/>
              <a:gd name="connsiteX33" fmla="*/ 117446 w 2038525"/>
              <a:gd name="connsiteY33" fmla="*/ 4278386 h 4337109"/>
              <a:gd name="connsiteX34" fmla="*/ 394283 w 2038525"/>
              <a:gd name="connsiteY34" fmla="*/ 3900881 h 4337109"/>
              <a:gd name="connsiteX35" fmla="*/ 360727 w 2038525"/>
              <a:gd name="connsiteY35" fmla="*/ 3649211 h 4337109"/>
              <a:gd name="connsiteX36" fmla="*/ 369116 w 2038525"/>
              <a:gd name="connsiteY36" fmla="*/ 3489821 h 4337109"/>
              <a:gd name="connsiteX37" fmla="*/ 478173 w 2038525"/>
              <a:gd name="connsiteY37" fmla="*/ 3506599 h 4337109"/>
              <a:gd name="connsiteX38" fmla="*/ 394283 w 2038525"/>
              <a:gd name="connsiteY38" fmla="*/ 3372375 h 4337109"/>
              <a:gd name="connsiteX39" fmla="*/ 318782 w 2038525"/>
              <a:gd name="connsiteY39" fmla="*/ 3212984 h 4337109"/>
              <a:gd name="connsiteX40" fmla="*/ 436228 w 2038525"/>
              <a:gd name="connsiteY40" fmla="*/ 2986481 h 4337109"/>
              <a:gd name="connsiteX41" fmla="*/ 243281 w 2038525"/>
              <a:gd name="connsiteY41" fmla="*/ 3011648 h 4337109"/>
              <a:gd name="connsiteX42" fmla="*/ 184558 w 2038525"/>
              <a:gd name="connsiteY42" fmla="*/ 2818701 h 4337109"/>
              <a:gd name="connsiteX43" fmla="*/ 218114 w 2038525"/>
              <a:gd name="connsiteY43" fmla="*/ 2600588 h 4337109"/>
              <a:gd name="connsiteX44" fmla="*/ 109057 w 2038525"/>
              <a:gd name="connsiteY44" fmla="*/ 2533476 h 4337109"/>
              <a:gd name="connsiteX45" fmla="*/ 0 w 2038525"/>
              <a:gd name="connsiteY45" fmla="*/ 1870745 h 4337109"/>
              <a:gd name="connsiteX46" fmla="*/ 335560 w 2038525"/>
              <a:gd name="connsiteY46" fmla="*/ 1686188 h 4337109"/>
              <a:gd name="connsiteX47" fmla="*/ 553674 w 2038525"/>
              <a:gd name="connsiteY47" fmla="*/ 1266738 h 4337109"/>
              <a:gd name="connsiteX48" fmla="*/ 671120 w 2038525"/>
              <a:gd name="connsiteY48" fmla="*/ 1132514 h 4337109"/>
              <a:gd name="connsiteX49" fmla="*/ 545285 w 2038525"/>
              <a:gd name="connsiteY49" fmla="*/ 1082180 h 4337109"/>
              <a:gd name="connsiteX50" fmla="*/ 763399 w 2038525"/>
              <a:gd name="connsiteY50" fmla="*/ 645953 h 4337109"/>
              <a:gd name="connsiteX51" fmla="*/ 780177 w 2038525"/>
              <a:gd name="connsiteY51" fmla="*/ 142613 h 433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038525" h="4337109">
                <a:moveTo>
                  <a:pt x="780177" y="142613"/>
                </a:moveTo>
                <a:lnTo>
                  <a:pt x="1082180" y="0"/>
                </a:lnTo>
                <a:lnTo>
                  <a:pt x="1199626" y="310393"/>
                </a:lnTo>
                <a:lnTo>
                  <a:pt x="1057013" y="629175"/>
                </a:lnTo>
                <a:lnTo>
                  <a:pt x="1233182" y="746621"/>
                </a:lnTo>
                <a:lnTo>
                  <a:pt x="1266738" y="830510"/>
                </a:lnTo>
                <a:lnTo>
                  <a:pt x="1140903" y="1048624"/>
                </a:lnTo>
                <a:lnTo>
                  <a:pt x="1266738" y="1266738"/>
                </a:lnTo>
                <a:lnTo>
                  <a:pt x="1149292" y="1291905"/>
                </a:lnTo>
                <a:lnTo>
                  <a:pt x="1359017" y="1434518"/>
                </a:lnTo>
                <a:lnTo>
                  <a:pt x="1384184" y="1577131"/>
                </a:lnTo>
                <a:lnTo>
                  <a:pt x="1442907" y="1728132"/>
                </a:lnTo>
                <a:lnTo>
                  <a:pt x="1535186" y="1644243"/>
                </a:lnTo>
                <a:lnTo>
                  <a:pt x="1661021" y="1904301"/>
                </a:lnTo>
                <a:lnTo>
                  <a:pt x="1593909" y="2155971"/>
                </a:lnTo>
                <a:lnTo>
                  <a:pt x="1392573" y="2390863"/>
                </a:lnTo>
                <a:lnTo>
                  <a:pt x="1384184" y="2525087"/>
                </a:lnTo>
                <a:lnTo>
                  <a:pt x="1518408" y="2709644"/>
                </a:lnTo>
                <a:lnTo>
                  <a:pt x="1686188" y="3196206"/>
                </a:lnTo>
                <a:lnTo>
                  <a:pt x="1728133" y="3464654"/>
                </a:lnTo>
                <a:lnTo>
                  <a:pt x="1853967" y="3615655"/>
                </a:lnTo>
                <a:lnTo>
                  <a:pt x="1921079" y="3783435"/>
                </a:lnTo>
                <a:lnTo>
                  <a:pt x="2038525" y="3884103"/>
                </a:lnTo>
                <a:lnTo>
                  <a:pt x="1786855" y="3934437"/>
                </a:lnTo>
                <a:lnTo>
                  <a:pt x="1585520" y="3775046"/>
                </a:lnTo>
                <a:lnTo>
                  <a:pt x="1241571" y="3808602"/>
                </a:lnTo>
                <a:lnTo>
                  <a:pt x="1073791" y="3800213"/>
                </a:lnTo>
                <a:lnTo>
                  <a:pt x="1073791" y="3909270"/>
                </a:lnTo>
                <a:lnTo>
                  <a:pt x="931178" y="3984771"/>
                </a:lnTo>
                <a:lnTo>
                  <a:pt x="721454" y="4228052"/>
                </a:lnTo>
                <a:lnTo>
                  <a:pt x="545285" y="4269997"/>
                </a:lnTo>
                <a:lnTo>
                  <a:pt x="511729" y="4337109"/>
                </a:lnTo>
                <a:lnTo>
                  <a:pt x="318782" y="4244830"/>
                </a:lnTo>
                <a:lnTo>
                  <a:pt x="117446" y="4278386"/>
                </a:lnTo>
                <a:lnTo>
                  <a:pt x="394283" y="3900881"/>
                </a:lnTo>
                <a:lnTo>
                  <a:pt x="360727" y="3649211"/>
                </a:lnTo>
                <a:lnTo>
                  <a:pt x="369116" y="3489821"/>
                </a:lnTo>
                <a:lnTo>
                  <a:pt x="478173" y="3506599"/>
                </a:lnTo>
                <a:lnTo>
                  <a:pt x="394283" y="3372375"/>
                </a:lnTo>
                <a:lnTo>
                  <a:pt x="318782" y="3212984"/>
                </a:lnTo>
                <a:lnTo>
                  <a:pt x="436228" y="2986481"/>
                </a:lnTo>
                <a:lnTo>
                  <a:pt x="243281" y="3011648"/>
                </a:lnTo>
                <a:lnTo>
                  <a:pt x="184558" y="2818701"/>
                </a:lnTo>
                <a:lnTo>
                  <a:pt x="218114" y="2600588"/>
                </a:lnTo>
                <a:lnTo>
                  <a:pt x="109057" y="2533476"/>
                </a:lnTo>
                <a:lnTo>
                  <a:pt x="0" y="1870745"/>
                </a:lnTo>
                <a:lnTo>
                  <a:pt x="335560" y="1686188"/>
                </a:lnTo>
                <a:lnTo>
                  <a:pt x="553674" y="1266738"/>
                </a:lnTo>
                <a:lnTo>
                  <a:pt x="671120" y="1132514"/>
                </a:lnTo>
                <a:lnTo>
                  <a:pt x="545285" y="1082180"/>
                </a:lnTo>
                <a:lnTo>
                  <a:pt x="763399" y="645953"/>
                </a:lnTo>
                <a:lnTo>
                  <a:pt x="780177" y="142613"/>
                </a:lnTo>
                <a:close/>
              </a:path>
            </a:pathLst>
          </a:custGeom>
          <a:solidFill>
            <a:srgbClr val="FAA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7C09750E-636C-4BFE-BFDB-5BF0F9A442DE}"/>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27097" t="8460" r="27097" b="23335"/>
          <a:stretch/>
        </p:blipFill>
        <p:spPr>
          <a:xfrm>
            <a:off x="756104" y="1408032"/>
            <a:ext cx="350911" cy="522508"/>
          </a:xfrm>
          <a:prstGeom prst="rect">
            <a:avLst/>
          </a:prstGeom>
        </p:spPr>
      </p:pic>
      <p:sp>
        <p:nvSpPr>
          <p:cNvPr id="87" name="Free-form: Shape 86">
            <a:extLst>
              <a:ext uri="{FF2B5EF4-FFF2-40B4-BE49-F238E27FC236}">
                <a16:creationId xmlns:a16="http://schemas.microsoft.com/office/drawing/2014/main" id="{097B8481-D047-41D5-AB41-4DB8886395E2}"/>
              </a:ext>
              <a:ext uri="{C183D7F6-B498-43B3-948B-1728B52AA6E4}">
                <adec:decorative xmlns:adec="http://schemas.microsoft.com/office/drawing/2017/decorative" val="1"/>
              </a:ext>
            </a:extLst>
          </p:cNvPr>
          <p:cNvSpPr/>
          <p:nvPr/>
        </p:nvSpPr>
        <p:spPr>
          <a:xfrm>
            <a:off x="485743" y="4081102"/>
            <a:ext cx="463689" cy="986529"/>
          </a:xfrm>
          <a:custGeom>
            <a:avLst/>
            <a:gdLst>
              <a:gd name="connsiteX0" fmla="*/ 780177 w 2038525"/>
              <a:gd name="connsiteY0" fmla="*/ 142613 h 4337109"/>
              <a:gd name="connsiteX1" fmla="*/ 1082180 w 2038525"/>
              <a:gd name="connsiteY1" fmla="*/ 0 h 4337109"/>
              <a:gd name="connsiteX2" fmla="*/ 1199626 w 2038525"/>
              <a:gd name="connsiteY2" fmla="*/ 310393 h 4337109"/>
              <a:gd name="connsiteX3" fmla="*/ 1057013 w 2038525"/>
              <a:gd name="connsiteY3" fmla="*/ 629175 h 4337109"/>
              <a:gd name="connsiteX4" fmla="*/ 1233182 w 2038525"/>
              <a:gd name="connsiteY4" fmla="*/ 746621 h 4337109"/>
              <a:gd name="connsiteX5" fmla="*/ 1266738 w 2038525"/>
              <a:gd name="connsiteY5" fmla="*/ 830510 h 4337109"/>
              <a:gd name="connsiteX6" fmla="*/ 1140903 w 2038525"/>
              <a:gd name="connsiteY6" fmla="*/ 1048624 h 4337109"/>
              <a:gd name="connsiteX7" fmla="*/ 1266738 w 2038525"/>
              <a:gd name="connsiteY7" fmla="*/ 1266738 h 4337109"/>
              <a:gd name="connsiteX8" fmla="*/ 1149292 w 2038525"/>
              <a:gd name="connsiteY8" fmla="*/ 1291905 h 4337109"/>
              <a:gd name="connsiteX9" fmla="*/ 1359017 w 2038525"/>
              <a:gd name="connsiteY9" fmla="*/ 1434518 h 4337109"/>
              <a:gd name="connsiteX10" fmla="*/ 1384184 w 2038525"/>
              <a:gd name="connsiteY10" fmla="*/ 1577131 h 4337109"/>
              <a:gd name="connsiteX11" fmla="*/ 1442907 w 2038525"/>
              <a:gd name="connsiteY11" fmla="*/ 1728132 h 4337109"/>
              <a:gd name="connsiteX12" fmla="*/ 1535186 w 2038525"/>
              <a:gd name="connsiteY12" fmla="*/ 1644243 h 4337109"/>
              <a:gd name="connsiteX13" fmla="*/ 1661021 w 2038525"/>
              <a:gd name="connsiteY13" fmla="*/ 1904301 h 4337109"/>
              <a:gd name="connsiteX14" fmla="*/ 1593909 w 2038525"/>
              <a:gd name="connsiteY14" fmla="*/ 2155971 h 4337109"/>
              <a:gd name="connsiteX15" fmla="*/ 1392573 w 2038525"/>
              <a:gd name="connsiteY15" fmla="*/ 2390863 h 4337109"/>
              <a:gd name="connsiteX16" fmla="*/ 1384184 w 2038525"/>
              <a:gd name="connsiteY16" fmla="*/ 2525087 h 4337109"/>
              <a:gd name="connsiteX17" fmla="*/ 1518408 w 2038525"/>
              <a:gd name="connsiteY17" fmla="*/ 2709644 h 4337109"/>
              <a:gd name="connsiteX18" fmla="*/ 1686188 w 2038525"/>
              <a:gd name="connsiteY18" fmla="*/ 3196206 h 4337109"/>
              <a:gd name="connsiteX19" fmla="*/ 1728133 w 2038525"/>
              <a:gd name="connsiteY19" fmla="*/ 3464654 h 4337109"/>
              <a:gd name="connsiteX20" fmla="*/ 1853967 w 2038525"/>
              <a:gd name="connsiteY20" fmla="*/ 3615655 h 4337109"/>
              <a:gd name="connsiteX21" fmla="*/ 1921079 w 2038525"/>
              <a:gd name="connsiteY21" fmla="*/ 3783435 h 4337109"/>
              <a:gd name="connsiteX22" fmla="*/ 2038525 w 2038525"/>
              <a:gd name="connsiteY22" fmla="*/ 3884103 h 4337109"/>
              <a:gd name="connsiteX23" fmla="*/ 1786855 w 2038525"/>
              <a:gd name="connsiteY23" fmla="*/ 3934437 h 4337109"/>
              <a:gd name="connsiteX24" fmla="*/ 1585520 w 2038525"/>
              <a:gd name="connsiteY24" fmla="*/ 3775046 h 4337109"/>
              <a:gd name="connsiteX25" fmla="*/ 1241571 w 2038525"/>
              <a:gd name="connsiteY25" fmla="*/ 3808602 h 4337109"/>
              <a:gd name="connsiteX26" fmla="*/ 1073791 w 2038525"/>
              <a:gd name="connsiteY26" fmla="*/ 3800213 h 4337109"/>
              <a:gd name="connsiteX27" fmla="*/ 1073791 w 2038525"/>
              <a:gd name="connsiteY27" fmla="*/ 3909270 h 4337109"/>
              <a:gd name="connsiteX28" fmla="*/ 931178 w 2038525"/>
              <a:gd name="connsiteY28" fmla="*/ 3984771 h 4337109"/>
              <a:gd name="connsiteX29" fmla="*/ 721454 w 2038525"/>
              <a:gd name="connsiteY29" fmla="*/ 4228052 h 4337109"/>
              <a:gd name="connsiteX30" fmla="*/ 545285 w 2038525"/>
              <a:gd name="connsiteY30" fmla="*/ 4269997 h 4337109"/>
              <a:gd name="connsiteX31" fmla="*/ 511729 w 2038525"/>
              <a:gd name="connsiteY31" fmla="*/ 4337109 h 4337109"/>
              <a:gd name="connsiteX32" fmla="*/ 318782 w 2038525"/>
              <a:gd name="connsiteY32" fmla="*/ 4244830 h 4337109"/>
              <a:gd name="connsiteX33" fmla="*/ 117446 w 2038525"/>
              <a:gd name="connsiteY33" fmla="*/ 4278386 h 4337109"/>
              <a:gd name="connsiteX34" fmla="*/ 394283 w 2038525"/>
              <a:gd name="connsiteY34" fmla="*/ 3900881 h 4337109"/>
              <a:gd name="connsiteX35" fmla="*/ 360727 w 2038525"/>
              <a:gd name="connsiteY35" fmla="*/ 3649211 h 4337109"/>
              <a:gd name="connsiteX36" fmla="*/ 369116 w 2038525"/>
              <a:gd name="connsiteY36" fmla="*/ 3489821 h 4337109"/>
              <a:gd name="connsiteX37" fmla="*/ 478173 w 2038525"/>
              <a:gd name="connsiteY37" fmla="*/ 3506599 h 4337109"/>
              <a:gd name="connsiteX38" fmla="*/ 394283 w 2038525"/>
              <a:gd name="connsiteY38" fmla="*/ 3372375 h 4337109"/>
              <a:gd name="connsiteX39" fmla="*/ 318782 w 2038525"/>
              <a:gd name="connsiteY39" fmla="*/ 3212984 h 4337109"/>
              <a:gd name="connsiteX40" fmla="*/ 436228 w 2038525"/>
              <a:gd name="connsiteY40" fmla="*/ 2986481 h 4337109"/>
              <a:gd name="connsiteX41" fmla="*/ 243281 w 2038525"/>
              <a:gd name="connsiteY41" fmla="*/ 3011648 h 4337109"/>
              <a:gd name="connsiteX42" fmla="*/ 184558 w 2038525"/>
              <a:gd name="connsiteY42" fmla="*/ 2818701 h 4337109"/>
              <a:gd name="connsiteX43" fmla="*/ 218114 w 2038525"/>
              <a:gd name="connsiteY43" fmla="*/ 2600588 h 4337109"/>
              <a:gd name="connsiteX44" fmla="*/ 109057 w 2038525"/>
              <a:gd name="connsiteY44" fmla="*/ 2533476 h 4337109"/>
              <a:gd name="connsiteX45" fmla="*/ 0 w 2038525"/>
              <a:gd name="connsiteY45" fmla="*/ 1870745 h 4337109"/>
              <a:gd name="connsiteX46" fmla="*/ 335560 w 2038525"/>
              <a:gd name="connsiteY46" fmla="*/ 1686188 h 4337109"/>
              <a:gd name="connsiteX47" fmla="*/ 553674 w 2038525"/>
              <a:gd name="connsiteY47" fmla="*/ 1266738 h 4337109"/>
              <a:gd name="connsiteX48" fmla="*/ 671120 w 2038525"/>
              <a:gd name="connsiteY48" fmla="*/ 1132514 h 4337109"/>
              <a:gd name="connsiteX49" fmla="*/ 545285 w 2038525"/>
              <a:gd name="connsiteY49" fmla="*/ 1082180 h 4337109"/>
              <a:gd name="connsiteX50" fmla="*/ 763399 w 2038525"/>
              <a:gd name="connsiteY50" fmla="*/ 645953 h 4337109"/>
              <a:gd name="connsiteX51" fmla="*/ 780177 w 2038525"/>
              <a:gd name="connsiteY51" fmla="*/ 142613 h 433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038525" h="4337109">
                <a:moveTo>
                  <a:pt x="780177" y="142613"/>
                </a:moveTo>
                <a:lnTo>
                  <a:pt x="1082180" y="0"/>
                </a:lnTo>
                <a:lnTo>
                  <a:pt x="1199626" y="310393"/>
                </a:lnTo>
                <a:lnTo>
                  <a:pt x="1057013" y="629175"/>
                </a:lnTo>
                <a:lnTo>
                  <a:pt x="1233182" y="746621"/>
                </a:lnTo>
                <a:lnTo>
                  <a:pt x="1266738" y="830510"/>
                </a:lnTo>
                <a:lnTo>
                  <a:pt x="1140903" y="1048624"/>
                </a:lnTo>
                <a:lnTo>
                  <a:pt x="1266738" y="1266738"/>
                </a:lnTo>
                <a:lnTo>
                  <a:pt x="1149292" y="1291905"/>
                </a:lnTo>
                <a:lnTo>
                  <a:pt x="1359017" y="1434518"/>
                </a:lnTo>
                <a:lnTo>
                  <a:pt x="1384184" y="1577131"/>
                </a:lnTo>
                <a:lnTo>
                  <a:pt x="1442907" y="1728132"/>
                </a:lnTo>
                <a:lnTo>
                  <a:pt x="1535186" y="1644243"/>
                </a:lnTo>
                <a:lnTo>
                  <a:pt x="1661021" y="1904301"/>
                </a:lnTo>
                <a:lnTo>
                  <a:pt x="1593909" y="2155971"/>
                </a:lnTo>
                <a:lnTo>
                  <a:pt x="1392573" y="2390863"/>
                </a:lnTo>
                <a:lnTo>
                  <a:pt x="1384184" y="2525087"/>
                </a:lnTo>
                <a:lnTo>
                  <a:pt x="1518408" y="2709644"/>
                </a:lnTo>
                <a:lnTo>
                  <a:pt x="1686188" y="3196206"/>
                </a:lnTo>
                <a:lnTo>
                  <a:pt x="1728133" y="3464654"/>
                </a:lnTo>
                <a:lnTo>
                  <a:pt x="1853967" y="3615655"/>
                </a:lnTo>
                <a:lnTo>
                  <a:pt x="1921079" y="3783435"/>
                </a:lnTo>
                <a:lnTo>
                  <a:pt x="2038525" y="3884103"/>
                </a:lnTo>
                <a:lnTo>
                  <a:pt x="1786855" y="3934437"/>
                </a:lnTo>
                <a:lnTo>
                  <a:pt x="1585520" y="3775046"/>
                </a:lnTo>
                <a:lnTo>
                  <a:pt x="1241571" y="3808602"/>
                </a:lnTo>
                <a:lnTo>
                  <a:pt x="1073791" y="3800213"/>
                </a:lnTo>
                <a:lnTo>
                  <a:pt x="1073791" y="3909270"/>
                </a:lnTo>
                <a:lnTo>
                  <a:pt x="931178" y="3984771"/>
                </a:lnTo>
                <a:lnTo>
                  <a:pt x="721454" y="4228052"/>
                </a:lnTo>
                <a:lnTo>
                  <a:pt x="545285" y="4269997"/>
                </a:lnTo>
                <a:lnTo>
                  <a:pt x="511729" y="4337109"/>
                </a:lnTo>
                <a:lnTo>
                  <a:pt x="318782" y="4244830"/>
                </a:lnTo>
                <a:lnTo>
                  <a:pt x="117446" y="4278386"/>
                </a:lnTo>
                <a:lnTo>
                  <a:pt x="394283" y="3900881"/>
                </a:lnTo>
                <a:lnTo>
                  <a:pt x="360727" y="3649211"/>
                </a:lnTo>
                <a:lnTo>
                  <a:pt x="369116" y="3489821"/>
                </a:lnTo>
                <a:lnTo>
                  <a:pt x="478173" y="3506599"/>
                </a:lnTo>
                <a:lnTo>
                  <a:pt x="394283" y="3372375"/>
                </a:lnTo>
                <a:lnTo>
                  <a:pt x="318782" y="3212984"/>
                </a:lnTo>
                <a:lnTo>
                  <a:pt x="436228" y="2986481"/>
                </a:lnTo>
                <a:lnTo>
                  <a:pt x="243281" y="3011648"/>
                </a:lnTo>
                <a:lnTo>
                  <a:pt x="184558" y="2818701"/>
                </a:lnTo>
                <a:lnTo>
                  <a:pt x="218114" y="2600588"/>
                </a:lnTo>
                <a:lnTo>
                  <a:pt x="109057" y="2533476"/>
                </a:lnTo>
                <a:lnTo>
                  <a:pt x="0" y="1870745"/>
                </a:lnTo>
                <a:lnTo>
                  <a:pt x="335560" y="1686188"/>
                </a:lnTo>
                <a:lnTo>
                  <a:pt x="553674" y="1266738"/>
                </a:lnTo>
                <a:lnTo>
                  <a:pt x="671120" y="1132514"/>
                </a:lnTo>
                <a:lnTo>
                  <a:pt x="545285" y="1082180"/>
                </a:lnTo>
                <a:lnTo>
                  <a:pt x="763399" y="645953"/>
                </a:lnTo>
                <a:lnTo>
                  <a:pt x="780177" y="142613"/>
                </a:lnTo>
                <a:close/>
              </a:path>
            </a:pathLst>
          </a:custGeom>
          <a:solidFill>
            <a:srgbClr val="FAA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17817271-7DB6-474F-849E-6B0BDE89D3F0}"/>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14237" r="14237" b="22254"/>
          <a:stretch/>
        </p:blipFill>
        <p:spPr>
          <a:xfrm>
            <a:off x="612111" y="4146182"/>
            <a:ext cx="443299" cy="481852"/>
          </a:xfrm>
          <a:prstGeom prst="rect">
            <a:avLst/>
          </a:prstGeom>
        </p:spPr>
      </p:pic>
      <p:sp>
        <p:nvSpPr>
          <p:cNvPr id="51" name="TextBox 50">
            <a:extLst>
              <a:ext uri="{FF2B5EF4-FFF2-40B4-BE49-F238E27FC236}">
                <a16:creationId xmlns:a16="http://schemas.microsoft.com/office/drawing/2014/main" id="{0C00E37D-4CA4-4377-A8F0-DF965DA66BFB}"/>
              </a:ext>
              <a:ext uri="{C183D7F6-B498-43B3-948B-1728B52AA6E4}">
                <adec:decorative xmlns:adec="http://schemas.microsoft.com/office/drawing/2017/decorative" val="1"/>
              </a:ext>
            </a:extLst>
          </p:cNvPr>
          <p:cNvSpPr txBox="1"/>
          <p:nvPr/>
        </p:nvSpPr>
        <p:spPr>
          <a:xfrm>
            <a:off x="5652116" y="3182854"/>
            <a:ext cx="582211" cy="523220"/>
          </a:xfrm>
          <a:prstGeom prst="rect">
            <a:avLst/>
          </a:prstGeom>
          <a:noFill/>
        </p:spPr>
        <p:txBody>
          <a:bodyPr wrap="none" rtlCol="0">
            <a:spAutoFit/>
          </a:bodyPr>
          <a:lstStyle/>
          <a:p>
            <a:pPr algn="ctr"/>
            <a:r>
              <a:rPr lang="en-GB" sz="1400" b="1">
                <a:solidFill>
                  <a:srgbClr val="002060"/>
                </a:solidFill>
                <a:latin typeface="Arial" panose="020B0604020202020204" pitchFamily="34" charset="0"/>
                <a:cs typeface="Arial" panose="020B0604020202020204" pitchFamily="34" charset="0"/>
              </a:rPr>
              <a:t>ARS</a:t>
            </a:r>
          </a:p>
          <a:p>
            <a:pPr algn="ctr"/>
            <a:r>
              <a:rPr lang="en-GB" sz="1400" b="1">
                <a:solidFill>
                  <a:srgbClr val="002060"/>
                </a:solidFill>
                <a:latin typeface="Arial" panose="020B0604020202020204" pitchFamily="34" charset="0"/>
                <a:cs typeface="Arial" panose="020B0604020202020204" pitchFamily="34" charset="0"/>
              </a:rPr>
              <a:t>2023</a:t>
            </a:r>
          </a:p>
        </p:txBody>
      </p:sp>
      <p:sp>
        <p:nvSpPr>
          <p:cNvPr id="52" name="TextBox 51">
            <a:extLst>
              <a:ext uri="{FF2B5EF4-FFF2-40B4-BE49-F238E27FC236}">
                <a16:creationId xmlns:a16="http://schemas.microsoft.com/office/drawing/2014/main" id="{722E059C-6BEF-4053-95D3-5123C1887F2E}"/>
              </a:ext>
              <a:ext uri="{C183D7F6-B498-43B3-948B-1728B52AA6E4}">
                <adec:decorative xmlns:adec="http://schemas.microsoft.com/office/drawing/2017/decorative" val="1"/>
              </a:ext>
            </a:extLst>
          </p:cNvPr>
          <p:cNvSpPr txBox="1"/>
          <p:nvPr/>
        </p:nvSpPr>
        <p:spPr>
          <a:xfrm>
            <a:off x="5209785" y="5722789"/>
            <a:ext cx="582211" cy="523220"/>
          </a:xfrm>
          <a:prstGeom prst="rect">
            <a:avLst/>
          </a:prstGeom>
          <a:noFill/>
        </p:spPr>
        <p:txBody>
          <a:bodyPr wrap="none" rtlCol="0">
            <a:spAutoFit/>
          </a:bodyPr>
          <a:lstStyle/>
          <a:p>
            <a:pPr algn="ctr"/>
            <a:r>
              <a:rPr lang="en-GB" sz="1400" b="1">
                <a:solidFill>
                  <a:srgbClr val="002060"/>
                </a:solidFill>
                <a:latin typeface="Arial" panose="020B0604020202020204" pitchFamily="34" charset="0"/>
                <a:cs typeface="Arial" panose="020B0604020202020204" pitchFamily="34" charset="0"/>
              </a:rPr>
              <a:t>ARS</a:t>
            </a:r>
          </a:p>
          <a:p>
            <a:pPr algn="ctr"/>
            <a:r>
              <a:rPr lang="en-GB" sz="1400" b="1">
                <a:solidFill>
                  <a:srgbClr val="002060"/>
                </a:solidFill>
                <a:latin typeface="Arial" panose="020B0604020202020204" pitchFamily="34" charset="0"/>
                <a:cs typeface="Arial" panose="020B0604020202020204" pitchFamily="34" charset="0"/>
              </a:rPr>
              <a:t>2023</a:t>
            </a:r>
          </a:p>
        </p:txBody>
      </p:sp>
    </p:spTree>
    <p:extLst>
      <p:ext uri="{BB962C8B-B14F-4D97-AF65-F5344CB8AC3E}">
        <p14:creationId xmlns:p14="http://schemas.microsoft.com/office/powerpoint/2010/main" val="4247705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Isosceles Triangle 52">
            <a:extLst>
              <a:ext uri="{FF2B5EF4-FFF2-40B4-BE49-F238E27FC236}">
                <a16:creationId xmlns:a16="http://schemas.microsoft.com/office/drawing/2014/main" id="{E6ED344F-71A7-4902-BF86-F9B599869F5B}"/>
              </a:ext>
              <a:ext uri="{C183D7F6-B498-43B3-948B-1728B52AA6E4}">
                <adec:decorative xmlns:adec="http://schemas.microsoft.com/office/drawing/2017/decorative" val="1"/>
              </a:ext>
            </a:extLst>
          </p:cNvPr>
          <p:cNvSpPr/>
          <p:nvPr/>
        </p:nvSpPr>
        <p:spPr>
          <a:xfrm rot="16200000">
            <a:off x="6732061" y="3668416"/>
            <a:ext cx="1056957" cy="3566562"/>
          </a:xfrm>
          <a:prstGeom prst="triangle">
            <a:avLst>
              <a:gd name="adj" fmla="val 1450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Isosceles Triangle 83">
            <a:extLst>
              <a:ext uri="{FF2B5EF4-FFF2-40B4-BE49-F238E27FC236}">
                <a16:creationId xmlns:a16="http://schemas.microsoft.com/office/drawing/2014/main" id="{DD4ED9A7-3D79-4E3F-B11B-2430E61A6A55}"/>
              </a:ext>
              <a:ext uri="{C183D7F6-B498-43B3-948B-1728B52AA6E4}">
                <adec:decorative xmlns:adec="http://schemas.microsoft.com/office/drawing/2017/decorative" val="1"/>
              </a:ext>
            </a:extLst>
          </p:cNvPr>
          <p:cNvSpPr/>
          <p:nvPr/>
        </p:nvSpPr>
        <p:spPr>
          <a:xfrm rot="16200000">
            <a:off x="6750730" y="1504804"/>
            <a:ext cx="1157640" cy="2757535"/>
          </a:xfrm>
          <a:prstGeom prst="triangle">
            <a:avLst>
              <a:gd name="adj" fmla="val 374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F231990-4762-4713-B4B5-0DF1954EB914}"/>
              </a:ext>
              <a:ext uri="{C183D7F6-B498-43B3-948B-1728B52AA6E4}">
                <adec:decorative xmlns:adec="http://schemas.microsoft.com/office/drawing/2017/decorative" val="1"/>
              </a:ext>
            </a:extLst>
          </p:cNvPr>
          <p:cNvSpPr/>
          <p:nvPr/>
        </p:nvSpPr>
        <p:spPr>
          <a:xfrm>
            <a:off x="0" y="-1"/>
            <a:ext cx="12192000" cy="11452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A2C4AB2-9442-4DBF-B47E-E7942D5B9666}"/>
              </a:ext>
            </a:extLst>
          </p:cNvPr>
          <p:cNvSpPr>
            <a:spLocks noGrp="1"/>
          </p:cNvSpPr>
          <p:nvPr>
            <p:ph type="title"/>
          </p:nvPr>
        </p:nvSpPr>
        <p:spPr>
          <a:xfrm>
            <a:off x="343195" y="202205"/>
            <a:ext cx="11200055" cy="786139"/>
          </a:xfrm>
        </p:spPr>
        <p:txBody>
          <a:bodyPr>
            <a:noAutofit/>
          </a:bodyPr>
          <a:lstStyle/>
          <a:p>
            <a:r>
              <a:rPr lang="en-US" sz="3200" b="1">
                <a:solidFill>
                  <a:schemeClr val="bg1"/>
                </a:solidFill>
                <a:latin typeface="Arial Black" panose="020B0A04020102020204" pitchFamily="34" charset="0"/>
                <a:cs typeface="Calibri Light"/>
              </a:rPr>
              <a:t>Living in the </a:t>
            </a:r>
            <a:r>
              <a:rPr lang="en-US" sz="3200" b="1" err="1">
                <a:solidFill>
                  <a:schemeClr val="bg1"/>
                </a:solidFill>
                <a:latin typeface="Arial Black" panose="020B0A04020102020204" pitchFamily="34" charset="0"/>
                <a:cs typeface="Calibri Light"/>
              </a:rPr>
              <a:t>neighbourhood</a:t>
            </a:r>
            <a:r>
              <a:rPr lang="en-US" sz="3200" b="1">
                <a:solidFill>
                  <a:schemeClr val="bg1"/>
                </a:solidFill>
                <a:latin typeface="Arial Black" panose="020B0A04020102020204" pitchFamily="34" charset="0"/>
                <a:cs typeface="Calibri Light"/>
              </a:rPr>
              <a:t> </a:t>
            </a:r>
            <a:endParaRPr lang="en-GB" sz="3200">
              <a:solidFill>
                <a:schemeClr val="bg1"/>
              </a:solidFill>
            </a:endParaRPr>
          </a:p>
        </p:txBody>
      </p:sp>
      <p:sp>
        <p:nvSpPr>
          <p:cNvPr id="46" name="Footer Placeholder 1">
            <a:extLst>
              <a:ext uri="{FF2B5EF4-FFF2-40B4-BE49-F238E27FC236}">
                <a16:creationId xmlns:a16="http://schemas.microsoft.com/office/drawing/2014/main" id="{E458B362-248A-49D3-AE61-2635AC89FA3F}"/>
              </a:ext>
            </a:extLst>
          </p:cNvPr>
          <p:cNvSpPr txBox="1">
            <a:spLocks/>
          </p:cNvSpPr>
          <p:nvPr/>
        </p:nvSpPr>
        <p:spPr>
          <a:xfrm>
            <a:off x="0" y="6461687"/>
            <a:ext cx="10643616" cy="40306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1" i="0" u="none" strike="noStrike" kern="1200" cap="none" spc="0" normalizeH="0" baseline="0" noProof="0">
                <a:ln>
                  <a:noFill/>
                </a:ln>
                <a:effectLst/>
                <a:uLnTx/>
                <a:uFillTx/>
                <a:latin typeface="Arial" panose="020B0604020202020204" pitchFamily="34" charset="0"/>
                <a:ea typeface="Verdana" panose="020B0604030504040204" pitchFamily="34" charset="0"/>
                <a:cs typeface="Arial" panose="020B0604020202020204" pitchFamily="34" charset="0"/>
              </a:rPr>
              <a:t>Q</a:t>
            </a:r>
            <a:r>
              <a:rPr lang="en-GB" sz="1000" b="1">
                <a:latin typeface="Arial" panose="020B0604020202020204" pitchFamily="34" charset="0"/>
                <a:ea typeface="Verdana" panose="020B0604030504040204" pitchFamily="34" charset="0"/>
                <a:cs typeface="Arial" panose="020B0604020202020204" pitchFamily="34" charset="0"/>
              </a:rPr>
              <a:t>. </a:t>
            </a:r>
            <a:r>
              <a:rPr kumimoji="0" lang="en-US" sz="1000" i="0" u="none" strike="noStrike" kern="1200" cap="none" spc="0" normalizeH="0" baseline="0" noProof="0">
                <a:ln>
                  <a:noFill/>
                </a:ln>
                <a:effectLst/>
                <a:uLnTx/>
                <a:uFillTx/>
                <a:latin typeface="Arial" panose="020B0604020202020204" pitchFamily="34" charset="0"/>
                <a:ea typeface="Verdana" panose="020B0604030504040204" pitchFamily="34" charset="0"/>
                <a:cs typeface="Arial" panose="020B0604020202020204" pitchFamily="34" charset="0"/>
              </a:rPr>
              <a:t>Please say how strongly you agree or disagree... ‘I would be willing to work together with others on something to improve my </a:t>
            </a:r>
            <a:r>
              <a:rPr kumimoji="0" lang="en-US" sz="1000" i="0" u="none" strike="noStrike" kern="1200" cap="none" spc="0" normalizeH="0" baseline="0" noProof="0" err="1">
                <a:ln>
                  <a:noFill/>
                </a:ln>
                <a:effectLst/>
                <a:uLnTx/>
                <a:uFillTx/>
                <a:latin typeface="Arial" panose="020B0604020202020204" pitchFamily="34" charset="0"/>
                <a:ea typeface="Verdana" panose="020B0604030504040204" pitchFamily="34" charset="0"/>
                <a:cs typeface="Arial" panose="020B0604020202020204" pitchFamily="34" charset="0"/>
              </a:rPr>
              <a:t>neighbourhood</a:t>
            </a:r>
            <a:r>
              <a:rPr lang="en-US" sz="1000">
                <a:latin typeface="Arial" panose="020B0604020202020204" pitchFamily="34" charset="0"/>
                <a:ea typeface="Verdana" panose="020B0604030504040204" pitchFamily="34" charset="0"/>
                <a:cs typeface="Arial" panose="020B0604020202020204" pitchFamily="34" charset="0"/>
              </a:rPr>
              <a:t>.’ </a:t>
            </a:r>
            <a:r>
              <a:rPr kumimoji="0" lang="en-GB" sz="1000" b="1" i="0" u="none" strike="noStrike" kern="1200" cap="none" spc="0" normalizeH="0" baseline="0" noProof="0">
                <a:ln>
                  <a:noFill/>
                </a:ln>
                <a:effectLst/>
                <a:uLnTx/>
                <a:uFillTx/>
                <a:latin typeface="Arial" panose="020B0604020202020204" pitchFamily="34" charset="0"/>
                <a:ea typeface="Verdana" panose="020B0604030504040204" pitchFamily="34" charset="0"/>
                <a:cs typeface="Arial" panose="020B0604020202020204" pitchFamily="34" charset="0"/>
              </a:rPr>
              <a:t>Base</a:t>
            </a:r>
            <a:r>
              <a:rPr kumimoji="0" lang="en-GB" sz="1000" i="0" u="none" strike="noStrike" kern="1200" cap="none" spc="0" normalizeH="0" baseline="0" noProof="0">
                <a:ln>
                  <a:noFill/>
                </a:ln>
                <a:effectLst/>
                <a:uLnTx/>
                <a:uFillTx/>
                <a:latin typeface="Arial" panose="020B0604020202020204" pitchFamily="34" charset="0"/>
                <a:ea typeface="Verdana" panose="020B0604030504040204" pitchFamily="34" charset="0"/>
                <a:cs typeface="Arial" panose="020B0604020202020204" pitchFamily="34" charset="0"/>
              </a:rPr>
              <a:t>: all respondents in group A (1,039).</a:t>
            </a:r>
          </a:p>
          <a:p>
            <a:pPr>
              <a:defRPr/>
            </a:pPr>
            <a:r>
              <a:rPr kumimoji="0" lang="en-GB" sz="1000" b="1" i="0" u="none" strike="noStrike" kern="1200" cap="none" spc="0" normalizeH="0" baseline="0" noProof="0">
                <a:ln>
                  <a:noFill/>
                </a:ln>
                <a:effectLst/>
                <a:uLnTx/>
                <a:uFillTx/>
                <a:latin typeface="Arial" panose="020B0604020202020204" pitchFamily="34" charset="0"/>
                <a:ea typeface="Verdana" panose="020B0604030504040204" pitchFamily="34" charset="0"/>
                <a:cs typeface="Arial" panose="020B0604020202020204" pitchFamily="34" charset="0"/>
              </a:rPr>
              <a:t>Q</a:t>
            </a:r>
            <a:r>
              <a:rPr lang="en-GB" sz="1000" b="1">
                <a:latin typeface="Arial" panose="020B0604020202020204" pitchFamily="34" charset="0"/>
                <a:ea typeface="Verdana" panose="020B0604030504040204" pitchFamily="34" charset="0"/>
                <a:cs typeface="Arial" panose="020B0604020202020204" pitchFamily="34" charset="0"/>
              </a:rPr>
              <a:t>. </a:t>
            </a:r>
            <a:r>
              <a:rPr kumimoji="0" lang="en-US" sz="1000" i="0" u="none" strike="noStrike" kern="1200" cap="none" spc="0" normalizeH="0" baseline="0" noProof="0">
                <a:ln>
                  <a:noFill/>
                </a:ln>
                <a:effectLst/>
                <a:uLnTx/>
                <a:uFillTx/>
                <a:latin typeface="Arial" panose="020B0604020202020204" pitchFamily="34" charset="0"/>
                <a:ea typeface="Verdana" panose="020B0604030504040204" pitchFamily="34" charset="0"/>
                <a:cs typeface="Arial" panose="020B0604020202020204" pitchFamily="34" charset="0"/>
              </a:rPr>
              <a:t>Please say how strongly you agree or disagree...’If I needed advice about something I could go to someone in my </a:t>
            </a:r>
            <a:r>
              <a:rPr kumimoji="0" lang="en-US" sz="1000" i="0" u="none" strike="noStrike" kern="1200" cap="none" spc="0" normalizeH="0" baseline="0" noProof="0" err="1">
                <a:ln>
                  <a:noFill/>
                </a:ln>
                <a:effectLst/>
                <a:uLnTx/>
                <a:uFillTx/>
                <a:latin typeface="Arial" panose="020B0604020202020204" pitchFamily="34" charset="0"/>
                <a:ea typeface="Verdana" panose="020B0604030504040204" pitchFamily="34" charset="0"/>
                <a:cs typeface="Arial" panose="020B0604020202020204" pitchFamily="34" charset="0"/>
              </a:rPr>
              <a:t>neighbourhood</a:t>
            </a:r>
            <a:r>
              <a:rPr lang="en-US" sz="1000">
                <a:latin typeface="Arial" panose="020B0604020202020204" pitchFamily="34" charset="0"/>
                <a:ea typeface="Verdana" panose="020B0604030504040204" pitchFamily="34" charset="0"/>
                <a:cs typeface="Arial" panose="020B0604020202020204" pitchFamily="34" charset="0"/>
              </a:rPr>
              <a:t>.’ </a:t>
            </a:r>
            <a:r>
              <a:rPr kumimoji="0" lang="en-GB" sz="1000" b="1" i="0" u="none" strike="noStrike" kern="1200" cap="none" spc="0" normalizeH="0" baseline="0" noProof="0">
                <a:ln>
                  <a:noFill/>
                </a:ln>
                <a:effectLst/>
                <a:uLnTx/>
                <a:uFillTx/>
                <a:latin typeface="Arial" panose="020B0604020202020204" pitchFamily="34" charset="0"/>
                <a:ea typeface="Verdana" panose="020B0604030504040204" pitchFamily="34" charset="0"/>
                <a:cs typeface="Arial" panose="020B0604020202020204" pitchFamily="34" charset="0"/>
              </a:rPr>
              <a:t>Base</a:t>
            </a:r>
            <a:r>
              <a:rPr kumimoji="0" lang="en-GB" sz="1000" i="0" u="none" strike="noStrike" kern="1200" cap="none" spc="0" normalizeH="0" baseline="0" noProof="0">
                <a:ln>
                  <a:noFill/>
                </a:ln>
                <a:effectLst/>
                <a:uLnTx/>
                <a:uFillTx/>
                <a:latin typeface="Arial" panose="020B0604020202020204" pitchFamily="34" charset="0"/>
                <a:ea typeface="Verdana" panose="020B0604030504040204" pitchFamily="34" charset="0"/>
                <a:cs typeface="Arial" panose="020B0604020202020204" pitchFamily="34" charset="0"/>
              </a:rPr>
              <a:t>: all respondents in group A (1,039).</a:t>
            </a:r>
            <a:endParaRPr lang="en-US" sz="1000">
              <a:latin typeface="Arial" panose="020B0604020202020204" pitchFamily="34" charset="0"/>
              <a:ea typeface="Verdana" panose="020B0604030504040204" pitchFamily="34" charset="0"/>
              <a:cs typeface="Arial" panose="020B0604020202020204" pitchFamily="34" charset="0"/>
            </a:endParaRPr>
          </a:p>
        </p:txBody>
      </p:sp>
      <p:sp>
        <p:nvSpPr>
          <p:cNvPr id="3" name="TextBox 2">
            <a:extLst>
              <a:ext uri="{FF2B5EF4-FFF2-40B4-BE49-F238E27FC236}">
                <a16:creationId xmlns:a16="http://schemas.microsoft.com/office/drawing/2014/main" id="{B6DC2C14-6D85-41C6-B265-77B718E79E35}"/>
              </a:ext>
            </a:extLst>
          </p:cNvPr>
          <p:cNvSpPr txBox="1"/>
          <p:nvPr/>
        </p:nvSpPr>
        <p:spPr>
          <a:xfrm>
            <a:off x="10643616" y="6304002"/>
            <a:ext cx="1548384" cy="553998"/>
          </a:xfrm>
          <a:prstGeom prst="rect">
            <a:avLst/>
          </a:prstGeom>
          <a:noFill/>
        </p:spPr>
        <p:txBody>
          <a:bodyPr wrap="square" rtlCol="0">
            <a:spAutoFit/>
          </a:bodyPr>
          <a:lstStyle/>
          <a:p>
            <a:pPr algn="r"/>
            <a:r>
              <a:rPr lang="en-GB" sz="1000" b="1">
                <a:latin typeface="Arial" panose="020B0604020202020204" pitchFamily="34" charset="0"/>
                <a:cs typeface="Arial" panose="020B0604020202020204" pitchFamily="34" charset="0"/>
              </a:rPr>
              <a:t>* NB | </a:t>
            </a:r>
            <a:r>
              <a:rPr lang="en-GB" sz="1000">
                <a:latin typeface="Arial" panose="020B0604020202020204" pitchFamily="34" charset="0"/>
                <a:cs typeface="Arial" panose="020B0604020202020204" pitchFamily="34" charset="0"/>
              </a:rPr>
              <a:t>No recent benchmarks available for these questions.</a:t>
            </a:r>
          </a:p>
        </p:txBody>
      </p:sp>
      <p:sp>
        <p:nvSpPr>
          <p:cNvPr id="28" name="TextBox 27">
            <a:extLst>
              <a:ext uri="{FF2B5EF4-FFF2-40B4-BE49-F238E27FC236}">
                <a16:creationId xmlns:a16="http://schemas.microsoft.com/office/drawing/2014/main" id="{8E522F3E-8F8A-41B2-A2C4-2858DF322610}"/>
              </a:ext>
            </a:extLst>
          </p:cNvPr>
          <p:cNvSpPr txBox="1"/>
          <p:nvPr/>
        </p:nvSpPr>
        <p:spPr>
          <a:xfrm>
            <a:off x="1162909" y="1477859"/>
            <a:ext cx="1261884" cy="646331"/>
          </a:xfrm>
          <a:prstGeom prst="rect">
            <a:avLst/>
          </a:prstGeom>
          <a:noFill/>
        </p:spPr>
        <p:txBody>
          <a:bodyPr wrap="none" rtlCol="0">
            <a:spAutoFit/>
          </a:bodyPr>
          <a:lstStyle/>
          <a:p>
            <a:r>
              <a:rPr lang="en-GB" sz="3600">
                <a:solidFill>
                  <a:srgbClr val="002060"/>
                </a:solidFill>
                <a:latin typeface="Arial Black" panose="020B0A04020102020204" pitchFamily="34" charset="0"/>
              </a:rPr>
              <a:t>78%</a:t>
            </a:r>
            <a:endParaRPr lang="en-GB" sz="3600" b="1">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0B03644B-05DB-46E9-B3C2-E55F8321E2CE}"/>
              </a:ext>
            </a:extLst>
          </p:cNvPr>
          <p:cNvSpPr txBox="1"/>
          <p:nvPr/>
        </p:nvSpPr>
        <p:spPr>
          <a:xfrm>
            <a:off x="2424793" y="1507633"/>
            <a:ext cx="5598875" cy="584775"/>
          </a:xfrm>
          <a:prstGeom prst="rect">
            <a:avLst/>
          </a:prstGeom>
          <a:noFill/>
        </p:spPr>
        <p:txBody>
          <a:bodyPr wrap="square">
            <a:spAutoFit/>
          </a:bodyPr>
          <a:lstStyle/>
          <a:p>
            <a:r>
              <a:rPr lang="en-GB" sz="1600">
                <a:latin typeface="Arial" panose="020B0604020202020204" pitchFamily="34" charset="0"/>
                <a:cs typeface="Arial" panose="020B0604020202020204" pitchFamily="34" charset="0"/>
              </a:rPr>
              <a:t>agree </a:t>
            </a:r>
            <a:r>
              <a:rPr lang="en-GB" sz="1600" b="1">
                <a:latin typeface="Arial" panose="020B0604020202020204" pitchFamily="34" charset="0"/>
                <a:cs typeface="Arial" panose="020B0604020202020204" pitchFamily="34" charset="0"/>
              </a:rPr>
              <a:t>they would be willing to work together with others on something to improve their neighbourhood</a:t>
            </a:r>
            <a:endParaRPr lang="en-GB" sz="1600"/>
          </a:p>
        </p:txBody>
      </p:sp>
      <p:sp>
        <p:nvSpPr>
          <p:cNvPr id="83" name="TextBox 82">
            <a:extLst>
              <a:ext uri="{FF2B5EF4-FFF2-40B4-BE49-F238E27FC236}">
                <a16:creationId xmlns:a16="http://schemas.microsoft.com/office/drawing/2014/main" id="{704F84A0-67C0-4DCD-9961-871CC29C2970}"/>
              </a:ext>
            </a:extLst>
          </p:cNvPr>
          <p:cNvSpPr txBox="1"/>
          <p:nvPr/>
        </p:nvSpPr>
        <p:spPr>
          <a:xfrm>
            <a:off x="8023668" y="2166454"/>
            <a:ext cx="3705077" cy="1380869"/>
          </a:xfrm>
          <a:prstGeom prst="rect">
            <a:avLst/>
          </a:prstGeom>
          <a:solidFill>
            <a:schemeClr val="bg1">
              <a:lumMod val="95000"/>
            </a:schemeClr>
          </a:solidFill>
        </p:spPr>
        <p:txBody>
          <a:bodyPr wrap="square" lIns="108000" tIns="108000" rIns="108000" bIns="108000" numCol="1" rtlCol="0" anchor="ctr">
            <a:noAutofit/>
          </a:bodyPr>
          <a:lstStyle/>
          <a:p>
            <a:r>
              <a:rPr lang="en-GB" sz="1200" b="1" dirty="0">
                <a:solidFill>
                  <a:srgbClr val="002060"/>
                </a:solidFill>
                <a:latin typeface="Arial" panose="020B0604020202020204" pitchFamily="34" charset="0"/>
                <a:cs typeface="Arial" panose="020B0604020202020204" pitchFamily="34" charset="0"/>
              </a:rPr>
              <a:t>Notable differences</a:t>
            </a:r>
          </a:p>
          <a:p>
            <a:pPr marL="171450" indent="-171450">
              <a:buFont typeface="Wingdings" panose="05000000000000000000" pitchFamily="2" charset="2"/>
              <a:buChar char="v"/>
            </a:pPr>
            <a:r>
              <a:rPr lang="en-GB" sz="1200" dirty="0">
                <a:latin typeface="Arial" panose="020B0604020202020204" pitchFamily="34" charset="0"/>
                <a:cs typeface="Arial" panose="020B0604020202020204" pitchFamily="34" charset="0"/>
              </a:rPr>
              <a:t>Residents aged 65+ </a:t>
            </a:r>
            <a:r>
              <a:rPr lang="en-GB" sz="1200" b="1" dirty="0">
                <a:solidFill>
                  <a:srgbClr val="C00000"/>
                </a:solidFill>
                <a:latin typeface="Arial" panose="020B0604020202020204" pitchFamily="34" charset="0"/>
                <a:cs typeface="Arial" panose="020B0604020202020204" pitchFamily="34" charset="0"/>
              </a:rPr>
              <a:t>(65%)</a:t>
            </a:r>
          </a:p>
          <a:p>
            <a:pPr marL="171450" indent="-171450">
              <a:buFont typeface="Wingdings" panose="05000000000000000000" pitchFamily="2" charset="2"/>
              <a:buChar char="v"/>
            </a:pPr>
            <a:r>
              <a:rPr lang="en-GB" sz="1200" dirty="0">
                <a:latin typeface="Arial" panose="020B0604020202020204" pitchFamily="34" charset="0"/>
                <a:cs typeface="Arial" panose="020B0604020202020204" pitchFamily="34" charset="0"/>
              </a:rPr>
              <a:t>Owner-occupiers </a:t>
            </a:r>
            <a:r>
              <a:rPr lang="en-GB" sz="1200" b="1" dirty="0">
                <a:solidFill>
                  <a:srgbClr val="2C7E00"/>
                </a:solidFill>
                <a:latin typeface="Arial" panose="020B0604020202020204" pitchFamily="34" charset="0"/>
                <a:cs typeface="Arial" panose="020B0604020202020204" pitchFamily="34" charset="0"/>
              </a:rPr>
              <a:t>(80%) </a:t>
            </a:r>
            <a:r>
              <a:rPr lang="en-GB" sz="1200" dirty="0">
                <a:latin typeface="Arial" panose="020B0604020202020204" pitchFamily="34" charset="0"/>
                <a:cs typeface="Arial" panose="020B0604020202020204" pitchFamily="34" charset="0"/>
              </a:rPr>
              <a:t>vs social renters </a:t>
            </a:r>
            <a:r>
              <a:rPr lang="en-GB" sz="1200" b="1" dirty="0">
                <a:solidFill>
                  <a:srgbClr val="C00000"/>
                </a:solidFill>
                <a:latin typeface="Arial" panose="020B0604020202020204" pitchFamily="34" charset="0"/>
                <a:cs typeface="Arial" panose="020B0604020202020204" pitchFamily="34" charset="0"/>
              </a:rPr>
              <a:t>(74%)</a:t>
            </a:r>
          </a:p>
          <a:p>
            <a:pPr marL="171450" indent="-171450">
              <a:buFont typeface="Wingdings" panose="05000000000000000000" pitchFamily="2" charset="2"/>
              <a:buChar char="v"/>
            </a:pPr>
            <a:r>
              <a:rPr lang="en-GB" sz="1200" dirty="0">
                <a:latin typeface="Arial" panose="020B0604020202020204" pitchFamily="34" charset="0"/>
                <a:cs typeface="Arial" panose="020B0604020202020204" pitchFamily="34" charset="0"/>
              </a:rPr>
              <a:t>Residents in Waterloo town centre area </a:t>
            </a:r>
            <a:r>
              <a:rPr lang="en-GB" sz="1200" b="1" dirty="0">
                <a:solidFill>
                  <a:srgbClr val="C00000"/>
                </a:solidFill>
                <a:latin typeface="Arial" panose="020B0604020202020204" pitchFamily="34" charset="0"/>
                <a:cs typeface="Arial" panose="020B0604020202020204" pitchFamily="34" charset="0"/>
              </a:rPr>
              <a:t>(41%)</a:t>
            </a:r>
          </a:p>
          <a:p>
            <a:pPr marL="171450" indent="-171450">
              <a:buFont typeface="Wingdings" panose="05000000000000000000" pitchFamily="2" charset="2"/>
              <a:buChar char="v"/>
            </a:pPr>
            <a:r>
              <a:rPr lang="en-GB" sz="1200" dirty="0">
                <a:latin typeface="Arial" panose="020B0604020202020204" pitchFamily="34" charset="0"/>
                <a:cs typeface="Arial" panose="020B0604020202020204" pitchFamily="34" charset="0"/>
              </a:rPr>
              <a:t>Residents who are satisfied with their local area </a:t>
            </a:r>
            <a:r>
              <a:rPr lang="en-GB" sz="1200" b="1" dirty="0">
                <a:solidFill>
                  <a:srgbClr val="2C7E00"/>
                </a:solidFill>
                <a:latin typeface="Arial" panose="020B0604020202020204" pitchFamily="34" charset="0"/>
                <a:cs typeface="Arial" panose="020B0604020202020204" pitchFamily="34" charset="0"/>
              </a:rPr>
              <a:t>(80%) </a:t>
            </a:r>
            <a:r>
              <a:rPr lang="en-GB" sz="1200" dirty="0">
                <a:latin typeface="Arial" panose="020B0604020202020204" pitchFamily="34" charset="0"/>
                <a:cs typeface="Arial" panose="020B0604020202020204" pitchFamily="34" charset="0"/>
              </a:rPr>
              <a:t>vs residents who are dissatisfied </a:t>
            </a:r>
            <a:r>
              <a:rPr lang="en-GB" sz="1200" b="1" dirty="0">
                <a:solidFill>
                  <a:srgbClr val="C00000"/>
                </a:solidFill>
                <a:latin typeface="Arial" panose="020B0604020202020204" pitchFamily="34" charset="0"/>
                <a:cs typeface="Arial" panose="020B0604020202020204" pitchFamily="34" charset="0"/>
              </a:rPr>
              <a:t>(72%)</a:t>
            </a:r>
          </a:p>
        </p:txBody>
      </p:sp>
      <p:cxnSp>
        <p:nvCxnSpPr>
          <p:cNvPr id="30" name="Straight Connector 29">
            <a:extLst>
              <a:ext uri="{FF2B5EF4-FFF2-40B4-BE49-F238E27FC236}">
                <a16:creationId xmlns:a16="http://schemas.microsoft.com/office/drawing/2014/main" id="{26B1500F-BD11-481F-9A03-789DDC16CBE3}"/>
              </a:ext>
              <a:ext uri="{C183D7F6-B498-43B3-948B-1728B52AA6E4}">
                <adec:decorative xmlns:adec="http://schemas.microsoft.com/office/drawing/2017/decorative" val="1"/>
              </a:ext>
            </a:extLst>
          </p:cNvPr>
          <p:cNvCxnSpPr>
            <a:cxnSpLocks/>
          </p:cNvCxnSpPr>
          <p:nvPr/>
        </p:nvCxnSpPr>
        <p:spPr>
          <a:xfrm flipV="1">
            <a:off x="309640" y="3871985"/>
            <a:ext cx="11544004" cy="29912"/>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1B09C69F-F3CC-4B12-AA47-F8937D58F274}"/>
              </a:ext>
              <a:ext uri="{C183D7F6-B498-43B3-948B-1728B52AA6E4}">
                <adec:decorative xmlns:adec="http://schemas.microsoft.com/office/drawing/2017/decorative" val="1"/>
              </a:ext>
            </a:extLst>
          </p:cNvPr>
          <p:cNvGrpSpPr/>
          <p:nvPr/>
        </p:nvGrpSpPr>
        <p:grpSpPr>
          <a:xfrm>
            <a:off x="467025" y="5018302"/>
            <a:ext cx="6007934" cy="1176034"/>
            <a:chOff x="271590" y="3010572"/>
            <a:chExt cx="7272337" cy="1120155"/>
          </a:xfrm>
        </p:grpSpPr>
        <p:graphicFrame>
          <p:nvGraphicFramePr>
            <p:cNvPr id="43" name="Chart 42">
              <a:extLst>
                <a:ext uri="{FF2B5EF4-FFF2-40B4-BE49-F238E27FC236}">
                  <a16:creationId xmlns:a16="http://schemas.microsoft.com/office/drawing/2014/main" id="{A8FB6D8B-DC84-457A-AF62-0A8A593B1C25}"/>
                </a:ext>
              </a:extLst>
            </p:cNvPr>
            <p:cNvGraphicFramePr/>
            <p:nvPr>
              <p:extLst>
                <p:ext uri="{D42A27DB-BD31-4B8C-83A1-F6EECF244321}">
                  <p14:modId xmlns:p14="http://schemas.microsoft.com/office/powerpoint/2010/main" val="1843399393"/>
                </p:ext>
              </p:extLst>
            </p:nvPr>
          </p:nvGraphicFramePr>
          <p:xfrm>
            <a:off x="271590" y="3010572"/>
            <a:ext cx="7272337" cy="1120155"/>
          </p:xfrm>
          <a:graphic>
            <a:graphicData uri="http://schemas.openxmlformats.org/drawingml/2006/chart">
              <c:chart xmlns:c="http://schemas.openxmlformats.org/drawingml/2006/chart" xmlns:r="http://schemas.openxmlformats.org/officeDocument/2006/relationships" r:id="rId3"/>
            </a:graphicData>
          </a:graphic>
        </p:graphicFrame>
        <p:sp>
          <p:nvSpPr>
            <p:cNvPr id="48" name="TextBox 47">
              <a:extLst>
                <a:ext uri="{FF2B5EF4-FFF2-40B4-BE49-F238E27FC236}">
                  <a16:creationId xmlns:a16="http://schemas.microsoft.com/office/drawing/2014/main" id="{59954D6B-591C-4B08-8F65-D4C13DD8994B}"/>
                </a:ext>
              </a:extLst>
            </p:cNvPr>
            <p:cNvSpPr txBox="1"/>
            <p:nvPr/>
          </p:nvSpPr>
          <p:spPr>
            <a:xfrm>
              <a:off x="1167020" y="3414517"/>
              <a:ext cx="634888" cy="439729"/>
            </a:xfrm>
            <a:prstGeom prst="rect">
              <a:avLst/>
            </a:prstGeom>
            <a:noFill/>
          </p:spPr>
          <p:txBody>
            <a:bodyPr wrap="none" rtlCol="0">
              <a:spAutoFit/>
            </a:bodyPr>
            <a:lstStyle/>
            <a:p>
              <a:r>
                <a:rPr lang="en-GB" sz="1200" b="1">
                  <a:solidFill>
                    <a:schemeClr val="bg1">
                      <a:lumMod val="50000"/>
                    </a:schemeClr>
                  </a:solidFill>
                  <a:latin typeface="Arial" panose="020B0604020202020204" pitchFamily="34" charset="0"/>
                  <a:cs typeface="Arial" panose="020B0604020202020204" pitchFamily="34" charset="0"/>
                </a:rPr>
                <a:t>ARS</a:t>
              </a:r>
            </a:p>
            <a:p>
              <a:r>
                <a:rPr lang="en-GB" sz="1200" b="1">
                  <a:solidFill>
                    <a:schemeClr val="bg1">
                      <a:lumMod val="50000"/>
                    </a:schemeClr>
                  </a:solidFill>
                  <a:latin typeface="Arial" panose="020B0604020202020204" pitchFamily="34" charset="0"/>
                  <a:cs typeface="Arial" panose="020B0604020202020204" pitchFamily="34" charset="0"/>
                </a:rPr>
                <a:t>2021</a:t>
              </a:r>
            </a:p>
          </p:txBody>
        </p:sp>
        <p:sp>
          <p:nvSpPr>
            <p:cNvPr id="49" name="TextBox 48">
              <a:extLst>
                <a:ext uri="{FF2B5EF4-FFF2-40B4-BE49-F238E27FC236}">
                  <a16:creationId xmlns:a16="http://schemas.microsoft.com/office/drawing/2014/main" id="{84007122-937A-4972-B149-2728CB8AA9DD}"/>
                </a:ext>
              </a:extLst>
            </p:cNvPr>
            <p:cNvSpPr txBox="1"/>
            <p:nvPr/>
          </p:nvSpPr>
          <p:spPr>
            <a:xfrm>
              <a:off x="3569653" y="3570650"/>
              <a:ext cx="634888" cy="439729"/>
            </a:xfrm>
            <a:prstGeom prst="rect">
              <a:avLst/>
            </a:prstGeom>
            <a:noFill/>
          </p:spPr>
          <p:txBody>
            <a:bodyPr wrap="none" rtlCol="0">
              <a:spAutoFit/>
            </a:bodyPr>
            <a:lstStyle>
              <a:defPPr>
                <a:defRPr lang="en-US"/>
              </a:defPPr>
              <a:lvl1pPr>
                <a:defRPr sz="1200" b="1">
                  <a:solidFill>
                    <a:schemeClr val="bg1">
                      <a:lumMod val="50000"/>
                    </a:schemeClr>
                  </a:solidFill>
                  <a:latin typeface="Arial" panose="020B0604020202020204" pitchFamily="34" charset="0"/>
                  <a:cs typeface="Arial" panose="020B0604020202020204" pitchFamily="34" charset="0"/>
                </a:defRPr>
              </a:lvl1pPr>
            </a:lstStyle>
            <a:p>
              <a:r>
                <a:rPr lang="en-GB"/>
                <a:t>ARS</a:t>
              </a:r>
            </a:p>
            <a:p>
              <a:r>
                <a:rPr lang="en-GB"/>
                <a:t>2022</a:t>
              </a:r>
            </a:p>
          </p:txBody>
        </p:sp>
      </p:grpSp>
      <p:sp>
        <p:nvSpPr>
          <p:cNvPr id="65" name="TextBox 64">
            <a:extLst>
              <a:ext uri="{FF2B5EF4-FFF2-40B4-BE49-F238E27FC236}">
                <a16:creationId xmlns:a16="http://schemas.microsoft.com/office/drawing/2014/main" id="{5311010B-F9E1-4DCB-BB00-DC5FA3AB62F4}"/>
              </a:ext>
            </a:extLst>
          </p:cNvPr>
          <p:cNvSpPr txBox="1"/>
          <p:nvPr/>
        </p:nvSpPr>
        <p:spPr>
          <a:xfrm>
            <a:off x="1162909" y="4095258"/>
            <a:ext cx="1261884" cy="646331"/>
          </a:xfrm>
          <a:prstGeom prst="rect">
            <a:avLst/>
          </a:prstGeom>
          <a:noFill/>
        </p:spPr>
        <p:txBody>
          <a:bodyPr wrap="none" rtlCol="0">
            <a:spAutoFit/>
          </a:bodyPr>
          <a:lstStyle/>
          <a:p>
            <a:r>
              <a:rPr lang="en-GB" sz="3600">
                <a:solidFill>
                  <a:srgbClr val="002060"/>
                </a:solidFill>
                <a:latin typeface="Arial Black" panose="020B0A04020102020204" pitchFamily="34" charset="0"/>
              </a:rPr>
              <a:t>39%</a:t>
            </a:r>
            <a:endParaRPr lang="en-GB" sz="3600" b="1">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C52A912B-63E5-40B2-B98D-CF7ADC7DB4BB}"/>
              </a:ext>
            </a:extLst>
          </p:cNvPr>
          <p:cNvSpPr txBox="1"/>
          <p:nvPr/>
        </p:nvSpPr>
        <p:spPr>
          <a:xfrm>
            <a:off x="2424793" y="4125032"/>
            <a:ext cx="5598875" cy="584775"/>
          </a:xfrm>
          <a:prstGeom prst="rect">
            <a:avLst/>
          </a:prstGeom>
          <a:noFill/>
        </p:spPr>
        <p:txBody>
          <a:bodyPr wrap="square">
            <a:spAutoFit/>
          </a:bodyPr>
          <a:lstStyle/>
          <a:p>
            <a:r>
              <a:rPr lang="en-GB" sz="1600">
                <a:latin typeface="Arial" panose="020B0604020202020204" pitchFamily="34" charset="0"/>
                <a:cs typeface="Arial" panose="020B0604020202020204" pitchFamily="34" charset="0"/>
              </a:rPr>
              <a:t>agree </a:t>
            </a:r>
            <a:r>
              <a:rPr lang="en-GB" sz="1600" b="1">
                <a:latin typeface="Arial" panose="020B0604020202020204" pitchFamily="34" charset="0"/>
                <a:cs typeface="Arial" panose="020B0604020202020204" pitchFamily="34" charset="0"/>
              </a:rPr>
              <a:t>if they needed advice about something they could go to someone in their neighbourhood</a:t>
            </a:r>
            <a:endParaRPr lang="en-GB" sz="1600"/>
          </a:p>
        </p:txBody>
      </p:sp>
      <p:sp>
        <p:nvSpPr>
          <p:cNvPr id="16" name="TextBox 15">
            <a:extLst>
              <a:ext uri="{FF2B5EF4-FFF2-40B4-BE49-F238E27FC236}">
                <a16:creationId xmlns:a16="http://schemas.microsoft.com/office/drawing/2014/main" id="{90B32ACF-D9C8-4C1B-960D-85F6D6577772}"/>
              </a:ext>
            </a:extLst>
          </p:cNvPr>
          <p:cNvSpPr txBox="1"/>
          <p:nvPr/>
        </p:nvSpPr>
        <p:spPr>
          <a:xfrm>
            <a:off x="8023668" y="4771924"/>
            <a:ext cx="3701307" cy="1335189"/>
          </a:xfrm>
          <a:prstGeom prst="rect">
            <a:avLst/>
          </a:prstGeom>
          <a:solidFill>
            <a:schemeClr val="bg1">
              <a:lumMod val="95000"/>
            </a:schemeClr>
          </a:solidFill>
        </p:spPr>
        <p:txBody>
          <a:bodyPr wrap="square" lIns="108000" tIns="108000" rIns="108000" bIns="108000" rtlCol="0" anchor="ctr">
            <a:noAutofit/>
          </a:bodyPr>
          <a:lstStyle/>
          <a:p>
            <a:r>
              <a:rPr lang="en-GB" sz="1200" b="1" dirty="0">
                <a:solidFill>
                  <a:srgbClr val="002060"/>
                </a:solidFill>
                <a:latin typeface="Arial" panose="020B0604020202020204" pitchFamily="34" charset="0"/>
                <a:cs typeface="Arial" panose="020B0604020202020204" pitchFamily="34" charset="0"/>
              </a:rPr>
              <a:t>Notable differences</a:t>
            </a:r>
          </a:p>
          <a:p>
            <a:pPr marL="171450" indent="-171450">
              <a:buFont typeface="Wingdings" panose="05000000000000000000" pitchFamily="2" charset="2"/>
              <a:buChar char="v"/>
            </a:pPr>
            <a:r>
              <a:rPr lang="en-GB" sz="1200" dirty="0">
                <a:latin typeface="Arial" panose="020B0604020202020204" pitchFamily="34" charset="0"/>
                <a:cs typeface="Arial" panose="020B0604020202020204" pitchFamily="34" charset="0"/>
              </a:rPr>
              <a:t>Disabled residents </a:t>
            </a:r>
            <a:r>
              <a:rPr lang="en-GB" sz="1200" b="1" dirty="0">
                <a:solidFill>
                  <a:srgbClr val="C00000"/>
                </a:solidFill>
                <a:latin typeface="Arial" panose="020B0604020202020204" pitchFamily="34" charset="0"/>
                <a:cs typeface="Arial" panose="020B0604020202020204" pitchFamily="34" charset="0"/>
              </a:rPr>
              <a:t>(33%) </a:t>
            </a:r>
            <a:r>
              <a:rPr lang="en-GB" sz="1200" dirty="0">
                <a:latin typeface="Arial" panose="020B0604020202020204" pitchFamily="34" charset="0"/>
                <a:cs typeface="Arial" panose="020B0604020202020204" pitchFamily="34" charset="0"/>
              </a:rPr>
              <a:t>vs non-disabled </a:t>
            </a:r>
            <a:r>
              <a:rPr lang="en-GB" sz="1200" b="1" dirty="0">
                <a:solidFill>
                  <a:srgbClr val="2C7E00"/>
                </a:solidFill>
                <a:latin typeface="Arial" panose="020B0604020202020204" pitchFamily="34" charset="0"/>
                <a:cs typeface="Arial" panose="020B0604020202020204" pitchFamily="34" charset="0"/>
              </a:rPr>
              <a:t>(42%)</a:t>
            </a:r>
          </a:p>
          <a:p>
            <a:pPr marL="171450" indent="-171450">
              <a:buFont typeface="Wingdings" panose="05000000000000000000" pitchFamily="2" charset="2"/>
              <a:buChar char="v"/>
            </a:pPr>
            <a:r>
              <a:rPr lang="en-GB" sz="1200" dirty="0">
                <a:latin typeface="Arial" panose="020B0604020202020204" pitchFamily="34" charset="0"/>
                <a:cs typeface="Arial" panose="020B0604020202020204" pitchFamily="34" charset="0"/>
              </a:rPr>
              <a:t>Black residents</a:t>
            </a:r>
            <a:r>
              <a:rPr lang="en-GB" sz="1200" dirty="0">
                <a:solidFill>
                  <a:srgbClr val="2C7E00"/>
                </a:solidFill>
                <a:latin typeface="Arial" panose="020B0604020202020204" pitchFamily="34" charset="0"/>
                <a:cs typeface="Arial" panose="020B0604020202020204" pitchFamily="34" charset="0"/>
              </a:rPr>
              <a:t> </a:t>
            </a:r>
            <a:r>
              <a:rPr lang="en-GB" sz="1200" b="1" dirty="0">
                <a:solidFill>
                  <a:srgbClr val="2C7E00"/>
                </a:solidFill>
                <a:latin typeface="Arial" panose="020B0604020202020204" pitchFamily="34" charset="0"/>
                <a:cs typeface="Arial" panose="020B0604020202020204" pitchFamily="34" charset="0"/>
              </a:rPr>
              <a:t>(48%)</a:t>
            </a:r>
          </a:p>
          <a:p>
            <a:pPr marL="171450" indent="-171450">
              <a:buFont typeface="Wingdings" panose="05000000000000000000" pitchFamily="2" charset="2"/>
              <a:buChar char="v"/>
            </a:pPr>
            <a:r>
              <a:rPr lang="en-GB" sz="1200" dirty="0">
                <a:latin typeface="Arial" panose="020B0604020202020204" pitchFamily="34" charset="0"/>
                <a:cs typeface="Arial" panose="020B0604020202020204" pitchFamily="34" charset="0"/>
              </a:rPr>
              <a:t>Renters</a:t>
            </a:r>
            <a:r>
              <a:rPr lang="en-GB" sz="1200" b="1" dirty="0">
                <a:solidFill>
                  <a:srgbClr val="C00000"/>
                </a:solidFill>
                <a:latin typeface="Arial" panose="020B0604020202020204" pitchFamily="34" charset="0"/>
                <a:cs typeface="Arial" panose="020B0604020202020204" pitchFamily="34" charset="0"/>
              </a:rPr>
              <a:t> (35%) </a:t>
            </a:r>
            <a:r>
              <a:rPr lang="en-GB" sz="1200" dirty="0">
                <a:latin typeface="Arial" panose="020B0604020202020204" pitchFamily="34" charset="0"/>
                <a:cs typeface="Arial" panose="020B0604020202020204" pitchFamily="34" charset="0"/>
              </a:rPr>
              <a:t>vs owner-occupiers </a:t>
            </a:r>
            <a:r>
              <a:rPr lang="en-GB" sz="1200" b="1" dirty="0">
                <a:solidFill>
                  <a:srgbClr val="2C7E00"/>
                </a:solidFill>
                <a:latin typeface="Arial" panose="020B0604020202020204" pitchFamily="34" charset="0"/>
                <a:cs typeface="Arial" panose="020B0604020202020204" pitchFamily="34" charset="0"/>
              </a:rPr>
              <a:t>(43%)</a:t>
            </a:r>
          </a:p>
          <a:p>
            <a:pPr marL="171450" indent="-171450">
              <a:buFont typeface="Wingdings" panose="05000000000000000000" pitchFamily="2" charset="2"/>
              <a:buChar char="v"/>
            </a:pPr>
            <a:r>
              <a:rPr lang="en-GB" sz="1200" dirty="0">
                <a:latin typeface="Arial" panose="020B0604020202020204" pitchFamily="34" charset="0"/>
                <a:cs typeface="Arial" panose="020B0604020202020204" pitchFamily="34" charset="0"/>
              </a:rPr>
              <a:t>Residents in Brixton Windrush ward </a:t>
            </a:r>
            <a:r>
              <a:rPr lang="en-GB" sz="1200" b="1" dirty="0">
                <a:solidFill>
                  <a:srgbClr val="C00000"/>
                </a:solidFill>
                <a:latin typeface="Arial" panose="020B0604020202020204" pitchFamily="34" charset="0"/>
                <a:cs typeface="Arial" panose="020B0604020202020204" pitchFamily="34" charset="0"/>
              </a:rPr>
              <a:t>(17%)</a:t>
            </a:r>
          </a:p>
        </p:txBody>
      </p:sp>
      <p:sp>
        <p:nvSpPr>
          <p:cNvPr id="50" name="Free-form: Shape 49">
            <a:extLst>
              <a:ext uri="{FF2B5EF4-FFF2-40B4-BE49-F238E27FC236}">
                <a16:creationId xmlns:a16="http://schemas.microsoft.com/office/drawing/2014/main" id="{2F2D9040-8EA3-491F-9018-57DF80D5D054}"/>
              </a:ext>
              <a:ext uri="{C183D7F6-B498-43B3-948B-1728B52AA6E4}">
                <adec:decorative xmlns:adec="http://schemas.microsoft.com/office/drawing/2017/decorative" val="1"/>
              </a:ext>
            </a:extLst>
          </p:cNvPr>
          <p:cNvSpPr/>
          <p:nvPr/>
        </p:nvSpPr>
        <p:spPr>
          <a:xfrm>
            <a:off x="485560" y="1318223"/>
            <a:ext cx="463689" cy="986529"/>
          </a:xfrm>
          <a:custGeom>
            <a:avLst/>
            <a:gdLst>
              <a:gd name="connsiteX0" fmla="*/ 780177 w 2038525"/>
              <a:gd name="connsiteY0" fmla="*/ 142613 h 4337109"/>
              <a:gd name="connsiteX1" fmla="*/ 1082180 w 2038525"/>
              <a:gd name="connsiteY1" fmla="*/ 0 h 4337109"/>
              <a:gd name="connsiteX2" fmla="*/ 1199626 w 2038525"/>
              <a:gd name="connsiteY2" fmla="*/ 310393 h 4337109"/>
              <a:gd name="connsiteX3" fmla="*/ 1057013 w 2038525"/>
              <a:gd name="connsiteY3" fmla="*/ 629175 h 4337109"/>
              <a:gd name="connsiteX4" fmla="*/ 1233182 w 2038525"/>
              <a:gd name="connsiteY4" fmla="*/ 746621 h 4337109"/>
              <a:gd name="connsiteX5" fmla="*/ 1266738 w 2038525"/>
              <a:gd name="connsiteY5" fmla="*/ 830510 h 4337109"/>
              <a:gd name="connsiteX6" fmla="*/ 1140903 w 2038525"/>
              <a:gd name="connsiteY6" fmla="*/ 1048624 h 4337109"/>
              <a:gd name="connsiteX7" fmla="*/ 1266738 w 2038525"/>
              <a:gd name="connsiteY7" fmla="*/ 1266738 h 4337109"/>
              <a:gd name="connsiteX8" fmla="*/ 1149292 w 2038525"/>
              <a:gd name="connsiteY8" fmla="*/ 1291905 h 4337109"/>
              <a:gd name="connsiteX9" fmla="*/ 1359017 w 2038525"/>
              <a:gd name="connsiteY9" fmla="*/ 1434518 h 4337109"/>
              <a:gd name="connsiteX10" fmla="*/ 1384184 w 2038525"/>
              <a:gd name="connsiteY10" fmla="*/ 1577131 h 4337109"/>
              <a:gd name="connsiteX11" fmla="*/ 1442907 w 2038525"/>
              <a:gd name="connsiteY11" fmla="*/ 1728132 h 4337109"/>
              <a:gd name="connsiteX12" fmla="*/ 1535186 w 2038525"/>
              <a:gd name="connsiteY12" fmla="*/ 1644243 h 4337109"/>
              <a:gd name="connsiteX13" fmla="*/ 1661021 w 2038525"/>
              <a:gd name="connsiteY13" fmla="*/ 1904301 h 4337109"/>
              <a:gd name="connsiteX14" fmla="*/ 1593909 w 2038525"/>
              <a:gd name="connsiteY14" fmla="*/ 2155971 h 4337109"/>
              <a:gd name="connsiteX15" fmla="*/ 1392573 w 2038525"/>
              <a:gd name="connsiteY15" fmla="*/ 2390863 h 4337109"/>
              <a:gd name="connsiteX16" fmla="*/ 1384184 w 2038525"/>
              <a:gd name="connsiteY16" fmla="*/ 2525087 h 4337109"/>
              <a:gd name="connsiteX17" fmla="*/ 1518408 w 2038525"/>
              <a:gd name="connsiteY17" fmla="*/ 2709644 h 4337109"/>
              <a:gd name="connsiteX18" fmla="*/ 1686188 w 2038525"/>
              <a:gd name="connsiteY18" fmla="*/ 3196206 h 4337109"/>
              <a:gd name="connsiteX19" fmla="*/ 1728133 w 2038525"/>
              <a:gd name="connsiteY19" fmla="*/ 3464654 h 4337109"/>
              <a:gd name="connsiteX20" fmla="*/ 1853967 w 2038525"/>
              <a:gd name="connsiteY20" fmla="*/ 3615655 h 4337109"/>
              <a:gd name="connsiteX21" fmla="*/ 1921079 w 2038525"/>
              <a:gd name="connsiteY21" fmla="*/ 3783435 h 4337109"/>
              <a:gd name="connsiteX22" fmla="*/ 2038525 w 2038525"/>
              <a:gd name="connsiteY22" fmla="*/ 3884103 h 4337109"/>
              <a:gd name="connsiteX23" fmla="*/ 1786855 w 2038525"/>
              <a:gd name="connsiteY23" fmla="*/ 3934437 h 4337109"/>
              <a:gd name="connsiteX24" fmla="*/ 1585520 w 2038525"/>
              <a:gd name="connsiteY24" fmla="*/ 3775046 h 4337109"/>
              <a:gd name="connsiteX25" fmla="*/ 1241571 w 2038525"/>
              <a:gd name="connsiteY25" fmla="*/ 3808602 h 4337109"/>
              <a:gd name="connsiteX26" fmla="*/ 1073791 w 2038525"/>
              <a:gd name="connsiteY26" fmla="*/ 3800213 h 4337109"/>
              <a:gd name="connsiteX27" fmla="*/ 1073791 w 2038525"/>
              <a:gd name="connsiteY27" fmla="*/ 3909270 h 4337109"/>
              <a:gd name="connsiteX28" fmla="*/ 931178 w 2038525"/>
              <a:gd name="connsiteY28" fmla="*/ 3984771 h 4337109"/>
              <a:gd name="connsiteX29" fmla="*/ 721454 w 2038525"/>
              <a:gd name="connsiteY29" fmla="*/ 4228052 h 4337109"/>
              <a:gd name="connsiteX30" fmla="*/ 545285 w 2038525"/>
              <a:gd name="connsiteY30" fmla="*/ 4269997 h 4337109"/>
              <a:gd name="connsiteX31" fmla="*/ 511729 w 2038525"/>
              <a:gd name="connsiteY31" fmla="*/ 4337109 h 4337109"/>
              <a:gd name="connsiteX32" fmla="*/ 318782 w 2038525"/>
              <a:gd name="connsiteY32" fmla="*/ 4244830 h 4337109"/>
              <a:gd name="connsiteX33" fmla="*/ 117446 w 2038525"/>
              <a:gd name="connsiteY33" fmla="*/ 4278386 h 4337109"/>
              <a:gd name="connsiteX34" fmla="*/ 394283 w 2038525"/>
              <a:gd name="connsiteY34" fmla="*/ 3900881 h 4337109"/>
              <a:gd name="connsiteX35" fmla="*/ 360727 w 2038525"/>
              <a:gd name="connsiteY35" fmla="*/ 3649211 h 4337109"/>
              <a:gd name="connsiteX36" fmla="*/ 369116 w 2038525"/>
              <a:gd name="connsiteY36" fmla="*/ 3489821 h 4337109"/>
              <a:gd name="connsiteX37" fmla="*/ 478173 w 2038525"/>
              <a:gd name="connsiteY37" fmla="*/ 3506599 h 4337109"/>
              <a:gd name="connsiteX38" fmla="*/ 394283 w 2038525"/>
              <a:gd name="connsiteY38" fmla="*/ 3372375 h 4337109"/>
              <a:gd name="connsiteX39" fmla="*/ 318782 w 2038525"/>
              <a:gd name="connsiteY39" fmla="*/ 3212984 h 4337109"/>
              <a:gd name="connsiteX40" fmla="*/ 436228 w 2038525"/>
              <a:gd name="connsiteY40" fmla="*/ 2986481 h 4337109"/>
              <a:gd name="connsiteX41" fmla="*/ 243281 w 2038525"/>
              <a:gd name="connsiteY41" fmla="*/ 3011648 h 4337109"/>
              <a:gd name="connsiteX42" fmla="*/ 184558 w 2038525"/>
              <a:gd name="connsiteY42" fmla="*/ 2818701 h 4337109"/>
              <a:gd name="connsiteX43" fmla="*/ 218114 w 2038525"/>
              <a:gd name="connsiteY43" fmla="*/ 2600588 h 4337109"/>
              <a:gd name="connsiteX44" fmla="*/ 109057 w 2038525"/>
              <a:gd name="connsiteY44" fmla="*/ 2533476 h 4337109"/>
              <a:gd name="connsiteX45" fmla="*/ 0 w 2038525"/>
              <a:gd name="connsiteY45" fmla="*/ 1870745 h 4337109"/>
              <a:gd name="connsiteX46" fmla="*/ 335560 w 2038525"/>
              <a:gd name="connsiteY46" fmla="*/ 1686188 h 4337109"/>
              <a:gd name="connsiteX47" fmla="*/ 553674 w 2038525"/>
              <a:gd name="connsiteY47" fmla="*/ 1266738 h 4337109"/>
              <a:gd name="connsiteX48" fmla="*/ 671120 w 2038525"/>
              <a:gd name="connsiteY48" fmla="*/ 1132514 h 4337109"/>
              <a:gd name="connsiteX49" fmla="*/ 545285 w 2038525"/>
              <a:gd name="connsiteY49" fmla="*/ 1082180 h 4337109"/>
              <a:gd name="connsiteX50" fmla="*/ 763399 w 2038525"/>
              <a:gd name="connsiteY50" fmla="*/ 645953 h 4337109"/>
              <a:gd name="connsiteX51" fmla="*/ 780177 w 2038525"/>
              <a:gd name="connsiteY51" fmla="*/ 142613 h 433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038525" h="4337109">
                <a:moveTo>
                  <a:pt x="780177" y="142613"/>
                </a:moveTo>
                <a:lnTo>
                  <a:pt x="1082180" y="0"/>
                </a:lnTo>
                <a:lnTo>
                  <a:pt x="1199626" y="310393"/>
                </a:lnTo>
                <a:lnTo>
                  <a:pt x="1057013" y="629175"/>
                </a:lnTo>
                <a:lnTo>
                  <a:pt x="1233182" y="746621"/>
                </a:lnTo>
                <a:lnTo>
                  <a:pt x="1266738" y="830510"/>
                </a:lnTo>
                <a:lnTo>
                  <a:pt x="1140903" y="1048624"/>
                </a:lnTo>
                <a:lnTo>
                  <a:pt x="1266738" y="1266738"/>
                </a:lnTo>
                <a:lnTo>
                  <a:pt x="1149292" y="1291905"/>
                </a:lnTo>
                <a:lnTo>
                  <a:pt x="1359017" y="1434518"/>
                </a:lnTo>
                <a:lnTo>
                  <a:pt x="1384184" y="1577131"/>
                </a:lnTo>
                <a:lnTo>
                  <a:pt x="1442907" y="1728132"/>
                </a:lnTo>
                <a:lnTo>
                  <a:pt x="1535186" y="1644243"/>
                </a:lnTo>
                <a:lnTo>
                  <a:pt x="1661021" y="1904301"/>
                </a:lnTo>
                <a:lnTo>
                  <a:pt x="1593909" y="2155971"/>
                </a:lnTo>
                <a:lnTo>
                  <a:pt x="1392573" y="2390863"/>
                </a:lnTo>
                <a:lnTo>
                  <a:pt x="1384184" y="2525087"/>
                </a:lnTo>
                <a:lnTo>
                  <a:pt x="1518408" y="2709644"/>
                </a:lnTo>
                <a:lnTo>
                  <a:pt x="1686188" y="3196206"/>
                </a:lnTo>
                <a:lnTo>
                  <a:pt x="1728133" y="3464654"/>
                </a:lnTo>
                <a:lnTo>
                  <a:pt x="1853967" y="3615655"/>
                </a:lnTo>
                <a:lnTo>
                  <a:pt x="1921079" y="3783435"/>
                </a:lnTo>
                <a:lnTo>
                  <a:pt x="2038525" y="3884103"/>
                </a:lnTo>
                <a:lnTo>
                  <a:pt x="1786855" y="3934437"/>
                </a:lnTo>
                <a:lnTo>
                  <a:pt x="1585520" y="3775046"/>
                </a:lnTo>
                <a:lnTo>
                  <a:pt x="1241571" y="3808602"/>
                </a:lnTo>
                <a:lnTo>
                  <a:pt x="1073791" y="3800213"/>
                </a:lnTo>
                <a:lnTo>
                  <a:pt x="1073791" y="3909270"/>
                </a:lnTo>
                <a:lnTo>
                  <a:pt x="931178" y="3984771"/>
                </a:lnTo>
                <a:lnTo>
                  <a:pt x="721454" y="4228052"/>
                </a:lnTo>
                <a:lnTo>
                  <a:pt x="545285" y="4269997"/>
                </a:lnTo>
                <a:lnTo>
                  <a:pt x="511729" y="4337109"/>
                </a:lnTo>
                <a:lnTo>
                  <a:pt x="318782" y="4244830"/>
                </a:lnTo>
                <a:lnTo>
                  <a:pt x="117446" y="4278386"/>
                </a:lnTo>
                <a:lnTo>
                  <a:pt x="394283" y="3900881"/>
                </a:lnTo>
                <a:lnTo>
                  <a:pt x="360727" y="3649211"/>
                </a:lnTo>
                <a:lnTo>
                  <a:pt x="369116" y="3489821"/>
                </a:lnTo>
                <a:lnTo>
                  <a:pt x="478173" y="3506599"/>
                </a:lnTo>
                <a:lnTo>
                  <a:pt x="394283" y="3372375"/>
                </a:lnTo>
                <a:lnTo>
                  <a:pt x="318782" y="3212984"/>
                </a:lnTo>
                <a:lnTo>
                  <a:pt x="436228" y="2986481"/>
                </a:lnTo>
                <a:lnTo>
                  <a:pt x="243281" y="3011648"/>
                </a:lnTo>
                <a:lnTo>
                  <a:pt x="184558" y="2818701"/>
                </a:lnTo>
                <a:lnTo>
                  <a:pt x="218114" y="2600588"/>
                </a:lnTo>
                <a:lnTo>
                  <a:pt x="109057" y="2533476"/>
                </a:lnTo>
                <a:lnTo>
                  <a:pt x="0" y="1870745"/>
                </a:lnTo>
                <a:lnTo>
                  <a:pt x="335560" y="1686188"/>
                </a:lnTo>
                <a:lnTo>
                  <a:pt x="553674" y="1266738"/>
                </a:lnTo>
                <a:lnTo>
                  <a:pt x="671120" y="1132514"/>
                </a:lnTo>
                <a:lnTo>
                  <a:pt x="545285" y="1082180"/>
                </a:lnTo>
                <a:lnTo>
                  <a:pt x="763399" y="645953"/>
                </a:lnTo>
                <a:lnTo>
                  <a:pt x="780177" y="142613"/>
                </a:lnTo>
                <a:close/>
              </a:path>
            </a:pathLst>
          </a:custGeom>
          <a:solidFill>
            <a:srgbClr val="FAA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7C09750E-636C-4BFE-BFDB-5BF0F9A442D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6421" r="16421"/>
          <a:stretch/>
        </p:blipFill>
        <p:spPr>
          <a:xfrm>
            <a:off x="756104" y="1408032"/>
            <a:ext cx="350911" cy="522508"/>
          </a:xfrm>
          <a:prstGeom prst="rect">
            <a:avLst/>
          </a:prstGeom>
        </p:spPr>
      </p:pic>
      <p:grpSp>
        <p:nvGrpSpPr>
          <p:cNvPr id="62" name="Group 61">
            <a:extLst>
              <a:ext uri="{FF2B5EF4-FFF2-40B4-BE49-F238E27FC236}">
                <a16:creationId xmlns:a16="http://schemas.microsoft.com/office/drawing/2014/main" id="{861BECC1-D239-4399-931F-A92A130F886B}"/>
              </a:ext>
              <a:ext uri="{C183D7F6-B498-43B3-948B-1728B52AA6E4}">
                <adec:decorative xmlns:adec="http://schemas.microsoft.com/office/drawing/2017/decorative" val="1"/>
              </a:ext>
            </a:extLst>
          </p:cNvPr>
          <p:cNvGrpSpPr/>
          <p:nvPr/>
        </p:nvGrpSpPr>
        <p:grpSpPr>
          <a:xfrm>
            <a:off x="0" y="2076392"/>
            <a:ext cx="7141945" cy="1718205"/>
            <a:chOff x="352046" y="3010572"/>
            <a:chExt cx="7191881" cy="1098703"/>
          </a:xfrm>
        </p:grpSpPr>
        <p:graphicFrame>
          <p:nvGraphicFramePr>
            <p:cNvPr id="63" name="Chart 62">
              <a:extLst>
                <a:ext uri="{FF2B5EF4-FFF2-40B4-BE49-F238E27FC236}">
                  <a16:creationId xmlns:a16="http://schemas.microsoft.com/office/drawing/2014/main" id="{7D9E0817-19D7-4AE9-B649-E6FA2BF955A2}"/>
                </a:ext>
              </a:extLst>
            </p:cNvPr>
            <p:cNvGraphicFramePr/>
            <p:nvPr>
              <p:extLst>
                <p:ext uri="{D42A27DB-BD31-4B8C-83A1-F6EECF244321}">
                  <p14:modId xmlns:p14="http://schemas.microsoft.com/office/powerpoint/2010/main" val="1552380284"/>
                </p:ext>
              </p:extLst>
            </p:nvPr>
          </p:nvGraphicFramePr>
          <p:xfrm>
            <a:off x="352046" y="3010572"/>
            <a:ext cx="7191881" cy="1098703"/>
          </p:xfrm>
          <a:graphic>
            <a:graphicData uri="http://schemas.openxmlformats.org/drawingml/2006/chart">
              <c:chart xmlns:c="http://schemas.openxmlformats.org/drawingml/2006/chart" xmlns:r="http://schemas.openxmlformats.org/officeDocument/2006/relationships" r:id="rId6"/>
            </a:graphicData>
          </a:graphic>
        </p:graphicFrame>
        <p:sp>
          <p:nvSpPr>
            <p:cNvPr id="85" name="TextBox 84">
              <a:extLst>
                <a:ext uri="{FF2B5EF4-FFF2-40B4-BE49-F238E27FC236}">
                  <a16:creationId xmlns:a16="http://schemas.microsoft.com/office/drawing/2014/main" id="{F9AC5D15-EC9B-4FA0-924F-CF6E8FA89456}"/>
                </a:ext>
              </a:extLst>
            </p:cNvPr>
            <p:cNvSpPr txBox="1"/>
            <p:nvPr/>
          </p:nvSpPr>
          <p:spPr>
            <a:xfrm>
              <a:off x="1290118" y="3566273"/>
              <a:ext cx="720363" cy="295211"/>
            </a:xfrm>
            <a:prstGeom prst="rect">
              <a:avLst/>
            </a:prstGeom>
            <a:noFill/>
          </p:spPr>
          <p:txBody>
            <a:bodyPr wrap="none" rtlCol="0">
              <a:spAutoFit/>
            </a:bodyPr>
            <a:lstStyle/>
            <a:p>
              <a:r>
                <a:rPr lang="en-GB" sz="1200" b="1">
                  <a:solidFill>
                    <a:schemeClr val="bg1">
                      <a:lumMod val="50000"/>
                    </a:schemeClr>
                  </a:solidFill>
                  <a:latin typeface="Arial" panose="020B0604020202020204" pitchFamily="34" charset="0"/>
                  <a:cs typeface="Arial" panose="020B0604020202020204" pitchFamily="34" charset="0"/>
                </a:rPr>
                <a:t>ARS</a:t>
              </a:r>
            </a:p>
            <a:p>
              <a:r>
                <a:rPr lang="en-GB" sz="1200" b="1">
                  <a:solidFill>
                    <a:schemeClr val="bg1">
                      <a:lumMod val="50000"/>
                    </a:schemeClr>
                  </a:solidFill>
                  <a:latin typeface="Arial" panose="020B0604020202020204" pitchFamily="34" charset="0"/>
                  <a:cs typeface="Arial" panose="020B0604020202020204" pitchFamily="34" charset="0"/>
                </a:rPr>
                <a:t>2021</a:t>
              </a:r>
            </a:p>
          </p:txBody>
        </p:sp>
        <p:sp>
          <p:nvSpPr>
            <p:cNvPr id="86" name="TextBox 85">
              <a:extLst>
                <a:ext uri="{FF2B5EF4-FFF2-40B4-BE49-F238E27FC236}">
                  <a16:creationId xmlns:a16="http://schemas.microsoft.com/office/drawing/2014/main" id="{0120C150-B4D4-438A-9E49-1D0D1D99E2A7}"/>
                </a:ext>
              </a:extLst>
            </p:cNvPr>
            <p:cNvSpPr txBox="1"/>
            <p:nvPr/>
          </p:nvSpPr>
          <p:spPr>
            <a:xfrm>
              <a:off x="3587804" y="3648742"/>
              <a:ext cx="720363" cy="295211"/>
            </a:xfrm>
            <a:prstGeom prst="rect">
              <a:avLst/>
            </a:prstGeom>
            <a:noFill/>
          </p:spPr>
          <p:txBody>
            <a:bodyPr wrap="none" rtlCol="0">
              <a:spAutoFit/>
            </a:bodyPr>
            <a:lstStyle/>
            <a:p>
              <a:pPr algn="ctr"/>
              <a:r>
                <a:rPr lang="en-GB" sz="1200" b="1">
                  <a:solidFill>
                    <a:schemeClr val="bg1">
                      <a:lumMod val="50000"/>
                    </a:schemeClr>
                  </a:solidFill>
                  <a:latin typeface="Arial" panose="020B0604020202020204" pitchFamily="34" charset="0"/>
                  <a:cs typeface="Arial" panose="020B0604020202020204" pitchFamily="34" charset="0"/>
                </a:rPr>
                <a:t>ARS</a:t>
              </a:r>
            </a:p>
            <a:p>
              <a:pPr algn="ctr"/>
              <a:r>
                <a:rPr lang="en-GB" sz="1200" b="1">
                  <a:solidFill>
                    <a:schemeClr val="bg1">
                      <a:lumMod val="50000"/>
                    </a:schemeClr>
                  </a:solidFill>
                  <a:latin typeface="Arial" panose="020B0604020202020204" pitchFamily="34" charset="0"/>
                  <a:cs typeface="Arial" panose="020B0604020202020204" pitchFamily="34" charset="0"/>
                </a:rPr>
                <a:t>2022</a:t>
              </a:r>
            </a:p>
          </p:txBody>
        </p:sp>
      </p:grpSp>
      <p:sp>
        <p:nvSpPr>
          <p:cNvPr id="87" name="Free-form: Shape 86">
            <a:extLst>
              <a:ext uri="{FF2B5EF4-FFF2-40B4-BE49-F238E27FC236}">
                <a16:creationId xmlns:a16="http://schemas.microsoft.com/office/drawing/2014/main" id="{097B8481-D047-41D5-AB41-4DB8886395E2}"/>
              </a:ext>
              <a:ext uri="{C183D7F6-B498-43B3-948B-1728B52AA6E4}">
                <adec:decorative xmlns:adec="http://schemas.microsoft.com/office/drawing/2017/decorative" val="1"/>
              </a:ext>
            </a:extLst>
          </p:cNvPr>
          <p:cNvSpPr/>
          <p:nvPr/>
        </p:nvSpPr>
        <p:spPr>
          <a:xfrm>
            <a:off x="485743" y="4081102"/>
            <a:ext cx="463689" cy="986529"/>
          </a:xfrm>
          <a:custGeom>
            <a:avLst/>
            <a:gdLst>
              <a:gd name="connsiteX0" fmla="*/ 780177 w 2038525"/>
              <a:gd name="connsiteY0" fmla="*/ 142613 h 4337109"/>
              <a:gd name="connsiteX1" fmla="*/ 1082180 w 2038525"/>
              <a:gd name="connsiteY1" fmla="*/ 0 h 4337109"/>
              <a:gd name="connsiteX2" fmla="*/ 1199626 w 2038525"/>
              <a:gd name="connsiteY2" fmla="*/ 310393 h 4337109"/>
              <a:gd name="connsiteX3" fmla="*/ 1057013 w 2038525"/>
              <a:gd name="connsiteY3" fmla="*/ 629175 h 4337109"/>
              <a:gd name="connsiteX4" fmla="*/ 1233182 w 2038525"/>
              <a:gd name="connsiteY4" fmla="*/ 746621 h 4337109"/>
              <a:gd name="connsiteX5" fmla="*/ 1266738 w 2038525"/>
              <a:gd name="connsiteY5" fmla="*/ 830510 h 4337109"/>
              <a:gd name="connsiteX6" fmla="*/ 1140903 w 2038525"/>
              <a:gd name="connsiteY6" fmla="*/ 1048624 h 4337109"/>
              <a:gd name="connsiteX7" fmla="*/ 1266738 w 2038525"/>
              <a:gd name="connsiteY7" fmla="*/ 1266738 h 4337109"/>
              <a:gd name="connsiteX8" fmla="*/ 1149292 w 2038525"/>
              <a:gd name="connsiteY8" fmla="*/ 1291905 h 4337109"/>
              <a:gd name="connsiteX9" fmla="*/ 1359017 w 2038525"/>
              <a:gd name="connsiteY9" fmla="*/ 1434518 h 4337109"/>
              <a:gd name="connsiteX10" fmla="*/ 1384184 w 2038525"/>
              <a:gd name="connsiteY10" fmla="*/ 1577131 h 4337109"/>
              <a:gd name="connsiteX11" fmla="*/ 1442907 w 2038525"/>
              <a:gd name="connsiteY11" fmla="*/ 1728132 h 4337109"/>
              <a:gd name="connsiteX12" fmla="*/ 1535186 w 2038525"/>
              <a:gd name="connsiteY12" fmla="*/ 1644243 h 4337109"/>
              <a:gd name="connsiteX13" fmla="*/ 1661021 w 2038525"/>
              <a:gd name="connsiteY13" fmla="*/ 1904301 h 4337109"/>
              <a:gd name="connsiteX14" fmla="*/ 1593909 w 2038525"/>
              <a:gd name="connsiteY14" fmla="*/ 2155971 h 4337109"/>
              <a:gd name="connsiteX15" fmla="*/ 1392573 w 2038525"/>
              <a:gd name="connsiteY15" fmla="*/ 2390863 h 4337109"/>
              <a:gd name="connsiteX16" fmla="*/ 1384184 w 2038525"/>
              <a:gd name="connsiteY16" fmla="*/ 2525087 h 4337109"/>
              <a:gd name="connsiteX17" fmla="*/ 1518408 w 2038525"/>
              <a:gd name="connsiteY17" fmla="*/ 2709644 h 4337109"/>
              <a:gd name="connsiteX18" fmla="*/ 1686188 w 2038525"/>
              <a:gd name="connsiteY18" fmla="*/ 3196206 h 4337109"/>
              <a:gd name="connsiteX19" fmla="*/ 1728133 w 2038525"/>
              <a:gd name="connsiteY19" fmla="*/ 3464654 h 4337109"/>
              <a:gd name="connsiteX20" fmla="*/ 1853967 w 2038525"/>
              <a:gd name="connsiteY20" fmla="*/ 3615655 h 4337109"/>
              <a:gd name="connsiteX21" fmla="*/ 1921079 w 2038525"/>
              <a:gd name="connsiteY21" fmla="*/ 3783435 h 4337109"/>
              <a:gd name="connsiteX22" fmla="*/ 2038525 w 2038525"/>
              <a:gd name="connsiteY22" fmla="*/ 3884103 h 4337109"/>
              <a:gd name="connsiteX23" fmla="*/ 1786855 w 2038525"/>
              <a:gd name="connsiteY23" fmla="*/ 3934437 h 4337109"/>
              <a:gd name="connsiteX24" fmla="*/ 1585520 w 2038525"/>
              <a:gd name="connsiteY24" fmla="*/ 3775046 h 4337109"/>
              <a:gd name="connsiteX25" fmla="*/ 1241571 w 2038525"/>
              <a:gd name="connsiteY25" fmla="*/ 3808602 h 4337109"/>
              <a:gd name="connsiteX26" fmla="*/ 1073791 w 2038525"/>
              <a:gd name="connsiteY26" fmla="*/ 3800213 h 4337109"/>
              <a:gd name="connsiteX27" fmla="*/ 1073791 w 2038525"/>
              <a:gd name="connsiteY27" fmla="*/ 3909270 h 4337109"/>
              <a:gd name="connsiteX28" fmla="*/ 931178 w 2038525"/>
              <a:gd name="connsiteY28" fmla="*/ 3984771 h 4337109"/>
              <a:gd name="connsiteX29" fmla="*/ 721454 w 2038525"/>
              <a:gd name="connsiteY29" fmla="*/ 4228052 h 4337109"/>
              <a:gd name="connsiteX30" fmla="*/ 545285 w 2038525"/>
              <a:gd name="connsiteY30" fmla="*/ 4269997 h 4337109"/>
              <a:gd name="connsiteX31" fmla="*/ 511729 w 2038525"/>
              <a:gd name="connsiteY31" fmla="*/ 4337109 h 4337109"/>
              <a:gd name="connsiteX32" fmla="*/ 318782 w 2038525"/>
              <a:gd name="connsiteY32" fmla="*/ 4244830 h 4337109"/>
              <a:gd name="connsiteX33" fmla="*/ 117446 w 2038525"/>
              <a:gd name="connsiteY33" fmla="*/ 4278386 h 4337109"/>
              <a:gd name="connsiteX34" fmla="*/ 394283 w 2038525"/>
              <a:gd name="connsiteY34" fmla="*/ 3900881 h 4337109"/>
              <a:gd name="connsiteX35" fmla="*/ 360727 w 2038525"/>
              <a:gd name="connsiteY35" fmla="*/ 3649211 h 4337109"/>
              <a:gd name="connsiteX36" fmla="*/ 369116 w 2038525"/>
              <a:gd name="connsiteY36" fmla="*/ 3489821 h 4337109"/>
              <a:gd name="connsiteX37" fmla="*/ 478173 w 2038525"/>
              <a:gd name="connsiteY37" fmla="*/ 3506599 h 4337109"/>
              <a:gd name="connsiteX38" fmla="*/ 394283 w 2038525"/>
              <a:gd name="connsiteY38" fmla="*/ 3372375 h 4337109"/>
              <a:gd name="connsiteX39" fmla="*/ 318782 w 2038525"/>
              <a:gd name="connsiteY39" fmla="*/ 3212984 h 4337109"/>
              <a:gd name="connsiteX40" fmla="*/ 436228 w 2038525"/>
              <a:gd name="connsiteY40" fmla="*/ 2986481 h 4337109"/>
              <a:gd name="connsiteX41" fmla="*/ 243281 w 2038525"/>
              <a:gd name="connsiteY41" fmla="*/ 3011648 h 4337109"/>
              <a:gd name="connsiteX42" fmla="*/ 184558 w 2038525"/>
              <a:gd name="connsiteY42" fmla="*/ 2818701 h 4337109"/>
              <a:gd name="connsiteX43" fmla="*/ 218114 w 2038525"/>
              <a:gd name="connsiteY43" fmla="*/ 2600588 h 4337109"/>
              <a:gd name="connsiteX44" fmla="*/ 109057 w 2038525"/>
              <a:gd name="connsiteY44" fmla="*/ 2533476 h 4337109"/>
              <a:gd name="connsiteX45" fmla="*/ 0 w 2038525"/>
              <a:gd name="connsiteY45" fmla="*/ 1870745 h 4337109"/>
              <a:gd name="connsiteX46" fmla="*/ 335560 w 2038525"/>
              <a:gd name="connsiteY46" fmla="*/ 1686188 h 4337109"/>
              <a:gd name="connsiteX47" fmla="*/ 553674 w 2038525"/>
              <a:gd name="connsiteY47" fmla="*/ 1266738 h 4337109"/>
              <a:gd name="connsiteX48" fmla="*/ 671120 w 2038525"/>
              <a:gd name="connsiteY48" fmla="*/ 1132514 h 4337109"/>
              <a:gd name="connsiteX49" fmla="*/ 545285 w 2038525"/>
              <a:gd name="connsiteY49" fmla="*/ 1082180 h 4337109"/>
              <a:gd name="connsiteX50" fmla="*/ 763399 w 2038525"/>
              <a:gd name="connsiteY50" fmla="*/ 645953 h 4337109"/>
              <a:gd name="connsiteX51" fmla="*/ 780177 w 2038525"/>
              <a:gd name="connsiteY51" fmla="*/ 142613 h 433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038525" h="4337109">
                <a:moveTo>
                  <a:pt x="780177" y="142613"/>
                </a:moveTo>
                <a:lnTo>
                  <a:pt x="1082180" y="0"/>
                </a:lnTo>
                <a:lnTo>
                  <a:pt x="1199626" y="310393"/>
                </a:lnTo>
                <a:lnTo>
                  <a:pt x="1057013" y="629175"/>
                </a:lnTo>
                <a:lnTo>
                  <a:pt x="1233182" y="746621"/>
                </a:lnTo>
                <a:lnTo>
                  <a:pt x="1266738" y="830510"/>
                </a:lnTo>
                <a:lnTo>
                  <a:pt x="1140903" y="1048624"/>
                </a:lnTo>
                <a:lnTo>
                  <a:pt x="1266738" y="1266738"/>
                </a:lnTo>
                <a:lnTo>
                  <a:pt x="1149292" y="1291905"/>
                </a:lnTo>
                <a:lnTo>
                  <a:pt x="1359017" y="1434518"/>
                </a:lnTo>
                <a:lnTo>
                  <a:pt x="1384184" y="1577131"/>
                </a:lnTo>
                <a:lnTo>
                  <a:pt x="1442907" y="1728132"/>
                </a:lnTo>
                <a:lnTo>
                  <a:pt x="1535186" y="1644243"/>
                </a:lnTo>
                <a:lnTo>
                  <a:pt x="1661021" y="1904301"/>
                </a:lnTo>
                <a:lnTo>
                  <a:pt x="1593909" y="2155971"/>
                </a:lnTo>
                <a:lnTo>
                  <a:pt x="1392573" y="2390863"/>
                </a:lnTo>
                <a:lnTo>
                  <a:pt x="1384184" y="2525087"/>
                </a:lnTo>
                <a:lnTo>
                  <a:pt x="1518408" y="2709644"/>
                </a:lnTo>
                <a:lnTo>
                  <a:pt x="1686188" y="3196206"/>
                </a:lnTo>
                <a:lnTo>
                  <a:pt x="1728133" y="3464654"/>
                </a:lnTo>
                <a:lnTo>
                  <a:pt x="1853967" y="3615655"/>
                </a:lnTo>
                <a:lnTo>
                  <a:pt x="1921079" y="3783435"/>
                </a:lnTo>
                <a:lnTo>
                  <a:pt x="2038525" y="3884103"/>
                </a:lnTo>
                <a:lnTo>
                  <a:pt x="1786855" y="3934437"/>
                </a:lnTo>
                <a:lnTo>
                  <a:pt x="1585520" y="3775046"/>
                </a:lnTo>
                <a:lnTo>
                  <a:pt x="1241571" y="3808602"/>
                </a:lnTo>
                <a:lnTo>
                  <a:pt x="1073791" y="3800213"/>
                </a:lnTo>
                <a:lnTo>
                  <a:pt x="1073791" y="3909270"/>
                </a:lnTo>
                <a:lnTo>
                  <a:pt x="931178" y="3984771"/>
                </a:lnTo>
                <a:lnTo>
                  <a:pt x="721454" y="4228052"/>
                </a:lnTo>
                <a:lnTo>
                  <a:pt x="545285" y="4269997"/>
                </a:lnTo>
                <a:lnTo>
                  <a:pt x="511729" y="4337109"/>
                </a:lnTo>
                <a:lnTo>
                  <a:pt x="318782" y="4244830"/>
                </a:lnTo>
                <a:lnTo>
                  <a:pt x="117446" y="4278386"/>
                </a:lnTo>
                <a:lnTo>
                  <a:pt x="394283" y="3900881"/>
                </a:lnTo>
                <a:lnTo>
                  <a:pt x="360727" y="3649211"/>
                </a:lnTo>
                <a:lnTo>
                  <a:pt x="369116" y="3489821"/>
                </a:lnTo>
                <a:lnTo>
                  <a:pt x="478173" y="3506599"/>
                </a:lnTo>
                <a:lnTo>
                  <a:pt x="394283" y="3372375"/>
                </a:lnTo>
                <a:lnTo>
                  <a:pt x="318782" y="3212984"/>
                </a:lnTo>
                <a:lnTo>
                  <a:pt x="436228" y="2986481"/>
                </a:lnTo>
                <a:lnTo>
                  <a:pt x="243281" y="3011648"/>
                </a:lnTo>
                <a:lnTo>
                  <a:pt x="184558" y="2818701"/>
                </a:lnTo>
                <a:lnTo>
                  <a:pt x="218114" y="2600588"/>
                </a:lnTo>
                <a:lnTo>
                  <a:pt x="109057" y="2533476"/>
                </a:lnTo>
                <a:lnTo>
                  <a:pt x="0" y="1870745"/>
                </a:lnTo>
                <a:lnTo>
                  <a:pt x="335560" y="1686188"/>
                </a:lnTo>
                <a:lnTo>
                  <a:pt x="553674" y="1266738"/>
                </a:lnTo>
                <a:lnTo>
                  <a:pt x="671120" y="1132514"/>
                </a:lnTo>
                <a:lnTo>
                  <a:pt x="545285" y="1082180"/>
                </a:lnTo>
                <a:lnTo>
                  <a:pt x="763399" y="645953"/>
                </a:lnTo>
                <a:lnTo>
                  <a:pt x="780177" y="142613"/>
                </a:lnTo>
                <a:close/>
              </a:path>
            </a:pathLst>
          </a:custGeom>
          <a:solidFill>
            <a:srgbClr val="FAA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17817271-7DB6-474F-849E-6B0BDE89D3F0}"/>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4001" r="4001"/>
          <a:stretch/>
        </p:blipFill>
        <p:spPr>
          <a:xfrm>
            <a:off x="663716" y="4145669"/>
            <a:ext cx="443299" cy="481852"/>
          </a:xfrm>
          <a:prstGeom prst="rect">
            <a:avLst/>
          </a:prstGeom>
        </p:spPr>
      </p:pic>
      <p:sp>
        <p:nvSpPr>
          <p:cNvPr id="51" name="TextBox 50">
            <a:extLst>
              <a:ext uri="{FF2B5EF4-FFF2-40B4-BE49-F238E27FC236}">
                <a16:creationId xmlns:a16="http://schemas.microsoft.com/office/drawing/2014/main" id="{0C00E37D-4CA4-4377-A8F0-DF965DA66BFB}"/>
              </a:ext>
              <a:ext uri="{C183D7F6-B498-43B3-948B-1728B52AA6E4}">
                <adec:decorative xmlns:adec="http://schemas.microsoft.com/office/drawing/2017/decorative" val="1"/>
              </a:ext>
            </a:extLst>
          </p:cNvPr>
          <p:cNvSpPr txBox="1"/>
          <p:nvPr/>
        </p:nvSpPr>
        <p:spPr>
          <a:xfrm>
            <a:off x="5652116" y="3139915"/>
            <a:ext cx="582211" cy="523220"/>
          </a:xfrm>
          <a:prstGeom prst="rect">
            <a:avLst/>
          </a:prstGeom>
          <a:noFill/>
        </p:spPr>
        <p:txBody>
          <a:bodyPr wrap="none" rtlCol="0">
            <a:spAutoFit/>
          </a:bodyPr>
          <a:lstStyle/>
          <a:p>
            <a:pPr algn="ctr"/>
            <a:r>
              <a:rPr lang="en-GB" sz="1400" b="1">
                <a:solidFill>
                  <a:srgbClr val="002060"/>
                </a:solidFill>
                <a:latin typeface="Arial" panose="020B0604020202020204" pitchFamily="34" charset="0"/>
                <a:cs typeface="Arial" panose="020B0604020202020204" pitchFamily="34" charset="0"/>
              </a:rPr>
              <a:t>ARS</a:t>
            </a:r>
          </a:p>
          <a:p>
            <a:pPr algn="ctr"/>
            <a:r>
              <a:rPr lang="en-GB" sz="1400" b="1">
                <a:solidFill>
                  <a:srgbClr val="002060"/>
                </a:solidFill>
                <a:latin typeface="Arial" panose="020B0604020202020204" pitchFamily="34" charset="0"/>
                <a:cs typeface="Arial" panose="020B0604020202020204" pitchFamily="34" charset="0"/>
              </a:rPr>
              <a:t>2023</a:t>
            </a:r>
          </a:p>
        </p:txBody>
      </p:sp>
      <p:sp>
        <p:nvSpPr>
          <p:cNvPr id="52" name="TextBox 51">
            <a:extLst>
              <a:ext uri="{FF2B5EF4-FFF2-40B4-BE49-F238E27FC236}">
                <a16:creationId xmlns:a16="http://schemas.microsoft.com/office/drawing/2014/main" id="{722E059C-6BEF-4053-95D3-5123C1887F2E}"/>
              </a:ext>
              <a:ext uri="{C183D7F6-B498-43B3-948B-1728B52AA6E4}">
                <adec:decorative xmlns:adec="http://schemas.microsoft.com/office/drawing/2017/decorative" val="1"/>
              </a:ext>
            </a:extLst>
          </p:cNvPr>
          <p:cNvSpPr txBox="1"/>
          <p:nvPr/>
        </p:nvSpPr>
        <p:spPr>
          <a:xfrm>
            <a:off x="5177695" y="5893127"/>
            <a:ext cx="582211" cy="523220"/>
          </a:xfrm>
          <a:prstGeom prst="rect">
            <a:avLst/>
          </a:prstGeom>
          <a:noFill/>
        </p:spPr>
        <p:txBody>
          <a:bodyPr wrap="none" rtlCol="0">
            <a:spAutoFit/>
          </a:bodyPr>
          <a:lstStyle/>
          <a:p>
            <a:pPr algn="ctr"/>
            <a:r>
              <a:rPr lang="en-GB" sz="1400" b="1">
                <a:solidFill>
                  <a:srgbClr val="002060"/>
                </a:solidFill>
                <a:latin typeface="Arial" panose="020B0604020202020204" pitchFamily="34" charset="0"/>
                <a:cs typeface="Arial" panose="020B0604020202020204" pitchFamily="34" charset="0"/>
              </a:rPr>
              <a:t>ARS</a:t>
            </a:r>
          </a:p>
          <a:p>
            <a:pPr algn="ctr"/>
            <a:r>
              <a:rPr lang="en-GB" sz="1400" b="1">
                <a:solidFill>
                  <a:srgbClr val="002060"/>
                </a:solidFill>
                <a:latin typeface="Arial" panose="020B0604020202020204" pitchFamily="34" charset="0"/>
                <a:cs typeface="Arial" panose="020B0604020202020204" pitchFamily="34" charset="0"/>
              </a:rPr>
              <a:t>2023</a:t>
            </a:r>
          </a:p>
        </p:txBody>
      </p:sp>
    </p:spTree>
    <p:extLst>
      <p:ext uri="{BB962C8B-B14F-4D97-AF65-F5344CB8AC3E}">
        <p14:creationId xmlns:p14="http://schemas.microsoft.com/office/powerpoint/2010/main" val="4060515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231990-4762-4713-B4B5-0DF1954EB914}"/>
              </a:ext>
              <a:ext uri="{C183D7F6-B498-43B3-948B-1728B52AA6E4}">
                <adec:decorative xmlns:adec="http://schemas.microsoft.com/office/drawing/2017/decorative" val="1"/>
              </a:ext>
            </a:extLst>
          </p:cNvPr>
          <p:cNvSpPr/>
          <p:nvPr/>
        </p:nvSpPr>
        <p:spPr>
          <a:xfrm>
            <a:off x="0" y="-1"/>
            <a:ext cx="12192000" cy="11452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A2C4AB2-9442-4DBF-B47E-E7942D5B9666}"/>
              </a:ext>
            </a:extLst>
          </p:cNvPr>
          <p:cNvSpPr>
            <a:spLocks noGrp="1"/>
          </p:cNvSpPr>
          <p:nvPr>
            <p:ph type="title"/>
          </p:nvPr>
        </p:nvSpPr>
        <p:spPr>
          <a:xfrm>
            <a:off x="343195" y="202205"/>
            <a:ext cx="11200055" cy="786139"/>
          </a:xfrm>
        </p:spPr>
        <p:txBody>
          <a:bodyPr>
            <a:noAutofit/>
          </a:bodyPr>
          <a:lstStyle/>
          <a:p>
            <a:r>
              <a:rPr lang="en-US" sz="3200" b="1">
                <a:solidFill>
                  <a:schemeClr val="bg1"/>
                </a:solidFill>
                <a:latin typeface="Arial Black" panose="020B0A04020102020204" pitchFamily="34" charset="0"/>
                <a:cs typeface="Calibri Light"/>
              </a:rPr>
              <a:t>Growing up and aging well</a:t>
            </a:r>
            <a:endParaRPr lang="en-GB" sz="3200">
              <a:solidFill>
                <a:schemeClr val="bg1"/>
              </a:solidFill>
            </a:endParaRPr>
          </a:p>
        </p:txBody>
      </p:sp>
      <p:sp>
        <p:nvSpPr>
          <p:cNvPr id="24" name="Footer Placeholder 1">
            <a:extLst>
              <a:ext uri="{FF2B5EF4-FFF2-40B4-BE49-F238E27FC236}">
                <a16:creationId xmlns:a16="http://schemas.microsoft.com/office/drawing/2014/main" id="{E719495E-04FF-46FB-B358-D9071EC7F966}"/>
              </a:ext>
            </a:extLst>
          </p:cNvPr>
          <p:cNvSpPr txBox="1">
            <a:spLocks/>
          </p:cNvSpPr>
          <p:nvPr/>
        </p:nvSpPr>
        <p:spPr>
          <a:xfrm>
            <a:off x="-1" y="6303852"/>
            <a:ext cx="9365381" cy="56888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1" i="0" u="none" strike="noStrike" kern="1200" cap="none" spc="0" normalizeH="0" baseline="0" noProof="0">
                <a:ln>
                  <a:noFill/>
                </a:ln>
                <a:effectLst/>
                <a:uLnTx/>
                <a:uFillTx/>
                <a:latin typeface="Arial" panose="020B0604020202020204" pitchFamily="34" charset="0"/>
                <a:ea typeface="Verdana" panose="020B0604030504040204" pitchFamily="34" charset="0"/>
                <a:cs typeface="Arial" panose="020B0604020202020204" pitchFamily="34" charset="0"/>
              </a:rPr>
              <a:t>Q</a:t>
            </a:r>
            <a:r>
              <a:rPr lang="en-GB" sz="1000" b="1">
                <a:latin typeface="Arial" panose="020B0604020202020204" pitchFamily="34" charset="0"/>
                <a:ea typeface="Verdana" panose="020B0604030504040204" pitchFamily="34" charset="0"/>
                <a:cs typeface="Arial" panose="020B0604020202020204" pitchFamily="34" charset="0"/>
              </a:rPr>
              <a:t>. </a:t>
            </a:r>
            <a:r>
              <a:rPr kumimoji="0" lang="en-US" sz="1000" i="0" u="none" strike="noStrike" kern="1200" cap="none" spc="0" normalizeH="0" baseline="0" noProof="0">
                <a:ln>
                  <a:noFill/>
                </a:ln>
                <a:effectLst/>
                <a:uLnTx/>
                <a:uFillTx/>
                <a:latin typeface="Arial" panose="020B0604020202020204" pitchFamily="34" charset="0"/>
                <a:ea typeface="Verdana" panose="020B0604030504040204" pitchFamily="34" charset="0"/>
                <a:cs typeface="Arial" panose="020B0604020202020204" pitchFamily="34" charset="0"/>
              </a:rPr>
              <a:t>To what extent do you agree or disagree that your local area is a good place for children and young people to grow up? </a:t>
            </a:r>
            <a:r>
              <a:rPr kumimoji="0" lang="en-GB" sz="1000" b="1" i="0" u="none" strike="noStrike" kern="1200" cap="none" spc="0" normalizeH="0" baseline="0" noProof="0">
                <a:ln>
                  <a:noFill/>
                </a:ln>
                <a:effectLst/>
                <a:uLnTx/>
                <a:uFillTx/>
                <a:latin typeface="Arial" panose="020B0604020202020204" pitchFamily="34" charset="0"/>
                <a:ea typeface="Verdana" panose="020B0604030504040204" pitchFamily="34" charset="0"/>
                <a:cs typeface="Arial" panose="020B0604020202020204" pitchFamily="34" charset="0"/>
              </a:rPr>
              <a:t>Base</a:t>
            </a:r>
            <a:r>
              <a:rPr kumimoji="0" lang="en-GB" sz="1000" i="0" u="none" strike="noStrike" kern="1200" cap="none" spc="0" normalizeH="0" baseline="0" noProof="0">
                <a:ln>
                  <a:noFill/>
                </a:ln>
                <a:effectLst/>
                <a:uLnTx/>
                <a:uFillTx/>
                <a:latin typeface="Arial" panose="020B0604020202020204" pitchFamily="34" charset="0"/>
                <a:ea typeface="Verdana" panose="020B0604030504040204" pitchFamily="34" charset="0"/>
                <a:cs typeface="Arial" panose="020B0604020202020204" pitchFamily="34" charset="0"/>
              </a:rPr>
              <a:t>: all respondents in group A (1,039).</a:t>
            </a:r>
            <a:endParaRPr kumimoji="0" lang="en-US" sz="1000" i="0" u="none" strike="noStrike" kern="1200" cap="none" spc="0" normalizeH="0" baseline="0" noProof="0">
              <a:ln>
                <a:noFill/>
              </a:ln>
              <a:effectLst/>
              <a:uLnTx/>
              <a:uFillTx/>
              <a:latin typeface="Arial" panose="020B0604020202020204" pitchFamily="34" charset="0"/>
              <a:ea typeface="Verdana" panose="020B0604030504040204" pitchFamily="34" charset="0"/>
              <a:cs typeface="Arial" panose="020B0604020202020204" pitchFamily="34" charset="0"/>
            </a:endParaRPr>
          </a:p>
          <a:p>
            <a:pPr>
              <a:defRPr/>
            </a:pPr>
            <a:r>
              <a:rPr lang="en-US" sz="1000" b="1">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Q. </a:t>
            </a:r>
            <a:r>
              <a:rPr lang="en-US" sz="1000">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To what extent do you agree or disagree that your local area is a place where older people can live well? </a:t>
            </a:r>
            <a:r>
              <a:rPr lang="en-US" sz="1000" b="1">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Base</a:t>
            </a:r>
            <a:r>
              <a:rPr lang="en-US" sz="1000">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 all respondents in group B (972).</a:t>
            </a:r>
          </a:p>
          <a:p>
            <a:pPr>
              <a:defRPr/>
            </a:pPr>
            <a:r>
              <a:rPr kumimoji="0" lang="en-US" sz="1000" b="0" i="0" u="none" strike="noStrike" kern="1200" cap="none" spc="0" normalizeH="0" baseline="0" noProof="0">
                <a:ln>
                  <a:noFill/>
                </a:ln>
                <a:solidFill>
                  <a:srgbClr val="F2F2F2">
                    <a:lumMod val="10000"/>
                  </a:srgbClr>
                </a:solidFill>
                <a:effectLst/>
                <a:uLnTx/>
                <a:uFillTx/>
                <a:latin typeface="Arial" panose="020B0604020202020204" pitchFamily="34" charset="0"/>
                <a:ea typeface="Verdana" panose="020B0604030504040204" pitchFamily="34" charset="0"/>
                <a:cs typeface="Arial" panose="020B0604020202020204" pitchFamily="34" charset="0"/>
              </a:rPr>
              <a:t>*Caution: low base size for Waterloo town </a:t>
            </a:r>
            <a:r>
              <a:rPr kumimoji="0" lang="en-US" sz="1000" b="0" i="0" u="none" strike="noStrike" kern="1200" cap="none" spc="0" normalizeH="0" baseline="0" noProof="0" err="1">
                <a:ln>
                  <a:noFill/>
                </a:ln>
                <a:solidFill>
                  <a:srgbClr val="F2F2F2">
                    <a:lumMod val="10000"/>
                  </a:srgbClr>
                </a:solidFill>
                <a:effectLst/>
                <a:uLnTx/>
                <a:uFillTx/>
                <a:latin typeface="Arial" panose="020B0604020202020204" pitchFamily="34" charset="0"/>
                <a:ea typeface="Verdana" panose="020B0604030504040204" pitchFamily="34" charset="0"/>
                <a:cs typeface="Arial" panose="020B0604020202020204" pitchFamily="34" charset="0"/>
              </a:rPr>
              <a:t>centre</a:t>
            </a:r>
            <a:r>
              <a:rPr kumimoji="0" lang="en-US" sz="1000" b="0" i="0" u="none" strike="noStrike" kern="1200" cap="none" spc="0" normalizeH="0" baseline="0" noProof="0">
                <a:ln>
                  <a:noFill/>
                </a:ln>
                <a:solidFill>
                  <a:srgbClr val="F2F2F2">
                    <a:lumMod val="10000"/>
                  </a:srgbClr>
                </a:solidFill>
                <a:effectLst/>
                <a:uLnTx/>
                <a:uFillTx/>
                <a:latin typeface="Arial" panose="020B0604020202020204" pitchFamily="34" charset="0"/>
                <a:ea typeface="Verdana" panose="020B0604030504040204" pitchFamily="34" charset="0"/>
                <a:cs typeface="Arial" panose="020B0604020202020204" pitchFamily="34" charset="0"/>
              </a:rPr>
              <a:t> area (&lt;30) </a:t>
            </a:r>
          </a:p>
        </p:txBody>
      </p:sp>
      <p:sp>
        <p:nvSpPr>
          <p:cNvPr id="26" name="TextBox 25">
            <a:extLst>
              <a:ext uri="{FF2B5EF4-FFF2-40B4-BE49-F238E27FC236}">
                <a16:creationId xmlns:a16="http://schemas.microsoft.com/office/drawing/2014/main" id="{B1A1228F-CC54-4F6B-8750-B09F445A4234}"/>
              </a:ext>
            </a:extLst>
          </p:cNvPr>
          <p:cNvSpPr txBox="1"/>
          <p:nvPr/>
        </p:nvSpPr>
        <p:spPr>
          <a:xfrm>
            <a:off x="1005575" y="1372655"/>
            <a:ext cx="4860000" cy="1138773"/>
          </a:xfrm>
          <a:prstGeom prst="rect">
            <a:avLst/>
          </a:prstGeom>
          <a:noFill/>
        </p:spPr>
        <p:txBody>
          <a:bodyPr wrap="square" rtlCol="0">
            <a:spAutoFit/>
          </a:bodyPr>
          <a:lstStyle/>
          <a:p>
            <a:r>
              <a:rPr lang="en-GB" sz="3600">
                <a:solidFill>
                  <a:srgbClr val="002060"/>
                </a:solidFill>
                <a:latin typeface="Arial Black" panose="020B0A04020102020204" pitchFamily="34" charset="0"/>
              </a:rPr>
              <a:t>41% </a:t>
            </a:r>
            <a:r>
              <a:rPr lang="en-GB" sz="1600">
                <a:latin typeface="Arial" panose="020B0604020202020204" pitchFamily="34" charset="0"/>
                <a:cs typeface="Arial" panose="020B0604020202020204" pitchFamily="34" charset="0"/>
              </a:rPr>
              <a:t>agree </a:t>
            </a:r>
            <a:r>
              <a:rPr lang="en-GB" sz="1600" b="1">
                <a:latin typeface="Arial" panose="020B0604020202020204" pitchFamily="34" charset="0"/>
                <a:cs typeface="Arial" panose="020B0604020202020204" pitchFamily="34" charset="0"/>
              </a:rPr>
              <a:t>their local area is a good place for children and young people to grow up</a:t>
            </a:r>
            <a:endParaRPr lang="en-GB" sz="3600" b="1">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B770FE0D-E5B3-4630-B745-A3ED7D24983C}"/>
              </a:ext>
            </a:extLst>
          </p:cNvPr>
          <p:cNvSpPr txBox="1"/>
          <p:nvPr/>
        </p:nvSpPr>
        <p:spPr>
          <a:xfrm>
            <a:off x="2454638" y="2656117"/>
            <a:ext cx="3240000" cy="2167134"/>
          </a:xfrm>
          <a:prstGeom prst="rect">
            <a:avLst/>
          </a:prstGeom>
          <a:solidFill>
            <a:schemeClr val="bg1">
              <a:lumMod val="95000"/>
            </a:schemeClr>
          </a:solidFill>
        </p:spPr>
        <p:txBody>
          <a:bodyPr wrap="square" lIns="108000" tIns="108000" rIns="108000" bIns="108000" numCol="1" rtlCol="0" anchor="ctr">
            <a:noAutofit/>
          </a:bodyPr>
          <a:lstStyle/>
          <a:p>
            <a:r>
              <a:rPr lang="en-GB" sz="1200" b="1" dirty="0">
                <a:solidFill>
                  <a:srgbClr val="002060"/>
                </a:solidFill>
                <a:latin typeface="Arial" panose="020B0604020202020204" pitchFamily="34" charset="0"/>
                <a:cs typeface="Arial" panose="020B0604020202020204" pitchFamily="34" charset="0"/>
              </a:rPr>
              <a:t>Notable group differences</a:t>
            </a:r>
          </a:p>
          <a:p>
            <a:pPr marL="171450" indent="-171450">
              <a:buFont typeface="Wingdings" panose="05000000000000000000" pitchFamily="2" charset="2"/>
              <a:buChar char="v"/>
            </a:pPr>
            <a:r>
              <a:rPr lang="en-GB" sz="1200" dirty="0">
                <a:latin typeface="Arial" panose="020B0604020202020204" pitchFamily="34" charset="0"/>
                <a:cs typeface="Arial" panose="020B0604020202020204" pitchFamily="34" charset="0"/>
              </a:rPr>
              <a:t>Heterosexual</a:t>
            </a:r>
            <a:r>
              <a:rPr lang="en-GB" sz="1200" b="1" dirty="0">
                <a:solidFill>
                  <a:srgbClr val="008840"/>
                </a:solidFill>
                <a:latin typeface="Arial" panose="020B0604020202020204" pitchFamily="34" charset="0"/>
                <a:cs typeface="Arial" panose="020B0604020202020204" pitchFamily="34" charset="0"/>
              </a:rPr>
              <a:t> </a:t>
            </a:r>
            <a:r>
              <a:rPr lang="en-GB" sz="1200" b="1" dirty="0">
                <a:solidFill>
                  <a:srgbClr val="2C7E00"/>
                </a:solidFill>
                <a:latin typeface="Arial" panose="020B0604020202020204" pitchFamily="34" charset="0"/>
                <a:cs typeface="Arial" panose="020B0604020202020204" pitchFamily="34" charset="0"/>
              </a:rPr>
              <a:t>(44%) </a:t>
            </a:r>
            <a:r>
              <a:rPr lang="en-GB" sz="1200" dirty="0">
                <a:latin typeface="Arial" panose="020B0604020202020204" pitchFamily="34" charset="0"/>
                <a:cs typeface="Arial" panose="020B0604020202020204" pitchFamily="34" charset="0"/>
              </a:rPr>
              <a:t>vs LGB </a:t>
            </a:r>
            <a:r>
              <a:rPr lang="en-GB" sz="1200" b="1" dirty="0">
                <a:solidFill>
                  <a:srgbClr val="C00000"/>
                </a:solidFill>
                <a:latin typeface="Arial" panose="020B0604020202020204" pitchFamily="34" charset="0"/>
                <a:cs typeface="Arial" panose="020B0604020202020204" pitchFamily="34" charset="0"/>
              </a:rPr>
              <a:t>(33%)</a:t>
            </a:r>
          </a:p>
          <a:p>
            <a:pPr marL="171450" indent="-171450">
              <a:buFont typeface="Wingdings" panose="05000000000000000000" pitchFamily="2" charset="2"/>
              <a:buChar char="v"/>
            </a:pPr>
            <a:r>
              <a:rPr lang="en-GB" sz="1200" dirty="0">
                <a:latin typeface="Arial" panose="020B0604020202020204" pitchFamily="34" charset="0"/>
                <a:cs typeface="Arial" panose="020B0604020202020204" pitchFamily="34" charset="0"/>
              </a:rPr>
              <a:t>Economically active </a:t>
            </a:r>
            <a:r>
              <a:rPr lang="en-GB" sz="1200" b="1" dirty="0">
                <a:solidFill>
                  <a:srgbClr val="C00000"/>
                </a:solidFill>
                <a:latin typeface="Arial" panose="020B0604020202020204" pitchFamily="34" charset="0"/>
                <a:cs typeface="Arial" panose="020B0604020202020204" pitchFamily="34" charset="0"/>
              </a:rPr>
              <a:t>(39%) </a:t>
            </a:r>
            <a:r>
              <a:rPr lang="en-GB" sz="1200" dirty="0">
                <a:latin typeface="Arial" panose="020B0604020202020204" pitchFamily="34" charset="0"/>
                <a:cs typeface="Arial" panose="020B0604020202020204" pitchFamily="34" charset="0"/>
              </a:rPr>
              <a:t>vs inactive </a:t>
            </a:r>
            <a:r>
              <a:rPr lang="en-GB" sz="1200" b="1" dirty="0">
                <a:solidFill>
                  <a:srgbClr val="2C7E00"/>
                </a:solidFill>
                <a:latin typeface="Arial" panose="020B0604020202020204" pitchFamily="34" charset="0"/>
                <a:cs typeface="Arial" panose="020B0604020202020204" pitchFamily="34" charset="0"/>
              </a:rPr>
              <a:t>(47%)</a:t>
            </a:r>
          </a:p>
          <a:p>
            <a:pPr marL="171450" indent="-171450">
              <a:buFont typeface="Wingdings" panose="05000000000000000000" pitchFamily="2" charset="2"/>
              <a:buChar char="v"/>
            </a:pPr>
            <a:r>
              <a:rPr lang="en-GB" sz="1200" dirty="0">
                <a:latin typeface="Arial" panose="020B0604020202020204" pitchFamily="34" charset="0"/>
                <a:cs typeface="Arial" panose="020B0604020202020204" pitchFamily="34" charset="0"/>
              </a:rPr>
              <a:t>Black residents </a:t>
            </a:r>
            <a:r>
              <a:rPr lang="en-GB" sz="1200" b="1" dirty="0">
                <a:solidFill>
                  <a:srgbClr val="2C7E00"/>
                </a:solidFill>
                <a:latin typeface="Arial" panose="020B0604020202020204" pitchFamily="34" charset="0"/>
                <a:cs typeface="Arial" panose="020B0604020202020204" pitchFamily="34" charset="0"/>
              </a:rPr>
              <a:t>(51%)</a:t>
            </a:r>
          </a:p>
          <a:p>
            <a:pPr marL="171450" indent="-171450">
              <a:buFont typeface="Wingdings" panose="05000000000000000000" pitchFamily="2" charset="2"/>
              <a:buChar char="v"/>
            </a:pPr>
            <a:r>
              <a:rPr lang="en-GB" sz="1200" dirty="0">
                <a:latin typeface="Arial" panose="020B0604020202020204" pitchFamily="34" charset="0"/>
                <a:cs typeface="Arial" panose="020B0604020202020204" pitchFamily="34" charset="0"/>
              </a:rPr>
              <a:t>Higher earners (equivalised annual income over £70,000) </a:t>
            </a:r>
            <a:r>
              <a:rPr lang="en-GB" sz="1200" b="1" dirty="0">
                <a:solidFill>
                  <a:srgbClr val="2C7E00"/>
                </a:solidFill>
                <a:latin typeface="Arial" panose="020B0604020202020204" pitchFamily="34" charset="0"/>
                <a:cs typeface="Arial" panose="020B0604020202020204" pitchFamily="34" charset="0"/>
              </a:rPr>
              <a:t>(60%)</a:t>
            </a:r>
          </a:p>
          <a:p>
            <a:pPr marL="171450" indent="-171450">
              <a:buFont typeface="Wingdings" panose="05000000000000000000" pitchFamily="2" charset="2"/>
              <a:buChar char="v"/>
            </a:pPr>
            <a:r>
              <a:rPr lang="en-GB" sz="1200" dirty="0">
                <a:latin typeface="Arial" panose="020B0604020202020204" pitchFamily="34" charset="0"/>
                <a:cs typeface="Arial" panose="020B0604020202020204" pitchFamily="34" charset="0"/>
              </a:rPr>
              <a:t>More deprived areas (IMD1 </a:t>
            </a:r>
            <a:r>
              <a:rPr lang="en-GB" sz="1200" b="1" dirty="0">
                <a:solidFill>
                  <a:srgbClr val="C00000"/>
                </a:solidFill>
                <a:latin typeface="Arial" panose="020B0604020202020204" pitchFamily="34" charset="0"/>
                <a:cs typeface="Arial" panose="020B0604020202020204" pitchFamily="34" charset="0"/>
              </a:rPr>
              <a:t>32%</a:t>
            </a:r>
            <a:r>
              <a:rPr lang="en-GB" sz="1200" dirty="0">
                <a:latin typeface="Arial" panose="020B0604020202020204" pitchFamily="34" charset="0"/>
                <a:cs typeface="Arial" panose="020B0604020202020204" pitchFamily="34" charset="0"/>
              </a:rPr>
              <a:t>, IMD2 </a:t>
            </a:r>
            <a:r>
              <a:rPr lang="en-GB" sz="1200" b="1" dirty="0">
                <a:solidFill>
                  <a:srgbClr val="C00000"/>
                </a:solidFill>
                <a:latin typeface="Arial" panose="020B0604020202020204" pitchFamily="34" charset="0"/>
                <a:cs typeface="Arial" panose="020B0604020202020204" pitchFamily="34" charset="0"/>
              </a:rPr>
              <a:t>35%</a:t>
            </a:r>
            <a:r>
              <a:rPr lang="en-GB" sz="1200" dirty="0">
                <a:latin typeface="Arial" panose="020B0604020202020204" pitchFamily="34" charset="0"/>
                <a:cs typeface="Arial" panose="020B0604020202020204" pitchFamily="34" charset="0"/>
              </a:rPr>
              <a:t>), vs less deprived areas (IMD3 </a:t>
            </a:r>
            <a:r>
              <a:rPr lang="en-GB" sz="1200" b="1" dirty="0">
                <a:solidFill>
                  <a:srgbClr val="2C7E00"/>
                </a:solidFill>
                <a:latin typeface="Arial" panose="020B0604020202020204" pitchFamily="34" charset="0"/>
                <a:cs typeface="Arial" panose="020B0604020202020204" pitchFamily="34" charset="0"/>
              </a:rPr>
              <a:t>49%</a:t>
            </a:r>
            <a:r>
              <a:rPr lang="en-GB" sz="1200" dirty="0">
                <a:latin typeface="Arial" panose="020B0604020202020204" pitchFamily="34" charset="0"/>
                <a:cs typeface="Arial" panose="020B0604020202020204" pitchFamily="34" charset="0"/>
              </a:rPr>
              <a:t>, IMD4 </a:t>
            </a:r>
            <a:r>
              <a:rPr lang="en-GB" sz="1200" b="1" dirty="0">
                <a:solidFill>
                  <a:srgbClr val="2C7E00"/>
                </a:solidFill>
                <a:latin typeface="Arial" panose="020B0604020202020204" pitchFamily="34" charset="0"/>
                <a:cs typeface="Arial" panose="020B0604020202020204" pitchFamily="34" charset="0"/>
              </a:rPr>
              <a:t>64%</a:t>
            </a:r>
            <a:r>
              <a:rPr lang="en-GB" sz="1200" dirty="0">
                <a:latin typeface="Arial" panose="020B0604020202020204" pitchFamily="34" charset="0"/>
                <a:cs typeface="Arial" panose="020B0604020202020204" pitchFamily="34" charset="0"/>
              </a:rPr>
              <a:t>)</a:t>
            </a:r>
          </a:p>
        </p:txBody>
      </p:sp>
      <p:sp>
        <p:nvSpPr>
          <p:cNvPr id="51" name="TextBox 50">
            <a:extLst>
              <a:ext uri="{FF2B5EF4-FFF2-40B4-BE49-F238E27FC236}">
                <a16:creationId xmlns:a16="http://schemas.microsoft.com/office/drawing/2014/main" id="{BB1EEB67-91AF-4A8E-A219-85023B26850A}"/>
              </a:ext>
            </a:extLst>
          </p:cNvPr>
          <p:cNvSpPr txBox="1"/>
          <p:nvPr/>
        </p:nvSpPr>
        <p:spPr>
          <a:xfrm>
            <a:off x="7172041" y="1373358"/>
            <a:ext cx="4860000" cy="892552"/>
          </a:xfrm>
          <a:prstGeom prst="rect">
            <a:avLst/>
          </a:prstGeom>
          <a:noFill/>
        </p:spPr>
        <p:txBody>
          <a:bodyPr wrap="square">
            <a:spAutoFit/>
          </a:bodyPr>
          <a:lstStyle/>
          <a:p>
            <a:r>
              <a:rPr lang="en-GB" sz="3600">
                <a:solidFill>
                  <a:srgbClr val="002060"/>
                </a:solidFill>
                <a:latin typeface="Arial Black" panose="020B0A04020102020204" pitchFamily="34" charset="0"/>
              </a:rPr>
              <a:t>39% </a:t>
            </a:r>
            <a:r>
              <a:rPr lang="en-GB" sz="1600">
                <a:latin typeface="Arial" panose="020B0604020202020204" pitchFamily="34" charset="0"/>
                <a:cs typeface="Arial" panose="020B0604020202020204" pitchFamily="34" charset="0"/>
              </a:rPr>
              <a:t>agree </a:t>
            </a:r>
            <a:r>
              <a:rPr lang="en-GB" sz="1600" b="1">
                <a:latin typeface="Arial" panose="020B0604020202020204" pitchFamily="34" charset="0"/>
                <a:cs typeface="Arial" panose="020B0604020202020204" pitchFamily="34" charset="0"/>
              </a:rPr>
              <a:t>their local area is a place where older people can live well</a:t>
            </a:r>
            <a:endParaRPr lang="en-GB" sz="1600"/>
          </a:p>
        </p:txBody>
      </p:sp>
      <p:sp>
        <p:nvSpPr>
          <p:cNvPr id="37" name="TextBox 36">
            <a:extLst>
              <a:ext uri="{FF2B5EF4-FFF2-40B4-BE49-F238E27FC236}">
                <a16:creationId xmlns:a16="http://schemas.microsoft.com/office/drawing/2014/main" id="{B1F9B431-50D2-47F4-B5C5-8655123B0A11}"/>
              </a:ext>
            </a:extLst>
          </p:cNvPr>
          <p:cNvSpPr txBox="1"/>
          <p:nvPr/>
        </p:nvSpPr>
        <p:spPr>
          <a:xfrm>
            <a:off x="8504264" y="2607806"/>
            <a:ext cx="3281906" cy="1515647"/>
          </a:xfrm>
          <a:prstGeom prst="rect">
            <a:avLst/>
          </a:prstGeom>
          <a:solidFill>
            <a:schemeClr val="bg1">
              <a:lumMod val="95000"/>
            </a:schemeClr>
          </a:solidFill>
        </p:spPr>
        <p:txBody>
          <a:bodyPr wrap="square" lIns="108000" tIns="108000" rIns="108000" bIns="108000" rtlCol="0" anchor="ctr">
            <a:noAutofit/>
          </a:bodyPr>
          <a:lstStyle/>
          <a:p>
            <a:r>
              <a:rPr lang="en-GB" sz="1200" b="1" dirty="0">
                <a:solidFill>
                  <a:srgbClr val="002060"/>
                </a:solidFill>
                <a:latin typeface="Arial" panose="020B0604020202020204" pitchFamily="34" charset="0"/>
                <a:cs typeface="Arial" panose="020B0604020202020204" pitchFamily="34" charset="0"/>
              </a:rPr>
              <a:t>Notable group differences</a:t>
            </a:r>
          </a:p>
          <a:p>
            <a:pPr marL="171450" indent="-171450">
              <a:buFont typeface="Wingdings" panose="05000000000000000000" pitchFamily="2" charset="2"/>
              <a:buChar char="v"/>
            </a:pPr>
            <a:r>
              <a:rPr lang="en-GB" sz="1200" dirty="0">
                <a:latin typeface="Arial" panose="020B0604020202020204" pitchFamily="34" charset="0"/>
                <a:cs typeface="Arial" panose="020B0604020202020204" pitchFamily="34" charset="0"/>
              </a:rPr>
              <a:t>Residents aged 65+ </a:t>
            </a:r>
            <a:r>
              <a:rPr lang="en-GB" sz="1200" b="1" dirty="0">
                <a:solidFill>
                  <a:srgbClr val="2C7E00"/>
                </a:solidFill>
                <a:latin typeface="Arial" panose="020B0604020202020204" pitchFamily="34" charset="0"/>
                <a:cs typeface="Arial" panose="020B0604020202020204" pitchFamily="34" charset="0"/>
              </a:rPr>
              <a:t>(50%)</a:t>
            </a:r>
          </a:p>
          <a:p>
            <a:pPr marL="171450" indent="-171450">
              <a:buFont typeface="Wingdings" panose="05000000000000000000" pitchFamily="2" charset="2"/>
              <a:buChar char="v"/>
            </a:pPr>
            <a:r>
              <a:rPr lang="en-GB" sz="1200" dirty="0">
                <a:latin typeface="Arial" panose="020B0604020202020204" pitchFamily="34" charset="0"/>
                <a:cs typeface="Arial" panose="020B0604020202020204" pitchFamily="34" charset="0"/>
              </a:rPr>
              <a:t>Economically active </a:t>
            </a:r>
            <a:r>
              <a:rPr lang="en-GB" sz="1200" b="1" dirty="0">
                <a:solidFill>
                  <a:srgbClr val="C00000"/>
                </a:solidFill>
                <a:latin typeface="Arial" panose="020B0604020202020204" pitchFamily="34" charset="0"/>
                <a:cs typeface="Arial" panose="020B0604020202020204" pitchFamily="34" charset="0"/>
              </a:rPr>
              <a:t>(36%) </a:t>
            </a:r>
            <a:r>
              <a:rPr lang="en-GB" sz="1200" dirty="0">
                <a:latin typeface="Arial" panose="020B0604020202020204" pitchFamily="34" charset="0"/>
                <a:cs typeface="Arial" panose="020B0604020202020204" pitchFamily="34" charset="0"/>
              </a:rPr>
              <a:t>vs inactive </a:t>
            </a:r>
            <a:r>
              <a:rPr lang="en-GB" sz="1200" b="1" dirty="0">
                <a:solidFill>
                  <a:srgbClr val="2C7E00"/>
                </a:solidFill>
                <a:latin typeface="Arial" panose="020B0604020202020204" pitchFamily="34" charset="0"/>
                <a:cs typeface="Arial" panose="020B0604020202020204" pitchFamily="34" charset="0"/>
              </a:rPr>
              <a:t>(48%)</a:t>
            </a:r>
          </a:p>
          <a:p>
            <a:pPr marL="171450" indent="-171450">
              <a:buFont typeface="Wingdings" panose="05000000000000000000" pitchFamily="2" charset="2"/>
              <a:buChar char="v"/>
            </a:pPr>
            <a:r>
              <a:rPr lang="en-GB" sz="1200" dirty="0">
                <a:latin typeface="Arial" panose="020B0604020202020204" pitchFamily="34" charset="0"/>
                <a:cs typeface="Arial" panose="020B0604020202020204" pitchFamily="34" charset="0"/>
              </a:rPr>
              <a:t>Black residents </a:t>
            </a:r>
            <a:r>
              <a:rPr lang="en-GB" sz="1200" b="1" dirty="0">
                <a:solidFill>
                  <a:srgbClr val="2C7E00"/>
                </a:solidFill>
                <a:latin typeface="Arial" panose="020B0604020202020204" pitchFamily="34" charset="0"/>
                <a:cs typeface="Arial" panose="020B0604020202020204" pitchFamily="34" charset="0"/>
              </a:rPr>
              <a:t>(54%)</a:t>
            </a:r>
          </a:p>
          <a:p>
            <a:pPr marL="171450" indent="-171450">
              <a:buFont typeface="Wingdings" panose="05000000000000000000" pitchFamily="2" charset="2"/>
              <a:buChar char="v"/>
            </a:pPr>
            <a:r>
              <a:rPr lang="en-GB" sz="1200" dirty="0">
                <a:latin typeface="Arial" panose="020B0604020202020204" pitchFamily="34" charset="0"/>
                <a:cs typeface="Arial" panose="020B0604020202020204" pitchFamily="34" charset="0"/>
              </a:rPr>
              <a:t>Residents with care experience </a:t>
            </a:r>
            <a:r>
              <a:rPr lang="en-GB" sz="1200" b="1" dirty="0">
                <a:solidFill>
                  <a:srgbClr val="2C7E00"/>
                </a:solidFill>
                <a:latin typeface="Arial" panose="020B0604020202020204" pitchFamily="34" charset="0"/>
                <a:cs typeface="Arial" panose="020B0604020202020204" pitchFamily="34" charset="0"/>
              </a:rPr>
              <a:t>(56%) </a:t>
            </a:r>
            <a:r>
              <a:rPr lang="en-GB" sz="1200" dirty="0">
                <a:latin typeface="Arial" panose="020B0604020202020204" pitchFamily="34" charset="0"/>
                <a:cs typeface="Arial" panose="020B0604020202020204" pitchFamily="34" charset="0"/>
              </a:rPr>
              <a:t>vs residents without </a:t>
            </a:r>
            <a:r>
              <a:rPr lang="en-GB" sz="1200" b="1" dirty="0">
                <a:solidFill>
                  <a:srgbClr val="C00000"/>
                </a:solidFill>
                <a:latin typeface="Arial" panose="020B0604020202020204" pitchFamily="34" charset="0"/>
                <a:cs typeface="Arial" panose="020B0604020202020204" pitchFamily="34" charset="0"/>
              </a:rPr>
              <a:t>(38%)</a:t>
            </a:r>
          </a:p>
        </p:txBody>
      </p:sp>
      <p:cxnSp>
        <p:nvCxnSpPr>
          <p:cNvPr id="28" name="Straight Connector 27">
            <a:extLst>
              <a:ext uri="{FF2B5EF4-FFF2-40B4-BE49-F238E27FC236}">
                <a16:creationId xmlns:a16="http://schemas.microsoft.com/office/drawing/2014/main" id="{80BFAA48-7AE0-4C81-8009-1B34D911F47E}"/>
              </a:ext>
              <a:ext uri="{C183D7F6-B498-43B3-948B-1728B52AA6E4}">
                <adec:decorative xmlns:adec="http://schemas.microsoft.com/office/drawing/2017/decorative" val="1"/>
              </a:ext>
            </a:extLst>
          </p:cNvPr>
          <p:cNvCxnSpPr>
            <a:cxnSpLocks/>
          </p:cNvCxnSpPr>
          <p:nvPr/>
        </p:nvCxnSpPr>
        <p:spPr>
          <a:xfrm>
            <a:off x="6096000" y="1318472"/>
            <a:ext cx="0" cy="501495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B549600-C07B-478D-9D52-254644293B94}"/>
              </a:ext>
              <a:ext uri="{C183D7F6-B498-43B3-948B-1728B52AA6E4}">
                <adec:decorative xmlns:adec="http://schemas.microsoft.com/office/drawing/2017/decorative" val="1"/>
              </a:ext>
            </a:extLst>
          </p:cNvPr>
          <p:cNvGrpSpPr/>
          <p:nvPr/>
        </p:nvGrpSpPr>
        <p:grpSpPr>
          <a:xfrm>
            <a:off x="353991" y="1381885"/>
            <a:ext cx="563705" cy="986529"/>
            <a:chOff x="485560" y="1501104"/>
            <a:chExt cx="563705" cy="986529"/>
          </a:xfrm>
        </p:grpSpPr>
        <p:sp>
          <p:nvSpPr>
            <p:cNvPr id="40" name="Free-form: Shape 39">
              <a:extLst>
                <a:ext uri="{FF2B5EF4-FFF2-40B4-BE49-F238E27FC236}">
                  <a16:creationId xmlns:a16="http://schemas.microsoft.com/office/drawing/2014/main" id="{61723267-205B-440F-9559-E1FD086DA089}"/>
                </a:ext>
              </a:extLst>
            </p:cNvPr>
            <p:cNvSpPr/>
            <p:nvPr/>
          </p:nvSpPr>
          <p:spPr>
            <a:xfrm>
              <a:off x="485560" y="1501104"/>
              <a:ext cx="463689" cy="986529"/>
            </a:xfrm>
            <a:custGeom>
              <a:avLst/>
              <a:gdLst>
                <a:gd name="connsiteX0" fmla="*/ 780177 w 2038525"/>
                <a:gd name="connsiteY0" fmla="*/ 142613 h 4337109"/>
                <a:gd name="connsiteX1" fmla="*/ 1082180 w 2038525"/>
                <a:gd name="connsiteY1" fmla="*/ 0 h 4337109"/>
                <a:gd name="connsiteX2" fmla="*/ 1199626 w 2038525"/>
                <a:gd name="connsiteY2" fmla="*/ 310393 h 4337109"/>
                <a:gd name="connsiteX3" fmla="*/ 1057013 w 2038525"/>
                <a:gd name="connsiteY3" fmla="*/ 629175 h 4337109"/>
                <a:gd name="connsiteX4" fmla="*/ 1233182 w 2038525"/>
                <a:gd name="connsiteY4" fmla="*/ 746621 h 4337109"/>
                <a:gd name="connsiteX5" fmla="*/ 1266738 w 2038525"/>
                <a:gd name="connsiteY5" fmla="*/ 830510 h 4337109"/>
                <a:gd name="connsiteX6" fmla="*/ 1140903 w 2038525"/>
                <a:gd name="connsiteY6" fmla="*/ 1048624 h 4337109"/>
                <a:gd name="connsiteX7" fmla="*/ 1266738 w 2038525"/>
                <a:gd name="connsiteY7" fmla="*/ 1266738 h 4337109"/>
                <a:gd name="connsiteX8" fmla="*/ 1149292 w 2038525"/>
                <a:gd name="connsiteY8" fmla="*/ 1291905 h 4337109"/>
                <a:gd name="connsiteX9" fmla="*/ 1359017 w 2038525"/>
                <a:gd name="connsiteY9" fmla="*/ 1434518 h 4337109"/>
                <a:gd name="connsiteX10" fmla="*/ 1384184 w 2038525"/>
                <a:gd name="connsiteY10" fmla="*/ 1577131 h 4337109"/>
                <a:gd name="connsiteX11" fmla="*/ 1442907 w 2038525"/>
                <a:gd name="connsiteY11" fmla="*/ 1728132 h 4337109"/>
                <a:gd name="connsiteX12" fmla="*/ 1535186 w 2038525"/>
                <a:gd name="connsiteY12" fmla="*/ 1644243 h 4337109"/>
                <a:gd name="connsiteX13" fmla="*/ 1661021 w 2038525"/>
                <a:gd name="connsiteY13" fmla="*/ 1904301 h 4337109"/>
                <a:gd name="connsiteX14" fmla="*/ 1593909 w 2038525"/>
                <a:gd name="connsiteY14" fmla="*/ 2155971 h 4337109"/>
                <a:gd name="connsiteX15" fmla="*/ 1392573 w 2038525"/>
                <a:gd name="connsiteY15" fmla="*/ 2390863 h 4337109"/>
                <a:gd name="connsiteX16" fmla="*/ 1384184 w 2038525"/>
                <a:gd name="connsiteY16" fmla="*/ 2525087 h 4337109"/>
                <a:gd name="connsiteX17" fmla="*/ 1518408 w 2038525"/>
                <a:gd name="connsiteY17" fmla="*/ 2709644 h 4337109"/>
                <a:gd name="connsiteX18" fmla="*/ 1686188 w 2038525"/>
                <a:gd name="connsiteY18" fmla="*/ 3196206 h 4337109"/>
                <a:gd name="connsiteX19" fmla="*/ 1728133 w 2038525"/>
                <a:gd name="connsiteY19" fmla="*/ 3464654 h 4337109"/>
                <a:gd name="connsiteX20" fmla="*/ 1853967 w 2038525"/>
                <a:gd name="connsiteY20" fmla="*/ 3615655 h 4337109"/>
                <a:gd name="connsiteX21" fmla="*/ 1921079 w 2038525"/>
                <a:gd name="connsiteY21" fmla="*/ 3783435 h 4337109"/>
                <a:gd name="connsiteX22" fmla="*/ 2038525 w 2038525"/>
                <a:gd name="connsiteY22" fmla="*/ 3884103 h 4337109"/>
                <a:gd name="connsiteX23" fmla="*/ 1786855 w 2038525"/>
                <a:gd name="connsiteY23" fmla="*/ 3934437 h 4337109"/>
                <a:gd name="connsiteX24" fmla="*/ 1585520 w 2038525"/>
                <a:gd name="connsiteY24" fmla="*/ 3775046 h 4337109"/>
                <a:gd name="connsiteX25" fmla="*/ 1241571 w 2038525"/>
                <a:gd name="connsiteY25" fmla="*/ 3808602 h 4337109"/>
                <a:gd name="connsiteX26" fmla="*/ 1073791 w 2038525"/>
                <a:gd name="connsiteY26" fmla="*/ 3800213 h 4337109"/>
                <a:gd name="connsiteX27" fmla="*/ 1073791 w 2038525"/>
                <a:gd name="connsiteY27" fmla="*/ 3909270 h 4337109"/>
                <a:gd name="connsiteX28" fmla="*/ 931178 w 2038525"/>
                <a:gd name="connsiteY28" fmla="*/ 3984771 h 4337109"/>
                <a:gd name="connsiteX29" fmla="*/ 721454 w 2038525"/>
                <a:gd name="connsiteY29" fmla="*/ 4228052 h 4337109"/>
                <a:gd name="connsiteX30" fmla="*/ 545285 w 2038525"/>
                <a:gd name="connsiteY30" fmla="*/ 4269997 h 4337109"/>
                <a:gd name="connsiteX31" fmla="*/ 511729 w 2038525"/>
                <a:gd name="connsiteY31" fmla="*/ 4337109 h 4337109"/>
                <a:gd name="connsiteX32" fmla="*/ 318782 w 2038525"/>
                <a:gd name="connsiteY32" fmla="*/ 4244830 h 4337109"/>
                <a:gd name="connsiteX33" fmla="*/ 117446 w 2038525"/>
                <a:gd name="connsiteY33" fmla="*/ 4278386 h 4337109"/>
                <a:gd name="connsiteX34" fmla="*/ 394283 w 2038525"/>
                <a:gd name="connsiteY34" fmla="*/ 3900881 h 4337109"/>
                <a:gd name="connsiteX35" fmla="*/ 360727 w 2038525"/>
                <a:gd name="connsiteY35" fmla="*/ 3649211 h 4337109"/>
                <a:gd name="connsiteX36" fmla="*/ 369116 w 2038525"/>
                <a:gd name="connsiteY36" fmla="*/ 3489821 h 4337109"/>
                <a:gd name="connsiteX37" fmla="*/ 478173 w 2038525"/>
                <a:gd name="connsiteY37" fmla="*/ 3506599 h 4337109"/>
                <a:gd name="connsiteX38" fmla="*/ 394283 w 2038525"/>
                <a:gd name="connsiteY38" fmla="*/ 3372375 h 4337109"/>
                <a:gd name="connsiteX39" fmla="*/ 318782 w 2038525"/>
                <a:gd name="connsiteY39" fmla="*/ 3212984 h 4337109"/>
                <a:gd name="connsiteX40" fmla="*/ 436228 w 2038525"/>
                <a:gd name="connsiteY40" fmla="*/ 2986481 h 4337109"/>
                <a:gd name="connsiteX41" fmla="*/ 243281 w 2038525"/>
                <a:gd name="connsiteY41" fmla="*/ 3011648 h 4337109"/>
                <a:gd name="connsiteX42" fmla="*/ 184558 w 2038525"/>
                <a:gd name="connsiteY42" fmla="*/ 2818701 h 4337109"/>
                <a:gd name="connsiteX43" fmla="*/ 218114 w 2038525"/>
                <a:gd name="connsiteY43" fmla="*/ 2600588 h 4337109"/>
                <a:gd name="connsiteX44" fmla="*/ 109057 w 2038525"/>
                <a:gd name="connsiteY44" fmla="*/ 2533476 h 4337109"/>
                <a:gd name="connsiteX45" fmla="*/ 0 w 2038525"/>
                <a:gd name="connsiteY45" fmla="*/ 1870745 h 4337109"/>
                <a:gd name="connsiteX46" fmla="*/ 335560 w 2038525"/>
                <a:gd name="connsiteY46" fmla="*/ 1686188 h 4337109"/>
                <a:gd name="connsiteX47" fmla="*/ 553674 w 2038525"/>
                <a:gd name="connsiteY47" fmla="*/ 1266738 h 4337109"/>
                <a:gd name="connsiteX48" fmla="*/ 671120 w 2038525"/>
                <a:gd name="connsiteY48" fmla="*/ 1132514 h 4337109"/>
                <a:gd name="connsiteX49" fmla="*/ 545285 w 2038525"/>
                <a:gd name="connsiteY49" fmla="*/ 1082180 h 4337109"/>
                <a:gd name="connsiteX50" fmla="*/ 763399 w 2038525"/>
                <a:gd name="connsiteY50" fmla="*/ 645953 h 4337109"/>
                <a:gd name="connsiteX51" fmla="*/ 780177 w 2038525"/>
                <a:gd name="connsiteY51" fmla="*/ 142613 h 433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038525" h="4337109">
                  <a:moveTo>
                    <a:pt x="780177" y="142613"/>
                  </a:moveTo>
                  <a:lnTo>
                    <a:pt x="1082180" y="0"/>
                  </a:lnTo>
                  <a:lnTo>
                    <a:pt x="1199626" y="310393"/>
                  </a:lnTo>
                  <a:lnTo>
                    <a:pt x="1057013" y="629175"/>
                  </a:lnTo>
                  <a:lnTo>
                    <a:pt x="1233182" y="746621"/>
                  </a:lnTo>
                  <a:lnTo>
                    <a:pt x="1266738" y="830510"/>
                  </a:lnTo>
                  <a:lnTo>
                    <a:pt x="1140903" y="1048624"/>
                  </a:lnTo>
                  <a:lnTo>
                    <a:pt x="1266738" y="1266738"/>
                  </a:lnTo>
                  <a:lnTo>
                    <a:pt x="1149292" y="1291905"/>
                  </a:lnTo>
                  <a:lnTo>
                    <a:pt x="1359017" y="1434518"/>
                  </a:lnTo>
                  <a:lnTo>
                    <a:pt x="1384184" y="1577131"/>
                  </a:lnTo>
                  <a:lnTo>
                    <a:pt x="1442907" y="1728132"/>
                  </a:lnTo>
                  <a:lnTo>
                    <a:pt x="1535186" y="1644243"/>
                  </a:lnTo>
                  <a:lnTo>
                    <a:pt x="1661021" y="1904301"/>
                  </a:lnTo>
                  <a:lnTo>
                    <a:pt x="1593909" y="2155971"/>
                  </a:lnTo>
                  <a:lnTo>
                    <a:pt x="1392573" y="2390863"/>
                  </a:lnTo>
                  <a:lnTo>
                    <a:pt x="1384184" y="2525087"/>
                  </a:lnTo>
                  <a:lnTo>
                    <a:pt x="1518408" y="2709644"/>
                  </a:lnTo>
                  <a:lnTo>
                    <a:pt x="1686188" y="3196206"/>
                  </a:lnTo>
                  <a:lnTo>
                    <a:pt x="1728133" y="3464654"/>
                  </a:lnTo>
                  <a:lnTo>
                    <a:pt x="1853967" y="3615655"/>
                  </a:lnTo>
                  <a:lnTo>
                    <a:pt x="1921079" y="3783435"/>
                  </a:lnTo>
                  <a:lnTo>
                    <a:pt x="2038525" y="3884103"/>
                  </a:lnTo>
                  <a:lnTo>
                    <a:pt x="1786855" y="3934437"/>
                  </a:lnTo>
                  <a:lnTo>
                    <a:pt x="1585520" y="3775046"/>
                  </a:lnTo>
                  <a:lnTo>
                    <a:pt x="1241571" y="3808602"/>
                  </a:lnTo>
                  <a:lnTo>
                    <a:pt x="1073791" y="3800213"/>
                  </a:lnTo>
                  <a:lnTo>
                    <a:pt x="1073791" y="3909270"/>
                  </a:lnTo>
                  <a:lnTo>
                    <a:pt x="931178" y="3984771"/>
                  </a:lnTo>
                  <a:lnTo>
                    <a:pt x="721454" y="4228052"/>
                  </a:lnTo>
                  <a:lnTo>
                    <a:pt x="545285" y="4269997"/>
                  </a:lnTo>
                  <a:lnTo>
                    <a:pt x="511729" y="4337109"/>
                  </a:lnTo>
                  <a:lnTo>
                    <a:pt x="318782" y="4244830"/>
                  </a:lnTo>
                  <a:lnTo>
                    <a:pt x="117446" y="4278386"/>
                  </a:lnTo>
                  <a:lnTo>
                    <a:pt x="394283" y="3900881"/>
                  </a:lnTo>
                  <a:lnTo>
                    <a:pt x="360727" y="3649211"/>
                  </a:lnTo>
                  <a:lnTo>
                    <a:pt x="369116" y="3489821"/>
                  </a:lnTo>
                  <a:lnTo>
                    <a:pt x="478173" y="3506599"/>
                  </a:lnTo>
                  <a:lnTo>
                    <a:pt x="394283" y="3372375"/>
                  </a:lnTo>
                  <a:lnTo>
                    <a:pt x="318782" y="3212984"/>
                  </a:lnTo>
                  <a:lnTo>
                    <a:pt x="436228" y="2986481"/>
                  </a:lnTo>
                  <a:lnTo>
                    <a:pt x="243281" y="3011648"/>
                  </a:lnTo>
                  <a:lnTo>
                    <a:pt x="184558" y="2818701"/>
                  </a:lnTo>
                  <a:lnTo>
                    <a:pt x="218114" y="2600588"/>
                  </a:lnTo>
                  <a:lnTo>
                    <a:pt x="109057" y="2533476"/>
                  </a:lnTo>
                  <a:lnTo>
                    <a:pt x="0" y="1870745"/>
                  </a:lnTo>
                  <a:lnTo>
                    <a:pt x="335560" y="1686188"/>
                  </a:lnTo>
                  <a:lnTo>
                    <a:pt x="553674" y="1266738"/>
                  </a:lnTo>
                  <a:lnTo>
                    <a:pt x="671120" y="1132514"/>
                  </a:lnTo>
                  <a:lnTo>
                    <a:pt x="545285" y="1082180"/>
                  </a:lnTo>
                  <a:lnTo>
                    <a:pt x="763399" y="645953"/>
                  </a:lnTo>
                  <a:lnTo>
                    <a:pt x="780177" y="142613"/>
                  </a:lnTo>
                  <a:close/>
                </a:path>
              </a:pathLst>
            </a:custGeom>
            <a:solidFill>
              <a:srgbClr val="FAA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descr="Child with balloon with solid fill">
              <a:extLst>
                <a:ext uri="{FF2B5EF4-FFF2-40B4-BE49-F238E27FC236}">
                  <a16:creationId xmlns:a16="http://schemas.microsoft.com/office/drawing/2014/main" id="{62B5B705-907A-4263-8FE7-583E14ADF5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6421" r="16421"/>
            <a:stretch/>
          </p:blipFill>
          <p:spPr>
            <a:xfrm>
              <a:off x="698354" y="1590913"/>
              <a:ext cx="350911" cy="522508"/>
            </a:xfrm>
            <a:prstGeom prst="rect">
              <a:avLst/>
            </a:prstGeom>
          </p:spPr>
        </p:pic>
      </p:grpSp>
      <p:grpSp>
        <p:nvGrpSpPr>
          <p:cNvPr id="8" name="Group 7">
            <a:extLst>
              <a:ext uri="{FF2B5EF4-FFF2-40B4-BE49-F238E27FC236}">
                <a16:creationId xmlns:a16="http://schemas.microsoft.com/office/drawing/2014/main" id="{792F8B74-D3B5-474F-A8B2-A76B68A5C04F}"/>
              </a:ext>
              <a:ext uri="{C183D7F6-B498-43B3-948B-1728B52AA6E4}">
                <adec:decorative xmlns:adec="http://schemas.microsoft.com/office/drawing/2017/decorative" val="1"/>
              </a:ext>
            </a:extLst>
          </p:cNvPr>
          <p:cNvGrpSpPr/>
          <p:nvPr/>
        </p:nvGrpSpPr>
        <p:grpSpPr>
          <a:xfrm>
            <a:off x="6522721" y="1383416"/>
            <a:ext cx="569667" cy="986529"/>
            <a:chOff x="6522721" y="1347099"/>
            <a:chExt cx="569667" cy="986529"/>
          </a:xfrm>
        </p:grpSpPr>
        <p:sp>
          <p:nvSpPr>
            <p:cNvPr id="48" name="Free-form: Shape 47">
              <a:extLst>
                <a:ext uri="{FF2B5EF4-FFF2-40B4-BE49-F238E27FC236}">
                  <a16:creationId xmlns:a16="http://schemas.microsoft.com/office/drawing/2014/main" id="{07F0162C-2FF2-4C4D-B384-346B1F476C8F}"/>
                </a:ext>
              </a:extLst>
            </p:cNvPr>
            <p:cNvSpPr/>
            <p:nvPr/>
          </p:nvSpPr>
          <p:spPr>
            <a:xfrm>
              <a:off x="6522721" y="1347099"/>
              <a:ext cx="463689" cy="986529"/>
            </a:xfrm>
            <a:custGeom>
              <a:avLst/>
              <a:gdLst>
                <a:gd name="connsiteX0" fmla="*/ 780177 w 2038525"/>
                <a:gd name="connsiteY0" fmla="*/ 142613 h 4337109"/>
                <a:gd name="connsiteX1" fmla="*/ 1082180 w 2038525"/>
                <a:gd name="connsiteY1" fmla="*/ 0 h 4337109"/>
                <a:gd name="connsiteX2" fmla="*/ 1199626 w 2038525"/>
                <a:gd name="connsiteY2" fmla="*/ 310393 h 4337109"/>
                <a:gd name="connsiteX3" fmla="*/ 1057013 w 2038525"/>
                <a:gd name="connsiteY3" fmla="*/ 629175 h 4337109"/>
                <a:gd name="connsiteX4" fmla="*/ 1233182 w 2038525"/>
                <a:gd name="connsiteY4" fmla="*/ 746621 h 4337109"/>
                <a:gd name="connsiteX5" fmla="*/ 1266738 w 2038525"/>
                <a:gd name="connsiteY5" fmla="*/ 830510 h 4337109"/>
                <a:gd name="connsiteX6" fmla="*/ 1140903 w 2038525"/>
                <a:gd name="connsiteY6" fmla="*/ 1048624 h 4337109"/>
                <a:gd name="connsiteX7" fmla="*/ 1266738 w 2038525"/>
                <a:gd name="connsiteY7" fmla="*/ 1266738 h 4337109"/>
                <a:gd name="connsiteX8" fmla="*/ 1149292 w 2038525"/>
                <a:gd name="connsiteY8" fmla="*/ 1291905 h 4337109"/>
                <a:gd name="connsiteX9" fmla="*/ 1359017 w 2038525"/>
                <a:gd name="connsiteY9" fmla="*/ 1434518 h 4337109"/>
                <a:gd name="connsiteX10" fmla="*/ 1384184 w 2038525"/>
                <a:gd name="connsiteY10" fmla="*/ 1577131 h 4337109"/>
                <a:gd name="connsiteX11" fmla="*/ 1442907 w 2038525"/>
                <a:gd name="connsiteY11" fmla="*/ 1728132 h 4337109"/>
                <a:gd name="connsiteX12" fmla="*/ 1535186 w 2038525"/>
                <a:gd name="connsiteY12" fmla="*/ 1644243 h 4337109"/>
                <a:gd name="connsiteX13" fmla="*/ 1661021 w 2038525"/>
                <a:gd name="connsiteY13" fmla="*/ 1904301 h 4337109"/>
                <a:gd name="connsiteX14" fmla="*/ 1593909 w 2038525"/>
                <a:gd name="connsiteY14" fmla="*/ 2155971 h 4337109"/>
                <a:gd name="connsiteX15" fmla="*/ 1392573 w 2038525"/>
                <a:gd name="connsiteY15" fmla="*/ 2390863 h 4337109"/>
                <a:gd name="connsiteX16" fmla="*/ 1384184 w 2038525"/>
                <a:gd name="connsiteY16" fmla="*/ 2525087 h 4337109"/>
                <a:gd name="connsiteX17" fmla="*/ 1518408 w 2038525"/>
                <a:gd name="connsiteY17" fmla="*/ 2709644 h 4337109"/>
                <a:gd name="connsiteX18" fmla="*/ 1686188 w 2038525"/>
                <a:gd name="connsiteY18" fmla="*/ 3196206 h 4337109"/>
                <a:gd name="connsiteX19" fmla="*/ 1728133 w 2038525"/>
                <a:gd name="connsiteY19" fmla="*/ 3464654 h 4337109"/>
                <a:gd name="connsiteX20" fmla="*/ 1853967 w 2038525"/>
                <a:gd name="connsiteY20" fmla="*/ 3615655 h 4337109"/>
                <a:gd name="connsiteX21" fmla="*/ 1921079 w 2038525"/>
                <a:gd name="connsiteY21" fmla="*/ 3783435 h 4337109"/>
                <a:gd name="connsiteX22" fmla="*/ 2038525 w 2038525"/>
                <a:gd name="connsiteY22" fmla="*/ 3884103 h 4337109"/>
                <a:gd name="connsiteX23" fmla="*/ 1786855 w 2038525"/>
                <a:gd name="connsiteY23" fmla="*/ 3934437 h 4337109"/>
                <a:gd name="connsiteX24" fmla="*/ 1585520 w 2038525"/>
                <a:gd name="connsiteY24" fmla="*/ 3775046 h 4337109"/>
                <a:gd name="connsiteX25" fmla="*/ 1241571 w 2038525"/>
                <a:gd name="connsiteY25" fmla="*/ 3808602 h 4337109"/>
                <a:gd name="connsiteX26" fmla="*/ 1073791 w 2038525"/>
                <a:gd name="connsiteY26" fmla="*/ 3800213 h 4337109"/>
                <a:gd name="connsiteX27" fmla="*/ 1073791 w 2038525"/>
                <a:gd name="connsiteY27" fmla="*/ 3909270 h 4337109"/>
                <a:gd name="connsiteX28" fmla="*/ 931178 w 2038525"/>
                <a:gd name="connsiteY28" fmla="*/ 3984771 h 4337109"/>
                <a:gd name="connsiteX29" fmla="*/ 721454 w 2038525"/>
                <a:gd name="connsiteY29" fmla="*/ 4228052 h 4337109"/>
                <a:gd name="connsiteX30" fmla="*/ 545285 w 2038525"/>
                <a:gd name="connsiteY30" fmla="*/ 4269997 h 4337109"/>
                <a:gd name="connsiteX31" fmla="*/ 511729 w 2038525"/>
                <a:gd name="connsiteY31" fmla="*/ 4337109 h 4337109"/>
                <a:gd name="connsiteX32" fmla="*/ 318782 w 2038525"/>
                <a:gd name="connsiteY32" fmla="*/ 4244830 h 4337109"/>
                <a:gd name="connsiteX33" fmla="*/ 117446 w 2038525"/>
                <a:gd name="connsiteY33" fmla="*/ 4278386 h 4337109"/>
                <a:gd name="connsiteX34" fmla="*/ 394283 w 2038525"/>
                <a:gd name="connsiteY34" fmla="*/ 3900881 h 4337109"/>
                <a:gd name="connsiteX35" fmla="*/ 360727 w 2038525"/>
                <a:gd name="connsiteY35" fmla="*/ 3649211 h 4337109"/>
                <a:gd name="connsiteX36" fmla="*/ 369116 w 2038525"/>
                <a:gd name="connsiteY36" fmla="*/ 3489821 h 4337109"/>
                <a:gd name="connsiteX37" fmla="*/ 478173 w 2038525"/>
                <a:gd name="connsiteY37" fmla="*/ 3506599 h 4337109"/>
                <a:gd name="connsiteX38" fmla="*/ 394283 w 2038525"/>
                <a:gd name="connsiteY38" fmla="*/ 3372375 h 4337109"/>
                <a:gd name="connsiteX39" fmla="*/ 318782 w 2038525"/>
                <a:gd name="connsiteY39" fmla="*/ 3212984 h 4337109"/>
                <a:gd name="connsiteX40" fmla="*/ 436228 w 2038525"/>
                <a:gd name="connsiteY40" fmla="*/ 2986481 h 4337109"/>
                <a:gd name="connsiteX41" fmla="*/ 243281 w 2038525"/>
                <a:gd name="connsiteY41" fmla="*/ 3011648 h 4337109"/>
                <a:gd name="connsiteX42" fmla="*/ 184558 w 2038525"/>
                <a:gd name="connsiteY42" fmla="*/ 2818701 h 4337109"/>
                <a:gd name="connsiteX43" fmla="*/ 218114 w 2038525"/>
                <a:gd name="connsiteY43" fmla="*/ 2600588 h 4337109"/>
                <a:gd name="connsiteX44" fmla="*/ 109057 w 2038525"/>
                <a:gd name="connsiteY44" fmla="*/ 2533476 h 4337109"/>
                <a:gd name="connsiteX45" fmla="*/ 0 w 2038525"/>
                <a:gd name="connsiteY45" fmla="*/ 1870745 h 4337109"/>
                <a:gd name="connsiteX46" fmla="*/ 335560 w 2038525"/>
                <a:gd name="connsiteY46" fmla="*/ 1686188 h 4337109"/>
                <a:gd name="connsiteX47" fmla="*/ 553674 w 2038525"/>
                <a:gd name="connsiteY47" fmla="*/ 1266738 h 4337109"/>
                <a:gd name="connsiteX48" fmla="*/ 671120 w 2038525"/>
                <a:gd name="connsiteY48" fmla="*/ 1132514 h 4337109"/>
                <a:gd name="connsiteX49" fmla="*/ 545285 w 2038525"/>
                <a:gd name="connsiteY49" fmla="*/ 1082180 h 4337109"/>
                <a:gd name="connsiteX50" fmla="*/ 763399 w 2038525"/>
                <a:gd name="connsiteY50" fmla="*/ 645953 h 4337109"/>
                <a:gd name="connsiteX51" fmla="*/ 780177 w 2038525"/>
                <a:gd name="connsiteY51" fmla="*/ 142613 h 433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038525" h="4337109">
                  <a:moveTo>
                    <a:pt x="780177" y="142613"/>
                  </a:moveTo>
                  <a:lnTo>
                    <a:pt x="1082180" y="0"/>
                  </a:lnTo>
                  <a:lnTo>
                    <a:pt x="1199626" y="310393"/>
                  </a:lnTo>
                  <a:lnTo>
                    <a:pt x="1057013" y="629175"/>
                  </a:lnTo>
                  <a:lnTo>
                    <a:pt x="1233182" y="746621"/>
                  </a:lnTo>
                  <a:lnTo>
                    <a:pt x="1266738" y="830510"/>
                  </a:lnTo>
                  <a:lnTo>
                    <a:pt x="1140903" y="1048624"/>
                  </a:lnTo>
                  <a:lnTo>
                    <a:pt x="1266738" y="1266738"/>
                  </a:lnTo>
                  <a:lnTo>
                    <a:pt x="1149292" y="1291905"/>
                  </a:lnTo>
                  <a:lnTo>
                    <a:pt x="1359017" y="1434518"/>
                  </a:lnTo>
                  <a:lnTo>
                    <a:pt x="1384184" y="1577131"/>
                  </a:lnTo>
                  <a:lnTo>
                    <a:pt x="1442907" y="1728132"/>
                  </a:lnTo>
                  <a:lnTo>
                    <a:pt x="1535186" y="1644243"/>
                  </a:lnTo>
                  <a:lnTo>
                    <a:pt x="1661021" y="1904301"/>
                  </a:lnTo>
                  <a:lnTo>
                    <a:pt x="1593909" y="2155971"/>
                  </a:lnTo>
                  <a:lnTo>
                    <a:pt x="1392573" y="2390863"/>
                  </a:lnTo>
                  <a:lnTo>
                    <a:pt x="1384184" y="2525087"/>
                  </a:lnTo>
                  <a:lnTo>
                    <a:pt x="1518408" y="2709644"/>
                  </a:lnTo>
                  <a:lnTo>
                    <a:pt x="1686188" y="3196206"/>
                  </a:lnTo>
                  <a:lnTo>
                    <a:pt x="1728133" y="3464654"/>
                  </a:lnTo>
                  <a:lnTo>
                    <a:pt x="1853967" y="3615655"/>
                  </a:lnTo>
                  <a:lnTo>
                    <a:pt x="1921079" y="3783435"/>
                  </a:lnTo>
                  <a:lnTo>
                    <a:pt x="2038525" y="3884103"/>
                  </a:lnTo>
                  <a:lnTo>
                    <a:pt x="1786855" y="3934437"/>
                  </a:lnTo>
                  <a:lnTo>
                    <a:pt x="1585520" y="3775046"/>
                  </a:lnTo>
                  <a:lnTo>
                    <a:pt x="1241571" y="3808602"/>
                  </a:lnTo>
                  <a:lnTo>
                    <a:pt x="1073791" y="3800213"/>
                  </a:lnTo>
                  <a:lnTo>
                    <a:pt x="1073791" y="3909270"/>
                  </a:lnTo>
                  <a:lnTo>
                    <a:pt x="931178" y="3984771"/>
                  </a:lnTo>
                  <a:lnTo>
                    <a:pt x="721454" y="4228052"/>
                  </a:lnTo>
                  <a:lnTo>
                    <a:pt x="545285" y="4269997"/>
                  </a:lnTo>
                  <a:lnTo>
                    <a:pt x="511729" y="4337109"/>
                  </a:lnTo>
                  <a:lnTo>
                    <a:pt x="318782" y="4244830"/>
                  </a:lnTo>
                  <a:lnTo>
                    <a:pt x="117446" y="4278386"/>
                  </a:lnTo>
                  <a:lnTo>
                    <a:pt x="394283" y="3900881"/>
                  </a:lnTo>
                  <a:lnTo>
                    <a:pt x="360727" y="3649211"/>
                  </a:lnTo>
                  <a:lnTo>
                    <a:pt x="369116" y="3489821"/>
                  </a:lnTo>
                  <a:lnTo>
                    <a:pt x="478173" y="3506599"/>
                  </a:lnTo>
                  <a:lnTo>
                    <a:pt x="394283" y="3372375"/>
                  </a:lnTo>
                  <a:lnTo>
                    <a:pt x="318782" y="3212984"/>
                  </a:lnTo>
                  <a:lnTo>
                    <a:pt x="436228" y="2986481"/>
                  </a:lnTo>
                  <a:lnTo>
                    <a:pt x="243281" y="3011648"/>
                  </a:lnTo>
                  <a:lnTo>
                    <a:pt x="184558" y="2818701"/>
                  </a:lnTo>
                  <a:lnTo>
                    <a:pt x="218114" y="2600588"/>
                  </a:lnTo>
                  <a:lnTo>
                    <a:pt x="109057" y="2533476"/>
                  </a:lnTo>
                  <a:lnTo>
                    <a:pt x="0" y="1870745"/>
                  </a:lnTo>
                  <a:lnTo>
                    <a:pt x="335560" y="1686188"/>
                  </a:lnTo>
                  <a:lnTo>
                    <a:pt x="553674" y="1266738"/>
                  </a:lnTo>
                  <a:lnTo>
                    <a:pt x="671120" y="1132514"/>
                  </a:lnTo>
                  <a:lnTo>
                    <a:pt x="545285" y="1082180"/>
                  </a:lnTo>
                  <a:lnTo>
                    <a:pt x="763399" y="645953"/>
                  </a:lnTo>
                  <a:lnTo>
                    <a:pt x="780177" y="142613"/>
                  </a:lnTo>
                  <a:close/>
                </a:path>
              </a:pathLst>
            </a:custGeom>
            <a:solidFill>
              <a:srgbClr val="FAA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 name="Picture 48" descr="Man with cane with solid fill">
              <a:extLst>
                <a:ext uri="{FF2B5EF4-FFF2-40B4-BE49-F238E27FC236}">
                  <a16:creationId xmlns:a16="http://schemas.microsoft.com/office/drawing/2014/main" id="{8B63FA3E-4AE1-4F54-AEB4-F4604CFB18E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001" r="4001"/>
            <a:stretch/>
          </p:blipFill>
          <p:spPr>
            <a:xfrm>
              <a:off x="6649089" y="1412179"/>
              <a:ext cx="443299" cy="481852"/>
            </a:xfrm>
            <a:prstGeom prst="rect">
              <a:avLst/>
            </a:prstGeom>
          </p:spPr>
        </p:pic>
      </p:grpSp>
      <p:grpSp>
        <p:nvGrpSpPr>
          <p:cNvPr id="54" name="Group 53">
            <a:extLst>
              <a:ext uri="{FF2B5EF4-FFF2-40B4-BE49-F238E27FC236}">
                <a16:creationId xmlns:a16="http://schemas.microsoft.com/office/drawing/2014/main" id="{C782BCD9-F53A-4810-BC65-A35CFEA91CB5}"/>
              </a:ext>
              <a:ext uri="{C183D7F6-B498-43B3-948B-1728B52AA6E4}">
                <adec:decorative xmlns:adec="http://schemas.microsoft.com/office/drawing/2017/decorative" val="1"/>
              </a:ext>
            </a:extLst>
          </p:cNvPr>
          <p:cNvGrpSpPr/>
          <p:nvPr/>
        </p:nvGrpSpPr>
        <p:grpSpPr>
          <a:xfrm>
            <a:off x="420196" y="2452625"/>
            <a:ext cx="2140121" cy="3637494"/>
            <a:chOff x="7972149" y="1268413"/>
            <a:chExt cx="2952685" cy="4648119"/>
          </a:xfrm>
        </p:grpSpPr>
        <p:sp>
          <p:nvSpPr>
            <p:cNvPr id="55" name="Freeform 13">
              <a:extLst>
                <a:ext uri="{FF2B5EF4-FFF2-40B4-BE49-F238E27FC236}">
                  <a16:creationId xmlns:a16="http://schemas.microsoft.com/office/drawing/2014/main" id="{414FE215-3B09-452B-9A48-E8DFFD876E28}"/>
                </a:ext>
              </a:extLst>
            </p:cNvPr>
            <p:cNvSpPr/>
            <p:nvPr/>
          </p:nvSpPr>
          <p:spPr>
            <a:xfrm>
              <a:off x="9181732" y="4067899"/>
              <a:ext cx="1743102" cy="1427459"/>
            </a:xfrm>
            <a:custGeom>
              <a:avLst/>
              <a:gdLst>
                <a:gd name="connsiteX0" fmla="*/ 641350 w 1358900"/>
                <a:gd name="connsiteY0" fmla="*/ 332 h 1495757"/>
                <a:gd name="connsiteX1" fmla="*/ 673100 w 1358900"/>
                <a:gd name="connsiteY1" fmla="*/ 16207 h 1495757"/>
                <a:gd name="connsiteX2" fmla="*/ 688975 w 1358900"/>
                <a:gd name="connsiteY2" fmla="*/ 35257 h 1495757"/>
                <a:gd name="connsiteX3" fmla="*/ 698500 w 1358900"/>
                <a:gd name="connsiteY3" fmla="*/ 41607 h 1495757"/>
                <a:gd name="connsiteX4" fmla="*/ 723900 w 1358900"/>
                <a:gd name="connsiteY4" fmla="*/ 79707 h 1495757"/>
                <a:gd name="connsiteX5" fmla="*/ 730250 w 1358900"/>
                <a:gd name="connsiteY5" fmla="*/ 89232 h 1495757"/>
                <a:gd name="connsiteX6" fmla="*/ 733425 w 1358900"/>
                <a:gd name="connsiteY6" fmla="*/ 98757 h 1495757"/>
                <a:gd name="connsiteX7" fmla="*/ 742950 w 1358900"/>
                <a:gd name="connsiteY7" fmla="*/ 108282 h 1495757"/>
                <a:gd name="connsiteX8" fmla="*/ 765175 w 1358900"/>
                <a:gd name="connsiteY8" fmla="*/ 133682 h 1495757"/>
                <a:gd name="connsiteX9" fmla="*/ 774700 w 1358900"/>
                <a:gd name="connsiteY9" fmla="*/ 152732 h 1495757"/>
                <a:gd name="connsiteX10" fmla="*/ 784225 w 1358900"/>
                <a:gd name="connsiteY10" fmla="*/ 171782 h 1495757"/>
                <a:gd name="connsiteX11" fmla="*/ 793750 w 1358900"/>
                <a:gd name="connsiteY11" fmla="*/ 178132 h 1495757"/>
                <a:gd name="connsiteX12" fmla="*/ 815975 w 1358900"/>
                <a:gd name="connsiteY12" fmla="*/ 206707 h 1495757"/>
                <a:gd name="connsiteX13" fmla="*/ 822325 w 1358900"/>
                <a:gd name="connsiteY13" fmla="*/ 225757 h 1495757"/>
                <a:gd name="connsiteX14" fmla="*/ 828675 w 1358900"/>
                <a:gd name="connsiteY14" fmla="*/ 276557 h 1495757"/>
                <a:gd name="connsiteX15" fmla="*/ 835025 w 1358900"/>
                <a:gd name="connsiteY15" fmla="*/ 295607 h 1495757"/>
                <a:gd name="connsiteX16" fmla="*/ 838200 w 1358900"/>
                <a:gd name="connsiteY16" fmla="*/ 305132 h 1495757"/>
                <a:gd name="connsiteX17" fmla="*/ 850900 w 1358900"/>
                <a:gd name="connsiteY17" fmla="*/ 324182 h 1495757"/>
                <a:gd name="connsiteX18" fmla="*/ 854075 w 1358900"/>
                <a:gd name="connsiteY18" fmla="*/ 333707 h 1495757"/>
                <a:gd name="connsiteX19" fmla="*/ 866775 w 1358900"/>
                <a:gd name="connsiteY19" fmla="*/ 352757 h 1495757"/>
                <a:gd name="connsiteX20" fmla="*/ 873125 w 1358900"/>
                <a:gd name="connsiteY20" fmla="*/ 362282 h 1495757"/>
                <a:gd name="connsiteX21" fmla="*/ 882650 w 1358900"/>
                <a:gd name="connsiteY21" fmla="*/ 381332 h 1495757"/>
                <a:gd name="connsiteX22" fmla="*/ 885825 w 1358900"/>
                <a:gd name="connsiteY22" fmla="*/ 390857 h 1495757"/>
                <a:gd name="connsiteX23" fmla="*/ 898525 w 1358900"/>
                <a:gd name="connsiteY23" fmla="*/ 409907 h 1495757"/>
                <a:gd name="connsiteX24" fmla="*/ 904875 w 1358900"/>
                <a:gd name="connsiteY24" fmla="*/ 428957 h 1495757"/>
                <a:gd name="connsiteX25" fmla="*/ 908050 w 1358900"/>
                <a:gd name="connsiteY25" fmla="*/ 438482 h 1495757"/>
                <a:gd name="connsiteX26" fmla="*/ 911225 w 1358900"/>
                <a:gd name="connsiteY26" fmla="*/ 482932 h 1495757"/>
                <a:gd name="connsiteX27" fmla="*/ 920750 w 1358900"/>
                <a:gd name="connsiteY27" fmla="*/ 511507 h 1495757"/>
                <a:gd name="connsiteX28" fmla="*/ 927100 w 1358900"/>
                <a:gd name="connsiteY28" fmla="*/ 530557 h 1495757"/>
                <a:gd name="connsiteX29" fmla="*/ 933450 w 1358900"/>
                <a:gd name="connsiteY29" fmla="*/ 549607 h 1495757"/>
                <a:gd name="connsiteX30" fmla="*/ 936625 w 1358900"/>
                <a:gd name="connsiteY30" fmla="*/ 559132 h 1495757"/>
                <a:gd name="connsiteX31" fmla="*/ 952500 w 1358900"/>
                <a:gd name="connsiteY31" fmla="*/ 578182 h 1495757"/>
                <a:gd name="connsiteX32" fmla="*/ 962025 w 1358900"/>
                <a:gd name="connsiteY32" fmla="*/ 597232 h 1495757"/>
                <a:gd name="connsiteX33" fmla="*/ 984250 w 1358900"/>
                <a:gd name="connsiteY33" fmla="*/ 625807 h 1495757"/>
                <a:gd name="connsiteX34" fmla="*/ 990600 w 1358900"/>
                <a:gd name="connsiteY34" fmla="*/ 644857 h 1495757"/>
                <a:gd name="connsiteX35" fmla="*/ 993775 w 1358900"/>
                <a:gd name="connsiteY35" fmla="*/ 654382 h 1495757"/>
                <a:gd name="connsiteX36" fmla="*/ 996950 w 1358900"/>
                <a:gd name="connsiteY36" fmla="*/ 673432 h 1495757"/>
                <a:gd name="connsiteX37" fmla="*/ 1000125 w 1358900"/>
                <a:gd name="connsiteY37" fmla="*/ 695657 h 1495757"/>
                <a:gd name="connsiteX38" fmla="*/ 1006475 w 1358900"/>
                <a:gd name="connsiteY38" fmla="*/ 714707 h 1495757"/>
                <a:gd name="connsiteX39" fmla="*/ 1009650 w 1358900"/>
                <a:gd name="connsiteY39" fmla="*/ 724232 h 1495757"/>
                <a:gd name="connsiteX40" fmla="*/ 1016000 w 1358900"/>
                <a:gd name="connsiteY40" fmla="*/ 752807 h 1495757"/>
                <a:gd name="connsiteX41" fmla="*/ 1022350 w 1358900"/>
                <a:gd name="connsiteY41" fmla="*/ 771857 h 1495757"/>
                <a:gd name="connsiteX42" fmla="*/ 1028700 w 1358900"/>
                <a:gd name="connsiteY42" fmla="*/ 790907 h 1495757"/>
                <a:gd name="connsiteX43" fmla="*/ 1031875 w 1358900"/>
                <a:gd name="connsiteY43" fmla="*/ 800432 h 1495757"/>
                <a:gd name="connsiteX44" fmla="*/ 1038225 w 1358900"/>
                <a:gd name="connsiteY44" fmla="*/ 809957 h 1495757"/>
                <a:gd name="connsiteX45" fmla="*/ 1044575 w 1358900"/>
                <a:gd name="connsiteY45" fmla="*/ 829007 h 1495757"/>
                <a:gd name="connsiteX46" fmla="*/ 1047750 w 1358900"/>
                <a:gd name="connsiteY46" fmla="*/ 838532 h 1495757"/>
                <a:gd name="connsiteX47" fmla="*/ 1050925 w 1358900"/>
                <a:gd name="connsiteY47" fmla="*/ 911557 h 1495757"/>
                <a:gd name="connsiteX48" fmla="*/ 1057275 w 1358900"/>
                <a:gd name="connsiteY48" fmla="*/ 940132 h 1495757"/>
                <a:gd name="connsiteX49" fmla="*/ 1060450 w 1358900"/>
                <a:gd name="connsiteY49" fmla="*/ 949657 h 1495757"/>
                <a:gd name="connsiteX50" fmla="*/ 1069975 w 1358900"/>
                <a:gd name="connsiteY50" fmla="*/ 984582 h 1495757"/>
                <a:gd name="connsiteX51" fmla="*/ 1085850 w 1358900"/>
                <a:gd name="connsiteY51" fmla="*/ 1013157 h 1495757"/>
                <a:gd name="connsiteX52" fmla="*/ 1095375 w 1358900"/>
                <a:gd name="connsiteY52" fmla="*/ 1016332 h 1495757"/>
                <a:gd name="connsiteX53" fmla="*/ 1120775 w 1358900"/>
                <a:gd name="connsiteY53" fmla="*/ 1044907 h 1495757"/>
                <a:gd name="connsiteX54" fmla="*/ 1139825 w 1358900"/>
                <a:gd name="connsiteY54" fmla="*/ 1054432 h 1495757"/>
                <a:gd name="connsiteX55" fmla="*/ 1130300 w 1358900"/>
                <a:gd name="connsiteY55" fmla="*/ 1060782 h 1495757"/>
                <a:gd name="connsiteX56" fmla="*/ 1114425 w 1358900"/>
                <a:gd name="connsiteY56" fmla="*/ 1076657 h 1495757"/>
                <a:gd name="connsiteX57" fmla="*/ 1117600 w 1358900"/>
                <a:gd name="connsiteY57" fmla="*/ 1098882 h 1495757"/>
                <a:gd name="connsiteX58" fmla="*/ 1136650 w 1358900"/>
                <a:gd name="connsiteY58" fmla="*/ 1108407 h 1495757"/>
                <a:gd name="connsiteX59" fmla="*/ 1146175 w 1358900"/>
                <a:gd name="connsiteY59" fmla="*/ 1117932 h 1495757"/>
                <a:gd name="connsiteX60" fmla="*/ 1155700 w 1358900"/>
                <a:gd name="connsiteY60" fmla="*/ 1124282 h 1495757"/>
                <a:gd name="connsiteX61" fmla="*/ 1162050 w 1358900"/>
                <a:gd name="connsiteY61" fmla="*/ 1133807 h 1495757"/>
                <a:gd name="connsiteX62" fmla="*/ 1184275 w 1358900"/>
                <a:gd name="connsiteY62" fmla="*/ 1162382 h 1495757"/>
                <a:gd name="connsiteX63" fmla="*/ 1190625 w 1358900"/>
                <a:gd name="connsiteY63" fmla="*/ 1171907 h 1495757"/>
                <a:gd name="connsiteX64" fmla="*/ 1196975 w 1358900"/>
                <a:gd name="connsiteY64" fmla="*/ 1190957 h 1495757"/>
                <a:gd name="connsiteX65" fmla="*/ 1203325 w 1358900"/>
                <a:gd name="connsiteY65" fmla="*/ 1213182 h 1495757"/>
                <a:gd name="connsiteX66" fmla="*/ 1209675 w 1358900"/>
                <a:gd name="connsiteY66" fmla="*/ 1244932 h 1495757"/>
                <a:gd name="connsiteX67" fmla="*/ 1216025 w 1358900"/>
                <a:gd name="connsiteY67" fmla="*/ 1289382 h 1495757"/>
                <a:gd name="connsiteX68" fmla="*/ 1219200 w 1358900"/>
                <a:gd name="connsiteY68" fmla="*/ 1298907 h 1495757"/>
                <a:gd name="connsiteX69" fmla="*/ 1238250 w 1358900"/>
                <a:gd name="connsiteY69" fmla="*/ 1311607 h 1495757"/>
                <a:gd name="connsiteX70" fmla="*/ 1247775 w 1358900"/>
                <a:gd name="connsiteY70" fmla="*/ 1308432 h 1495757"/>
                <a:gd name="connsiteX71" fmla="*/ 1263650 w 1358900"/>
                <a:gd name="connsiteY71" fmla="*/ 1295732 h 1495757"/>
                <a:gd name="connsiteX72" fmla="*/ 1276350 w 1358900"/>
                <a:gd name="connsiteY72" fmla="*/ 1314782 h 1495757"/>
                <a:gd name="connsiteX73" fmla="*/ 1282700 w 1358900"/>
                <a:gd name="connsiteY73" fmla="*/ 1324307 h 1495757"/>
                <a:gd name="connsiteX74" fmla="*/ 1289050 w 1358900"/>
                <a:gd name="connsiteY74" fmla="*/ 1346532 h 1495757"/>
                <a:gd name="connsiteX75" fmla="*/ 1295400 w 1358900"/>
                <a:gd name="connsiteY75" fmla="*/ 1365582 h 1495757"/>
                <a:gd name="connsiteX76" fmla="*/ 1298575 w 1358900"/>
                <a:gd name="connsiteY76" fmla="*/ 1375107 h 1495757"/>
                <a:gd name="connsiteX77" fmla="*/ 1314450 w 1358900"/>
                <a:gd name="connsiteY77" fmla="*/ 1371932 h 1495757"/>
                <a:gd name="connsiteX78" fmla="*/ 1333500 w 1358900"/>
                <a:gd name="connsiteY78" fmla="*/ 1365582 h 1495757"/>
                <a:gd name="connsiteX79" fmla="*/ 1336675 w 1358900"/>
                <a:gd name="connsiteY79" fmla="*/ 1375107 h 1495757"/>
                <a:gd name="connsiteX80" fmla="*/ 1339850 w 1358900"/>
                <a:gd name="connsiteY80" fmla="*/ 1390982 h 1495757"/>
                <a:gd name="connsiteX81" fmla="*/ 1349375 w 1358900"/>
                <a:gd name="connsiteY81" fmla="*/ 1394157 h 1495757"/>
                <a:gd name="connsiteX82" fmla="*/ 1346200 w 1358900"/>
                <a:gd name="connsiteY82" fmla="*/ 1410032 h 1495757"/>
                <a:gd name="connsiteX83" fmla="*/ 1343025 w 1358900"/>
                <a:gd name="connsiteY83" fmla="*/ 1419557 h 1495757"/>
                <a:gd name="connsiteX84" fmla="*/ 1346200 w 1358900"/>
                <a:gd name="connsiteY84" fmla="*/ 1429082 h 1495757"/>
                <a:gd name="connsiteX85" fmla="*/ 1358900 w 1358900"/>
                <a:gd name="connsiteY85" fmla="*/ 1448132 h 1495757"/>
                <a:gd name="connsiteX86" fmla="*/ 1355725 w 1358900"/>
                <a:gd name="connsiteY86" fmla="*/ 1464007 h 1495757"/>
                <a:gd name="connsiteX87" fmla="*/ 1346200 w 1358900"/>
                <a:gd name="connsiteY87" fmla="*/ 1467182 h 1495757"/>
                <a:gd name="connsiteX88" fmla="*/ 1317625 w 1358900"/>
                <a:gd name="connsiteY88" fmla="*/ 1470357 h 1495757"/>
                <a:gd name="connsiteX89" fmla="*/ 1295400 w 1358900"/>
                <a:gd name="connsiteY89" fmla="*/ 1473532 h 1495757"/>
                <a:gd name="connsiteX90" fmla="*/ 1257300 w 1358900"/>
                <a:gd name="connsiteY90" fmla="*/ 1479882 h 1495757"/>
                <a:gd name="connsiteX91" fmla="*/ 1247775 w 1358900"/>
                <a:gd name="connsiteY91" fmla="*/ 1483057 h 1495757"/>
                <a:gd name="connsiteX92" fmla="*/ 1222375 w 1358900"/>
                <a:gd name="connsiteY92" fmla="*/ 1489407 h 1495757"/>
                <a:gd name="connsiteX93" fmla="*/ 1212850 w 1358900"/>
                <a:gd name="connsiteY93" fmla="*/ 1492582 h 1495757"/>
                <a:gd name="connsiteX94" fmla="*/ 1146175 w 1358900"/>
                <a:gd name="connsiteY94" fmla="*/ 1495757 h 1495757"/>
                <a:gd name="connsiteX95" fmla="*/ 1114425 w 1358900"/>
                <a:gd name="connsiteY95" fmla="*/ 1492582 h 1495757"/>
                <a:gd name="connsiteX96" fmla="*/ 1104900 w 1358900"/>
                <a:gd name="connsiteY96" fmla="*/ 1486232 h 1495757"/>
                <a:gd name="connsiteX97" fmla="*/ 1085850 w 1358900"/>
                <a:gd name="connsiteY97" fmla="*/ 1479882 h 1495757"/>
                <a:gd name="connsiteX98" fmla="*/ 1076325 w 1358900"/>
                <a:gd name="connsiteY98" fmla="*/ 1470357 h 1495757"/>
                <a:gd name="connsiteX99" fmla="*/ 1066800 w 1358900"/>
                <a:gd name="connsiteY99" fmla="*/ 1464007 h 1495757"/>
                <a:gd name="connsiteX100" fmla="*/ 1063625 w 1358900"/>
                <a:gd name="connsiteY100" fmla="*/ 1454482 h 1495757"/>
                <a:gd name="connsiteX101" fmla="*/ 1047750 w 1358900"/>
                <a:gd name="connsiteY101" fmla="*/ 1438607 h 1495757"/>
                <a:gd name="connsiteX102" fmla="*/ 1022350 w 1358900"/>
                <a:gd name="connsiteY102" fmla="*/ 1416382 h 1495757"/>
                <a:gd name="connsiteX103" fmla="*/ 1012825 w 1358900"/>
                <a:gd name="connsiteY103" fmla="*/ 1410032 h 1495757"/>
                <a:gd name="connsiteX104" fmla="*/ 993775 w 1358900"/>
                <a:gd name="connsiteY104" fmla="*/ 1403682 h 1495757"/>
                <a:gd name="connsiteX105" fmla="*/ 984250 w 1358900"/>
                <a:gd name="connsiteY105" fmla="*/ 1400507 h 1495757"/>
                <a:gd name="connsiteX106" fmla="*/ 965200 w 1358900"/>
                <a:gd name="connsiteY106" fmla="*/ 1390982 h 1495757"/>
                <a:gd name="connsiteX107" fmla="*/ 946150 w 1358900"/>
                <a:gd name="connsiteY107" fmla="*/ 1375107 h 1495757"/>
                <a:gd name="connsiteX108" fmla="*/ 933450 w 1358900"/>
                <a:gd name="connsiteY108" fmla="*/ 1356057 h 1495757"/>
                <a:gd name="connsiteX109" fmla="*/ 930275 w 1358900"/>
                <a:gd name="connsiteY109" fmla="*/ 1346532 h 1495757"/>
                <a:gd name="connsiteX110" fmla="*/ 914400 w 1358900"/>
                <a:gd name="connsiteY110" fmla="*/ 1327482 h 1495757"/>
                <a:gd name="connsiteX111" fmla="*/ 895350 w 1358900"/>
                <a:gd name="connsiteY111" fmla="*/ 1321132 h 1495757"/>
                <a:gd name="connsiteX112" fmla="*/ 885825 w 1358900"/>
                <a:gd name="connsiteY112" fmla="*/ 1317957 h 1495757"/>
                <a:gd name="connsiteX113" fmla="*/ 876300 w 1358900"/>
                <a:gd name="connsiteY113" fmla="*/ 1314782 h 1495757"/>
                <a:gd name="connsiteX114" fmla="*/ 809625 w 1358900"/>
                <a:gd name="connsiteY114" fmla="*/ 1317957 h 1495757"/>
                <a:gd name="connsiteX115" fmla="*/ 787400 w 1358900"/>
                <a:gd name="connsiteY115" fmla="*/ 1324307 h 1495757"/>
                <a:gd name="connsiteX116" fmla="*/ 762000 w 1358900"/>
                <a:gd name="connsiteY116" fmla="*/ 1327482 h 1495757"/>
                <a:gd name="connsiteX117" fmla="*/ 746125 w 1358900"/>
                <a:gd name="connsiteY117" fmla="*/ 1330657 h 1495757"/>
                <a:gd name="connsiteX118" fmla="*/ 698500 w 1358900"/>
                <a:gd name="connsiteY118" fmla="*/ 1337007 h 1495757"/>
                <a:gd name="connsiteX119" fmla="*/ 679450 w 1358900"/>
                <a:gd name="connsiteY119" fmla="*/ 1340182 h 1495757"/>
                <a:gd name="connsiteX120" fmla="*/ 631825 w 1358900"/>
                <a:gd name="connsiteY120" fmla="*/ 1343357 h 1495757"/>
                <a:gd name="connsiteX121" fmla="*/ 533400 w 1358900"/>
                <a:gd name="connsiteY121" fmla="*/ 1340182 h 1495757"/>
                <a:gd name="connsiteX122" fmla="*/ 517525 w 1358900"/>
                <a:gd name="connsiteY122" fmla="*/ 1337007 h 1495757"/>
                <a:gd name="connsiteX123" fmla="*/ 495300 w 1358900"/>
                <a:gd name="connsiteY123" fmla="*/ 1333832 h 1495757"/>
                <a:gd name="connsiteX124" fmla="*/ 469900 w 1358900"/>
                <a:gd name="connsiteY124" fmla="*/ 1327482 h 1495757"/>
                <a:gd name="connsiteX125" fmla="*/ 450850 w 1358900"/>
                <a:gd name="connsiteY125" fmla="*/ 1324307 h 1495757"/>
                <a:gd name="connsiteX126" fmla="*/ 441325 w 1358900"/>
                <a:gd name="connsiteY126" fmla="*/ 1321132 h 1495757"/>
                <a:gd name="connsiteX127" fmla="*/ 412750 w 1358900"/>
                <a:gd name="connsiteY127" fmla="*/ 1314782 h 1495757"/>
                <a:gd name="connsiteX128" fmla="*/ 298450 w 1358900"/>
                <a:gd name="connsiteY128" fmla="*/ 1317957 h 1495757"/>
                <a:gd name="connsiteX129" fmla="*/ 292100 w 1358900"/>
                <a:gd name="connsiteY129" fmla="*/ 1327482 h 1495757"/>
                <a:gd name="connsiteX130" fmla="*/ 282575 w 1358900"/>
                <a:gd name="connsiteY130" fmla="*/ 1333832 h 1495757"/>
                <a:gd name="connsiteX131" fmla="*/ 273050 w 1358900"/>
                <a:gd name="connsiteY131" fmla="*/ 1337007 h 1495757"/>
                <a:gd name="connsiteX132" fmla="*/ 263525 w 1358900"/>
                <a:gd name="connsiteY132" fmla="*/ 1343357 h 1495757"/>
                <a:gd name="connsiteX133" fmla="*/ 254000 w 1358900"/>
                <a:gd name="connsiteY133" fmla="*/ 1346532 h 1495757"/>
                <a:gd name="connsiteX134" fmla="*/ 231775 w 1358900"/>
                <a:gd name="connsiteY134" fmla="*/ 1359232 h 1495757"/>
                <a:gd name="connsiteX135" fmla="*/ 222250 w 1358900"/>
                <a:gd name="connsiteY135" fmla="*/ 1362407 h 1495757"/>
                <a:gd name="connsiteX136" fmla="*/ 168275 w 1358900"/>
                <a:gd name="connsiteY136" fmla="*/ 1359232 h 1495757"/>
                <a:gd name="connsiteX137" fmla="*/ 158750 w 1358900"/>
                <a:gd name="connsiteY137" fmla="*/ 1356057 h 1495757"/>
                <a:gd name="connsiteX138" fmla="*/ 146050 w 1358900"/>
                <a:gd name="connsiteY138" fmla="*/ 1346532 h 1495757"/>
                <a:gd name="connsiteX139" fmla="*/ 127000 w 1358900"/>
                <a:gd name="connsiteY139" fmla="*/ 1333832 h 1495757"/>
                <a:gd name="connsiteX140" fmla="*/ 107950 w 1358900"/>
                <a:gd name="connsiteY140" fmla="*/ 1314782 h 1495757"/>
                <a:gd name="connsiteX141" fmla="*/ 101600 w 1358900"/>
                <a:gd name="connsiteY141" fmla="*/ 1305257 h 1495757"/>
                <a:gd name="connsiteX142" fmla="*/ 92075 w 1358900"/>
                <a:gd name="connsiteY142" fmla="*/ 1289382 h 1495757"/>
                <a:gd name="connsiteX143" fmla="*/ 76200 w 1358900"/>
                <a:gd name="connsiteY143" fmla="*/ 1251282 h 1495757"/>
                <a:gd name="connsiteX144" fmla="*/ 69850 w 1358900"/>
                <a:gd name="connsiteY144" fmla="*/ 1225882 h 1495757"/>
                <a:gd name="connsiteX145" fmla="*/ 66675 w 1358900"/>
                <a:gd name="connsiteY145" fmla="*/ 1213182 h 1495757"/>
                <a:gd name="connsiteX146" fmla="*/ 57150 w 1358900"/>
                <a:gd name="connsiteY146" fmla="*/ 1184607 h 1495757"/>
                <a:gd name="connsiteX147" fmla="*/ 50800 w 1358900"/>
                <a:gd name="connsiteY147" fmla="*/ 1152857 h 1495757"/>
                <a:gd name="connsiteX148" fmla="*/ 41275 w 1358900"/>
                <a:gd name="connsiteY148" fmla="*/ 1121107 h 1495757"/>
                <a:gd name="connsiteX149" fmla="*/ 34925 w 1358900"/>
                <a:gd name="connsiteY149" fmla="*/ 1095707 h 1495757"/>
                <a:gd name="connsiteX150" fmla="*/ 31750 w 1358900"/>
                <a:gd name="connsiteY150" fmla="*/ 1083007 h 1495757"/>
                <a:gd name="connsiteX151" fmla="*/ 28575 w 1358900"/>
                <a:gd name="connsiteY151" fmla="*/ 1057607 h 1495757"/>
                <a:gd name="connsiteX152" fmla="*/ 22225 w 1358900"/>
                <a:gd name="connsiteY152" fmla="*/ 1009982 h 1495757"/>
                <a:gd name="connsiteX153" fmla="*/ 15875 w 1358900"/>
                <a:gd name="connsiteY153" fmla="*/ 908382 h 1495757"/>
                <a:gd name="connsiteX154" fmla="*/ 9525 w 1358900"/>
                <a:gd name="connsiteY154" fmla="*/ 841707 h 1495757"/>
                <a:gd name="connsiteX155" fmla="*/ 6350 w 1358900"/>
                <a:gd name="connsiteY155" fmla="*/ 806782 h 1495757"/>
                <a:gd name="connsiteX156" fmla="*/ 3175 w 1358900"/>
                <a:gd name="connsiteY156" fmla="*/ 787732 h 1495757"/>
                <a:gd name="connsiteX157" fmla="*/ 0 w 1358900"/>
                <a:gd name="connsiteY157" fmla="*/ 752807 h 1495757"/>
                <a:gd name="connsiteX158" fmla="*/ 6350 w 1358900"/>
                <a:gd name="connsiteY158" fmla="*/ 673432 h 1495757"/>
                <a:gd name="connsiteX159" fmla="*/ 12700 w 1358900"/>
                <a:gd name="connsiteY159" fmla="*/ 660732 h 1495757"/>
                <a:gd name="connsiteX160" fmla="*/ 31750 w 1358900"/>
                <a:gd name="connsiteY160" fmla="*/ 632157 h 1495757"/>
                <a:gd name="connsiteX161" fmla="*/ 38100 w 1358900"/>
                <a:gd name="connsiteY161" fmla="*/ 622632 h 1495757"/>
                <a:gd name="connsiteX162" fmla="*/ 47625 w 1358900"/>
                <a:gd name="connsiteY162" fmla="*/ 600407 h 1495757"/>
                <a:gd name="connsiteX163" fmla="*/ 50800 w 1358900"/>
                <a:gd name="connsiteY163" fmla="*/ 590882 h 1495757"/>
                <a:gd name="connsiteX164" fmla="*/ 57150 w 1358900"/>
                <a:gd name="connsiteY164" fmla="*/ 581357 h 1495757"/>
                <a:gd name="connsiteX165" fmla="*/ 69850 w 1358900"/>
                <a:gd name="connsiteY165" fmla="*/ 546432 h 1495757"/>
                <a:gd name="connsiteX166" fmla="*/ 76200 w 1358900"/>
                <a:gd name="connsiteY166" fmla="*/ 536907 h 1495757"/>
                <a:gd name="connsiteX167" fmla="*/ 82550 w 1358900"/>
                <a:gd name="connsiteY167" fmla="*/ 514682 h 1495757"/>
                <a:gd name="connsiteX168" fmla="*/ 101600 w 1358900"/>
                <a:gd name="connsiteY168" fmla="*/ 451182 h 1495757"/>
                <a:gd name="connsiteX169" fmla="*/ 107950 w 1358900"/>
                <a:gd name="connsiteY169" fmla="*/ 425782 h 1495757"/>
                <a:gd name="connsiteX170" fmla="*/ 111125 w 1358900"/>
                <a:gd name="connsiteY170" fmla="*/ 416257 h 1495757"/>
                <a:gd name="connsiteX171" fmla="*/ 117475 w 1358900"/>
                <a:gd name="connsiteY171" fmla="*/ 381332 h 1495757"/>
                <a:gd name="connsiteX172" fmla="*/ 120650 w 1358900"/>
                <a:gd name="connsiteY172" fmla="*/ 371807 h 1495757"/>
                <a:gd name="connsiteX173" fmla="*/ 142875 w 1358900"/>
                <a:gd name="connsiteY173" fmla="*/ 340057 h 1495757"/>
                <a:gd name="connsiteX174" fmla="*/ 152400 w 1358900"/>
                <a:gd name="connsiteY174" fmla="*/ 324182 h 1495757"/>
                <a:gd name="connsiteX175" fmla="*/ 174625 w 1358900"/>
                <a:gd name="connsiteY175" fmla="*/ 295607 h 1495757"/>
                <a:gd name="connsiteX176" fmla="*/ 193675 w 1358900"/>
                <a:gd name="connsiteY176" fmla="*/ 263857 h 1495757"/>
                <a:gd name="connsiteX177" fmla="*/ 203200 w 1358900"/>
                <a:gd name="connsiteY177" fmla="*/ 251157 h 1495757"/>
                <a:gd name="connsiteX178" fmla="*/ 212725 w 1358900"/>
                <a:gd name="connsiteY178" fmla="*/ 235282 h 1495757"/>
                <a:gd name="connsiteX179" fmla="*/ 219075 w 1358900"/>
                <a:gd name="connsiteY179" fmla="*/ 225757 h 1495757"/>
                <a:gd name="connsiteX180" fmla="*/ 225425 w 1358900"/>
                <a:gd name="connsiteY180" fmla="*/ 213057 h 1495757"/>
                <a:gd name="connsiteX181" fmla="*/ 234950 w 1358900"/>
                <a:gd name="connsiteY181" fmla="*/ 203532 h 1495757"/>
                <a:gd name="connsiteX182" fmla="*/ 241300 w 1358900"/>
                <a:gd name="connsiteY182" fmla="*/ 194007 h 1495757"/>
                <a:gd name="connsiteX183" fmla="*/ 260350 w 1358900"/>
                <a:gd name="connsiteY183" fmla="*/ 171782 h 1495757"/>
                <a:gd name="connsiteX184" fmla="*/ 288925 w 1358900"/>
                <a:gd name="connsiteY184" fmla="*/ 155907 h 1495757"/>
                <a:gd name="connsiteX185" fmla="*/ 298450 w 1358900"/>
                <a:gd name="connsiteY185" fmla="*/ 149557 h 1495757"/>
                <a:gd name="connsiteX186" fmla="*/ 307975 w 1358900"/>
                <a:gd name="connsiteY186" fmla="*/ 146382 h 1495757"/>
                <a:gd name="connsiteX187" fmla="*/ 323850 w 1358900"/>
                <a:gd name="connsiteY187" fmla="*/ 140032 h 1495757"/>
                <a:gd name="connsiteX188" fmla="*/ 333375 w 1358900"/>
                <a:gd name="connsiteY188" fmla="*/ 136857 h 1495757"/>
                <a:gd name="connsiteX189" fmla="*/ 355600 w 1358900"/>
                <a:gd name="connsiteY189" fmla="*/ 127332 h 1495757"/>
                <a:gd name="connsiteX190" fmla="*/ 374650 w 1358900"/>
                <a:gd name="connsiteY190" fmla="*/ 111457 h 1495757"/>
                <a:gd name="connsiteX191" fmla="*/ 403225 w 1358900"/>
                <a:gd name="connsiteY191" fmla="*/ 89232 h 1495757"/>
                <a:gd name="connsiteX192" fmla="*/ 415925 w 1358900"/>
                <a:gd name="connsiteY192" fmla="*/ 76532 h 1495757"/>
                <a:gd name="connsiteX193" fmla="*/ 434975 w 1358900"/>
                <a:gd name="connsiteY193" fmla="*/ 63832 h 1495757"/>
                <a:gd name="connsiteX194" fmla="*/ 444500 w 1358900"/>
                <a:gd name="connsiteY194" fmla="*/ 57482 h 1495757"/>
                <a:gd name="connsiteX195" fmla="*/ 457200 w 1358900"/>
                <a:gd name="connsiteY195" fmla="*/ 51132 h 1495757"/>
                <a:gd name="connsiteX196" fmla="*/ 476250 w 1358900"/>
                <a:gd name="connsiteY196" fmla="*/ 38432 h 1495757"/>
                <a:gd name="connsiteX197" fmla="*/ 498475 w 1358900"/>
                <a:gd name="connsiteY197" fmla="*/ 35257 h 1495757"/>
                <a:gd name="connsiteX198" fmla="*/ 527050 w 1358900"/>
                <a:gd name="connsiteY198" fmla="*/ 32082 h 1495757"/>
                <a:gd name="connsiteX199" fmla="*/ 542925 w 1358900"/>
                <a:gd name="connsiteY199" fmla="*/ 28907 h 1495757"/>
                <a:gd name="connsiteX200" fmla="*/ 552450 w 1358900"/>
                <a:gd name="connsiteY200" fmla="*/ 25732 h 1495757"/>
                <a:gd name="connsiteX201" fmla="*/ 574675 w 1358900"/>
                <a:gd name="connsiteY201" fmla="*/ 22557 h 1495757"/>
                <a:gd name="connsiteX202" fmla="*/ 590550 w 1358900"/>
                <a:gd name="connsiteY202" fmla="*/ 19382 h 1495757"/>
                <a:gd name="connsiteX203" fmla="*/ 619125 w 1358900"/>
                <a:gd name="connsiteY203" fmla="*/ 9857 h 1495757"/>
                <a:gd name="connsiteX204" fmla="*/ 628650 w 1358900"/>
                <a:gd name="connsiteY204" fmla="*/ 6682 h 1495757"/>
                <a:gd name="connsiteX205" fmla="*/ 641350 w 1358900"/>
                <a:gd name="connsiteY205" fmla="*/ 332 h 1495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1358900" h="1495757">
                  <a:moveTo>
                    <a:pt x="641350" y="332"/>
                  </a:moveTo>
                  <a:cubicBezTo>
                    <a:pt x="648758" y="1919"/>
                    <a:pt x="663552" y="8250"/>
                    <a:pt x="673100" y="16207"/>
                  </a:cubicBezTo>
                  <a:cubicBezTo>
                    <a:pt x="704308" y="42214"/>
                    <a:pt x="664000" y="10282"/>
                    <a:pt x="688975" y="35257"/>
                  </a:cubicBezTo>
                  <a:cubicBezTo>
                    <a:pt x="691673" y="37955"/>
                    <a:pt x="695325" y="39490"/>
                    <a:pt x="698500" y="41607"/>
                  </a:cubicBezTo>
                  <a:lnTo>
                    <a:pt x="723900" y="79707"/>
                  </a:lnTo>
                  <a:cubicBezTo>
                    <a:pt x="726017" y="82882"/>
                    <a:pt x="729043" y="85612"/>
                    <a:pt x="730250" y="89232"/>
                  </a:cubicBezTo>
                  <a:cubicBezTo>
                    <a:pt x="731308" y="92407"/>
                    <a:pt x="731569" y="95972"/>
                    <a:pt x="733425" y="98757"/>
                  </a:cubicBezTo>
                  <a:cubicBezTo>
                    <a:pt x="735916" y="102493"/>
                    <a:pt x="740193" y="104738"/>
                    <a:pt x="742950" y="108282"/>
                  </a:cubicBezTo>
                  <a:cubicBezTo>
                    <a:pt x="762896" y="133926"/>
                    <a:pt x="746736" y="121389"/>
                    <a:pt x="765175" y="133682"/>
                  </a:cubicBezTo>
                  <a:cubicBezTo>
                    <a:pt x="773155" y="157623"/>
                    <a:pt x="762390" y="128113"/>
                    <a:pt x="774700" y="152732"/>
                  </a:cubicBezTo>
                  <a:cubicBezTo>
                    <a:pt x="779865" y="163061"/>
                    <a:pt x="775126" y="162683"/>
                    <a:pt x="784225" y="171782"/>
                  </a:cubicBezTo>
                  <a:cubicBezTo>
                    <a:pt x="786923" y="174480"/>
                    <a:pt x="790575" y="176015"/>
                    <a:pt x="793750" y="178132"/>
                  </a:cubicBezTo>
                  <a:cubicBezTo>
                    <a:pt x="808941" y="200918"/>
                    <a:pt x="801054" y="191786"/>
                    <a:pt x="815975" y="206707"/>
                  </a:cubicBezTo>
                  <a:cubicBezTo>
                    <a:pt x="818092" y="213057"/>
                    <a:pt x="821586" y="219104"/>
                    <a:pt x="822325" y="225757"/>
                  </a:cubicBezTo>
                  <a:cubicBezTo>
                    <a:pt x="823011" y="231933"/>
                    <a:pt x="826733" y="268144"/>
                    <a:pt x="828675" y="276557"/>
                  </a:cubicBezTo>
                  <a:cubicBezTo>
                    <a:pt x="830180" y="283079"/>
                    <a:pt x="832908" y="289257"/>
                    <a:pt x="835025" y="295607"/>
                  </a:cubicBezTo>
                  <a:cubicBezTo>
                    <a:pt x="836083" y="298782"/>
                    <a:pt x="836344" y="302347"/>
                    <a:pt x="838200" y="305132"/>
                  </a:cubicBezTo>
                  <a:cubicBezTo>
                    <a:pt x="842433" y="311482"/>
                    <a:pt x="848487" y="316942"/>
                    <a:pt x="850900" y="324182"/>
                  </a:cubicBezTo>
                  <a:cubicBezTo>
                    <a:pt x="851958" y="327357"/>
                    <a:pt x="852450" y="330781"/>
                    <a:pt x="854075" y="333707"/>
                  </a:cubicBezTo>
                  <a:cubicBezTo>
                    <a:pt x="857781" y="340378"/>
                    <a:pt x="862542" y="346407"/>
                    <a:pt x="866775" y="352757"/>
                  </a:cubicBezTo>
                  <a:cubicBezTo>
                    <a:pt x="868892" y="355932"/>
                    <a:pt x="871918" y="358662"/>
                    <a:pt x="873125" y="362282"/>
                  </a:cubicBezTo>
                  <a:cubicBezTo>
                    <a:pt x="881105" y="386223"/>
                    <a:pt x="870340" y="356713"/>
                    <a:pt x="882650" y="381332"/>
                  </a:cubicBezTo>
                  <a:cubicBezTo>
                    <a:pt x="884147" y="384325"/>
                    <a:pt x="884200" y="387931"/>
                    <a:pt x="885825" y="390857"/>
                  </a:cubicBezTo>
                  <a:cubicBezTo>
                    <a:pt x="889531" y="397528"/>
                    <a:pt x="896112" y="402667"/>
                    <a:pt x="898525" y="409907"/>
                  </a:cubicBezTo>
                  <a:lnTo>
                    <a:pt x="904875" y="428957"/>
                  </a:lnTo>
                  <a:lnTo>
                    <a:pt x="908050" y="438482"/>
                  </a:lnTo>
                  <a:cubicBezTo>
                    <a:pt x="909108" y="453299"/>
                    <a:pt x="909585" y="468168"/>
                    <a:pt x="911225" y="482932"/>
                  </a:cubicBezTo>
                  <a:cubicBezTo>
                    <a:pt x="912381" y="493332"/>
                    <a:pt x="917222" y="501806"/>
                    <a:pt x="920750" y="511507"/>
                  </a:cubicBezTo>
                  <a:cubicBezTo>
                    <a:pt x="923037" y="517797"/>
                    <a:pt x="924983" y="524207"/>
                    <a:pt x="927100" y="530557"/>
                  </a:cubicBezTo>
                  <a:lnTo>
                    <a:pt x="933450" y="549607"/>
                  </a:lnTo>
                  <a:cubicBezTo>
                    <a:pt x="934508" y="552782"/>
                    <a:pt x="934769" y="556347"/>
                    <a:pt x="936625" y="559132"/>
                  </a:cubicBezTo>
                  <a:cubicBezTo>
                    <a:pt x="945466" y="572393"/>
                    <a:pt x="940277" y="565959"/>
                    <a:pt x="952500" y="578182"/>
                  </a:cubicBezTo>
                  <a:cubicBezTo>
                    <a:pt x="955682" y="587728"/>
                    <a:pt x="955186" y="589026"/>
                    <a:pt x="962025" y="597232"/>
                  </a:cubicBezTo>
                  <a:cubicBezTo>
                    <a:pt x="971157" y="608190"/>
                    <a:pt x="978900" y="609758"/>
                    <a:pt x="984250" y="625807"/>
                  </a:cubicBezTo>
                  <a:lnTo>
                    <a:pt x="990600" y="644857"/>
                  </a:lnTo>
                  <a:cubicBezTo>
                    <a:pt x="991658" y="648032"/>
                    <a:pt x="993225" y="651081"/>
                    <a:pt x="993775" y="654382"/>
                  </a:cubicBezTo>
                  <a:cubicBezTo>
                    <a:pt x="994833" y="660732"/>
                    <a:pt x="995971" y="667069"/>
                    <a:pt x="996950" y="673432"/>
                  </a:cubicBezTo>
                  <a:cubicBezTo>
                    <a:pt x="998088" y="680829"/>
                    <a:pt x="998442" y="688365"/>
                    <a:pt x="1000125" y="695657"/>
                  </a:cubicBezTo>
                  <a:cubicBezTo>
                    <a:pt x="1001630" y="702179"/>
                    <a:pt x="1004358" y="708357"/>
                    <a:pt x="1006475" y="714707"/>
                  </a:cubicBezTo>
                  <a:cubicBezTo>
                    <a:pt x="1007533" y="717882"/>
                    <a:pt x="1008994" y="720950"/>
                    <a:pt x="1009650" y="724232"/>
                  </a:cubicBezTo>
                  <a:cubicBezTo>
                    <a:pt x="1011463" y="733296"/>
                    <a:pt x="1013310" y="743839"/>
                    <a:pt x="1016000" y="752807"/>
                  </a:cubicBezTo>
                  <a:cubicBezTo>
                    <a:pt x="1017923" y="759218"/>
                    <a:pt x="1020233" y="765507"/>
                    <a:pt x="1022350" y="771857"/>
                  </a:cubicBezTo>
                  <a:lnTo>
                    <a:pt x="1028700" y="790907"/>
                  </a:lnTo>
                  <a:cubicBezTo>
                    <a:pt x="1029758" y="794082"/>
                    <a:pt x="1030019" y="797647"/>
                    <a:pt x="1031875" y="800432"/>
                  </a:cubicBezTo>
                  <a:cubicBezTo>
                    <a:pt x="1033992" y="803607"/>
                    <a:pt x="1036675" y="806470"/>
                    <a:pt x="1038225" y="809957"/>
                  </a:cubicBezTo>
                  <a:cubicBezTo>
                    <a:pt x="1040943" y="816074"/>
                    <a:pt x="1042458" y="822657"/>
                    <a:pt x="1044575" y="829007"/>
                  </a:cubicBezTo>
                  <a:lnTo>
                    <a:pt x="1047750" y="838532"/>
                  </a:lnTo>
                  <a:cubicBezTo>
                    <a:pt x="1048808" y="862874"/>
                    <a:pt x="1049189" y="887254"/>
                    <a:pt x="1050925" y="911557"/>
                  </a:cubicBezTo>
                  <a:cubicBezTo>
                    <a:pt x="1051237" y="915922"/>
                    <a:pt x="1055798" y="934964"/>
                    <a:pt x="1057275" y="940132"/>
                  </a:cubicBezTo>
                  <a:cubicBezTo>
                    <a:pt x="1058194" y="943350"/>
                    <a:pt x="1059638" y="946410"/>
                    <a:pt x="1060450" y="949657"/>
                  </a:cubicBezTo>
                  <a:cubicBezTo>
                    <a:pt x="1069425" y="985559"/>
                    <a:pt x="1056352" y="943714"/>
                    <a:pt x="1069975" y="984582"/>
                  </a:cubicBezTo>
                  <a:cubicBezTo>
                    <a:pt x="1072771" y="992969"/>
                    <a:pt x="1077662" y="1010428"/>
                    <a:pt x="1085850" y="1013157"/>
                  </a:cubicBezTo>
                  <a:lnTo>
                    <a:pt x="1095375" y="1016332"/>
                  </a:lnTo>
                  <a:cubicBezTo>
                    <a:pt x="1101426" y="1025408"/>
                    <a:pt x="1111454" y="1041800"/>
                    <a:pt x="1120775" y="1044907"/>
                  </a:cubicBezTo>
                  <a:cubicBezTo>
                    <a:pt x="1133920" y="1049289"/>
                    <a:pt x="1127515" y="1046226"/>
                    <a:pt x="1139825" y="1054432"/>
                  </a:cubicBezTo>
                  <a:cubicBezTo>
                    <a:pt x="1136650" y="1056549"/>
                    <a:pt x="1132998" y="1058084"/>
                    <a:pt x="1130300" y="1060782"/>
                  </a:cubicBezTo>
                  <a:cubicBezTo>
                    <a:pt x="1109133" y="1081949"/>
                    <a:pt x="1139825" y="1059724"/>
                    <a:pt x="1114425" y="1076657"/>
                  </a:cubicBezTo>
                  <a:cubicBezTo>
                    <a:pt x="1115483" y="1084065"/>
                    <a:pt x="1114561" y="1092043"/>
                    <a:pt x="1117600" y="1098882"/>
                  </a:cubicBezTo>
                  <a:cubicBezTo>
                    <a:pt x="1119741" y="1103699"/>
                    <a:pt x="1132424" y="1106998"/>
                    <a:pt x="1136650" y="1108407"/>
                  </a:cubicBezTo>
                  <a:cubicBezTo>
                    <a:pt x="1139825" y="1111582"/>
                    <a:pt x="1142726" y="1115057"/>
                    <a:pt x="1146175" y="1117932"/>
                  </a:cubicBezTo>
                  <a:cubicBezTo>
                    <a:pt x="1149106" y="1120375"/>
                    <a:pt x="1153002" y="1121584"/>
                    <a:pt x="1155700" y="1124282"/>
                  </a:cubicBezTo>
                  <a:cubicBezTo>
                    <a:pt x="1158398" y="1126980"/>
                    <a:pt x="1159607" y="1130876"/>
                    <a:pt x="1162050" y="1133807"/>
                  </a:cubicBezTo>
                  <a:cubicBezTo>
                    <a:pt x="1186919" y="1163650"/>
                    <a:pt x="1152177" y="1114234"/>
                    <a:pt x="1184275" y="1162382"/>
                  </a:cubicBezTo>
                  <a:cubicBezTo>
                    <a:pt x="1186392" y="1165557"/>
                    <a:pt x="1189418" y="1168287"/>
                    <a:pt x="1190625" y="1171907"/>
                  </a:cubicBezTo>
                  <a:lnTo>
                    <a:pt x="1196975" y="1190957"/>
                  </a:lnTo>
                  <a:cubicBezTo>
                    <a:pt x="1199695" y="1199118"/>
                    <a:pt x="1201730" y="1204411"/>
                    <a:pt x="1203325" y="1213182"/>
                  </a:cubicBezTo>
                  <a:cubicBezTo>
                    <a:pt x="1209162" y="1245287"/>
                    <a:pt x="1203155" y="1225371"/>
                    <a:pt x="1209675" y="1244932"/>
                  </a:cubicBezTo>
                  <a:cubicBezTo>
                    <a:pt x="1211792" y="1259749"/>
                    <a:pt x="1211292" y="1275183"/>
                    <a:pt x="1216025" y="1289382"/>
                  </a:cubicBezTo>
                  <a:cubicBezTo>
                    <a:pt x="1217083" y="1292557"/>
                    <a:pt x="1216833" y="1296540"/>
                    <a:pt x="1219200" y="1298907"/>
                  </a:cubicBezTo>
                  <a:cubicBezTo>
                    <a:pt x="1224596" y="1304303"/>
                    <a:pt x="1238250" y="1311607"/>
                    <a:pt x="1238250" y="1311607"/>
                  </a:cubicBezTo>
                  <a:cubicBezTo>
                    <a:pt x="1241425" y="1310549"/>
                    <a:pt x="1245162" y="1310523"/>
                    <a:pt x="1247775" y="1308432"/>
                  </a:cubicBezTo>
                  <a:cubicBezTo>
                    <a:pt x="1268291" y="1292019"/>
                    <a:pt x="1239709" y="1303712"/>
                    <a:pt x="1263650" y="1295732"/>
                  </a:cubicBezTo>
                  <a:lnTo>
                    <a:pt x="1276350" y="1314782"/>
                  </a:lnTo>
                  <a:cubicBezTo>
                    <a:pt x="1278467" y="1317957"/>
                    <a:pt x="1281493" y="1320687"/>
                    <a:pt x="1282700" y="1324307"/>
                  </a:cubicBezTo>
                  <a:cubicBezTo>
                    <a:pt x="1293370" y="1356318"/>
                    <a:pt x="1277090" y="1306665"/>
                    <a:pt x="1289050" y="1346532"/>
                  </a:cubicBezTo>
                  <a:cubicBezTo>
                    <a:pt x="1290973" y="1352943"/>
                    <a:pt x="1293283" y="1359232"/>
                    <a:pt x="1295400" y="1365582"/>
                  </a:cubicBezTo>
                  <a:lnTo>
                    <a:pt x="1298575" y="1375107"/>
                  </a:lnTo>
                  <a:cubicBezTo>
                    <a:pt x="1303867" y="1374049"/>
                    <a:pt x="1309244" y="1373352"/>
                    <a:pt x="1314450" y="1371932"/>
                  </a:cubicBezTo>
                  <a:cubicBezTo>
                    <a:pt x="1320908" y="1370171"/>
                    <a:pt x="1333500" y="1365582"/>
                    <a:pt x="1333500" y="1365582"/>
                  </a:cubicBezTo>
                  <a:cubicBezTo>
                    <a:pt x="1334558" y="1368757"/>
                    <a:pt x="1335863" y="1371860"/>
                    <a:pt x="1336675" y="1375107"/>
                  </a:cubicBezTo>
                  <a:cubicBezTo>
                    <a:pt x="1337984" y="1380342"/>
                    <a:pt x="1336857" y="1386492"/>
                    <a:pt x="1339850" y="1390982"/>
                  </a:cubicBezTo>
                  <a:cubicBezTo>
                    <a:pt x="1341706" y="1393767"/>
                    <a:pt x="1346200" y="1393099"/>
                    <a:pt x="1349375" y="1394157"/>
                  </a:cubicBezTo>
                  <a:cubicBezTo>
                    <a:pt x="1360536" y="1410898"/>
                    <a:pt x="1356206" y="1397524"/>
                    <a:pt x="1346200" y="1410032"/>
                  </a:cubicBezTo>
                  <a:cubicBezTo>
                    <a:pt x="1344109" y="1412645"/>
                    <a:pt x="1344083" y="1416382"/>
                    <a:pt x="1343025" y="1419557"/>
                  </a:cubicBezTo>
                  <a:cubicBezTo>
                    <a:pt x="1344083" y="1422732"/>
                    <a:pt x="1344575" y="1426156"/>
                    <a:pt x="1346200" y="1429082"/>
                  </a:cubicBezTo>
                  <a:cubicBezTo>
                    <a:pt x="1349906" y="1435753"/>
                    <a:pt x="1358900" y="1448132"/>
                    <a:pt x="1358900" y="1448132"/>
                  </a:cubicBezTo>
                  <a:cubicBezTo>
                    <a:pt x="1357842" y="1453424"/>
                    <a:pt x="1358718" y="1459517"/>
                    <a:pt x="1355725" y="1464007"/>
                  </a:cubicBezTo>
                  <a:cubicBezTo>
                    <a:pt x="1353869" y="1466792"/>
                    <a:pt x="1349501" y="1466632"/>
                    <a:pt x="1346200" y="1467182"/>
                  </a:cubicBezTo>
                  <a:cubicBezTo>
                    <a:pt x="1336747" y="1468758"/>
                    <a:pt x="1327135" y="1469168"/>
                    <a:pt x="1317625" y="1470357"/>
                  </a:cubicBezTo>
                  <a:cubicBezTo>
                    <a:pt x="1310199" y="1471285"/>
                    <a:pt x="1302792" y="1472365"/>
                    <a:pt x="1295400" y="1473532"/>
                  </a:cubicBezTo>
                  <a:cubicBezTo>
                    <a:pt x="1282682" y="1475540"/>
                    <a:pt x="1269514" y="1475811"/>
                    <a:pt x="1257300" y="1479882"/>
                  </a:cubicBezTo>
                  <a:cubicBezTo>
                    <a:pt x="1254125" y="1480940"/>
                    <a:pt x="1251004" y="1482176"/>
                    <a:pt x="1247775" y="1483057"/>
                  </a:cubicBezTo>
                  <a:cubicBezTo>
                    <a:pt x="1239355" y="1485353"/>
                    <a:pt x="1230654" y="1486647"/>
                    <a:pt x="1222375" y="1489407"/>
                  </a:cubicBezTo>
                  <a:cubicBezTo>
                    <a:pt x="1219200" y="1490465"/>
                    <a:pt x="1216185" y="1492304"/>
                    <a:pt x="1212850" y="1492582"/>
                  </a:cubicBezTo>
                  <a:cubicBezTo>
                    <a:pt x="1190677" y="1494430"/>
                    <a:pt x="1168400" y="1494699"/>
                    <a:pt x="1146175" y="1495757"/>
                  </a:cubicBezTo>
                  <a:cubicBezTo>
                    <a:pt x="1135592" y="1494699"/>
                    <a:pt x="1124789" y="1494974"/>
                    <a:pt x="1114425" y="1492582"/>
                  </a:cubicBezTo>
                  <a:cubicBezTo>
                    <a:pt x="1110707" y="1491724"/>
                    <a:pt x="1108387" y="1487782"/>
                    <a:pt x="1104900" y="1486232"/>
                  </a:cubicBezTo>
                  <a:cubicBezTo>
                    <a:pt x="1098783" y="1483514"/>
                    <a:pt x="1085850" y="1479882"/>
                    <a:pt x="1085850" y="1479882"/>
                  </a:cubicBezTo>
                  <a:cubicBezTo>
                    <a:pt x="1082675" y="1476707"/>
                    <a:pt x="1079774" y="1473232"/>
                    <a:pt x="1076325" y="1470357"/>
                  </a:cubicBezTo>
                  <a:cubicBezTo>
                    <a:pt x="1073394" y="1467914"/>
                    <a:pt x="1069184" y="1466987"/>
                    <a:pt x="1066800" y="1464007"/>
                  </a:cubicBezTo>
                  <a:cubicBezTo>
                    <a:pt x="1064709" y="1461394"/>
                    <a:pt x="1065122" y="1457475"/>
                    <a:pt x="1063625" y="1454482"/>
                  </a:cubicBezTo>
                  <a:cubicBezTo>
                    <a:pt x="1058333" y="1443899"/>
                    <a:pt x="1057275" y="1444957"/>
                    <a:pt x="1047750" y="1438607"/>
                  </a:cubicBezTo>
                  <a:cubicBezTo>
                    <a:pt x="1037167" y="1422732"/>
                    <a:pt x="1044575" y="1431199"/>
                    <a:pt x="1022350" y="1416382"/>
                  </a:cubicBezTo>
                  <a:cubicBezTo>
                    <a:pt x="1019175" y="1414265"/>
                    <a:pt x="1016445" y="1411239"/>
                    <a:pt x="1012825" y="1410032"/>
                  </a:cubicBezTo>
                  <a:lnTo>
                    <a:pt x="993775" y="1403682"/>
                  </a:lnTo>
                  <a:cubicBezTo>
                    <a:pt x="990600" y="1402624"/>
                    <a:pt x="987035" y="1402363"/>
                    <a:pt x="984250" y="1400507"/>
                  </a:cubicBezTo>
                  <a:cubicBezTo>
                    <a:pt x="956953" y="1382309"/>
                    <a:pt x="991490" y="1404127"/>
                    <a:pt x="965200" y="1390982"/>
                  </a:cubicBezTo>
                  <a:cubicBezTo>
                    <a:pt x="958529" y="1387647"/>
                    <a:pt x="950618" y="1380852"/>
                    <a:pt x="946150" y="1375107"/>
                  </a:cubicBezTo>
                  <a:cubicBezTo>
                    <a:pt x="941465" y="1369083"/>
                    <a:pt x="935863" y="1363297"/>
                    <a:pt x="933450" y="1356057"/>
                  </a:cubicBezTo>
                  <a:cubicBezTo>
                    <a:pt x="932392" y="1352882"/>
                    <a:pt x="931772" y="1349525"/>
                    <a:pt x="930275" y="1346532"/>
                  </a:cubicBezTo>
                  <a:cubicBezTo>
                    <a:pt x="927691" y="1341364"/>
                    <a:pt x="919261" y="1330183"/>
                    <a:pt x="914400" y="1327482"/>
                  </a:cubicBezTo>
                  <a:cubicBezTo>
                    <a:pt x="908549" y="1324231"/>
                    <a:pt x="901700" y="1323249"/>
                    <a:pt x="895350" y="1321132"/>
                  </a:cubicBezTo>
                  <a:lnTo>
                    <a:pt x="885825" y="1317957"/>
                  </a:lnTo>
                  <a:lnTo>
                    <a:pt x="876300" y="1314782"/>
                  </a:lnTo>
                  <a:cubicBezTo>
                    <a:pt x="854075" y="1315840"/>
                    <a:pt x="831804" y="1316183"/>
                    <a:pt x="809625" y="1317957"/>
                  </a:cubicBezTo>
                  <a:cubicBezTo>
                    <a:pt x="793791" y="1319224"/>
                    <a:pt x="800978" y="1321838"/>
                    <a:pt x="787400" y="1324307"/>
                  </a:cubicBezTo>
                  <a:cubicBezTo>
                    <a:pt x="779005" y="1325833"/>
                    <a:pt x="770433" y="1326185"/>
                    <a:pt x="762000" y="1327482"/>
                  </a:cubicBezTo>
                  <a:cubicBezTo>
                    <a:pt x="756666" y="1328303"/>
                    <a:pt x="751448" y="1329770"/>
                    <a:pt x="746125" y="1330657"/>
                  </a:cubicBezTo>
                  <a:cubicBezTo>
                    <a:pt x="724532" y="1334256"/>
                    <a:pt x="720974" y="1333796"/>
                    <a:pt x="698500" y="1337007"/>
                  </a:cubicBezTo>
                  <a:cubicBezTo>
                    <a:pt x="692127" y="1337917"/>
                    <a:pt x="685859" y="1339572"/>
                    <a:pt x="679450" y="1340182"/>
                  </a:cubicBezTo>
                  <a:cubicBezTo>
                    <a:pt x="663611" y="1341690"/>
                    <a:pt x="647700" y="1342299"/>
                    <a:pt x="631825" y="1343357"/>
                  </a:cubicBezTo>
                  <a:cubicBezTo>
                    <a:pt x="599017" y="1342299"/>
                    <a:pt x="566175" y="1342003"/>
                    <a:pt x="533400" y="1340182"/>
                  </a:cubicBezTo>
                  <a:cubicBezTo>
                    <a:pt x="528012" y="1339883"/>
                    <a:pt x="522848" y="1337894"/>
                    <a:pt x="517525" y="1337007"/>
                  </a:cubicBezTo>
                  <a:cubicBezTo>
                    <a:pt x="510143" y="1335777"/>
                    <a:pt x="502638" y="1335300"/>
                    <a:pt x="495300" y="1333832"/>
                  </a:cubicBezTo>
                  <a:cubicBezTo>
                    <a:pt x="486742" y="1332120"/>
                    <a:pt x="478508" y="1328917"/>
                    <a:pt x="469900" y="1327482"/>
                  </a:cubicBezTo>
                  <a:cubicBezTo>
                    <a:pt x="463550" y="1326424"/>
                    <a:pt x="457134" y="1325704"/>
                    <a:pt x="450850" y="1324307"/>
                  </a:cubicBezTo>
                  <a:cubicBezTo>
                    <a:pt x="447583" y="1323581"/>
                    <a:pt x="444592" y="1321858"/>
                    <a:pt x="441325" y="1321132"/>
                  </a:cubicBezTo>
                  <a:cubicBezTo>
                    <a:pt x="407798" y="1313682"/>
                    <a:pt x="434192" y="1321929"/>
                    <a:pt x="412750" y="1314782"/>
                  </a:cubicBezTo>
                  <a:cubicBezTo>
                    <a:pt x="374650" y="1315840"/>
                    <a:pt x="336355" y="1313967"/>
                    <a:pt x="298450" y="1317957"/>
                  </a:cubicBezTo>
                  <a:cubicBezTo>
                    <a:pt x="294655" y="1318356"/>
                    <a:pt x="294798" y="1324784"/>
                    <a:pt x="292100" y="1327482"/>
                  </a:cubicBezTo>
                  <a:cubicBezTo>
                    <a:pt x="289402" y="1330180"/>
                    <a:pt x="285988" y="1332125"/>
                    <a:pt x="282575" y="1333832"/>
                  </a:cubicBezTo>
                  <a:cubicBezTo>
                    <a:pt x="279582" y="1335329"/>
                    <a:pt x="276043" y="1335510"/>
                    <a:pt x="273050" y="1337007"/>
                  </a:cubicBezTo>
                  <a:cubicBezTo>
                    <a:pt x="269637" y="1338714"/>
                    <a:pt x="266938" y="1341650"/>
                    <a:pt x="263525" y="1343357"/>
                  </a:cubicBezTo>
                  <a:cubicBezTo>
                    <a:pt x="260532" y="1344854"/>
                    <a:pt x="257076" y="1345214"/>
                    <a:pt x="254000" y="1346532"/>
                  </a:cubicBezTo>
                  <a:cubicBezTo>
                    <a:pt x="215036" y="1363231"/>
                    <a:pt x="263661" y="1343289"/>
                    <a:pt x="231775" y="1359232"/>
                  </a:cubicBezTo>
                  <a:cubicBezTo>
                    <a:pt x="228782" y="1360729"/>
                    <a:pt x="225425" y="1361349"/>
                    <a:pt x="222250" y="1362407"/>
                  </a:cubicBezTo>
                  <a:cubicBezTo>
                    <a:pt x="204258" y="1361349"/>
                    <a:pt x="186208" y="1361025"/>
                    <a:pt x="168275" y="1359232"/>
                  </a:cubicBezTo>
                  <a:cubicBezTo>
                    <a:pt x="164945" y="1358899"/>
                    <a:pt x="161656" y="1357717"/>
                    <a:pt x="158750" y="1356057"/>
                  </a:cubicBezTo>
                  <a:cubicBezTo>
                    <a:pt x="154156" y="1353432"/>
                    <a:pt x="150385" y="1349567"/>
                    <a:pt x="146050" y="1346532"/>
                  </a:cubicBezTo>
                  <a:cubicBezTo>
                    <a:pt x="139798" y="1342155"/>
                    <a:pt x="127000" y="1333832"/>
                    <a:pt x="127000" y="1333832"/>
                  </a:cubicBezTo>
                  <a:cubicBezTo>
                    <a:pt x="112035" y="1311384"/>
                    <a:pt x="131579" y="1338411"/>
                    <a:pt x="107950" y="1314782"/>
                  </a:cubicBezTo>
                  <a:cubicBezTo>
                    <a:pt x="105252" y="1312084"/>
                    <a:pt x="103622" y="1308493"/>
                    <a:pt x="101600" y="1305257"/>
                  </a:cubicBezTo>
                  <a:cubicBezTo>
                    <a:pt x="98329" y="1300024"/>
                    <a:pt x="94703" y="1294966"/>
                    <a:pt x="92075" y="1289382"/>
                  </a:cubicBezTo>
                  <a:cubicBezTo>
                    <a:pt x="86217" y="1276933"/>
                    <a:pt x="79537" y="1264630"/>
                    <a:pt x="76200" y="1251282"/>
                  </a:cubicBezTo>
                  <a:lnTo>
                    <a:pt x="69850" y="1225882"/>
                  </a:lnTo>
                  <a:cubicBezTo>
                    <a:pt x="68792" y="1221649"/>
                    <a:pt x="68055" y="1217322"/>
                    <a:pt x="66675" y="1213182"/>
                  </a:cubicBezTo>
                  <a:cubicBezTo>
                    <a:pt x="63500" y="1203657"/>
                    <a:pt x="59119" y="1194452"/>
                    <a:pt x="57150" y="1184607"/>
                  </a:cubicBezTo>
                  <a:cubicBezTo>
                    <a:pt x="55033" y="1174024"/>
                    <a:pt x="54808" y="1162878"/>
                    <a:pt x="50800" y="1152857"/>
                  </a:cubicBezTo>
                  <a:cubicBezTo>
                    <a:pt x="40797" y="1127850"/>
                    <a:pt x="47129" y="1146473"/>
                    <a:pt x="41275" y="1121107"/>
                  </a:cubicBezTo>
                  <a:cubicBezTo>
                    <a:pt x="39313" y="1112603"/>
                    <a:pt x="37042" y="1104174"/>
                    <a:pt x="34925" y="1095707"/>
                  </a:cubicBezTo>
                  <a:cubicBezTo>
                    <a:pt x="33867" y="1091474"/>
                    <a:pt x="32291" y="1087337"/>
                    <a:pt x="31750" y="1083007"/>
                  </a:cubicBezTo>
                  <a:cubicBezTo>
                    <a:pt x="30692" y="1074540"/>
                    <a:pt x="29703" y="1066065"/>
                    <a:pt x="28575" y="1057607"/>
                  </a:cubicBezTo>
                  <a:cubicBezTo>
                    <a:pt x="26196" y="1039764"/>
                    <a:pt x="24045" y="1028180"/>
                    <a:pt x="22225" y="1009982"/>
                  </a:cubicBezTo>
                  <a:cubicBezTo>
                    <a:pt x="17718" y="964910"/>
                    <a:pt x="18975" y="961083"/>
                    <a:pt x="15875" y="908382"/>
                  </a:cubicBezTo>
                  <a:cubicBezTo>
                    <a:pt x="10939" y="824476"/>
                    <a:pt x="15419" y="894754"/>
                    <a:pt x="9525" y="841707"/>
                  </a:cubicBezTo>
                  <a:cubicBezTo>
                    <a:pt x="8234" y="830089"/>
                    <a:pt x="7716" y="818392"/>
                    <a:pt x="6350" y="806782"/>
                  </a:cubicBezTo>
                  <a:cubicBezTo>
                    <a:pt x="5598" y="800389"/>
                    <a:pt x="3927" y="794125"/>
                    <a:pt x="3175" y="787732"/>
                  </a:cubicBezTo>
                  <a:cubicBezTo>
                    <a:pt x="1809" y="776122"/>
                    <a:pt x="1058" y="764449"/>
                    <a:pt x="0" y="752807"/>
                  </a:cubicBezTo>
                  <a:cubicBezTo>
                    <a:pt x="2117" y="726349"/>
                    <a:pt x="2723" y="699726"/>
                    <a:pt x="6350" y="673432"/>
                  </a:cubicBezTo>
                  <a:cubicBezTo>
                    <a:pt x="6997" y="668743"/>
                    <a:pt x="10219" y="664763"/>
                    <a:pt x="12700" y="660732"/>
                  </a:cubicBezTo>
                  <a:cubicBezTo>
                    <a:pt x="18700" y="650983"/>
                    <a:pt x="25400" y="641682"/>
                    <a:pt x="31750" y="632157"/>
                  </a:cubicBezTo>
                  <a:cubicBezTo>
                    <a:pt x="33867" y="628982"/>
                    <a:pt x="36893" y="626252"/>
                    <a:pt x="38100" y="622632"/>
                  </a:cubicBezTo>
                  <a:cubicBezTo>
                    <a:pt x="45546" y="600294"/>
                    <a:pt x="35855" y="627870"/>
                    <a:pt x="47625" y="600407"/>
                  </a:cubicBezTo>
                  <a:cubicBezTo>
                    <a:pt x="48943" y="597331"/>
                    <a:pt x="49303" y="593875"/>
                    <a:pt x="50800" y="590882"/>
                  </a:cubicBezTo>
                  <a:cubicBezTo>
                    <a:pt x="52507" y="587469"/>
                    <a:pt x="55600" y="584844"/>
                    <a:pt x="57150" y="581357"/>
                  </a:cubicBezTo>
                  <a:cubicBezTo>
                    <a:pt x="69005" y="554684"/>
                    <a:pt x="57862" y="570409"/>
                    <a:pt x="69850" y="546432"/>
                  </a:cubicBezTo>
                  <a:cubicBezTo>
                    <a:pt x="71557" y="543019"/>
                    <a:pt x="74493" y="540320"/>
                    <a:pt x="76200" y="536907"/>
                  </a:cubicBezTo>
                  <a:cubicBezTo>
                    <a:pt x="78868" y="531572"/>
                    <a:pt x="81024" y="519768"/>
                    <a:pt x="82550" y="514682"/>
                  </a:cubicBezTo>
                  <a:cubicBezTo>
                    <a:pt x="94648" y="474356"/>
                    <a:pt x="85047" y="517395"/>
                    <a:pt x="101600" y="451182"/>
                  </a:cubicBezTo>
                  <a:cubicBezTo>
                    <a:pt x="103717" y="442715"/>
                    <a:pt x="105190" y="434061"/>
                    <a:pt x="107950" y="425782"/>
                  </a:cubicBezTo>
                  <a:cubicBezTo>
                    <a:pt x="109008" y="422607"/>
                    <a:pt x="110313" y="419504"/>
                    <a:pt x="111125" y="416257"/>
                  </a:cubicBezTo>
                  <a:cubicBezTo>
                    <a:pt x="116903" y="393145"/>
                    <a:pt x="111814" y="406808"/>
                    <a:pt x="117475" y="381332"/>
                  </a:cubicBezTo>
                  <a:cubicBezTo>
                    <a:pt x="118201" y="378065"/>
                    <a:pt x="118896" y="374657"/>
                    <a:pt x="120650" y="371807"/>
                  </a:cubicBezTo>
                  <a:cubicBezTo>
                    <a:pt x="127421" y="360805"/>
                    <a:pt x="136228" y="351135"/>
                    <a:pt x="142875" y="340057"/>
                  </a:cubicBezTo>
                  <a:cubicBezTo>
                    <a:pt x="146050" y="334765"/>
                    <a:pt x="148813" y="329204"/>
                    <a:pt x="152400" y="324182"/>
                  </a:cubicBezTo>
                  <a:cubicBezTo>
                    <a:pt x="159414" y="314363"/>
                    <a:pt x="168417" y="305954"/>
                    <a:pt x="174625" y="295607"/>
                  </a:cubicBezTo>
                  <a:cubicBezTo>
                    <a:pt x="180975" y="285024"/>
                    <a:pt x="187001" y="274239"/>
                    <a:pt x="193675" y="263857"/>
                  </a:cubicBezTo>
                  <a:cubicBezTo>
                    <a:pt x="196537" y="259406"/>
                    <a:pt x="200265" y="255560"/>
                    <a:pt x="203200" y="251157"/>
                  </a:cubicBezTo>
                  <a:cubicBezTo>
                    <a:pt x="206623" y="246022"/>
                    <a:pt x="209454" y="240515"/>
                    <a:pt x="212725" y="235282"/>
                  </a:cubicBezTo>
                  <a:cubicBezTo>
                    <a:pt x="214747" y="232046"/>
                    <a:pt x="217182" y="229070"/>
                    <a:pt x="219075" y="225757"/>
                  </a:cubicBezTo>
                  <a:cubicBezTo>
                    <a:pt x="221423" y="221648"/>
                    <a:pt x="222674" y="216908"/>
                    <a:pt x="225425" y="213057"/>
                  </a:cubicBezTo>
                  <a:cubicBezTo>
                    <a:pt x="228035" y="209403"/>
                    <a:pt x="232075" y="206981"/>
                    <a:pt x="234950" y="203532"/>
                  </a:cubicBezTo>
                  <a:cubicBezTo>
                    <a:pt x="237393" y="200601"/>
                    <a:pt x="239082" y="197112"/>
                    <a:pt x="241300" y="194007"/>
                  </a:cubicBezTo>
                  <a:cubicBezTo>
                    <a:pt x="246626" y="186551"/>
                    <a:pt x="252932" y="177551"/>
                    <a:pt x="260350" y="171782"/>
                  </a:cubicBezTo>
                  <a:cubicBezTo>
                    <a:pt x="296389" y="143752"/>
                    <a:pt x="265931" y="167404"/>
                    <a:pt x="288925" y="155907"/>
                  </a:cubicBezTo>
                  <a:cubicBezTo>
                    <a:pt x="292338" y="154200"/>
                    <a:pt x="295037" y="151264"/>
                    <a:pt x="298450" y="149557"/>
                  </a:cubicBezTo>
                  <a:cubicBezTo>
                    <a:pt x="301443" y="148060"/>
                    <a:pt x="304841" y="147557"/>
                    <a:pt x="307975" y="146382"/>
                  </a:cubicBezTo>
                  <a:cubicBezTo>
                    <a:pt x="313311" y="144381"/>
                    <a:pt x="318514" y="142033"/>
                    <a:pt x="323850" y="140032"/>
                  </a:cubicBezTo>
                  <a:cubicBezTo>
                    <a:pt x="326984" y="138857"/>
                    <a:pt x="330299" y="138175"/>
                    <a:pt x="333375" y="136857"/>
                  </a:cubicBezTo>
                  <a:cubicBezTo>
                    <a:pt x="360838" y="125087"/>
                    <a:pt x="333262" y="134778"/>
                    <a:pt x="355600" y="127332"/>
                  </a:cubicBezTo>
                  <a:cubicBezTo>
                    <a:pt x="361950" y="122040"/>
                    <a:pt x="368195" y="116621"/>
                    <a:pt x="374650" y="111457"/>
                  </a:cubicBezTo>
                  <a:cubicBezTo>
                    <a:pt x="384073" y="103919"/>
                    <a:pt x="394692" y="97765"/>
                    <a:pt x="403225" y="89232"/>
                  </a:cubicBezTo>
                  <a:cubicBezTo>
                    <a:pt x="407458" y="84999"/>
                    <a:pt x="411250" y="80272"/>
                    <a:pt x="415925" y="76532"/>
                  </a:cubicBezTo>
                  <a:cubicBezTo>
                    <a:pt x="421884" y="71764"/>
                    <a:pt x="428625" y="68065"/>
                    <a:pt x="434975" y="63832"/>
                  </a:cubicBezTo>
                  <a:cubicBezTo>
                    <a:pt x="438150" y="61715"/>
                    <a:pt x="441087" y="59189"/>
                    <a:pt x="444500" y="57482"/>
                  </a:cubicBezTo>
                  <a:cubicBezTo>
                    <a:pt x="448733" y="55365"/>
                    <a:pt x="453141" y="53567"/>
                    <a:pt x="457200" y="51132"/>
                  </a:cubicBezTo>
                  <a:cubicBezTo>
                    <a:pt x="463744" y="47205"/>
                    <a:pt x="468695" y="39511"/>
                    <a:pt x="476250" y="38432"/>
                  </a:cubicBezTo>
                  <a:lnTo>
                    <a:pt x="498475" y="35257"/>
                  </a:lnTo>
                  <a:cubicBezTo>
                    <a:pt x="507985" y="34068"/>
                    <a:pt x="517563" y="33437"/>
                    <a:pt x="527050" y="32082"/>
                  </a:cubicBezTo>
                  <a:cubicBezTo>
                    <a:pt x="532392" y="31319"/>
                    <a:pt x="537690" y="30216"/>
                    <a:pt x="542925" y="28907"/>
                  </a:cubicBezTo>
                  <a:cubicBezTo>
                    <a:pt x="546172" y="28095"/>
                    <a:pt x="549168" y="26388"/>
                    <a:pt x="552450" y="25732"/>
                  </a:cubicBezTo>
                  <a:cubicBezTo>
                    <a:pt x="559788" y="24264"/>
                    <a:pt x="567293" y="23787"/>
                    <a:pt x="574675" y="22557"/>
                  </a:cubicBezTo>
                  <a:cubicBezTo>
                    <a:pt x="579998" y="21670"/>
                    <a:pt x="585344" y="20802"/>
                    <a:pt x="590550" y="19382"/>
                  </a:cubicBezTo>
                  <a:lnTo>
                    <a:pt x="619125" y="9857"/>
                  </a:lnTo>
                  <a:lnTo>
                    <a:pt x="628650" y="6682"/>
                  </a:lnTo>
                  <a:cubicBezTo>
                    <a:pt x="639179" y="3172"/>
                    <a:pt x="633942" y="-1255"/>
                    <a:pt x="641350" y="332"/>
                  </a:cubicBezTo>
                  <a:close/>
                </a:path>
              </a:pathLst>
            </a:custGeom>
            <a:solidFill>
              <a:srgbClr val="008840"/>
            </a:solidFill>
            <a:ln w="254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6" name="Freeform 11">
              <a:extLst>
                <a:ext uri="{FF2B5EF4-FFF2-40B4-BE49-F238E27FC236}">
                  <a16:creationId xmlns:a16="http://schemas.microsoft.com/office/drawing/2014/main" id="{D2E6EAB6-7F89-4E9F-AA9E-A7F2FF85B970}"/>
                </a:ext>
              </a:extLst>
            </p:cNvPr>
            <p:cNvSpPr/>
            <p:nvPr/>
          </p:nvSpPr>
          <p:spPr>
            <a:xfrm>
              <a:off x="8717447" y="2983466"/>
              <a:ext cx="1706448" cy="1548344"/>
            </a:xfrm>
            <a:custGeom>
              <a:avLst/>
              <a:gdLst>
                <a:gd name="connsiteX0" fmla="*/ 1003300 w 1330325"/>
                <a:gd name="connsiteY0" fmla="*/ 19050 h 1622425"/>
                <a:gd name="connsiteX1" fmla="*/ 1025525 w 1330325"/>
                <a:gd name="connsiteY1" fmla="*/ 28575 h 1622425"/>
                <a:gd name="connsiteX2" fmla="*/ 1031875 w 1330325"/>
                <a:gd name="connsiteY2" fmla="*/ 38100 h 1622425"/>
                <a:gd name="connsiteX3" fmla="*/ 1060450 w 1330325"/>
                <a:gd name="connsiteY3" fmla="*/ 63500 h 1622425"/>
                <a:gd name="connsiteX4" fmla="*/ 1082675 w 1330325"/>
                <a:gd name="connsiteY4" fmla="*/ 88900 h 1622425"/>
                <a:gd name="connsiteX5" fmla="*/ 1085850 w 1330325"/>
                <a:gd name="connsiteY5" fmla="*/ 98425 h 1622425"/>
                <a:gd name="connsiteX6" fmla="*/ 1095375 w 1330325"/>
                <a:gd name="connsiteY6" fmla="*/ 104775 h 1622425"/>
                <a:gd name="connsiteX7" fmla="*/ 1104900 w 1330325"/>
                <a:gd name="connsiteY7" fmla="*/ 114300 h 1622425"/>
                <a:gd name="connsiteX8" fmla="*/ 1111250 w 1330325"/>
                <a:gd name="connsiteY8" fmla="*/ 123825 h 1622425"/>
                <a:gd name="connsiteX9" fmla="*/ 1130300 w 1330325"/>
                <a:gd name="connsiteY9" fmla="*/ 136525 h 1622425"/>
                <a:gd name="connsiteX10" fmla="*/ 1139825 w 1330325"/>
                <a:gd name="connsiteY10" fmla="*/ 142875 h 1622425"/>
                <a:gd name="connsiteX11" fmla="*/ 1165225 w 1330325"/>
                <a:gd name="connsiteY11" fmla="*/ 120650 h 1622425"/>
                <a:gd name="connsiteX12" fmla="*/ 1174750 w 1330325"/>
                <a:gd name="connsiteY12" fmla="*/ 114300 h 1622425"/>
                <a:gd name="connsiteX13" fmla="*/ 1184275 w 1330325"/>
                <a:gd name="connsiteY13" fmla="*/ 107950 h 1622425"/>
                <a:gd name="connsiteX14" fmla="*/ 1190625 w 1330325"/>
                <a:gd name="connsiteY14" fmla="*/ 76200 h 1622425"/>
                <a:gd name="connsiteX15" fmla="*/ 1203325 w 1330325"/>
                <a:gd name="connsiteY15" fmla="*/ 57150 h 1622425"/>
                <a:gd name="connsiteX16" fmla="*/ 1212850 w 1330325"/>
                <a:gd name="connsiteY16" fmla="*/ 53975 h 1622425"/>
                <a:gd name="connsiteX17" fmla="*/ 1219200 w 1330325"/>
                <a:gd name="connsiteY17" fmla="*/ 44450 h 1622425"/>
                <a:gd name="connsiteX18" fmla="*/ 1228725 w 1330325"/>
                <a:gd name="connsiteY18" fmla="*/ 47625 h 1622425"/>
                <a:gd name="connsiteX19" fmla="*/ 1231900 w 1330325"/>
                <a:gd name="connsiteY19" fmla="*/ 101600 h 1622425"/>
                <a:gd name="connsiteX20" fmla="*/ 1235075 w 1330325"/>
                <a:gd name="connsiteY20" fmla="*/ 127000 h 1622425"/>
                <a:gd name="connsiteX21" fmla="*/ 1244600 w 1330325"/>
                <a:gd name="connsiteY21" fmla="*/ 165100 h 1622425"/>
                <a:gd name="connsiteX22" fmla="*/ 1257300 w 1330325"/>
                <a:gd name="connsiteY22" fmla="*/ 184150 h 1622425"/>
                <a:gd name="connsiteX23" fmla="*/ 1263650 w 1330325"/>
                <a:gd name="connsiteY23" fmla="*/ 193675 h 1622425"/>
                <a:gd name="connsiteX24" fmla="*/ 1266825 w 1330325"/>
                <a:gd name="connsiteY24" fmla="*/ 203200 h 1622425"/>
                <a:gd name="connsiteX25" fmla="*/ 1273175 w 1330325"/>
                <a:gd name="connsiteY25" fmla="*/ 212725 h 1622425"/>
                <a:gd name="connsiteX26" fmla="*/ 1276350 w 1330325"/>
                <a:gd name="connsiteY26" fmla="*/ 222250 h 1622425"/>
                <a:gd name="connsiteX27" fmla="*/ 1282700 w 1330325"/>
                <a:gd name="connsiteY27" fmla="*/ 231775 h 1622425"/>
                <a:gd name="connsiteX28" fmla="*/ 1295400 w 1330325"/>
                <a:gd name="connsiteY28" fmla="*/ 260350 h 1622425"/>
                <a:gd name="connsiteX29" fmla="*/ 1298575 w 1330325"/>
                <a:gd name="connsiteY29" fmla="*/ 288925 h 1622425"/>
                <a:gd name="connsiteX30" fmla="*/ 1301750 w 1330325"/>
                <a:gd name="connsiteY30" fmla="*/ 298450 h 1622425"/>
                <a:gd name="connsiteX31" fmla="*/ 1311275 w 1330325"/>
                <a:gd name="connsiteY31" fmla="*/ 307975 h 1622425"/>
                <a:gd name="connsiteX32" fmla="*/ 1320800 w 1330325"/>
                <a:gd name="connsiteY32" fmla="*/ 330200 h 1622425"/>
                <a:gd name="connsiteX33" fmla="*/ 1330325 w 1330325"/>
                <a:gd name="connsiteY33" fmla="*/ 349250 h 1622425"/>
                <a:gd name="connsiteX34" fmla="*/ 1323975 w 1330325"/>
                <a:gd name="connsiteY34" fmla="*/ 381000 h 1622425"/>
                <a:gd name="connsiteX35" fmla="*/ 1317625 w 1330325"/>
                <a:gd name="connsiteY35" fmla="*/ 441325 h 1622425"/>
                <a:gd name="connsiteX36" fmla="*/ 1311275 w 1330325"/>
                <a:gd name="connsiteY36" fmla="*/ 504825 h 1622425"/>
                <a:gd name="connsiteX37" fmla="*/ 1308100 w 1330325"/>
                <a:gd name="connsiteY37" fmla="*/ 514350 h 1622425"/>
                <a:gd name="connsiteX38" fmla="*/ 1298575 w 1330325"/>
                <a:gd name="connsiteY38" fmla="*/ 520700 h 1622425"/>
                <a:gd name="connsiteX39" fmla="*/ 1285875 w 1330325"/>
                <a:gd name="connsiteY39" fmla="*/ 539750 h 1622425"/>
                <a:gd name="connsiteX40" fmla="*/ 1282700 w 1330325"/>
                <a:gd name="connsiteY40" fmla="*/ 549275 h 1622425"/>
                <a:gd name="connsiteX41" fmla="*/ 1270000 w 1330325"/>
                <a:gd name="connsiteY41" fmla="*/ 568325 h 1622425"/>
                <a:gd name="connsiteX42" fmla="*/ 1263650 w 1330325"/>
                <a:gd name="connsiteY42" fmla="*/ 587375 h 1622425"/>
                <a:gd name="connsiteX43" fmla="*/ 1257300 w 1330325"/>
                <a:gd name="connsiteY43" fmla="*/ 596900 h 1622425"/>
                <a:gd name="connsiteX44" fmla="*/ 1241425 w 1330325"/>
                <a:gd name="connsiteY44" fmla="*/ 619125 h 1622425"/>
                <a:gd name="connsiteX45" fmla="*/ 1235075 w 1330325"/>
                <a:gd name="connsiteY45" fmla="*/ 631825 h 1622425"/>
                <a:gd name="connsiteX46" fmla="*/ 1228725 w 1330325"/>
                <a:gd name="connsiteY46" fmla="*/ 641350 h 1622425"/>
                <a:gd name="connsiteX47" fmla="*/ 1212850 w 1330325"/>
                <a:gd name="connsiteY47" fmla="*/ 669925 h 1622425"/>
                <a:gd name="connsiteX48" fmla="*/ 1203325 w 1330325"/>
                <a:gd name="connsiteY48" fmla="*/ 679450 h 1622425"/>
                <a:gd name="connsiteX49" fmla="*/ 1190625 w 1330325"/>
                <a:gd name="connsiteY49" fmla="*/ 698500 h 1622425"/>
                <a:gd name="connsiteX50" fmla="*/ 1184275 w 1330325"/>
                <a:gd name="connsiteY50" fmla="*/ 708025 h 1622425"/>
                <a:gd name="connsiteX51" fmla="*/ 1174750 w 1330325"/>
                <a:gd name="connsiteY51" fmla="*/ 714375 h 1622425"/>
                <a:gd name="connsiteX52" fmla="*/ 1158875 w 1330325"/>
                <a:gd name="connsiteY52" fmla="*/ 742950 h 1622425"/>
                <a:gd name="connsiteX53" fmla="*/ 1152525 w 1330325"/>
                <a:gd name="connsiteY53" fmla="*/ 752475 h 1622425"/>
                <a:gd name="connsiteX54" fmla="*/ 1149350 w 1330325"/>
                <a:gd name="connsiteY54" fmla="*/ 762000 h 1622425"/>
                <a:gd name="connsiteX55" fmla="*/ 1139825 w 1330325"/>
                <a:gd name="connsiteY55" fmla="*/ 768350 h 1622425"/>
                <a:gd name="connsiteX56" fmla="*/ 1120775 w 1330325"/>
                <a:gd name="connsiteY56" fmla="*/ 787400 h 1622425"/>
                <a:gd name="connsiteX57" fmla="*/ 1111250 w 1330325"/>
                <a:gd name="connsiteY57" fmla="*/ 793750 h 1622425"/>
                <a:gd name="connsiteX58" fmla="*/ 1092200 w 1330325"/>
                <a:gd name="connsiteY58" fmla="*/ 809625 h 1622425"/>
                <a:gd name="connsiteX59" fmla="*/ 1079500 w 1330325"/>
                <a:gd name="connsiteY59" fmla="*/ 838200 h 1622425"/>
                <a:gd name="connsiteX60" fmla="*/ 1076325 w 1330325"/>
                <a:gd name="connsiteY60" fmla="*/ 847725 h 1622425"/>
                <a:gd name="connsiteX61" fmla="*/ 1066800 w 1330325"/>
                <a:gd name="connsiteY61" fmla="*/ 854075 h 1622425"/>
                <a:gd name="connsiteX62" fmla="*/ 1057275 w 1330325"/>
                <a:gd name="connsiteY62" fmla="*/ 863600 h 1622425"/>
                <a:gd name="connsiteX63" fmla="*/ 1038225 w 1330325"/>
                <a:gd name="connsiteY63" fmla="*/ 876300 h 1622425"/>
                <a:gd name="connsiteX64" fmla="*/ 1028700 w 1330325"/>
                <a:gd name="connsiteY64" fmla="*/ 885825 h 1622425"/>
                <a:gd name="connsiteX65" fmla="*/ 1000125 w 1330325"/>
                <a:gd name="connsiteY65" fmla="*/ 908050 h 1622425"/>
                <a:gd name="connsiteX66" fmla="*/ 987425 w 1330325"/>
                <a:gd name="connsiteY66" fmla="*/ 927100 h 1622425"/>
                <a:gd name="connsiteX67" fmla="*/ 974725 w 1330325"/>
                <a:gd name="connsiteY67" fmla="*/ 955675 h 1622425"/>
                <a:gd name="connsiteX68" fmla="*/ 977900 w 1330325"/>
                <a:gd name="connsiteY68" fmla="*/ 977900 h 1622425"/>
                <a:gd name="connsiteX69" fmla="*/ 984250 w 1330325"/>
                <a:gd name="connsiteY69" fmla="*/ 987425 h 1622425"/>
                <a:gd name="connsiteX70" fmla="*/ 987425 w 1330325"/>
                <a:gd name="connsiteY70" fmla="*/ 996950 h 1622425"/>
                <a:gd name="connsiteX71" fmla="*/ 984250 w 1330325"/>
                <a:gd name="connsiteY71" fmla="*/ 1006475 h 1622425"/>
                <a:gd name="connsiteX72" fmla="*/ 974725 w 1330325"/>
                <a:gd name="connsiteY72" fmla="*/ 1009650 h 1622425"/>
                <a:gd name="connsiteX73" fmla="*/ 968375 w 1330325"/>
                <a:gd name="connsiteY73" fmla="*/ 1028700 h 1622425"/>
                <a:gd name="connsiteX74" fmla="*/ 974725 w 1330325"/>
                <a:gd name="connsiteY74" fmla="*/ 1057275 h 1622425"/>
                <a:gd name="connsiteX75" fmla="*/ 977900 w 1330325"/>
                <a:gd name="connsiteY75" fmla="*/ 1066800 h 1622425"/>
                <a:gd name="connsiteX76" fmla="*/ 984250 w 1330325"/>
                <a:gd name="connsiteY76" fmla="*/ 1076325 h 1622425"/>
                <a:gd name="connsiteX77" fmla="*/ 990600 w 1330325"/>
                <a:gd name="connsiteY77" fmla="*/ 1095375 h 1622425"/>
                <a:gd name="connsiteX78" fmla="*/ 1000125 w 1330325"/>
                <a:gd name="connsiteY78" fmla="*/ 1114425 h 1622425"/>
                <a:gd name="connsiteX79" fmla="*/ 1009650 w 1330325"/>
                <a:gd name="connsiteY79" fmla="*/ 1120775 h 1622425"/>
                <a:gd name="connsiteX80" fmla="*/ 993775 w 1330325"/>
                <a:gd name="connsiteY80" fmla="*/ 1158875 h 1622425"/>
                <a:gd name="connsiteX81" fmla="*/ 987425 w 1330325"/>
                <a:gd name="connsiteY81" fmla="*/ 1168400 h 1622425"/>
                <a:gd name="connsiteX82" fmla="*/ 974725 w 1330325"/>
                <a:gd name="connsiteY82" fmla="*/ 1187450 h 1622425"/>
                <a:gd name="connsiteX83" fmla="*/ 968375 w 1330325"/>
                <a:gd name="connsiteY83" fmla="*/ 1206500 h 1622425"/>
                <a:gd name="connsiteX84" fmla="*/ 936625 w 1330325"/>
                <a:gd name="connsiteY84" fmla="*/ 1254125 h 1622425"/>
                <a:gd name="connsiteX85" fmla="*/ 923925 w 1330325"/>
                <a:gd name="connsiteY85" fmla="*/ 1273175 h 1622425"/>
                <a:gd name="connsiteX86" fmla="*/ 908050 w 1330325"/>
                <a:gd name="connsiteY86" fmla="*/ 1289050 h 1622425"/>
                <a:gd name="connsiteX87" fmla="*/ 885825 w 1330325"/>
                <a:gd name="connsiteY87" fmla="*/ 1295400 h 1622425"/>
                <a:gd name="connsiteX88" fmla="*/ 841375 w 1330325"/>
                <a:gd name="connsiteY88" fmla="*/ 1308100 h 1622425"/>
                <a:gd name="connsiteX89" fmla="*/ 790575 w 1330325"/>
                <a:gd name="connsiteY89" fmla="*/ 1311275 h 1622425"/>
                <a:gd name="connsiteX90" fmla="*/ 758825 w 1330325"/>
                <a:gd name="connsiteY90" fmla="*/ 1317625 h 1622425"/>
                <a:gd name="connsiteX91" fmla="*/ 749300 w 1330325"/>
                <a:gd name="connsiteY91" fmla="*/ 1323975 h 1622425"/>
                <a:gd name="connsiteX92" fmla="*/ 720725 w 1330325"/>
                <a:gd name="connsiteY92" fmla="*/ 1336675 h 1622425"/>
                <a:gd name="connsiteX93" fmla="*/ 714375 w 1330325"/>
                <a:gd name="connsiteY93" fmla="*/ 1346200 h 1622425"/>
                <a:gd name="connsiteX94" fmla="*/ 723900 w 1330325"/>
                <a:gd name="connsiteY94" fmla="*/ 1352550 h 1622425"/>
                <a:gd name="connsiteX95" fmla="*/ 733425 w 1330325"/>
                <a:gd name="connsiteY95" fmla="*/ 1362075 h 1622425"/>
                <a:gd name="connsiteX96" fmla="*/ 714375 w 1330325"/>
                <a:gd name="connsiteY96" fmla="*/ 1371600 h 1622425"/>
                <a:gd name="connsiteX97" fmla="*/ 704850 w 1330325"/>
                <a:gd name="connsiteY97" fmla="*/ 1377950 h 1622425"/>
                <a:gd name="connsiteX98" fmla="*/ 685800 w 1330325"/>
                <a:gd name="connsiteY98" fmla="*/ 1387475 h 1622425"/>
                <a:gd name="connsiteX99" fmla="*/ 692150 w 1330325"/>
                <a:gd name="connsiteY99" fmla="*/ 1412875 h 1622425"/>
                <a:gd name="connsiteX100" fmla="*/ 698500 w 1330325"/>
                <a:gd name="connsiteY100" fmla="*/ 1422400 h 1622425"/>
                <a:gd name="connsiteX101" fmla="*/ 701675 w 1330325"/>
                <a:gd name="connsiteY101" fmla="*/ 1431925 h 1622425"/>
                <a:gd name="connsiteX102" fmla="*/ 714375 w 1330325"/>
                <a:gd name="connsiteY102" fmla="*/ 1450975 h 1622425"/>
                <a:gd name="connsiteX103" fmla="*/ 720725 w 1330325"/>
                <a:gd name="connsiteY103" fmla="*/ 1470025 h 1622425"/>
                <a:gd name="connsiteX104" fmla="*/ 727075 w 1330325"/>
                <a:gd name="connsiteY104" fmla="*/ 1479550 h 1622425"/>
                <a:gd name="connsiteX105" fmla="*/ 733425 w 1330325"/>
                <a:gd name="connsiteY105" fmla="*/ 1498600 h 1622425"/>
                <a:gd name="connsiteX106" fmla="*/ 746125 w 1330325"/>
                <a:gd name="connsiteY106" fmla="*/ 1517650 h 1622425"/>
                <a:gd name="connsiteX107" fmla="*/ 752475 w 1330325"/>
                <a:gd name="connsiteY107" fmla="*/ 1527175 h 1622425"/>
                <a:gd name="connsiteX108" fmla="*/ 781050 w 1330325"/>
                <a:gd name="connsiteY108" fmla="*/ 1543050 h 1622425"/>
                <a:gd name="connsiteX109" fmla="*/ 784225 w 1330325"/>
                <a:gd name="connsiteY109" fmla="*/ 1552575 h 1622425"/>
                <a:gd name="connsiteX110" fmla="*/ 774700 w 1330325"/>
                <a:gd name="connsiteY110" fmla="*/ 1593850 h 1622425"/>
                <a:gd name="connsiteX111" fmla="*/ 768350 w 1330325"/>
                <a:gd name="connsiteY111" fmla="*/ 1619250 h 1622425"/>
                <a:gd name="connsiteX112" fmla="*/ 758825 w 1330325"/>
                <a:gd name="connsiteY112" fmla="*/ 1622425 h 1622425"/>
                <a:gd name="connsiteX113" fmla="*/ 749300 w 1330325"/>
                <a:gd name="connsiteY113" fmla="*/ 1616075 h 1622425"/>
                <a:gd name="connsiteX114" fmla="*/ 730250 w 1330325"/>
                <a:gd name="connsiteY114" fmla="*/ 1609725 h 1622425"/>
                <a:gd name="connsiteX115" fmla="*/ 720725 w 1330325"/>
                <a:gd name="connsiteY115" fmla="*/ 1606550 h 1622425"/>
                <a:gd name="connsiteX116" fmla="*/ 704850 w 1330325"/>
                <a:gd name="connsiteY116" fmla="*/ 1603375 h 1622425"/>
                <a:gd name="connsiteX117" fmla="*/ 685800 w 1330325"/>
                <a:gd name="connsiteY117" fmla="*/ 1597025 h 1622425"/>
                <a:gd name="connsiteX118" fmla="*/ 676275 w 1330325"/>
                <a:gd name="connsiteY118" fmla="*/ 1590675 h 1622425"/>
                <a:gd name="connsiteX119" fmla="*/ 650875 w 1330325"/>
                <a:gd name="connsiteY119" fmla="*/ 1584325 h 1622425"/>
                <a:gd name="connsiteX120" fmla="*/ 641350 w 1330325"/>
                <a:gd name="connsiteY120" fmla="*/ 1581150 h 1622425"/>
                <a:gd name="connsiteX121" fmla="*/ 619125 w 1330325"/>
                <a:gd name="connsiteY121" fmla="*/ 1574800 h 1622425"/>
                <a:gd name="connsiteX122" fmla="*/ 600075 w 1330325"/>
                <a:gd name="connsiteY122" fmla="*/ 1555750 h 1622425"/>
                <a:gd name="connsiteX123" fmla="*/ 590550 w 1330325"/>
                <a:gd name="connsiteY123" fmla="*/ 1549400 h 1622425"/>
                <a:gd name="connsiteX124" fmla="*/ 581025 w 1330325"/>
                <a:gd name="connsiteY124" fmla="*/ 1539875 h 1622425"/>
                <a:gd name="connsiteX125" fmla="*/ 552450 w 1330325"/>
                <a:gd name="connsiteY125" fmla="*/ 1524000 h 1622425"/>
                <a:gd name="connsiteX126" fmla="*/ 530225 w 1330325"/>
                <a:gd name="connsiteY126" fmla="*/ 1495425 h 1622425"/>
                <a:gd name="connsiteX127" fmla="*/ 523875 w 1330325"/>
                <a:gd name="connsiteY127" fmla="*/ 1485900 h 1622425"/>
                <a:gd name="connsiteX128" fmla="*/ 504825 w 1330325"/>
                <a:gd name="connsiteY128" fmla="*/ 1470025 h 1622425"/>
                <a:gd name="connsiteX129" fmla="*/ 495300 w 1330325"/>
                <a:gd name="connsiteY129" fmla="*/ 1463675 h 1622425"/>
                <a:gd name="connsiteX130" fmla="*/ 488950 w 1330325"/>
                <a:gd name="connsiteY130" fmla="*/ 1454150 h 1622425"/>
                <a:gd name="connsiteX131" fmla="*/ 438150 w 1330325"/>
                <a:gd name="connsiteY131" fmla="*/ 1441450 h 1622425"/>
                <a:gd name="connsiteX132" fmla="*/ 390525 w 1330325"/>
                <a:gd name="connsiteY132" fmla="*/ 1425575 h 1622425"/>
                <a:gd name="connsiteX133" fmla="*/ 371475 w 1330325"/>
                <a:gd name="connsiteY133" fmla="*/ 1416050 h 1622425"/>
                <a:gd name="connsiteX134" fmla="*/ 361950 w 1330325"/>
                <a:gd name="connsiteY134" fmla="*/ 1412875 h 1622425"/>
                <a:gd name="connsiteX135" fmla="*/ 352425 w 1330325"/>
                <a:gd name="connsiteY135" fmla="*/ 1406525 h 1622425"/>
                <a:gd name="connsiteX136" fmla="*/ 342900 w 1330325"/>
                <a:gd name="connsiteY136" fmla="*/ 1403350 h 1622425"/>
                <a:gd name="connsiteX137" fmla="*/ 333375 w 1330325"/>
                <a:gd name="connsiteY137" fmla="*/ 1397000 h 1622425"/>
                <a:gd name="connsiteX138" fmla="*/ 314325 w 1330325"/>
                <a:gd name="connsiteY138" fmla="*/ 1390650 h 1622425"/>
                <a:gd name="connsiteX139" fmla="*/ 301625 w 1330325"/>
                <a:gd name="connsiteY139" fmla="*/ 1384300 h 1622425"/>
                <a:gd name="connsiteX140" fmla="*/ 279400 w 1330325"/>
                <a:gd name="connsiteY140" fmla="*/ 1371600 h 1622425"/>
                <a:gd name="connsiteX141" fmla="*/ 269875 w 1330325"/>
                <a:gd name="connsiteY141" fmla="*/ 1368425 h 1622425"/>
                <a:gd name="connsiteX142" fmla="*/ 250825 w 1330325"/>
                <a:gd name="connsiteY142" fmla="*/ 1355725 h 1622425"/>
                <a:gd name="connsiteX143" fmla="*/ 228600 w 1330325"/>
                <a:gd name="connsiteY143" fmla="*/ 1343025 h 1622425"/>
                <a:gd name="connsiteX144" fmla="*/ 219075 w 1330325"/>
                <a:gd name="connsiteY144" fmla="*/ 1333500 h 1622425"/>
                <a:gd name="connsiteX145" fmla="*/ 209550 w 1330325"/>
                <a:gd name="connsiteY145" fmla="*/ 1330325 h 1622425"/>
                <a:gd name="connsiteX146" fmla="*/ 190500 w 1330325"/>
                <a:gd name="connsiteY146" fmla="*/ 1317625 h 1622425"/>
                <a:gd name="connsiteX147" fmla="*/ 180975 w 1330325"/>
                <a:gd name="connsiteY147" fmla="*/ 1314450 h 1622425"/>
                <a:gd name="connsiteX148" fmla="*/ 161925 w 1330325"/>
                <a:gd name="connsiteY148" fmla="*/ 1301750 h 1622425"/>
                <a:gd name="connsiteX149" fmla="*/ 133350 w 1330325"/>
                <a:gd name="connsiteY149" fmla="*/ 1285875 h 1622425"/>
                <a:gd name="connsiteX150" fmla="*/ 123825 w 1330325"/>
                <a:gd name="connsiteY150" fmla="*/ 1276350 h 1622425"/>
                <a:gd name="connsiteX151" fmla="*/ 104775 w 1330325"/>
                <a:gd name="connsiteY151" fmla="*/ 1263650 h 1622425"/>
                <a:gd name="connsiteX152" fmla="*/ 95250 w 1330325"/>
                <a:gd name="connsiteY152" fmla="*/ 1254125 h 1622425"/>
                <a:gd name="connsiteX153" fmla="*/ 76200 w 1330325"/>
                <a:gd name="connsiteY153" fmla="*/ 1241425 h 1622425"/>
                <a:gd name="connsiteX154" fmla="*/ 53975 w 1330325"/>
                <a:gd name="connsiteY154" fmla="*/ 1222375 h 1622425"/>
                <a:gd name="connsiteX155" fmla="*/ 44450 w 1330325"/>
                <a:gd name="connsiteY155" fmla="*/ 1212850 h 1622425"/>
                <a:gd name="connsiteX156" fmla="*/ 25400 w 1330325"/>
                <a:gd name="connsiteY156" fmla="*/ 1200150 h 1622425"/>
                <a:gd name="connsiteX157" fmla="*/ 12700 w 1330325"/>
                <a:gd name="connsiteY157" fmla="*/ 1181100 h 1622425"/>
                <a:gd name="connsiteX158" fmla="*/ 0 w 1330325"/>
                <a:gd name="connsiteY158" fmla="*/ 1152525 h 1622425"/>
                <a:gd name="connsiteX159" fmla="*/ 3175 w 1330325"/>
                <a:gd name="connsiteY159" fmla="*/ 1041400 h 1622425"/>
                <a:gd name="connsiteX160" fmla="*/ 9525 w 1330325"/>
                <a:gd name="connsiteY160" fmla="*/ 996950 h 1622425"/>
                <a:gd name="connsiteX161" fmla="*/ 15875 w 1330325"/>
                <a:gd name="connsiteY161" fmla="*/ 895350 h 1622425"/>
                <a:gd name="connsiteX162" fmla="*/ 12700 w 1330325"/>
                <a:gd name="connsiteY162" fmla="*/ 708025 h 1622425"/>
                <a:gd name="connsiteX163" fmla="*/ 19050 w 1330325"/>
                <a:gd name="connsiteY163" fmla="*/ 581025 h 1622425"/>
                <a:gd name="connsiteX164" fmla="*/ 22225 w 1330325"/>
                <a:gd name="connsiteY164" fmla="*/ 558800 h 1622425"/>
                <a:gd name="connsiteX165" fmla="*/ 25400 w 1330325"/>
                <a:gd name="connsiteY165" fmla="*/ 549275 h 1622425"/>
                <a:gd name="connsiteX166" fmla="*/ 28575 w 1330325"/>
                <a:gd name="connsiteY166" fmla="*/ 536575 h 1622425"/>
                <a:gd name="connsiteX167" fmla="*/ 31750 w 1330325"/>
                <a:gd name="connsiteY167" fmla="*/ 527050 h 1622425"/>
                <a:gd name="connsiteX168" fmla="*/ 34925 w 1330325"/>
                <a:gd name="connsiteY168" fmla="*/ 514350 h 1622425"/>
                <a:gd name="connsiteX169" fmla="*/ 41275 w 1330325"/>
                <a:gd name="connsiteY169" fmla="*/ 498475 h 1622425"/>
                <a:gd name="connsiteX170" fmla="*/ 44450 w 1330325"/>
                <a:gd name="connsiteY170" fmla="*/ 482600 h 1622425"/>
                <a:gd name="connsiteX171" fmla="*/ 47625 w 1330325"/>
                <a:gd name="connsiteY171" fmla="*/ 469900 h 1622425"/>
                <a:gd name="connsiteX172" fmla="*/ 50800 w 1330325"/>
                <a:gd name="connsiteY172" fmla="*/ 450850 h 1622425"/>
                <a:gd name="connsiteX173" fmla="*/ 60325 w 1330325"/>
                <a:gd name="connsiteY173" fmla="*/ 425450 h 1622425"/>
                <a:gd name="connsiteX174" fmla="*/ 63500 w 1330325"/>
                <a:gd name="connsiteY174" fmla="*/ 409575 h 1622425"/>
                <a:gd name="connsiteX175" fmla="*/ 69850 w 1330325"/>
                <a:gd name="connsiteY175" fmla="*/ 390525 h 1622425"/>
                <a:gd name="connsiteX176" fmla="*/ 104775 w 1330325"/>
                <a:gd name="connsiteY176" fmla="*/ 377825 h 1622425"/>
                <a:gd name="connsiteX177" fmla="*/ 120650 w 1330325"/>
                <a:gd name="connsiteY177" fmla="*/ 368300 h 1622425"/>
                <a:gd name="connsiteX178" fmla="*/ 190500 w 1330325"/>
                <a:gd name="connsiteY178" fmla="*/ 317500 h 1622425"/>
                <a:gd name="connsiteX179" fmla="*/ 215900 w 1330325"/>
                <a:gd name="connsiteY179" fmla="*/ 298450 h 1622425"/>
                <a:gd name="connsiteX180" fmla="*/ 238125 w 1330325"/>
                <a:gd name="connsiteY180" fmla="*/ 279400 h 1622425"/>
                <a:gd name="connsiteX181" fmla="*/ 288925 w 1330325"/>
                <a:gd name="connsiteY181" fmla="*/ 241300 h 1622425"/>
                <a:gd name="connsiteX182" fmla="*/ 317500 w 1330325"/>
                <a:gd name="connsiteY182" fmla="*/ 222250 h 1622425"/>
                <a:gd name="connsiteX183" fmla="*/ 358775 w 1330325"/>
                <a:gd name="connsiteY183" fmla="*/ 187325 h 1622425"/>
                <a:gd name="connsiteX184" fmla="*/ 384175 w 1330325"/>
                <a:gd name="connsiteY184" fmla="*/ 171450 h 1622425"/>
                <a:gd name="connsiteX185" fmla="*/ 403225 w 1330325"/>
                <a:gd name="connsiteY185" fmla="*/ 152400 h 1622425"/>
                <a:gd name="connsiteX186" fmla="*/ 463550 w 1330325"/>
                <a:gd name="connsiteY186" fmla="*/ 111125 h 1622425"/>
                <a:gd name="connsiteX187" fmla="*/ 473075 w 1330325"/>
                <a:gd name="connsiteY187" fmla="*/ 104775 h 1622425"/>
                <a:gd name="connsiteX188" fmla="*/ 485775 w 1330325"/>
                <a:gd name="connsiteY188" fmla="*/ 92075 h 1622425"/>
                <a:gd name="connsiteX189" fmla="*/ 542925 w 1330325"/>
                <a:gd name="connsiteY189" fmla="*/ 47625 h 1622425"/>
                <a:gd name="connsiteX190" fmla="*/ 555625 w 1330325"/>
                <a:gd name="connsiteY190" fmla="*/ 38100 h 1622425"/>
                <a:gd name="connsiteX191" fmla="*/ 568325 w 1330325"/>
                <a:gd name="connsiteY191" fmla="*/ 31750 h 1622425"/>
                <a:gd name="connsiteX192" fmla="*/ 587375 w 1330325"/>
                <a:gd name="connsiteY192" fmla="*/ 15875 h 1622425"/>
                <a:gd name="connsiteX193" fmla="*/ 612775 w 1330325"/>
                <a:gd name="connsiteY193" fmla="*/ 9525 h 1622425"/>
                <a:gd name="connsiteX194" fmla="*/ 762000 w 1330325"/>
                <a:gd name="connsiteY194" fmla="*/ 6350 h 1622425"/>
                <a:gd name="connsiteX195" fmla="*/ 815975 w 1330325"/>
                <a:gd name="connsiteY195" fmla="*/ 0 h 1622425"/>
                <a:gd name="connsiteX196" fmla="*/ 863600 w 1330325"/>
                <a:gd name="connsiteY196" fmla="*/ 3175 h 1622425"/>
                <a:gd name="connsiteX197" fmla="*/ 882650 w 1330325"/>
                <a:gd name="connsiteY197" fmla="*/ 9525 h 1622425"/>
                <a:gd name="connsiteX198" fmla="*/ 892175 w 1330325"/>
                <a:gd name="connsiteY198" fmla="*/ 12700 h 1622425"/>
                <a:gd name="connsiteX199" fmla="*/ 936625 w 1330325"/>
                <a:gd name="connsiteY199" fmla="*/ 19050 h 1622425"/>
                <a:gd name="connsiteX200" fmla="*/ 946150 w 1330325"/>
                <a:gd name="connsiteY200" fmla="*/ 22225 h 1622425"/>
                <a:gd name="connsiteX201" fmla="*/ 987425 w 1330325"/>
                <a:gd name="connsiteY201" fmla="*/ 31750 h 1622425"/>
                <a:gd name="connsiteX202" fmla="*/ 1003300 w 1330325"/>
                <a:gd name="connsiteY202" fmla="*/ 19050 h 162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Lst>
              <a:rect l="l" t="t" r="r" b="b"/>
              <a:pathLst>
                <a:path w="1330325" h="1622425">
                  <a:moveTo>
                    <a:pt x="1003300" y="19050"/>
                  </a:moveTo>
                  <a:cubicBezTo>
                    <a:pt x="1009650" y="18521"/>
                    <a:pt x="1018819" y="24104"/>
                    <a:pt x="1025525" y="28575"/>
                  </a:cubicBezTo>
                  <a:cubicBezTo>
                    <a:pt x="1028700" y="30692"/>
                    <a:pt x="1029177" y="35402"/>
                    <a:pt x="1031875" y="38100"/>
                  </a:cubicBezTo>
                  <a:cubicBezTo>
                    <a:pt x="1050962" y="57187"/>
                    <a:pt x="1033783" y="23499"/>
                    <a:pt x="1060450" y="63500"/>
                  </a:cubicBezTo>
                  <a:cubicBezTo>
                    <a:pt x="1075267" y="85725"/>
                    <a:pt x="1066800" y="78317"/>
                    <a:pt x="1082675" y="88900"/>
                  </a:cubicBezTo>
                  <a:cubicBezTo>
                    <a:pt x="1083733" y="92075"/>
                    <a:pt x="1083759" y="95812"/>
                    <a:pt x="1085850" y="98425"/>
                  </a:cubicBezTo>
                  <a:cubicBezTo>
                    <a:pt x="1088234" y="101405"/>
                    <a:pt x="1092444" y="102332"/>
                    <a:pt x="1095375" y="104775"/>
                  </a:cubicBezTo>
                  <a:cubicBezTo>
                    <a:pt x="1098824" y="107650"/>
                    <a:pt x="1102025" y="110851"/>
                    <a:pt x="1104900" y="114300"/>
                  </a:cubicBezTo>
                  <a:cubicBezTo>
                    <a:pt x="1107343" y="117231"/>
                    <a:pt x="1108378" y="121312"/>
                    <a:pt x="1111250" y="123825"/>
                  </a:cubicBezTo>
                  <a:cubicBezTo>
                    <a:pt x="1116993" y="128851"/>
                    <a:pt x="1123950" y="132292"/>
                    <a:pt x="1130300" y="136525"/>
                  </a:cubicBezTo>
                  <a:lnTo>
                    <a:pt x="1139825" y="142875"/>
                  </a:lnTo>
                  <a:cubicBezTo>
                    <a:pt x="1150408" y="127000"/>
                    <a:pt x="1143000" y="135467"/>
                    <a:pt x="1165225" y="120650"/>
                  </a:cubicBezTo>
                  <a:lnTo>
                    <a:pt x="1174750" y="114300"/>
                  </a:lnTo>
                  <a:lnTo>
                    <a:pt x="1184275" y="107950"/>
                  </a:lnTo>
                  <a:cubicBezTo>
                    <a:pt x="1185064" y="102428"/>
                    <a:pt x="1186362" y="83873"/>
                    <a:pt x="1190625" y="76200"/>
                  </a:cubicBezTo>
                  <a:cubicBezTo>
                    <a:pt x="1194331" y="69529"/>
                    <a:pt x="1196085" y="59563"/>
                    <a:pt x="1203325" y="57150"/>
                  </a:cubicBezTo>
                  <a:lnTo>
                    <a:pt x="1212850" y="53975"/>
                  </a:lnTo>
                  <a:cubicBezTo>
                    <a:pt x="1214967" y="50800"/>
                    <a:pt x="1215657" y="45867"/>
                    <a:pt x="1219200" y="44450"/>
                  </a:cubicBezTo>
                  <a:cubicBezTo>
                    <a:pt x="1222307" y="43207"/>
                    <a:pt x="1227999" y="44358"/>
                    <a:pt x="1228725" y="47625"/>
                  </a:cubicBezTo>
                  <a:cubicBezTo>
                    <a:pt x="1232635" y="65219"/>
                    <a:pt x="1230463" y="83635"/>
                    <a:pt x="1231900" y="101600"/>
                  </a:cubicBezTo>
                  <a:cubicBezTo>
                    <a:pt x="1232580" y="110105"/>
                    <a:pt x="1233868" y="118553"/>
                    <a:pt x="1235075" y="127000"/>
                  </a:cubicBezTo>
                  <a:cubicBezTo>
                    <a:pt x="1236373" y="136089"/>
                    <a:pt x="1239310" y="157164"/>
                    <a:pt x="1244600" y="165100"/>
                  </a:cubicBezTo>
                  <a:lnTo>
                    <a:pt x="1257300" y="184150"/>
                  </a:lnTo>
                  <a:cubicBezTo>
                    <a:pt x="1259417" y="187325"/>
                    <a:pt x="1262443" y="190055"/>
                    <a:pt x="1263650" y="193675"/>
                  </a:cubicBezTo>
                  <a:cubicBezTo>
                    <a:pt x="1264708" y="196850"/>
                    <a:pt x="1265328" y="200207"/>
                    <a:pt x="1266825" y="203200"/>
                  </a:cubicBezTo>
                  <a:cubicBezTo>
                    <a:pt x="1268532" y="206613"/>
                    <a:pt x="1271468" y="209312"/>
                    <a:pt x="1273175" y="212725"/>
                  </a:cubicBezTo>
                  <a:cubicBezTo>
                    <a:pt x="1274672" y="215718"/>
                    <a:pt x="1274853" y="219257"/>
                    <a:pt x="1276350" y="222250"/>
                  </a:cubicBezTo>
                  <a:cubicBezTo>
                    <a:pt x="1278057" y="225663"/>
                    <a:pt x="1281150" y="228288"/>
                    <a:pt x="1282700" y="231775"/>
                  </a:cubicBezTo>
                  <a:cubicBezTo>
                    <a:pt x="1297813" y="265780"/>
                    <a:pt x="1281029" y="238794"/>
                    <a:pt x="1295400" y="260350"/>
                  </a:cubicBezTo>
                  <a:cubicBezTo>
                    <a:pt x="1296458" y="269875"/>
                    <a:pt x="1296999" y="279472"/>
                    <a:pt x="1298575" y="288925"/>
                  </a:cubicBezTo>
                  <a:cubicBezTo>
                    <a:pt x="1299125" y="292226"/>
                    <a:pt x="1299894" y="295665"/>
                    <a:pt x="1301750" y="298450"/>
                  </a:cubicBezTo>
                  <a:cubicBezTo>
                    <a:pt x="1304241" y="302186"/>
                    <a:pt x="1308665" y="304321"/>
                    <a:pt x="1311275" y="307975"/>
                  </a:cubicBezTo>
                  <a:cubicBezTo>
                    <a:pt x="1322286" y="323391"/>
                    <a:pt x="1313891" y="316381"/>
                    <a:pt x="1320800" y="330200"/>
                  </a:cubicBezTo>
                  <a:cubicBezTo>
                    <a:pt x="1333110" y="354819"/>
                    <a:pt x="1322345" y="325309"/>
                    <a:pt x="1330325" y="349250"/>
                  </a:cubicBezTo>
                  <a:cubicBezTo>
                    <a:pt x="1325263" y="364435"/>
                    <a:pt x="1326550" y="358681"/>
                    <a:pt x="1323975" y="381000"/>
                  </a:cubicBezTo>
                  <a:cubicBezTo>
                    <a:pt x="1321657" y="401086"/>
                    <a:pt x="1318970" y="421150"/>
                    <a:pt x="1317625" y="441325"/>
                  </a:cubicBezTo>
                  <a:cubicBezTo>
                    <a:pt x="1315778" y="469025"/>
                    <a:pt x="1316998" y="481933"/>
                    <a:pt x="1311275" y="504825"/>
                  </a:cubicBezTo>
                  <a:cubicBezTo>
                    <a:pt x="1310463" y="508072"/>
                    <a:pt x="1310191" y="511737"/>
                    <a:pt x="1308100" y="514350"/>
                  </a:cubicBezTo>
                  <a:cubicBezTo>
                    <a:pt x="1305716" y="517330"/>
                    <a:pt x="1301750" y="518583"/>
                    <a:pt x="1298575" y="520700"/>
                  </a:cubicBezTo>
                  <a:cubicBezTo>
                    <a:pt x="1294342" y="527050"/>
                    <a:pt x="1288288" y="532510"/>
                    <a:pt x="1285875" y="539750"/>
                  </a:cubicBezTo>
                  <a:cubicBezTo>
                    <a:pt x="1284817" y="542925"/>
                    <a:pt x="1284325" y="546349"/>
                    <a:pt x="1282700" y="549275"/>
                  </a:cubicBezTo>
                  <a:cubicBezTo>
                    <a:pt x="1278994" y="555946"/>
                    <a:pt x="1272413" y="561085"/>
                    <a:pt x="1270000" y="568325"/>
                  </a:cubicBezTo>
                  <a:cubicBezTo>
                    <a:pt x="1267883" y="574675"/>
                    <a:pt x="1267363" y="581806"/>
                    <a:pt x="1263650" y="587375"/>
                  </a:cubicBezTo>
                  <a:cubicBezTo>
                    <a:pt x="1261533" y="590550"/>
                    <a:pt x="1259518" y="593795"/>
                    <a:pt x="1257300" y="596900"/>
                  </a:cubicBezTo>
                  <a:cubicBezTo>
                    <a:pt x="1252433" y="603714"/>
                    <a:pt x="1245701" y="611642"/>
                    <a:pt x="1241425" y="619125"/>
                  </a:cubicBezTo>
                  <a:cubicBezTo>
                    <a:pt x="1239077" y="623234"/>
                    <a:pt x="1237423" y="627716"/>
                    <a:pt x="1235075" y="631825"/>
                  </a:cubicBezTo>
                  <a:cubicBezTo>
                    <a:pt x="1233182" y="635138"/>
                    <a:pt x="1230432" y="637937"/>
                    <a:pt x="1228725" y="641350"/>
                  </a:cubicBezTo>
                  <a:cubicBezTo>
                    <a:pt x="1220740" y="657320"/>
                    <a:pt x="1232872" y="649903"/>
                    <a:pt x="1212850" y="669925"/>
                  </a:cubicBezTo>
                  <a:cubicBezTo>
                    <a:pt x="1209675" y="673100"/>
                    <a:pt x="1206082" y="675906"/>
                    <a:pt x="1203325" y="679450"/>
                  </a:cubicBezTo>
                  <a:cubicBezTo>
                    <a:pt x="1198640" y="685474"/>
                    <a:pt x="1194858" y="692150"/>
                    <a:pt x="1190625" y="698500"/>
                  </a:cubicBezTo>
                  <a:cubicBezTo>
                    <a:pt x="1188508" y="701675"/>
                    <a:pt x="1187450" y="705908"/>
                    <a:pt x="1184275" y="708025"/>
                  </a:cubicBezTo>
                  <a:lnTo>
                    <a:pt x="1174750" y="714375"/>
                  </a:lnTo>
                  <a:cubicBezTo>
                    <a:pt x="1169162" y="731140"/>
                    <a:pt x="1173431" y="721115"/>
                    <a:pt x="1158875" y="742950"/>
                  </a:cubicBezTo>
                  <a:cubicBezTo>
                    <a:pt x="1156758" y="746125"/>
                    <a:pt x="1153732" y="748855"/>
                    <a:pt x="1152525" y="752475"/>
                  </a:cubicBezTo>
                  <a:cubicBezTo>
                    <a:pt x="1151467" y="755650"/>
                    <a:pt x="1151441" y="759387"/>
                    <a:pt x="1149350" y="762000"/>
                  </a:cubicBezTo>
                  <a:cubicBezTo>
                    <a:pt x="1146966" y="764980"/>
                    <a:pt x="1142677" y="765815"/>
                    <a:pt x="1139825" y="768350"/>
                  </a:cubicBezTo>
                  <a:cubicBezTo>
                    <a:pt x="1133113" y="774316"/>
                    <a:pt x="1128247" y="782419"/>
                    <a:pt x="1120775" y="787400"/>
                  </a:cubicBezTo>
                  <a:cubicBezTo>
                    <a:pt x="1117600" y="789517"/>
                    <a:pt x="1114181" y="791307"/>
                    <a:pt x="1111250" y="793750"/>
                  </a:cubicBezTo>
                  <a:cubicBezTo>
                    <a:pt x="1086804" y="814122"/>
                    <a:pt x="1115849" y="793859"/>
                    <a:pt x="1092200" y="809625"/>
                  </a:cubicBezTo>
                  <a:cubicBezTo>
                    <a:pt x="1075818" y="858772"/>
                    <a:pt x="1094594" y="808011"/>
                    <a:pt x="1079500" y="838200"/>
                  </a:cubicBezTo>
                  <a:cubicBezTo>
                    <a:pt x="1078003" y="841193"/>
                    <a:pt x="1078416" y="845112"/>
                    <a:pt x="1076325" y="847725"/>
                  </a:cubicBezTo>
                  <a:cubicBezTo>
                    <a:pt x="1073941" y="850705"/>
                    <a:pt x="1069731" y="851632"/>
                    <a:pt x="1066800" y="854075"/>
                  </a:cubicBezTo>
                  <a:cubicBezTo>
                    <a:pt x="1063351" y="856950"/>
                    <a:pt x="1060819" y="860843"/>
                    <a:pt x="1057275" y="863600"/>
                  </a:cubicBezTo>
                  <a:cubicBezTo>
                    <a:pt x="1051251" y="868285"/>
                    <a:pt x="1043621" y="870904"/>
                    <a:pt x="1038225" y="876300"/>
                  </a:cubicBezTo>
                  <a:cubicBezTo>
                    <a:pt x="1035050" y="879475"/>
                    <a:pt x="1032244" y="883068"/>
                    <a:pt x="1028700" y="885825"/>
                  </a:cubicBezTo>
                  <a:cubicBezTo>
                    <a:pt x="1015195" y="896329"/>
                    <a:pt x="1009586" y="895886"/>
                    <a:pt x="1000125" y="908050"/>
                  </a:cubicBezTo>
                  <a:cubicBezTo>
                    <a:pt x="995440" y="914074"/>
                    <a:pt x="989838" y="919860"/>
                    <a:pt x="987425" y="927100"/>
                  </a:cubicBezTo>
                  <a:cubicBezTo>
                    <a:pt x="979868" y="949770"/>
                    <a:pt x="984788" y="940581"/>
                    <a:pt x="974725" y="955675"/>
                  </a:cubicBezTo>
                  <a:cubicBezTo>
                    <a:pt x="975783" y="963083"/>
                    <a:pt x="975750" y="970732"/>
                    <a:pt x="977900" y="977900"/>
                  </a:cubicBezTo>
                  <a:cubicBezTo>
                    <a:pt x="978996" y="981555"/>
                    <a:pt x="982543" y="984012"/>
                    <a:pt x="984250" y="987425"/>
                  </a:cubicBezTo>
                  <a:cubicBezTo>
                    <a:pt x="985747" y="990418"/>
                    <a:pt x="986367" y="993775"/>
                    <a:pt x="987425" y="996950"/>
                  </a:cubicBezTo>
                  <a:cubicBezTo>
                    <a:pt x="986367" y="1000125"/>
                    <a:pt x="986617" y="1004108"/>
                    <a:pt x="984250" y="1006475"/>
                  </a:cubicBezTo>
                  <a:cubicBezTo>
                    <a:pt x="981883" y="1008842"/>
                    <a:pt x="976670" y="1006927"/>
                    <a:pt x="974725" y="1009650"/>
                  </a:cubicBezTo>
                  <a:cubicBezTo>
                    <a:pt x="970834" y="1015097"/>
                    <a:pt x="968375" y="1028700"/>
                    <a:pt x="968375" y="1028700"/>
                  </a:cubicBezTo>
                  <a:cubicBezTo>
                    <a:pt x="970557" y="1039612"/>
                    <a:pt x="971736" y="1046813"/>
                    <a:pt x="974725" y="1057275"/>
                  </a:cubicBezTo>
                  <a:cubicBezTo>
                    <a:pt x="975644" y="1060493"/>
                    <a:pt x="976403" y="1063807"/>
                    <a:pt x="977900" y="1066800"/>
                  </a:cubicBezTo>
                  <a:cubicBezTo>
                    <a:pt x="979607" y="1070213"/>
                    <a:pt x="982700" y="1072838"/>
                    <a:pt x="984250" y="1076325"/>
                  </a:cubicBezTo>
                  <a:cubicBezTo>
                    <a:pt x="986968" y="1082442"/>
                    <a:pt x="988483" y="1089025"/>
                    <a:pt x="990600" y="1095375"/>
                  </a:cubicBezTo>
                  <a:cubicBezTo>
                    <a:pt x="993182" y="1103122"/>
                    <a:pt x="993970" y="1108270"/>
                    <a:pt x="1000125" y="1114425"/>
                  </a:cubicBezTo>
                  <a:cubicBezTo>
                    <a:pt x="1002823" y="1117123"/>
                    <a:pt x="1006475" y="1118658"/>
                    <a:pt x="1009650" y="1120775"/>
                  </a:cubicBezTo>
                  <a:cubicBezTo>
                    <a:pt x="1005530" y="1137255"/>
                    <a:pt x="1005496" y="1141293"/>
                    <a:pt x="993775" y="1158875"/>
                  </a:cubicBezTo>
                  <a:cubicBezTo>
                    <a:pt x="991658" y="1162050"/>
                    <a:pt x="989132" y="1164987"/>
                    <a:pt x="987425" y="1168400"/>
                  </a:cubicBezTo>
                  <a:cubicBezTo>
                    <a:pt x="978235" y="1186780"/>
                    <a:pt x="992781" y="1169394"/>
                    <a:pt x="974725" y="1187450"/>
                  </a:cubicBezTo>
                  <a:cubicBezTo>
                    <a:pt x="972608" y="1193800"/>
                    <a:pt x="972088" y="1200931"/>
                    <a:pt x="968375" y="1206500"/>
                  </a:cubicBezTo>
                  <a:lnTo>
                    <a:pt x="936625" y="1254125"/>
                  </a:lnTo>
                  <a:lnTo>
                    <a:pt x="923925" y="1273175"/>
                  </a:lnTo>
                  <a:cubicBezTo>
                    <a:pt x="917575" y="1282700"/>
                    <a:pt x="918633" y="1283758"/>
                    <a:pt x="908050" y="1289050"/>
                  </a:cubicBezTo>
                  <a:cubicBezTo>
                    <a:pt x="902715" y="1291718"/>
                    <a:pt x="890911" y="1293874"/>
                    <a:pt x="885825" y="1295400"/>
                  </a:cubicBezTo>
                  <a:cubicBezTo>
                    <a:pt x="873971" y="1298956"/>
                    <a:pt x="853091" y="1307368"/>
                    <a:pt x="841375" y="1308100"/>
                  </a:cubicBezTo>
                  <a:lnTo>
                    <a:pt x="790575" y="1311275"/>
                  </a:lnTo>
                  <a:cubicBezTo>
                    <a:pt x="782385" y="1312445"/>
                    <a:pt x="767691" y="1313192"/>
                    <a:pt x="758825" y="1317625"/>
                  </a:cubicBezTo>
                  <a:cubicBezTo>
                    <a:pt x="755412" y="1319332"/>
                    <a:pt x="752787" y="1322425"/>
                    <a:pt x="749300" y="1323975"/>
                  </a:cubicBezTo>
                  <a:cubicBezTo>
                    <a:pt x="715295" y="1339088"/>
                    <a:pt x="742281" y="1322304"/>
                    <a:pt x="720725" y="1336675"/>
                  </a:cubicBezTo>
                  <a:cubicBezTo>
                    <a:pt x="718608" y="1339850"/>
                    <a:pt x="713627" y="1342458"/>
                    <a:pt x="714375" y="1346200"/>
                  </a:cubicBezTo>
                  <a:cubicBezTo>
                    <a:pt x="715123" y="1349942"/>
                    <a:pt x="720969" y="1350107"/>
                    <a:pt x="723900" y="1352550"/>
                  </a:cubicBezTo>
                  <a:cubicBezTo>
                    <a:pt x="727349" y="1355425"/>
                    <a:pt x="730250" y="1358900"/>
                    <a:pt x="733425" y="1362075"/>
                  </a:cubicBezTo>
                  <a:cubicBezTo>
                    <a:pt x="706128" y="1380273"/>
                    <a:pt x="740665" y="1358455"/>
                    <a:pt x="714375" y="1371600"/>
                  </a:cubicBezTo>
                  <a:cubicBezTo>
                    <a:pt x="710962" y="1373307"/>
                    <a:pt x="708263" y="1376243"/>
                    <a:pt x="704850" y="1377950"/>
                  </a:cubicBezTo>
                  <a:cubicBezTo>
                    <a:pt x="678560" y="1391095"/>
                    <a:pt x="713097" y="1369277"/>
                    <a:pt x="685800" y="1387475"/>
                  </a:cubicBezTo>
                  <a:cubicBezTo>
                    <a:pt x="687008" y="1393513"/>
                    <a:pt x="688896" y="1406366"/>
                    <a:pt x="692150" y="1412875"/>
                  </a:cubicBezTo>
                  <a:cubicBezTo>
                    <a:pt x="693857" y="1416288"/>
                    <a:pt x="696793" y="1418987"/>
                    <a:pt x="698500" y="1422400"/>
                  </a:cubicBezTo>
                  <a:cubicBezTo>
                    <a:pt x="699997" y="1425393"/>
                    <a:pt x="700050" y="1428999"/>
                    <a:pt x="701675" y="1431925"/>
                  </a:cubicBezTo>
                  <a:cubicBezTo>
                    <a:pt x="705381" y="1438596"/>
                    <a:pt x="711962" y="1443735"/>
                    <a:pt x="714375" y="1450975"/>
                  </a:cubicBezTo>
                  <a:cubicBezTo>
                    <a:pt x="716492" y="1457325"/>
                    <a:pt x="717012" y="1464456"/>
                    <a:pt x="720725" y="1470025"/>
                  </a:cubicBezTo>
                  <a:cubicBezTo>
                    <a:pt x="722842" y="1473200"/>
                    <a:pt x="725525" y="1476063"/>
                    <a:pt x="727075" y="1479550"/>
                  </a:cubicBezTo>
                  <a:cubicBezTo>
                    <a:pt x="729793" y="1485667"/>
                    <a:pt x="729712" y="1493031"/>
                    <a:pt x="733425" y="1498600"/>
                  </a:cubicBezTo>
                  <a:lnTo>
                    <a:pt x="746125" y="1517650"/>
                  </a:lnTo>
                  <a:cubicBezTo>
                    <a:pt x="748242" y="1520825"/>
                    <a:pt x="749300" y="1525058"/>
                    <a:pt x="752475" y="1527175"/>
                  </a:cubicBezTo>
                  <a:cubicBezTo>
                    <a:pt x="774310" y="1541731"/>
                    <a:pt x="764285" y="1537462"/>
                    <a:pt x="781050" y="1543050"/>
                  </a:cubicBezTo>
                  <a:cubicBezTo>
                    <a:pt x="782108" y="1546225"/>
                    <a:pt x="784225" y="1549228"/>
                    <a:pt x="784225" y="1552575"/>
                  </a:cubicBezTo>
                  <a:cubicBezTo>
                    <a:pt x="784225" y="1574685"/>
                    <a:pt x="779730" y="1573730"/>
                    <a:pt x="774700" y="1593850"/>
                  </a:cubicBezTo>
                  <a:cubicBezTo>
                    <a:pt x="772583" y="1602317"/>
                    <a:pt x="776629" y="1616490"/>
                    <a:pt x="768350" y="1619250"/>
                  </a:cubicBezTo>
                  <a:lnTo>
                    <a:pt x="758825" y="1622425"/>
                  </a:lnTo>
                  <a:cubicBezTo>
                    <a:pt x="755650" y="1620308"/>
                    <a:pt x="752787" y="1617625"/>
                    <a:pt x="749300" y="1616075"/>
                  </a:cubicBezTo>
                  <a:cubicBezTo>
                    <a:pt x="743183" y="1613357"/>
                    <a:pt x="736600" y="1611842"/>
                    <a:pt x="730250" y="1609725"/>
                  </a:cubicBezTo>
                  <a:cubicBezTo>
                    <a:pt x="727075" y="1608667"/>
                    <a:pt x="724007" y="1607206"/>
                    <a:pt x="720725" y="1606550"/>
                  </a:cubicBezTo>
                  <a:cubicBezTo>
                    <a:pt x="715433" y="1605492"/>
                    <a:pt x="710056" y="1604795"/>
                    <a:pt x="704850" y="1603375"/>
                  </a:cubicBezTo>
                  <a:cubicBezTo>
                    <a:pt x="698392" y="1601614"/>
                    <a:pt x="691369" y="1600738"/>
                    <a:pt x="685800" y="1597025"/>
                  </a:cubicBezTo>
                  <a:cubicBezTo>
                    <a:pt x="682625" y="1594908"/>
                    <a:pt x="679861" y="1591979"/>
                    <a:pt x="676275" y="1590675"/>
                  </a:cubicBezTo>
                  <a:cubicBezTo>
                    <a:pt x="668073" y="1587693"/>
                    <a:pt x="659154" y="1587085"/>
                    <a:pt x="650875" y="1584325"/>
                  </a:cubicBezTo>
                  <a:cubicBezTo>
                    <a:pt x="647700" y="1583267"/>
                    <a:pt x="644568" y="1582069"/>
                    <a:pt x="641350" y="1581150"/>
                  </a:cubicBezTo>
                  <a:cubicBezTo>
                    <a:pt x="636603" y="1579794"/>
                    <a:pt x="624200" y="1577338"/>
                    <a:pt x="619125" y="1574800"/>
                  </a:cubicBezTo>
                  <a:cubicBezTo>
                    <a:pt x="604160" y="1567317"/>
                    <a:pt x="613328" y="1569003"/>
                    <a:pt x="600075" y="1555750"/>
                  </a:cubicBezTo>
                  <a:cubicBezTo>
                    <a:pt x="597377" y="1553052"/>
                    <a:pt x="593481" y="1551843"/>
                    <a:pt x="590550" y="1549400"/>
                  </a:cubicBezTo>
                  <a:cubicBezTo>
                    <a:pt x="587101" y="1546525"/>
                    <a:pt x="584761" y="1542366"/>
                    <a:pt x="581025" y="1539875"/>
                  </a:cubicBezTo>
                  <a:cubicBezTo>
                    <a:pt x="557070" y="1523905"/>
                    <a:pt x="590680" y="1562230"/>
                    <a:pt x="552450" y="1524000"/>
                  </a:cubicBezTo>
                  <a:cubicBezTo>
                    <a:pt x="537529" y="1509079"/>
                    <a:pt x="545416" y="1518211"/>
                    <a:pt x="530225" y="1495425"/>
                  </a:cubicBezTo>
                  <a:cubicBezTo>
                    <a:pt x="528108" y="1492250"/>
                    <a:pt x="527050" y="1488017"/>
                    <a:pt x="523875" y="1485900"/>
                  </a:cubicBezTo>
                  <a:cubicBezTo>
                    <a:pt x="500226" y="1470134"/>
                    <a:pt x="529271" y="1490397"/>
                    <a:pt x="504825" y="1470025"/>
                  </a:cubicBezTo>
                  <a:cubicBezTo>
                    <a:pt x="501894" y="1467582"/>
                    <a:pt x="498475" y="1465792"/>
                    <a:pt x="495300" y="1463675"/>
                  </a:cubicBezTo>
                  <a:cubicBezTo>
                    <a:pt x="493183" y="1460500"/>
                    <a:pt x="492186" y="1456172"/>
                    <a:pt x="488950" y="1454150"/>
                  </a:cubicBezTo>
                  <a:cubicBezTo>
                    <a:pt x="478088" y="1447361"/>
                    <a:pt x="446751" y="1444317"/>
                    <a:pt x="438150" y="1441450"/>
                  </a:cubicBezTo>
                  <a:lnTo>
                    <a:pt x="390525" y="1425575"/>
                  </a:lnTo>
                  <a:cubicBezTo>
                    <a:pt x="366584" y="1417595"/>
                    <a:pt x="396094" y="1428360"/>
                    <a:pt x="371475" y="1416050"/>
                  </a:cubicBezTo>
                  <a:cubicBezTo>
                    <a:pt x="368482" y="1414553"/>
                    <a:pt x="364943" y="1414372"/>
                    <a:pt x="361950" y="1412875"/>
                  </a:cubicBezTo>
                  <a:cubicBezTo>
                    <a:pt x="358537" y="1411168"/>
                    <a:pt x="355838" y="1408232"/>
                    <a:pt x="352425" y="1406525"/>
                  </a:cubicBezTo>
                  <a:cubicBezTo>
                    <a:pt x="349432" y="1405028"/>
                    <a:pt x="345893" y="1404847"/>
                    <a:pt x="342900" y="1403350"/>
                  </a:cubicBezTo>
                  <a:cubicBezTo>
                    <a:pt x="339487" y="1401643"/>
                    <a:pt x="336862" y="1398550"/>
                    <a:pt x="333375" y="1397000"/>
                  </a:cubicBezTo>
                  <a:cubicBezTo>
                    <a:pt x="327258" y="1394282"/>
                    <a:pt x="320312" y="1393643"/>
                    <a:pt x="314325" y="1390650"/>
                  </a:cubicBezTo>
                  <a:cubicBezTo>
                    <a:pt x="310092" y="1388533"/>
                    <a:pt x="305734" y="1386648"/>
                    <a:pt x="301625" y="1384300"/>
                  </a:cubicBezTo>
                  <a:cubicBezTo>
                    <a:pt x="285682" y="1375190"/>
                    <a:pt x="298589" y="1379824"/>
                    <a:pt x="279400" y="1371600"/>
                  </a:cubicBezTo>
                  <a:cubicBezTo>
                    <a:pt x="276324" y="1370282"/>
                    <a:pt x="272801" y="1370050"/>
                    <a:pt x="269875" y="1368425"/>
                  </a:cubicBezTo>
                  <a:cubicBezTo>
                    <a:pt x="263204" y="1364719"/>
                    <a:pt x="257651" y="1359138"/>
                    <a:pt x="250825" y="1355725"/>
                  </a:cubicBezTo>
                  <a:cubicBezTo>
                    <a:pt x="243061" y="1351843"/>
                    <a:pt x="235332" y="1348635"/>
                    <a:pt x="228600" y="1343025"/>
                  </a:cubicBezTo>
                  <a:cubicBezTo>
                    <a:pt x="225151" y="1340150"/>
                    <a:pt x="222811" y="1335991"/>
                    <a:pt x="219075" y="1333500"/>
                  </a:cubicBezTo>
                  <a:cubicBezTo>
                    <a:pt x="216290" y="1331644"/>
                    <a:pt x="212476" y="1331950"/>
                    <a:pt x="209550" y="1330325"/>
                  </a:cubicBezTo>
                  <a:cubicBezTo>
                    <a:pt x="202879" y="1326619"/>
                    <a:pt x="197740" y="1320038"/>
                    <a:pt x="190500" y="1317625"/>
                  </a:cubicBezTo>
                  <a:cubicBezTo>
                    <a:pt x="187325" y="1316567"/>
                    <a:pt x="183901" y="1316075"/>
                    <a:pt x="180975" y="1314450"/>
                  </a:cubicBezTo>
                  <a:cubicBezTo>
                    <a:pt x="174304" y="1310744"/>
                    <a:pt x="169165" y="1304163"/>
                    <a:pt x="161925" y="1301750"/>
                  </a:cubicBezTo>
                  <a:cubicBezTo>
                    <a:pt x="149947" y="1297757"/>
                    <a:pt x="144267" y="1296792"/>
                    <a:pt x="133350" y="1285875"/>
                  </a:cubicBezTo>
                  <a:cubicBezTo>
                    <a:pt x="130175" y="1282700"/>
                    <a:pt x="127369" y="1279107"/>
                    <a:pt x="123825" y="1276350"/>
                  </a:cubicBezTo>
                  <a:cubicBezTo>
                    <a:pt x="117801" y="1271665"/>
                    <a:pt x="110171" y="1269046"/>
                    <a:pt x="104775" y="1263650"/>
                  </a:cubicBezTo>
                  <a:cubicBezTo>
                    <a:pt x="101600" y="1260475"/>
                    <a:pt x="98794" y="1256882"/>
                    <a:pt x="95250" y="1254125"/>
                  </a:cubicBezTo>
                  <a:cubicBezTo>
                    <a:pt x="89226" y="1249440"/>
                    <a:pt x="81596" y="1246821"/>
                    <a:pt x="76200" y="1241425"/>
                  </a:cubicBezTo>
                  <a:cubicBezTo>
                    <a:pt x="52565" y="1217790"/>
                    <a:pt x="82486" y="1246813"/>
                    <a:pt x="53975" y="1222375"/>
                  </a:cubicBezTo>
                  <a:cubicBezTo>
                    <a:pt x="50566" y="1219453"/>
                    <a:pt x="47994" y="1215607"/>
                    <a:pt x="44450" y="1212850"/>
                  </a:cubicBezTo>
                  <a:cubicBezTo>
                    <a:pt x="38426" y="1208165"/>
                    <a:pt x="25400" y="1200150"/>
                    <a:pt x="25400" y="1200150"/>
                  </a:cubicBezTo>
                  <a:cubicBezTo>
                    <a:pt x="21167" y="1193800"/>
                    <a:pt x="15113" y="1188340"/>
                    <a:pt x="12700" y="1181100"/>
                  </a:cubicBezTo>
                  <a:cubicBezTo>
                    <a:pt x="5143" y="1158430"/>
                    <a:pt x="10063" y="1167619"/>
                    <a:pt x="0" y="1152525"/>
                  </a:cubicBezTo>
                  <a:cubicBezTo>
                    <a:pt x="1058" y="1115483"/>
                    <a:pt x="1530" y="1078420"/>
                    <a:pt x="3175" y="1041400"/>
                  </a:cubicBezTo>
                  <a:cubicBezTo>
                    <a:pt x="4346" y="1015063"/>
                    <a:pt x="4771" y="1015967"/>
                    <a:pt x="9525" y="996950"/>
                  </a:cubicBezTo>
                  <a:cubicBezTo>
                    <a:pt x="12754" y="961428"/>
                    <a:pt x="15875" y="932660"/>
                    <a:pt x="15875" y="895350"/>
                  </a:cubicBezTo>
                  <a:cubicBezTo>
                    <a:pt x="15875" y="832899"/>
                    <a:pt x="13758" y="770467"/>
                    <a:pt x="12700" y="708025"/>
                  </a:cubicBezTo>
                  <a:cubicBezTo>
                    <a:pt x="15544" y="617029"/>
                    <a:pt x="11823" y="635228"/>
                    <a:pt x="19050" y="581025"/>
                  </a:cubicBezTo>
                  <a:cubicBezTo>
                    <a:pt x="20039" y="573607"/>
                    <a:pt x="20757" y="566138"/>
                    <a:pt x="22225" y="558800"/>
                  </a:cubicBezTo>
                  <a:cubicBezTo>
                    <a:pt x="22881" y="555518"/>
                    <a:pt x="24481" y="552493"/>
                    <a:pt x="25400" y="549275"/>
                  </a:cubicBezTo>
                  <a:cubicBezTo>
                    <a:pt x="26599" y="545079"/>
                    <a:pt x="27376" y="540771"/>
                    <a:pt x="28575" y="536575"/>
                  </a:cubicBezTo>
                  <a:cubicBezTo>
                    <a:pt x="29494" y="533357"/>
                    <a:pt x="30831" y="530268"/>
                    <a:pt x="31750" y="527050"/>
                  </a:cubicBezTo>
                  <a:cubicBezTo>
                    <a:pt x="32949" y="522854"/>
                    <a:pt x="33545" y="518490"/>
                    <a:pt x="34925" y="514350"/>
                  </a:cubicBezTo>
                  <a:cubicBezTo>
                    <a:pt x="36727" y="508943"/>
                    <a:pt x="39637" y="503934"/>
                    <a:pt x="41275" y="498475"/>
                  </a:cubicBezTo>
                  <a:cubicBezTo>
                    <a:pt x="42826" y="493306"/>
                    <a:pt x="43279" y="487868"/>
                    <a:pt x="44450" y="482600"/>
                  </a:cubicBezTo>
                  <a:cubicBezTo>
                    <a:pt x="45397" y="478340"/>
                    <a:pt x="46769" y="474179"/>
                    <a:pt x="47625" y="469900"/>
                  </a:cubicBezTo>
                  <a:cubicBezTo>
                    <a:pt x="48888" y="463587"/>
                    <a:pt x="49403" y="457134"/>
                    <a:pt x="50800" y="450850"/>
                  </a:cubicBezTo>
                  <a:cubicBezTo>
                    <a:pt x="52563" y="442918"/>
                    <a:pt x="58206" y="432513"/>
                    <a:pt x="60325" y="425450"/>
                  </a:cubicBezTo>
                  <a:cubicBezTo>
                    <a:pt x="61876" y="420281"/>
                    <a:pt x="62080" y="414781"/>
                    <a:pt x="63500" y="409575"/>
                  </a:cubicBezTo>
                  <a:cubicBezTo>
                    <a:pt x="65261" y="403117"/>
                    <a:pt x="63500" y="392642"/>
                    <a:pt x="69850" y="390525"/>
                  </a:cubicBezTo>
                  <a:cubicBezTo>
                    <a:pt x="78741" y="387561"/>
                    <a:pt x="95939" y="382243"/>
                    <a:pt x="104775" y="377825"/>
                  </a:cubicBezTo>
                  <a:cubicBezTo>
                    <a:pt x="110295" y="375065"/>
                    <a:pt x="115515" y="371723"/>
                    <a:pt x="120650" y="368300"/>
                  </a:cubicBezTo>
                  <a:cubicBezTo>
                    <a:pt x="202821" y="313519"/>
                    <a:pt x="145785" y="352633"/>
                    <a:pt x="190500" y="317500"/>
                  </a:cubicBezTo>
                  <a:cubicBezTo>
                    <a:pt x="198822" y="310961"/>
                    <a:pt x="207636" y="305061"/>
                    <a:pt x="215900" y="298450"/>
                  </a:cubicBezTo>
                  <a:cubicBezTo>
                    <a:pt x="223519" y="292355"/>
                    <a:pt x="230441" y="285414"/>
                    <a:pt x="238125" y="279400"/>
                  </a:cubicBezTo>
                  <a:cubicBezTo>
                    <a:pt x="254794" y="266355"/>
                    <a:pt x="271313" y="253041"/>
                    <a:pt x="288925" y="241300"/>
                  </a:cubicBezTo>
                  <a:cubicBezTo>
                    <a:pt x="298450" y="234950"/>
                    <a:pt x="308442" y="229250"/>
                    <a:pt x="317500" y="222250"/>
                  </a:cubicBezTo>
                  <a:cubicBezTo>
                    <a:pt x="331761" y="211230"/>
                    <a:pt x="343492" y="196877"/>
                    <a:pt x="358775" y="187325"/>
                  </a:cubicBezTo>
                  <a:cubicBezTo>
                    <a:pt x="367242" y="182033"/>
                    <a:pt x="376324" y="177619"/>
                    <a:pt x="384175" y="171450"/>
                  </a:cubicBezTo>
                  <a:cubicBezTo>
                    <a:pt x="391236" y="165902"/>
                    <a:pt x="396075" y="157834"/>
                    <a:pt x="403225" y="152400"/>
                  </a:cubicBezTo>
                  <a:cubicBezTo>
                    <a:pt x="422623" y="137657"/>
                    <a:pt x="443419" y="124851"/>
                    <a:pt x="463550" y="111125"/>
                  </a:cubicBezTo>
                  <a:cubicBezTo>
                    <a:pt x="466703" y="108975"/>
                    <a:pt x="470377" y="107473"/>
                    <a:pt x="473075" y="104775"/>
                  </a:cubicBezTo>
                  <a:cubicBezTo>
                    <a:pt x="477308" y="100542"/>
                    <a:pt x="481325" y="96080"/>
                    <a:pt x="485775" y="92075"/>
                  </a:cubicBezTo>
                  <a:cubicBezTo>
                    <a:pt x="503134" y="76452"/>
                    <a:pt x="524883" y="61157"/>
                    <a:pt x="542925" y="47625"/>
                  </a:cubicBezTo>
                  <a:cubicBezTo>
                    <a:pt x="547158" y="44450"/>
                    <a:pt x="550892" y="40467"/>
                    <a:pt x="555625" y="38100"/>
                  </a:cubicBezTo>
                  <a:cubicBezTo>
                    <a:pt x="559858" y="35983"/>
                    <a:pt x="564474" y="34501"/>
                    <a:pt x="568325" y="31750"/>
                  </a:cubicBezTo>
                  <a:cubicBezTo>
                    <a:pt x="584709" y="20047"/>
                    <a:pt x="570578" y="24274"/>
                    <a:pt x="587375" y="15875"/>
                  </a:cubicBezTo>
                  <a:cubicBezTo>
                    <a:pt x="592573" y="13276"/>
                    <a:pt x="608850" y="9676"/>
                    <a:pt x="612775" y="9525"/>
                  </a:cubicBezTo>
                  <a:cubicBezTo>
                    <a:pt x="662491" y="7613"/>
                    <a:pt x="712258" y="7408"/>
                    <a:pt x="762000" y="6350"/>
                  </a:cubicBezTo>
                  <a:lnTo>
                    <a:pt x="815975" y="0"/>
                  </a:lnTo>
                  <a:cubicBezTo>
                    <a:pt x="831885" y="0"/>
                    <a:pt x="847725" y="2117"/>
                    <a:pt x="863600" y="3175"/>
                  </a:cubicBezTo>
                  <a:lnTo>
                    <a:pt x="882650" y="9525"/>
                  </a:lnTo>
                  <a:cubicBezTo>
                    <a:pt x="885825" y="10583"/>
                    <a:pt x="888854" y="12285"/>
                    <a:pt x="892175" y="12700"/>
                  </a:cubicBezTo>
                  <a:cubicBezTo>
                    <a:pt x="903160" y="14073"/>
                    <a:pt x="924854" y="16434"/>
                    <a:pt x="936625" y="19050"/>
                  </a:cubicBezTo>
                  <a:cubicBezTo>
                    <a:pt x="939892" y="19776"/>
                    <a:pt x="942921" y="21344"/>
                    <a:pt x="946150" y="22225"/>
                  </a:cubicBezTo>
                  <a:cubicBezTo>
                    <a:pt x="967212" y="27969"/>
                    <a:pt x="968912" y="28047"/>
                    <a:pt x="987425" y="31750"/>
                  </a:cubicBezTo>
                  <a:cubicBezTo>
                    <a:pt x="1007519" y="28401"/>
                    <a:pt x="996950" y="19579"/>
                    <a:pt x="1003300" y="19050"/>
                  </a:cubicBezTo>
                  <a:close/>
                </a:path>
              </a:pathLst>
            </a:custGeom>
            <a:solidFill>
              <a:srgbClr val="002060"/>
            </a:solidFill>
            <a:ln w="254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7" name="Freeform 12">
              <a:extLst>
                <a:ext uri="{FF2B5EF4-FFF2-40B4-BE49-F238E27FC236}">
                  <a16:creationId xmlns:a16="http://schemas.microsoft.com/office/drawing/2014/main" id="{46A14230-53BF-464F-BC3B-80943E6C4947}"/>
                </a:ext>
              </a:extLst>
            </p:cNvPr>
            <p:cNvSpPr/>
            <p:nvPr/>
          </p:nvSpPr>
          <p:spPr>
            <a:xfrm>
              <a:off x="8173054" y="4142561"/>
              <a:ext cx="1652159" cy="1773971"/>
            </a:xfrm>
            <a:custGeom>
              <a:avLst/>
              <a:gdLst>
                <a:gd name="connsiteX0" fmla="*/ 364077 w 1288002"/>
                <a:gd name="connsiteY0" fmla="*/ 299923 h 1858848"/>
                <a:gd name="connsiteX1" fmla="*/ 360902 w 1288002"/>
                <a:gd name="connsiteY1" fmla="*/ 325323 h 1858848"/>
                <a:gd name="connsiteX2" fmla="*/ 351377 w 1288002"/>
                <a:gd name="connsiteY2" fmla="*/ 353898 h 1858848"/>
                <a:gd name="connsiteX3" fmla="*/ 345027 w 1288002"/>
                <a:gd name="connsiteY3" fmla="*/ 372948 h 1858848"/>
                <a:gd name="connsiteX4" fmla="*/ 341852 w 1288002"/>
                <a:gd name="connsiteY4" fmla="*/ 382473 h 1858848"/>
                <a:gd name="connsiteX5" fmla="*/ 332327 w 1288002"/>
                <a:gd name="connsiteY5" fmla="*/ 388823 h 1858848"/>
                <a:gd name="connsiteX6" fmla="*/ 319627 w 1288002"/>
                <a:gd name="connsiteY6" fmla="*/ 407873 h 1858848"/>
                <a:gd name="connsiteX7" fmla="*/ 313277 w 1288002"/>
                <a:gd name="connsiteY7" fmla="*/ 426923 h 1858848"/>
                <a:gd name="connsiteX8" fmla="*/ 316452 w 1288002"/>
                <a:gd name="connsiteY8" fmla="*/ 458673 h 1858848"/>
                <a:gd name="connsiteX9" fmla="*/ 313277 w 1288002"/>
                <a:gd name="connsiteY9" fmla="*/ 484073 h 1858848"/>
                <a:gd name="connsiteX10" fmla="*/ 306927 w 1288002"/>
                <a:gd name="connsiteY10" fmla="*/ 509473 h 1858848"/>
                <a:gd name="connsiteX11" fmla="*/ 303752 w 1288002"/>
                <a:gd name="connsiteY11" fmla="*/ 518998 h 1858848"/>
                <a:gd name="connsiteX12" fmla="*/ 297402 w 1288002"/>
                <a:gd name="connsiteY12" fmla="*/ 528523 h 1858848"/>
                <a:gd name="connsiteX13" fmla="*/ 278352 w 1288002"/>
                <a:gd name="connsiteY13" fmla="*/ 541223 h 1858848"/>
                <a:gd name="connsiteX14" fmla="*/ 265652 w 1288002"/>
                <a:gd name="connsiteY14" fmla="*/ 560273 h 1858848"/>
                <a:gd name="connsiteX15" fmla="*/ 262477 w 1288002"/>
                <a:gd name="connsiteY15" fmla="*/ 569798 h 1858848"/>
                <a:gd name="connsiteX16" fmla="*/ 256127 w 1288002"/>
                <a:gd name="connsiteY16" fmla="*/ 579323 h 1858848"/>
                <a:gd name="connsiteX17" fmla="*/ 249777 w 1288002"/>
                <a:gd name="connsiteY17" fmla="*/ 598373 h 1858848"/>
                <a:gd name="connsiteX18" fmla="*/ 249777 w 1288002"/>
                <a:gd name="connsiteY18" fmla="*/ 668223 h 1858848"/>
                <a:gd name="connsiteX19" fmla="*/ 262477 w 1288002"/>
                <a:gd name="connsiteY19" fmla="*/ 696798 h 1858848"/>
                <a:gd name="connsiteX20" fmla="*/ 272002 w 1288002"/>
                <a:gd name="connsiteY20" fmla="*/ 715848 h 1858848"/>
                <a:gd name="connsiteX21" fmla="*/ 281527 w 1288002"/>
                <a:gd name="connsiteY21" fmla="*/ 722198 h 1858848"/>
                <a:gd name="connsiteX22" fmla="*/ 300577 w 1288002"/>
                <a:gd name="connsiteY22" fmla="*/ 738073 h 1858848"/>
                <a:gd name="connsiteX23" fmla="*/ 348202 w 1288002"/>
                <a:gd name="connsiteY23" fmla="*/ 747598 h 1858848"/>
                <a:gd name="connsiteX24" fmla="*/ 354552 w 1288002"/>
                <a:gd name="connsiteY24" fmla="*/ 766648 h 1858848"/>
                <a:gd name="connsiteX25" fmla="*/ 357727 w 1288002"/>
                <a:gd name="connsiteY25" fmla="*/ 776173 h 1858848"/>
                <a:gd name="connsiteX26" fmla="*/ 360902 w 1288002"/>
                <a:gd name="connsiteY26" fmla="*/ 798398 h 1858848"/>
                <a:gd name="connsiteX27" fmla="*/ 370427 w 1288002"/>
                <a:gd name="connsiteY27" fmla="*/ 830148 h 1858848"/>
                <a:gd name="connsiteX28" fmla="*/ 376777 w 1288002"/>
                <a:gd name="connsiteY28" fmla="*/ 849198 h 1858848"/>
                <a:gd name="connsiteX29" fmla="*/ 379952 w 1288002"/>
                <a:gd name="connsiteY29" fmla="*/ 858723 h 1858848"/>
                <a:gd name="connsiteX30" fmla="*/ 392652 w 1288002"/>
                <a:gd name="connsiteY30" fmla="*/ 877773 h 1858848"/>
                <a:gd name="connsiteX31" fmla="*/ 402177 w 1288002"/>
                <a:gd name="connsiteY31" fmla="*/ 909523 h 1858848"/>
                <a:gd name="connsiteX32" fmla="*/ 405352 w 1288002"/>
                <a:gd name="connsiteY32" fmla="*/ 919048 h 1858848"/>
                <a:gd name="connsiteX33" fmla="*/ 389477 w 1288002"/>
                <a:gd name="connsiteY33" fmla="*/ 915873 h 1858848"/>
                <a:gd name="connsiteX34" fmla="*/ 379952 w 1288002"/>
                <a:gd name="connsiteY34" fmla="*/ 909523 h 1858848"/>
                <a:gd name="connsiteX35" fmla="*/ 370427 w 1288002"/>
                <a:gd name="connsiteY35" fmla="*/ 906348 h 1858848"/>
                <a:gd name="connsiteX36" fmla="*/ 338677 w 1288002"/>
                <a:gd name="connsiteY36" fmla="*/ 899998 h 1858848"/>
                <a:gd name="connsiteX37" fmla="*/ 329152 w 1288002"/>
                <a:gd name="connsiteY37" fmla="*/ 896823 h 1858848"/>
                <a:gd name="connsiteX38" fmla="*/ 291052 w 1288002"/>
                <a:gd name="connsiteY38" fmla="*/ 899998 h 1858848"/>
                <a:gd name="connsiteX39" fmla="*/ 291052 w 1288002"/>
                <a:gd name="connsiteY39" fmla="*/ 1227023 h 1858848"/>
                <a:gd name="connsiteX40" fmla="*/ 300577 w 1288002"/>
                <a:gd name="connsiteY40" fmla="*/ 1258773 h 1858848"/>
                <a:gd name="connsiteX41" fmla="*/ 303752 w 1288002"/>
                <a:gd name="connsiteY41" fmla="*/ 1268298 h 1858848"/>
                <a:gd name="connsiteX42" fmla="*/ 310102 w 1288002"/>
                <a:gd name="connsiteY42" fmla="*/ 1277823 h 1858848"/>
                <a:gd name="connsiteX43" fmla="*/ 316452 w 1288002"/>
                <a:gd name="connsiteY43" fmla="*/ 1296873 h 1858848"/>
                <a:gd name="connsiteX44" fmla="*/ 319627 w 1288002"/>
                <a:gd name="connsiteY44" fmla="*/ 1306398 h 1858848"/>
                <a:gd name="connsiteX45" fmla="*/ 316452 w 1288002"/>
                <a:gd name="connsiteY45" fmla="*/ 1360373 h 1858848"/>
                <a:gd name="connsiteX46" fmla="*/ 306927 w 1288002"/>
                <a:gd name="connsiteY46" fmla="*/ 1363548 h 1858848"/>
                <a:gd name="connsiteX47" fmla="*/ 287877 w 1288002"/>
                <a:gd name="connsiteY47" fmla="*/ 1385773 h 1858848"/>
                <a:gd name="connsiteX48" fmla="*/ 275177 w 1288002"/>
                <a:gd name="connsiteY48" fmla="*/ 1404823 h 1858848"/>
                <a:gd name="connsiteX49" fmla="*/ 265652 w 1288002"/>
                <a:gd name="connsiteY49" fmla="*/ 1427048 h 1858848"/>
                <a:gd name="connsiteX50" fmla="*/ 246602 w 1288002"/>
                <a:gd name="connsiteY50" fmla="*/ 1455623 h 1858848"/>
                <a:gd name="connsiteX51" fmla="*/ 240252 w 1288002"/>
                <a:gd name="connsiteY51" fmla="*/ 1465148 h 1858848"/>
                <a:gd name="connsiteX52" fmla="*/ 233902 w 1288002"/>
                <a:gd name="connsiteY52" fmla="*/ 1474673 h 1858848"/>
                <a:gd name="connsiteX53" fmla="*/ 230727 w 1288002"/>
                <a:gd name="connsiteY53" fmla="*/ 1484198 h 1858848"/>
                <a:gd name="connsiteX54" fmla="*/ 218027 w 1288002"/>
                <a:gd name="connsiteY54" fmla="*/ 1487373 h 1858848"/>
                <a:gd name="connsiteX55" fmla="*/ 208502 w 1288002"/>
                <a:gd name="connsiteY55" fmla="*/ 1490548 h 1858848"/>
                <a:gd name="connsiteX56" fmla="*/ 189452 w 1288002"/>
                <a:gd name="connsiteY56" fmla="*/ 1503248 h 1858848"/>
                <a:gd name="connsiteX57" fmla="*/ 183102 w 1288002"/>
                <a:gd name="connsiteY57" fmla="*/ 1512773 h 1858848"/>
                <a:gd name="connsiteX58" fmla="*/ 164052 w 1288002"/>
                <a:gd name="connsiteY58" fmla="*/ 1525473 h 1858848"/>
                <a:gd name="connsiteX59" fmla="*/ 157702 w 1288002"/>
                <a:gd name="connsiteY59" fmla="*/ 1534998 h 1858848"/>
                <a:gd name="connsiteX60" fmla="*/ 148177 w 1288002"/>
                <a:gd name="connsiteY60" fmla="*/ 1541348 h 1858848"/>
                <a:gd name="connsiteX61" fmla="*/ 151352 w 1288002"/>
                <a:gd name="connsiteY61" fmla="*/ 1554048 h 1858848"/>
                <a:gd name="connsiteX62" fmla="*/ 164052 w 1288002"/>
                <a:gd name="connsiteY62" fmla="*/ 1573098 h 1858848"/>
                <a:gd name="connsiteX63" fmla="*/ 154527 w 1288002"/>
                <a:gd name="connsiteY63" fmla="*/ 1579448 h 1858848"/>
                <a:gd name="connsiteX64" fmla="*/ 135477 w 1288002"/>
                <a:gd name="connsiteY64" fmla="*/ 1585798 h 1858848"/>
                <a:gd name="connsiteX65" fmla="*/ 125952 w 1288002"/>
                <a:gd name="connsiteY65" fmla="*/ 1604848 h 1858848"/>
                <a:gd name="connsiteX66" fmla="*/ 122777 w 1288002"/>
                <a:gd name="connsiteY66" fmla="*/ 1655648 h 1858848"/>
                <a:gd name="connsiteX67" fmla="*/ 103727 w 1288002"/>
                <a:gd name="connsiteY67" fmla="*/ 1658823 h 1858848"/>
                <a:gd name="connsiteX68" fmla="*/ 84677 w 1288002"/>
                <a:gd name="connsiteY68" fmla="*/ 1668348 h 1858848"/>
                <a:gd name="connsiteX69" fmla="*/ 68802 w 1288002"/>
                <a:gd name="connsiteY69" fmla="*/ 1687398 h 1858848"/>
                <a:gd name="connsiteX70" fmla="*/ 62452 w 1288002"/>
                <a:gd name="connsiteY70" fmla="*/ 1696923 h 1858848"/>
                <a:gd name="connsiteX71" fmla="*/ 52927 w 1288002"/>
                <a:gd name="connsiteY71" fmla="*/ 1706448 h 1858848"/>
                <a:gd name="connsiteX72" fmla="*/ 46577 w 1288002"/>
                <a:gd name="connsiteY72" fmla="*/ 1715973 h 1858848"/>
                <a:gd name="connsiteX73" fmla="*/ 37052 w 1288002"/>
                <a:gd name="connsiteY73" fmla="*/ 1725498 h 1858848"/>
                <a:gd name="connsiteX74" fmla="*/ 27527 w 1288002"/>
                <a:gd name="connsiteY74" fmla="*/ 1744548 h 1858848"/>
                <a:gd name="connsiteX75" fmla="*/ 14827 w 1288002"/>
                <a:gd name="connsiteY75" fmla="*/ 1763598 h 1858848"/>
                <a:gd name="connsiteX76" fmla="*/ 8477 w 1288002"/>
                <a:gd name="connsiteY76" fmla="*/ 1773123 h 1858848"/>
                <a:gd name="connsiteX77" fmla="*/ 2127 w 1288002"/>
                <a:gd name="connsiteY77" fmla="*/ 1792173 h 1858848"/>
                <a:gd name="connsiteX78" fmla="*/ 30702 w 1288002"/>
                <a:gd name="connsiteY78" fmla="*/ 1788998 h 1858848"/>
                <a:gd name="connsiteX79" fmla="*/ 91027 w 1288002"/>
                <a:gd name="connsiteY79" fmla="*/ 1792173 h 1858848"/>
                <a:gd name="connsiteX80" fmla="*/ 113252 w 1288002"/>
                <a:gd name="connsiteY80" fmla="*/ 1795348 h 1858848"/>
                <a:gd name="connsiteX81" fmla="*/ 141827 w 1288002"/>
                <a:gd name="connsiteY81" fmla="*/ 1792173 h 1858848"/>
                <a:gd name="connsiteX82" fmla="*/ 157702 w 1288002"/>
                <a:gd name="connsiteY82" fmla="*/ 1776298 h 1858848"/>
                <a:gd name="connsiteX83" fmla="*/ 167227 w 1288002"/>
                <a:gd name="connsiteY83" fmla="*/ 1769948 h 1858848"/>
                <a:gd name="connsiteX84" fmla="*/ 173577 w 1288002"/>
                <a:gd name="connsiteY84" fmla="*/ 1760423 h 1858848"/>
                <a:gd name="connsiteX85" fmla="*/ 205327 w 1288002"/>
                <a:gd name="connsiteY85" fmla="*/ 1769948 h 1858848"/>
                <a:gd name="connsiteX86" fmla="*/ 224377 w 1288002"/>
                <a:gd name="connsiteY86" fmla="*/ 1776298 h 1858848"/>
                <a:gd name="connsiteX87" fmla="*/ 237077 w 1288002"/>
                <a:gd name="connsiteY87" fmla="*/ 1782648 h 1858848"/>
                <a:gd name="connsiteX88" fmla="*/ 256127 w 1288002"/>
                <a:gd name="connsiteY88" fmla="*/ 1788998 h 1858848"/>
                <a:gd name="connsiteX89" fmla="*/ 265652 w 1288002"/>
                <a:gd name="connsiteY89" fmla="*/ 1795348 h 1858848"/>
                <a:gd name="connsiteX90" fmla="*/ 284702 w 1288002"/>
                <a:gd name="connsiteY90" fmla="*/ 1801698 h 1858848"/>
                <a:gd name="connsiteX91" fmla="*/ 294227 w 1288002"/>
                <a:gd name="connsiteY91" fmla="*/ 1808048 h 1858848"/>
                <a:gd name="connsiteX92" fmla="*/ 313277 w 1288002"/>
                <a:gd name="connsiteY92" fmla="*/ 1814398 h 1858848"/>
                <a:gd name="connsiteX93" fmla="*/ 322802 w 1288002"/>
                <a:gd name="connsiteY93" fmla="*/ 1817573 h 1858848"/>
                <a:gd name="connsiteX94" fmla="*/ 332327 w 1288002"/>
                <a:gd name="connsiteY94" fmla="*/ 1823923 h 1858848"/>
                <a:gd name="connsiteX95" fmla="*/ 351377 w 1288002"/>
                <a:gd name="connsiteY95" fmla="*/ 1830273 h 1858848"/>
                <a:gd name="connsiteX96" fmla="*/ 379952 w 1288002"/>
                <a:gd name="connsiteY96" fmla="*/ 1842973 h 1858848"/>
                <a:gd name="connsiteX97" fmla="*/ 389477 w 1288002"/>
                <a:gd name="connsiteY97" fmla="*/ 1846148 h 1858848"/>
                <a:gd name="connsiteX98" fmla="*/ 399002 w 1288002"/>
                <a:gd name="connsiteY98" fmla="*/ 1849323 h 1858848"/>
                <a:gd name="connsiteX99" fmla="*/ 421227 w 1288002"/>
                <a:gd name="connsiteY99" fmla="*/ 1858848 h 1858848"/>
                <a:gd name="connsiteX100" fmla="*/ 446627 w 1288002"/>
                <a:gd name="connsiteY100" fmla="*/ 1855673 h 1858848"/>
                <a:gd name="connsiteX101" fmla="*/ 456152 w 1288002"/>
                <a:gd name="connsiteY101" fmla="*/ 1852498 h 1858848"/>
                <a:gd name="connsiteX102" fmla="*/ 462502 w 1288002"/>
                <a:gd name="connsiteY102" fmla="*/ 1833448 h 1858848"/>
                <a:gd name="connsiteX103" fmla="*/ 465677 w 1288002"/>
                <a:gd name="connsiteY103" fmla="*/ 1823923 h 1858848"/>
                <a:gd name="connsiteX104" fmla="*/ 468852 w 1288002"/>
                <a:gd name="connsiteY104" fmla="*/ 1773123 h 1858848"/>
                <a:gd name="connsiteX105" fmla="*/ 478377 w 1288002"/>
                <a:gd name="connsiteY105" fmla="*/ 1779473 h 1858848"/>
                <a:gd name="connsiteX106" fmla="*/ 608552 w 1288002"/>
                <a:gd name="connsiteY106" fmla="*/ 1782648 h 1858848"/>
                <a:gd name="connsiteX107" fmla="*/ 624427 w 1288002"/>
                <a:gd name="connsiteY107" fmla="*/ 1785823 h 1858848"/>
                <a:gd name="connsiteX108" fmla="*/ 643477 w 1288002"/>
                <a:gd name="connsiteY108" fmla="*/ 1792173 h 1858848"/>
                <a:gd name="connsiteX109" fmla="*/ 662527 w 1288002"/>
                <a:gd name="connsiteY109" fmla="*/ 1769948 h 1858848"/>
                <a:gd name="connsiteX110" fmla="*/ 662527 w 1288002"/>
                <a:gd name="connsiteY110" fmla="*/ 1769948 h 1858848"/>
                <a:gd name="connsiteX111" fmla="*/ 681577 w 1288002"/>
                <a:gd name="connsiteY111" fmla="*/ 1763598 h 1858848"/>
                <a:gd name="connsiteX112" fmla="*/ 716502 w 1288002"/>
                <a:gd name="connsiteY112" fmla="*/ 1763598 h 1858848"/>
                <a:gd name="connsiteX113" fmla="*/ 722852 w 1288002"/>
                <a:gd name="connsiteY113" fmla="*/ 1754073 h 1858848"/>
                <a:gd name="connsiteX114" fmla="*/ 726027 w 1288002"/>
                <a:gd name="connsiteY114" fmla="*/ 1744548 h 1858848"/>
                <a:gd name="connsiteX115" fmla="*/ 745077 w 1288002"/>
                <a:gd name="connsiteY115" fmla="*/ 1738198 h 1858848"/>
                <a:gd name="connsiteX116" fmla="*/ 751427 w 1288002"/>
                <a:gd name="connsiteY116" fmla="*/ 1677873 h 1858848"/>
                <a:gd name="connsiteX117" fmla="*/ 754602 w 1288002"/>
                <a:gd name="connsiteY117" fmla="*/ 1668348 h 1858848"/>
                <a:gd name="connsiteX118" fmla="*/ 764127 w 1288002"/>
                <a:gd name="connsiteY118" fmla="*/ 1665173 h 1858848"/>
                <a:gd name="connsiteX119" fmla="*/ 783177 w 1288002"/>
                <a:gd name="connsiteY119" fmla="*/ 1661998 h 1858848"/>
                <a:gd name="connsiteX120" fmla="*/ 795877 w 1288002"/>
                <a:gd name="connsiteY120" fmla="*/ 1642948 h 1858848"/>
                <a:gd name="connsiteX121" fmla="*/ 802227 w 1288002"/>
                <a:gd name="connsiteY121" fmla="*/ 1633423 h 1858848"/>
                <a:gd name="connsiteX122" fmla="*/ 811752 w 1288002"/>
                <a:gd name="connsiteY122" fmla="*/ 1627073 h 1858848"/>
                <a:gd name="connsiteX123" fmla="*/ 818102 w 1288002"/>
                <a:gd name="connsiteY123" fmla="*/ 1614373 h 1858848"/>
                <a:gd name="connsiteX124" fmla="*/ 824452 w 1288002"/>
                <a:gd name="connsiteY124" fmla="*/ 1604848 h 1858848"/>
                <a:gd name="connsiteX125" fmla="*/ 833977 w 1288002"/>
                <a:gd name="connsiteY125" fmla="*/ 1585798 h 1858848"/>
                <a:gd name="connsiteX126" fmla="*/ 843502 w 1288002"/>
                <a:gd name="connsiteY126" fmla="*/ 1563573 h 1858848"/>
                <a:gd name="connsiteX127" fmla="*/ 846677 w 1288002"/>
                <a:gd name="connsiteY127" fmla="*/ 1554048 h 1858848"/>
                <a:gd name="connsiteX128" fmla="*/ 859377 w 1288002"/>
                <a:gd name="connsiteY128" fmla="*/ 1534998 h 1858848"/>
                <a:gd name="connsiteX129" fmla="*/ 865727 w 1288002"/>
                <a:gd name="connsiteY129" fmla="*/ 1515948 h 1858848"/>
                <a:gd name="connsiteX130" fmla="*/ 868902 w 1288002"/>
                <a:gd name="connsiteY130" fmla="*/ 1506423 h 1858848"/>
                <a:gd name="connsiteX131" fmla="*/ 872077 w 1288002"/>
                <a:gd name="connsiteY131" fmla="*/ 1493723 h 1858848"/>
                <a:gd name="connsiteX132" fmla="*/ 878427 w 1288002"/>
                <a:gd name="connsiteY132" fmla="*/ 1481023 h 1858848"/>
                <a:gd name="connsiteX133" fmla="*/ 884777 w 1288002"/>
                <a:gd name="connsiteY133" fmla="*/ 1461973 h 1858848"/>
                <a:gd name="connsiteX134" fmla="*/ 887952 w 1288002"/>
                <a:gd name="connsiteY134" fmla="*/ 1452448 h 1858848"/>
                <a:gd name="connsiteX135" fmla="*/ 907002 w 1288002"/>
                <a:gd name="connsiteY135" fmla="*/ 1446098 h 1858848"/>
                <a:gd name="connsiteX136" fmla="*/ 926052 w 1288002"/>
                <a:gd name="connsiteY136" fmla="*/ 1430223 h 1858848"/>
                <a:gd name="connsiteX137" fmla="*/ 945102 w 1288002"/>
                <a:gd name="connsiteY137" fmla="*/ 1417523 h 1858848"/>
                <a:gd name="connsiteX138" fmla="*/ 954627 w 1288002"/>
                <a:gd name="connsiteY138" fmla="*/ 1411173 h 1858848"/>
                <a:gd name="connsiteX139" fmla="*/ 964152 w 1288002"/>
                <a:gd name="connsiteY139" fmla="*/ 1404823 h 1858848"/>
                <a:gd name="connsiteX140" fmla="*/ 970502 w 1288002"/>
                <a:gd name="connsiteY140" fmla="*/ 1395298 h 1858848"/>
                <a:gd name="connsiteX141" fmla="*/ 980027 w 1288002"/>
                <a:gd name="connsiteY141" fmla="*/ 1388948 h 1858848"/>
                <a:gd name="connsiteX142" fmla="*/ 992727 w 1288002"/>
                <a:gd name="connsiteY142" fmla="*/ 1369898 h 1858848"/>
                <a:gd name="connsiteX143" fmla="*/ 999077 w 1288002"/>
                <a:gd name="connsiteY143" fmla="*/ 1360373 h 1858848"/>
                <a:gd name="connsiteX144" fmla="*/ 1008602 w 1288002"/>
                <a:gd name="connsiteY144" fmla="*/ 1354023 h 1858848"/>
                <a:gd name="connsiteX145" fmla="*/ 1018127 w 1288002"/>
                <a:gd name="connsiteY145" fmla="*/ 1350848 h 1858848"/>
                <a:gd name="connsiteX146" fmla="*/ 1037177 w 1288002"/>
                <a:gd name="connsiteY146" fmla="*/ 1338148 h 1858848"/>
                <a:gd name="connsiteX147" fmla="*/ 1046702 w 1288002"/>
                <a:gd name="connsiteY147" fmla="*/ 1331798 h 1858848"/>
                <a:gd name="connsiteX148" fmla="*/ 1053052 w 1288002"/>
                <a:gd name="connsiteY148" fmla="*/ 1293698 h 1858848"/>
                <a:gd name="connsiteX149" fmla="*/ 1056227 w 1288002"/>
                <a:gd name="connsiteY149" fmla="*/ 1284173 h 1858848"/>
                <a:gd name="connsiteX150" fmla="*/ 1075277 w 1288002"/>
                <a:gd name="connsiteY150" fmla="*/ 1271473 h 1858848"/>
                <a:gd name="connsiteX151" fmla="*/ 1081627 w 1288002"/>
                <a:gd name="connsiteY151" fmla="*/ 1261948 h 1858848"/>
                <a:gd name="connsiteX152" fmla="*/ 1097502 w 1288002"/>
                <a:gd name="connsiteY152" fmla="*/ 1242898 h 1858848"/>
                <a:gd name="connsiteX153" fmla="*/ 1100677 w 1288002"/>
                <a:gd name="connsiteY153" fmla="*/ 1233373 h 1858848"/>
                <a:gd name="connsiteX154" fmla="*/ 1110202 w 1288002"/>
                <a:gd name="connsiteY154" fmla="*/ 1230198 h 1858848"/>
                <a:gd name="connsiteX155" fmla="*/ 1100677 w 1288002"/>
                <a:gd name="connsiteY155" fmla="*/ 1236548 h 1858848"/>
                <a:gd name="connsiteX156" fmla="*/ 1046702 w 1288002"/>
                <a:gd name="connsiteY156" fmla="*/ 1223848 h 1858848"/>
                <a:gd name="connsiteX157" fmla="*/ 1043527 w 1288002"/>
                <a:gd name="connsiteY157" fmla="*/ 1204798 h 1858848"/>
                <a:gd name="connsiteX158" fmla="*/ 1043527 w 1288002"/>
                <a:gd name="connsiteY158" fmla="*/ 1071448 h 1858848"/>
                <a:gd name="connsiteX159" fmla="*/ 1037177 w 1288002"/>
                <a:gd name="connsiteY159" fmla="*/ 1052398 h 1858848"/>
                <a:gd name="connsiteX160" fmla="*/ 1034002 w 1288002"/>
                <a:gd name="connsiteY160" fmla="*/ 1042873 h 1858848"/>
                <a:gd name="connsiteX161" fmla="*/ 1030827 w 1288002"/>
                <a:gd name="connsiteY161" fmla="*/ 1033348 h 1858848"/>
                <a:gd name="connsiteX162" fmla="*/ 1034002 w 1288002"/>
                <a:gd name="connsiteY162" fmla="*/ 969848 h 1858848"/>
                <a:gd name="connsiteX163" fmla="*/ 1037177 w 1288002"/>
                <a:gd name="connsiteY163" fmla="*/ 947623 h 1858848"/>
                <a:gd name="connsiteX164" fmla="*/ 1034002 w 1288002"/>
                <a:gd name="connsiteY164" fmla="*/ 887298 h 1858848"/>
                <a:gd name="connsiteX165" fmla="*/ 1027652 w 1288002"/>
                <a:gd name="connsiteY165" fmla="*/ 868248 h 1858848"/>
                <a:gd name="connsiteX166" fmla="*/ 1021302 w 1288002"/>
                <a:gd name="connsiteY166" fmla="*/ 846023 h 1858848"/>
                <a:gd name="connsiteX167" fmla="*/ 1014952 w 1288002"/>
                <a:gd name="connsiteY167" fmla="*/ 826973 h 1858848"/>
                <a:gd name="connsiteX168" fmla="*/ 995902 w 1288002"/>
                <a:gd name="connsiteY168" fmla="*/ 814273 h 1858848"/>
                <a:gd name="connsiteX169" fmla="*/ 986377 w 1288002"/>
                <a:gd name="connsiteY169" fmla="*/ 807923 h 1858848"/>
                <a:gd name="connsiteX170" fmla="*/ 970502 w 1288002"/>
                <a:gd name="connsiteY170" fmla="*/ 788873 h 1858848"/>
                <a:gd name="connsiteX171" fmla="*/ 964152 w 1288002"/>
                <a:gd name="connsiteY171" fmla="*/ 779348 h 1858848"/>
                <a:gd name="connsiteX172" fmla="*/ 945102 w 1288002"/>
                <a:gd name="connsiteY172" fmla="*/ 772998 h 1858848"/>
                <a:gd name="connsiteX173" fmla="*/ 935577 w 1288002"/>
                <a:gd name="connsiteY173" fmla="*/ 766648 h 1858848"/>
                <a:gd name="connsiteX174" fmla="*/ 929227 w 1288002"/>
                <a:gd name="connsiteY174" fmla="*/ 757123 h 1858848"/>
                <a:gd name="connsiteX175" fmla="*/ 913352 w 1288002"/>
                <a:gd name="connsiteY175" fmla="*/ 741248 h 1858848"/>
                <a:gd name="connsiteX176" fmla="*/ 919702 w 1288002"/>
                <a:gd name="connsiteY176" fmla="*/ 731723 h 1858848"/>
                <a:gd name="connsiteX177" fmla="*/ 932402 w 1288002"/>
                <a:gd name="connsiteY177" fmla="*/ 719023 h 1858848"/>
                <a:gd name="connsiteX178" fmla="*/ 922877 w 1288002"/>
                <a:gd name="connsiteY178" fmla="*/ 696798 h 1858848"/>
                <a:gd name="connsiteX179" fmla="*/ 913352 w 1288002"/>
                <a:gd name="connsiteY179" fmla="*/ 693623 h 1858848"/>
                <a:gd name="connsiteX180" fmla="*/ 932402 w 1288002"/>
                <a:gd name="connsiteY180" fmla="*/ 680923 h 1858848"/>
                <a:gd name="connsiteX181" fmla="*/ 960977 w 1288002"/>
                <a:gd name="connsiteY181" fmla="*/ 658698 h 1858848"/>
                <a:gd name="connsiteX182" fmla="*/ 970502 w 1288002"/>
                <a:gd name="connsiteY182" fmla="*/ 655523 h 1858848"/>
                <a:gd name="connsiteX183" fmla="*/ 989552 w 1288002"/>
                <a:gd name="connsiteY183" fmla="*/ 642823 h 1858848"/>
                <a:gd name="connsiteX184" fmla="*/ 999077 w 1288002"/>
                <a:gd name="connsiteY184" fmla="*/ 639648 h 1858848"/>
                <a:gd name="connsiteX185" fmla="*/ 1018127 w 1288002"/>
                <a:gd name="connsiteY185" fmla="*/ 626948 h 1858848"/>
                <a:gd name="connsiteX186" fmla="*/ 1040352 w 1288002"/>
                <a:gd name="connsiteY186" fmla="*/ 617423 h 1858848"/>
                <a:gd name="connsiteX187" fmla="*/ 1059402 w 1288002"/>
                <a:gd name="connsiteY187" fmla="*/ 604723 h 1858848"/>
                <a:gd name="connsiteX188" fmla="*/ 1078452 w 1288002"/>
                <a:gd name="connsiteY188" fmla="*/ 598373 h 1858848"/>
                <a:gd name="connsiteX189" fmla="*/ 1084802 w 1288002"/>
                <a:gd name="connsiteY189" fmla="*/ 588848 h 1858848"/>
                <a:gd name="connsiteX190" fmla="*/ 1103852 w 1288002"/>
                <a:gd name="connsiteY190" fmla="*/ 579323 h 1858848"/>
                <a:gd name="connsiteX191" fmla="*/ 1122902 w 1288002"/>
                <a:gd name="connsiteY191" fmla="*/ 566623 h 1858848"/>
                <a:gd name="connsiteX192" fmla="*/ 1141952 w 1288002"/>
                <a:gd name="connsiteY192" fmla="*/ 553923 h 1858848"/>
                <a:gd name="connsiteX193" fmla="*/ 1151477 w 1288002"/>
                <a:gd name="connsiteY193" fmla="*/ 547573 h 1858848"/>
                <a:gd name="connsiteX194" fmla="*/ 1180052 w 1288002"/>
                <a:gd name="connsiteY194" fmla="*/ 534873 h 1858848"/>
                <a:gd name="connsiteX195" fmla="*/ 1202277 w 1288002"/>
                <a:gd name="connsiteY195" fmla="*/ 528523 h 1858848"/>
                <a:gd name="connsiteX196" fmla="*/ 1221327 w 1288002"/>
                <a:gd name="connsiteY196" fmla="*/ 522173 h 1858848"/>
                <a:gd name="connsiteX197" fmla="*/ 1240377 w 1288002"/>
                <a:gd name="connsiteY197" fmla="*/ 506298 h 1858848"/>
                <a:gd name="connsiteX198" fmla="*/ 1256252 w 1288002"/>
                <a:gd name="connsiteY198" fmla="*/ 487248 h 1858848"/>
                <a:gd name="connsiteX199" fmla="*/ 1259427 w 1288002"/>
                <a:gd name="connsiteY199" fmla="*/ 477723 h 1858848"/>
                <a:gd name="connsiteX200" fmla="*/ 1268952 w 1288002"/>
                <a:gd name="connsiteY200" fmla="*/ 471373 h 1858848"/>
                <a:gd name="connsiteX201" fmla="*/ 1275302 w 1288002"/>
                <a:gd name="connsiteY201" fmla="*/ 452323 h 1858848"/>
                <a:gd name="connsiteX202" fmla="*/ 1288002 w 1288002"/>
                <a:gd name="connsiteY202" fmla="*/ 433273 h 1858848"/>
                <a:gd name="connsiteX203" fmla="*/ 1278477 w 1288002"/>
                <a:gd name="connsiteY203" fmla="*/ 426923 h 1858848"/>
                <a:gd name="connsiteX204" fmla="*/ 1265777 w 1288002"/>
                <a:gd name="connsiteY204" fmla="*/ 398348 h 1858848"/>
                <a:gd name="connsiteX205" fmla="*/ 1262602 w 1288002"/>
                <a:gd name="connsiteY205" fmla="*/ 385648 h 1858848"/>
                <a:gd name="connsiteX206" fmla="*/ 1205452 w 1288002"/>
                <a:gd name="connsiteY206" fmla="*/ 382473 h 1858848"/>
                <a:gd name="connsiteX207" fmla="*/ 1173702 w 1288002"/>
                <a:gd name="connsiteY207" fmla="*/ 372948 h 1858848"/>
                <a:gd name="connsiteX208" fmla="*/ 1151477 w 1288002"/>
                <a:gd name="connsiteY208" fmla="*/ 360248 h 1858848"/>
                <a:gd name="connsiteX209" fmla="*/ 1132427 w 1288002"/>
                <a:gd name="connsiteY209" fmla="*/ 347548 h 1858848"/>
                <a:gd name="connsiteX210" fmla="*/ 1110202 w 1288002"/>
                <a:gd name="connsiteY210" fmla="*/ 338023 h 1858848"/>
                <a:gd name="connsiteX211" fmla="*/ 1094327 w 1288002"/>
                <a:gd name="connsiteY211" fmla="*/ 328498 h 1858848"/>
                <a:gd name="connsiteX212" fmla="*/ 1081627 w 1288002"/>
                <a:gd name="connsiteY212" fmla="*/ 315798 h 1858848"/>
                <a:gd name="connsiteX213" fmla="*/ 1072102 w 1288002"/>
                <a:gd name="connsiteY213" fmla="*/ 309448 h 1858848"/>
                <a:gd name="connsiteX214" fmla="*/ 1053052 w 1288002"/>
                <a:gd name="connsiteY214" fmla="*/ 293573 h 1858848"/>
                <a:gd name="connsiteX215" fmla="*/ 1037177 w 1288002"/>
                <a:gd name="connsiteY215" fmla="*/ 274523 h 1858848"/>
                <a:gd name="connsiteX216" fmla="*/ 1008602 w 1288002"/>
                <a:gd name="connsiteY216" fmla="*/ 252298 h 1858848"/>
                <a:gd name="connsiteX217" fmla="*/ 983202 w 1288002"/>
                <a:gd name="connsiteY217" fmla="*/ 230073 h 1858848"/>
                <a:gd name="connsiteX218" fmla="*/ 970502 w 1288002"/>
                <a:gd name="connsiteY218" fmla="*/ 223723 h 1858848"/>
                <a:gd name="connsiteX219" fmla="*/ 960977 w 1288002"/>
                <a:gd name="connsiteY219" fmla="*/ 217373 h 1858848"/>
                <a:gd name="connsiteX220" fmla="*/ 948277 w 1288002"/>
                <a:gd name="connsiteY220" fmla="*/ 207848 h 1858848"/>
                <a:gd name="connsiteX221" fmla="*/ 929227 w 1288002"/>
                <a:gd name="connsiteY221" fmla="*/ 195148 h 1858848"/>
                <a:gd name="connsiteX222" fmla="*/ 919702 w 1288002"/>
                <a:gd name="connsiteY222" fmla="*/ 185623 h 1858848"/>
                <a:gd name="connsiteX223" fmla="*/ 907002 w 1288002"/>
                <a:gd name="connsiteY223" fmla="*/ 182448 h 1858848"/>
                <a:gd name="connsiteX224" fmla="*/ 887952 w 1288002"/>
                <a:gd name="connsiteY224" fmla="*/ 172923 h 1858848"/>
                <a:gd name="connsiteX225" fmla="*/ 865727 w 1288002"/>
                <a:gd name="connsiteY225" fmla="*/ 160223 h 1858848"/>
                <a:gd name="connsiteX226" fmla="*/ 843502 w 1288002"/>
                <a:gd name="connsiteY226" fmla="*/ 147523 h 1858848"/>
                <a:gd name="connsiteX227" fmla="*/ 833977 w 1288002"/>
                <a:gd name="connsiteY227" fmla="*/ 141173 h 1858848"/>
                <a:gd name="connsiteX228" fmla="*/ 805402 w 1288002"/>
                <a:gd name="connsiteY228" fmla="*/ 125298 h 1858848"/>
                <a:gd name="connsiteX229" fmla="*/ 786352 w 1288002"/>
                <a:gd name="connsiteY229" fmla="*/ 118948 h 1858848"/>
                <a:gd name="connsiteX230" fmla="*/ 776827 w 1288002"/>
                <a:gd name="connsiteY230" fmla="*/ 112598 h 1858848"/>
                <a:gd name="connsiteX231" fmla="*/ 754602 w 1288002"/>
                <a:gd name="connsiteY231" fmla="*/ 103073 h 1858848"/>
                <a:gd name="connsiteX232" fmla="*/ 735552 w 1288002"/>
                <a:gd name="connsiteY232" fmla="*/ 90373 h 1858848"/>
                <a:gd name="connsiteX233" fmla="*/ 716502 w 1288002"/>
                <a:gd name="connsiteY233" fmla="*/ 71323 h 1858848"/>
                <a:gd name="connsiteX234" fmla="*/ 710152 w 1288002"/>
                <a:gd name="connsiteY234" fmla="*/ 61798 h 1858848"/>
                <a:gd name="connsiteX235" fmla="*/ 691102 w 1288002"/>
                <a:gd name="connsiteY235" fmla="*/ 49098 h 1858848"/>
                <a:gd name="connsiteX236" fmla="*/ 681577 w 1288002"/>
                <a:gd name="connsiteY236" fmla="*/ 42748 h 1858848"/>
                <a:gd name="connsiteX237" fmla="*/ 668877 w 1288002"/>
                <a:gd name="connsiteY237" fmla="*/ 39573 h 1858848"/>
                <a:gd name="connsiteX238" fmla="*/ 656177 w 1288002"/>
                <a:gd name="connsiteY238" fmla="*/ 33223 h 1858848"/>
                <a:gd name="connsiteX239" fmla="*/ 640302 w 1288002"/>
                <a:gd name="connsiteY239" fmla="*/ 26873 h 1858848"/>
                <a:gd name="connsiteX240" fmla="*/ 605377 w 1288002"/>
                <a:gd name="connsiteY240" fmla="*/ 17348 h 1858848"/>
                <a:gd name="connsiteX241" fmla="*/ 579977 w 1288002"/>
                <a:gd name="connsiteY241" fmla="*/ 14173 h 1858848"/>
                <a:gd name="connsiteX242" fmla="*/ 557752 w 1288002"/>
                <a:gd name="connsiteY242" fmla="*/ 7823 h 1858848"/>
                <a:gd name="connsiteX243" fmla="*/ 526002 w 1288002"/>
                <a:gd name="connsiteY243" fmla="*/ 1473 h 1858848"/>
                <a:gd name="connsiteX244" fmla="*/ 491077 w 1288002"/>
                <a:gd name="connsiteY244" fmla="*/ 4648 h 1858848"/>
                <a:gd name="connsiteX245" fmla="*/ 487902 w 1288002"/>
                <a:gd name="connsiteY245" fmla="*/ 45923 h 1858848"/>
                <a:gd name="connsiteX246" fmla="*/ 478377 w 1288002"/>
                <a:gd name="connsiteY246" fmla="*/ 64973 h 1858848"/>
                <a:gd name="connsiteX247" fmla="*/ 468852 w 1288002"/>
                <a:gd name="connsiteY247" fmla="*/ 74498 h 1858848"/>
                <a:gd name="connsiteX248" fmla="*/ 456152 w 1288002"/>
                <a:gd name="connsiteY248" fmla="*/ 96723 h 1858848"/>
                <a:gd name="connsiteX249" fmla="*/ 446627 w 1288002"/>
                <a:gd name="connsiteY249" fmla="*/ 106248 h 1858848"/>
                <a:gd name="connsiteX250" fmla="*/ 440277 w 1288002"/>
                <a:gd name="connsiteY250" fmla="*/ 115773 h 1858848"/>
                <a:gd name="connsiteX251" fmla="*/ 424402 w 1288002"/>
                <a:gd name="connsiteY251" fmla="*/ 137998 h 1858848"/>
                <a:gd name="connsiteX252" fmla="*/ 421227 w 1288002"/>
                <a:gd name="connsiteY252" fmla="*/ 147523 h 1858848"/>
                <a:gd name="connsiteX253" fmla="*/ 414877 w 1288002"/>
                <a:gd name="connsiteY253" fmla="*/ 163398 h 1858848"/>
                <a:gd name="connsiteX254" fmla="*/ 408527 w 1288002"/>
                <a:gd name="connsiteY254" fmla="*/ 176098 h 1858848"/>
                <a:gd name="connsiteX255" fmla="*/ 405352 w 1288002"/>
                <a:gd name="connsiteY255" fmla="*/ 188798 h 1858848"/>
                <a:gd name="connsiteX256" fmla="*/ 399002 w 1288002"/>
                <a:gd name="connsiteY256" fmla="*/ 207848 h 1858848"/>
                <a:gd name="connsiteX257" fmla="*/ 395827 w 1288002"/>
                <a:gd name="connsiteY257" fmla="*/ 217373 h 1858848"/>
                <a:gd name="connsiteX258" fmla="*/ 373602 w 1288002"/>
                <a:gd name="connsiteY258" fmla="*/ 245948 h 1858848"/>
                <a:gd name="connsiteX259" fmla="*/ 364077 w 1288002"/>
                <a:gd name="connsiteY259" fmla="*/ 299923 h 18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1288002" h="1858848">
                  <a:moveTo>
                    <a:pt x="364077" y="299923"/>
                  </a:moveTo>
                  <a:cubicBezTo>
                    <a:pt x="363019" y="308390"/>
                    <a:pt x="362690" y="316980"/>
                    <a:pt x="360902" y="325323"/>
                  </a:cubicBezTo>
                  <a:lnTo>
                    <a:pt x="351377" y="353898"/>
                  </a:lnTo>
                  <a:lnTo>
                    <a:pt x="345027" y="372948"/>
                  </a:lnTo>
                  <a:cubicBezTo>
                    <a:pt x="343969" y="376123"/>
                    <a:pt x="344637" y="380617"/>
                    <a:pt x="341852" y="382473"/>
                  </a:cubicBezTo>
                  <a:lnTo>
                    <a:pt x="332327" y="388823"/>
                  </a:lnTo>
                  <a:cubicBezTo>
                    <a:pt x="328094" y="395173"/>
                    <a:pt x="322040" y="400633"/>
                    <a:pt x="319627" y="407873"/>
                  </a:cubicBezTo>
                  <a:lnTo>
                    <a:pt x="313277" y="426923"/>
                  </a:lnTo>
                  <a:cubicBezTo>
                    <a:pt x="314335" y="437506"/>
                    <a:pt x="316452" y="448037"/>
                    <a:pt x="316452" y="458673"/>
                  </a:cubicBezTo>
                  <a:cubicBezTo>
                    <a:pt x="316452" y="467206"/>
                    <a:pt x="314849" y="475687"/>
                    <a:pt x="313277" y="484073"/>
                  </a:cubicBezTo>
                  <a:cubicBezTo>
                    <a:pt x="311669" y="492651"/>
                    <a:pt x="309687" y="501194"/>
                    <a:pt x="306927" y="509473"/>
                  </a:cubicBezTo>
                  <a:cubicBezTo>
                    <a:pt x="305869" y="512648"/>
                    <a:pt x="305249" y="516005"/>
                    <a:pt x="303752" y="518998"/>
                  </a:cubicBezTo>
                  <a:cubicBezTo>
                    <a:pt x="302045" y="522411"/>
                    <a:pt x="300274" y="526010"/>
                    <a:pt x="297402" y="528523"/>
                  </a:cubicBezTo>
                  <a:cubicBezTo>
                    <a:pt x="291659" y="533549"/>
                    <a:pt x="278352" y="541223"/>
                    <a:pt x="278352" y="541223"/>
                  </a:cubicBezTo>
                  <a:cubicBezTo>
                    <a:pt x="274119" y="547573"/>
                    <a:pt x="268065" y="553033"/>
                    <a:pt x="265652" y="560273"/>
                  </a:cubicBezTo>
                  <a:cubicBezTo>
                    <a:pt x="264594" y="563448"/>
                    <a:pt x="263974" y="566805"/>
                    <a:pt x="262477" y="569798"/>
                  </a:cubicBezTo>
                  <a:cubicBezTo>
                    <a:pt x="260770" y="573211"/>
                    <a:pt x="257677" y="575836"/>
                    <a:pt x="256127" y="579323"/>
                  </a:cubicBezTo>
                  <a:cubicBezTo>
                    <a:pt x="253409" y="585440"/>
                    <a:pt x="249777" y="598373"/>
                    <a:pt x="249777" y="598373"/>
                  </a:cubicBezTo>
                  <a:cubicBezTo>
                    <a:pt x="246259" y="630036"/>
                    <a:pt x="244167" y="632693"/>
                    <a:pt x="249777" y="668223"/>
                  </a:cubicBezTo>
                  <a:cubicBezTo>
                    <a:pt x="253558" y="692167"/>
                    <a:pt x="254567" y="680978"/>
                    <a:pt x="262477" y="696798"/>
                  </a:cubicBezTo>
                  <a:cubicBezTo>
                    <a:pt x="267642" y="707127"/>
                    <a:pt x="262903" y="706749"/>
                    <a:pt x="272002" y="715848"/>
                  </a:cubicBezTo>
                  <a:cubicBezTo>
                    <a:pt x="274700" y="718546"/>
                    <a:pt x="278596" y="719755"/>
                    <a:pt x="281527" y="722198"/>
                  </a:cubicBezTo>
                  <a:cubicBezTo>
                    <a:pt x="290072" y="729319"/>
                    <a:pt x="290442" y="733568"/>
                    <a:pt x="300577" y="738073"/>
                  </a:cubicBezTo>
                  <a:cubicBezTo>
                    <a:pt x="319338" y="746411"/>
                    <a:pt x="326405" y="745176"/>
                    <a:pt x="348202" y="747598"/>
                  </a:cubicBezTo>
                  <a:lnTo>
                    <a:pt x="354552" y="766648"/>
                  </a:lnTo>
                  <a:lnTo>
                    <a:pt x="357727" y="776173"/>
                  </a:lnTo>
                  <a:cubicBezTo>
                    <a:pt x="358785" y="783581"/>
                    <a:pt x="359563" y="791035"/>
                    <a:pt x="360902" y="798398"/>
                  </a:cubicBezTo>
                  <a:cubicBezTo>
                    <a:pt x="362821" y="808955"/>
                    <a:pt x="367113" y="820207"/>
                    <a:pt x="370427" y="830148"/>
                  </a:cubicBezTo>
                  <a:lnTo>
                    <a:pt x="376777" y="849198"/>
                  </a:lnTo>
                  <a:cubicBezTo>
                    <a:pt x="377835" y="852373"/>
                    <a:pt x="378096" y="855938"/>
                    <a:pt x="379952" y="858723"/>
                  </a:cubicBezTo>
                  <a:lnTo>
                    <a:pt x="392652" y="877773"/>
                  </a:lnTo>
                  <a:cubicBezTo>
                    <a:pt x="397450" y="896967"/>
                    <a:pt x="394447" y="886333"/>
                    <a:pt x="402177" y="909523"/>
                  </a:cubicBezTo>
                  <a:cubicBezTo>
                    <a:pt x="403235" y="912698"/>
                    <a:pt x="408634" y="919704"/>
                    <a:pt x="405352" y="919048"/>
                  </a:cubicBezTo>
                  <a:lnTo>
                    <a:pt x="389477" y="915873"/>
                  </a:lnTo>
                  <a:cubicBezTo>
                    <a:pt x="386302" y="913756"/>
                    <a:pt x="383365" y="911230"/>
                    <a:pt x="379952" y="909523"/>
                  </a:cubicBezTo>
                  <a:cubicBezTo>
                    <a:pt x="376959" y="908026"/>
                    <a:pt x="373645" y="907267"/>
                    <a:pt x="370427" y="906348"/>
                  </a:cubicBezTo>
                  <a:cubicBezTo>
                    <a:pt x="348287" y="900022"/>
                    <a:pt x="366744" y="906235"/>
                    <a:pt x="338677" y="899998"/>
                  </a:cubicBezTo>
                  <a:cubicBezTo>
                    <a:pt x="335410" y="899272"/>
                    <a:pt x="332327" y="897881"/>
                    <a:pt x="329152" y="896823"/>
                  </a:cubicBezTo>
                  <a:cubicBezTo>
                    <a:pt x="316452" y="897881"/>
                    <a:pt x="293708" y="887534"/>
                    <a:pt x="291052" y="899998"/>
                  </a:cubicBezTo>
                  <a:cubicBezTo>
                    <a:pt x="283890" y="933603"/>
                    <a:pt x="288714" y="1172086"/>
                    <a:pt x="291052" y="1227023"/>
                  </a:cubicBezTo>
                  <a:cubicBezTo>
                    <a:pt x="291286" y="1232524"/>
                    <a:pt x="299848" y="1256587"/>
                    <a:pt x="300577" y="1258773"/>
                  </a:cubicBezTo>
                  <a:cubicBezTo>
                    <a:pt x="301635" y="1261948"/>
                    <a:pt x="301896" y="1265513"/>
                    <a:pt x="303752" y="1268298"/>
                  </a:cubicBezTo>
                  <a:cubicBezTo>
                    <a:pt x="305869" y="1271473"/>
                    <a:pt x="308552" y="1274336"/>
                    <a:pt x="310102" y="1277823"/>
                  </a:cubicBezTo>
                  <a:cubicBezTo>
                    <a:pt x="312820" y="1283940"/>
                    <a:pt x="314335" y="1290523"/>
                    <a:pt x="316452" y="1296873"/>
                  </a:cubicBezTo>
                  <a:lnTo>
                    <a:pt x="319627" y="1306398"/>
                  </a:lnTo>
                  <a:cubicBezTo>
                    <a:pt x="318569" y="1324390"/>
                    <a:pt x="320362" y="1342779"/>
                    <a:pt x="316452" y="1360373"/>
                  </a:cubicBezTo>
                  <a:cubicBezTo>
                    <a:pt x="315726" y="1363640"/>
                    <a:pt x="309712" y="1361692"/>
                    <a:pt x="306927" y="1363548"/>
                  </a:cubicBezTo>
                  <a:cubicBezTo>
                    <a:pt x="300760" y="1367659"/>
                    <a:pt x="291728" y="1380271"/>
                    <a:pt x="287877" y="1385773"/>
                  </a:cubicBezTo>
                  <a:cubicBezTo>
                    <a:pt x="283500" y="1392025"/>
                    <a:pt x="277590" y="1397583"/>
                    <a:pt x="275177" y="1404823"/>
                  </a:cubicBezTo>
                  <a:cubicBezTo>
                    <a:pt x="271892" y="1414677"/>
                    <a:pt x="271537" y="1417240"/>
                    <a:pt x="265652" y="1427048"/>
                  </a:cubicBezTo>
                  <a:lnTo>
                    <a:pt x="246602" y="1455623"/>
                  </a:lnTo>
                  <a:lnTo>
                    <a:pt x="240252" y="1465148"/>
                  </a:lnTo>
                  <a:cubicBezTo>
                    <a:pt x="238135" y="1468323"/>
                    <a:pt x="235109" y="1471053"/>
                    <a:pt x="233902" y="1474673"/>
                  </a:cubicBezTo>
                  <a:cubicBezTo>
                    <a:pt x="232844" y="1477848"/>
                    <a:pt x="233340" y="1482107"/>
                    <a:pt x="230727" y="1484198"/>
                  </a:cubicBezTo>
                  <a:cubicBezTo>
                    <a:pt x="227320" y="1486924"/>
                    <a:pt x="222223" y="1486174"/>
                    <a:pt x="218027" y="1487373"/>
                  </a:cubicBezTo>
                  <a:cubicBezTo>
                    <a:pt x="214809" y="1488292"/>
                    <a:pt x="211428" y="1488923"/>
                    <a:pt x="208502" y="1490548"/>
                  </a:cubicBezTo>
                  <a:cubicBezTo>
                    <a:pt x="201831" y="1494254"/>
                    <a:pt x="189452" y="1503248"/>
                    <a:pt x="189452" y="1503248"/>
                  </a:cubicBezTo>
                  <a:cubicBezTo>
                    <a:pt x="187335" y="1506423"/>
                    <a:pt x="185974" y="1510260"/>
                    <a:pt x="183102" y="1512773"/>
                  </a:cubicBezTo>
                  <a:cubicBezTo>
                    <a:pt x="177359" y="1517799"/>
                    <a:pt x="164052" y="1525473"/>
                    <a:pt x="164052" y="1525473"/>
                  </a:cubicBezTo>
                  <a:cubicBezTo>
                    <a:pt x="161935" y="1528648"/>
                    <a:pt x="160400" y="1532300"/>
                    <a:pt x="157702" y="1534998"/>
                  </a:cubicBezTo>
                  <a:cubicBezTo>
                    <a:pt x="155004" y="1537696"/>
                    <a:pt x="149384" y="1537728"/>
                    <a:pt x="148177" y="1541348"/>
                  </a:cubicBezTo>
                  <a:cubicBezTo>
                    <a:pt x="146797" y="1545488"/>
                    <a:pt x="149401" y="1550145"/>
                    <a:pt x="151352" y="1554048"/>
                  </a:cubicBezTo>
                  <a:cubicBezTo>
                    <a:pt x="154765" y="1560874"/>
                    <a:pt x="164052" y="1573098"/>
                    <a:pt x="164052" y="1573098"/>
                  </a:cubicBezTo>
                  <a:cubicBezTo>
                    <a:pt x="160877" y="1575215"/>
                    <a:pt x="158014" y="1577898"/>
                    <a:pt x="154527" y="1579448"/>
                  </a:cubicBezTo>
                  <a:cubicBezTo>
                    <a:pt x="148410" y="1582166"/>
                    <a:pt x="135477" y="1585798"/>
                    <a:pt x="135477" y="1585798"/>
                  </a:cubicBezTo>
                  <a:cubicBezTo>
                    <a:pt x="131330" y="1592019"/>
                    <a:pt x="126774" y="1597043"/>
                    <a:pt x="125952" y="1604848"/>
                  </a:cubicBezTo>
                  <a:cubicBezTo>
                    <a:pt x="124176" y="1621721"/>
                    <a:pt x="129237" y="1639960"/>
                    <a:pt x="122777" y="1655648"/>
                  </a:cubicBezTo>
                  <a:cubicBezTo>
                    <a:pt x="120326" y="1661601"/>
                    <a:pt x="110011" y="1657426"/>
                    <a:pt x="103727" y="1658823"/>
                  </a:cubicBezTo>
                  <a:cubicBezTo>
                    <a:pt x="93868" y="1661014"/>
                    <a:pt x="93240" y="1662640"/>
                    <a:pt x="84677" y="1668348"/>
                  </a:cubicBezTo>
                  <a:cubicBezTo>
                    <a:pt x="68911" y="1691997"/>
                    <a:pt x="89174" y="1662952"/>
                    <a:pt x="68802" y="1687398"/>
                  </a:cubicBezTo>
                  <a:cubicBezTo>
                    <a:pt x="66359" y="1690329"/>
                    <a:pt x="64895" y="1693992"/>
                    <a:pt x="62452" y="1696923"/>
                  </a:cubicBezTo>
                  <a:cubicBezTo>
                    <a:pt x="59577" y="1700372"/>
                    <a:pt x="55802" y="1702999"/>
                    <a:pt x="52927" y="1706448"/>
                  </a:cubicBezTo>
                  <a:cubicBezTo>
                    <a:pt x="50484" y="1709379"/>
                    <a:pt x="49020" y="1713042"/>
                    <a:pt x="46577" y="1715973"/>
                  </a:cubicBezTo>
                  <a:cubicBezTo>
                    <a:pt x="43702" y="1719422"/>
                    <a:pt x="39927" y="1722049"/>
                    <a:pt x="37052" y="1725498"/>
                  </a:cubicBezTo>
                  <a:cubicBezTo>
                    <a:pt x="22957" y="1742412"/>
                    <a:pt x="37073" y="1727365"/>
                    <a:pt x="27527" y="1744548"/>
                  </a:cubicBezTo>
                  <a:cubicBezTo>
                    <a:pt x="23821" y="1751219"/>
                    <a:pt x="19060" y="1757248"/>
                    <a:pt x="14827" y="1763598"/>
                  </a:cubicBezTo>
                  <a:cubicBezTo>
                    <a:pt x="12710" y="1766773"/>
                    <a:pt x="9684" y="1769503"/>
                    <a:pt x="8477" y="1773123"/>
                  </a:cubicBezTo>
                  <a:cubicBezTo>
                    <a:pt x="6360" y="1779473"/>
                    <a:pt x="-4526" y="1792912"/>
                    <a:pt x="2127" y="1792173"/>
                  </a:cubicBezTo>
                  <a:lnTo>
                    <a:pt x="30702" y="1788998"/>
                  </a:lnTo>
                  <a:cubicBezTo>
                    <a:pt x="50810" y="1790056"/>
                    <a:pt x="70950" y="1790629"/>
                    <a:pt x="91027" y="1792173"/>
                  </a:cubicBezTo>
                  <a:cubicBezTo>
                    <a:pt x="98489" y="1792747"/>
                    <a:pt x="105768" y="1795348"/>
                    <a:pt x="113252" y="1795348"/>
                  </a:cubicBezTo>
                  <a:cubicBezTo>
                    <a:pt x="122836" y="1795348"/>
                    <a:pt x="132302" y="1793231"/>
                    <a:pt x="141827" y="1792173"/>
                  </a:cubicBezTo>
                  <a:cubicBezTo>
                    <a:pt x="167227" y="1775240"/>
                    <a:pt x="136535" y="1797465"/>
                    <a:pt x="157702" y="1776298"/>
                  </a:cubicBezTo>
                  <a:cubicBezTo>
                    <a:pt x="160400" y="1773600"/>
                    <a:pt x="164052" y="1772065"/>
                    <a:pt x="167227" y="1769948"/>
                  </a:cubicBezTo>
                  <a:cubicBezTo>
                    <a:pt x="169344" y="1766773"/>
                    <a:pt x="169852" y="1761251"/>
                    <a:pt x="173577" y="1760423"/>
                  </a:cubicBezTo>
                  <a:cubicBezTo>
                    <a:pt x="195637" y="1755521"/>
                    <a:pt x="191585" y="1763841"/>
                    <a:pt x="205327" y="1769948"/>
                  </a:cubicBezTo>
                  <a:cubicBezTo>
                    <a:pt x="211444" y="1772666"/>
                    <a:pt x="218390" y="1773305"/>
                    <a:pt x="224377" y="1776298"/>
                  </a:cubicBezTo>
                  <a:cubicBezTo>
                    <a:pt x="228610" y="1778415"/>
                    <a:pt x="232683" y="1780890"/>
                    <a:pt x="237077" y="1782648"/>
                  </a:cubicBezTo>
                  <a:cubicBezTo>
                    <a:pt x="243292" y="1785134"/>
                    <a:pt x="250558" y="1785285"/>
                    <a:pt x="256127" y="1788998"/>
                  </a:cubicBezTo>
                  <a:cubicBezTo>
                    <a:pt x="259302" y="1791115"/>
                    <a:pt x="262165" y="1793798"/>
                    <a:pt x="265652" y="1795348"/>
                  </a:cubicBezTo>
                  <a:cubicBezTo>
                    <a:pt x="271769" y="1798066"/>
                    <a:pt x="279133" y="1797985"/>
                    <a:pt x="284702" y="1801698"/>
                  </a:cubicBezTo>
                  <a:cubicBezTo>
                    <a:pt x="287877" y="1803815"/>
                    <a:pt x="290740" y="1806498"/>
                    <a:pt x="294227" y="1808048"/>
                  </a:cubicBezTo>
                  <a:cubicBezTo>
                    <a:pt x="300344" y="1810766"/>
                    <a:pt x="306927" y="1812281"/>
                    <a:pt x="313277" y="1814398"/>
                  </a:cubicBezTo>
                  <a:cubicBezTo>
                    <a:pt x="316452" y="1815456"/>
                    <a:pt x="320017" y="1815717"/>
                    <a:pt x="322802" y="1817573"/>
                  </a:cubicBezTo>
                  <a:cubicBezTo>
                    <a:pt x="325977" y="1819690"/>
                    <a:pt x="328840" y="1822373"/>
                    <a:pt x="332327" y="1823923"/>
                  </a:cubicBezTo>
                  <a:cubicBezTo>
                    <a:pt x="338444" y="1826641"/>
                    <a:pt x="345808" y="1826560"/>
                    <a:pt x="351377" y="1830273"/>
                  </a:cubicBezTo>
                  <a:cubicBezTo>
                    <a:pt x="366471" y="1840336"/>
                    <a:pt x="357282" y="1835416"/>
                    <a:pt x="379952" y="1842973"/>
                  </a:cubicBezTo>
                  <a:lnTo>
                    <a:pt x="389477" y="1846148"/>
                  </a:lnTo>
                  <a:cubicBezTo>
                    <a:pt x="392652" y="1847206"/>
                    <a:pt x="396217" y="1847467"/>
                    <a:pt x="399002" y="1849323"/>
                  </a:cubicBezTo>
                  <a:cubicBezTo>
                    <a:pt x="412158" y="1858094"/>
                    <a:pt x="404825" y="1854748"/>
                    <a:pt x="421227" y="1858848"/>
                  </a:cubicBezTo>
                  <a:cubicBezTo>
                    <a:pt x="429694" y="1857790"/>
                    <a:pt x="438232" y="1857199"/>
                    <a:pt x="446627" y="1855673"/>
                  </a:cubicBezTo>
                  <a:cubicBezTo>
                    <a:pt x="449920" y="1855074"/>
                    <a:pt x="454207" y="1855221"/>
                    <a:pt x="456152" y="1852498"/>
                  </a:cubicBezTo>
                  <a:cubicBezTo>
                    <a:pt x="460043" y="1847051"/>
                    <a:pt x="460385" y="1839798"/>
                    <a:pt x="462502" y="1833448"/>
                  </a:cubicBezTo>
                  <a:lnTo>
                    <a:pt x="465677" y="1823923"/>
                  </a:lnTo>
                  <a:cubicBezTo>
                    <a:pt x="466735" y="1806990"/>
                    <a:pt x="464191" y="1789437"/>
                    <a:pt x="468852" y="1773123"/>
                  </a:cubicBezTo>
                  <a:cubicBezTo>
                    <a:pt x="469900" y="1769454"/>
                    <a:pt x="474570" y="1779213"/>
                    <a:pt x="478377" y="1779473"/>
                  </a:cubicBezTo>
                  <a:cubicBezTo>
                    <a:pt x="521681" y="1782426"/>
                    <a:pt x="565160" y="1781590"/>
                    <a:pt x="608552" y="1782648"/>
                  </a:cubicBezTo>
                  <a:cubicBezTo>
                    <a:pt x="613844" y="1783706"/>
                    <a:pt x="619221" y="1784403"/>
                    <a:pt x="624427" y="1785823"/>
                  </a:cubicBezTo>
                  <a:cubicBezTo>
                    <a:pt x="630885" y="1787584"/>
                    <a:pt x="643477" y="1792173"/>
                    <a:pt x="643477" y="1792173"/>
                  </a:cubicBezTo>
                  <a:cubicBezTo>
                    <a:pt x="662671" y="1787375"/>
                    <a:pt x="654797" y="1793138"/>
                    <a:pt x="662527" y="1769948"/>
                  </a:cubicBezTo>
                  <a:lnTo>
                    <a:pt x="662527" y="1769948"/>
                  </a:lnTo>
                  <a:lnTo>
                    <a:pt x="681577" y="1763598"/>
                  </a:lnTo>
                  <a:cubicBezTo>
                    <a:pt x="687635" y="1764355"/>
                    <a:pt x="707772" y="1770582"/>
                    <a:pt x="716502" y="1763598"/>
                  </a:cubicBezTo>
                  <a:cubicBezTo>
                    <a:pt x="719482" y="1761214"/>
                    <a:pt x="721145" y="1757486"/>
                    <a:pt x="722852" y="1754073"/>
                  </a:cubicBezTo>
                  <a:cubicBezTo>
                    <a:pt x="724349" y="1751080"/>
                    <a:pt x="723304" y="1746493"/>
                    <a:pt x="726027" y="1744548"/>
                  </a:cubicBezTo>
                  <a:cubicBezTo>
                    <a:pt x="731474" y="1740657"/>
                    <a:pt x="745077" y="1738198"/>
                    <a:pt x="745077" y="1738198"/>
                  </a:cubicBezTo>
                  <a:cubicBezTo>
                    <a:pt x="754285" y="1710575"/>
                    <a:pt x="744659" y="1742165"/>
                    <a:pt x="751427" y="1677873"/>
                  </a:cubicBezTo>
                  <a:cubicBezTo>
                    <a:pt x="751777" y="1674545"/>
                    <a:pt x="752235" y="1670715"/>
                    <a:pt x="754602" y="1668348"/>
                  </a:cubicBezTo>
                  <a:cubicBezTo>
                    <a:pt x="756969" y="1665981"/>
                    <a:pt x="760860" y="1665899"/>
                    <a:pt x="764127" y="1665173"/>
                  </a:cubicBezTo>
                  <a:cubicBezTo>
                    <a:pt x="770411" y="1663776"/>
                    <a:pt x="776827" y="1663056"/>
                    <a:pt x="783177" y="1661998"/>
                  </a:cubicBezTo>
                  <a:lnTo>
                    <a:pt x="795877" y="1642948"/>
                  </a:lnTo>
                  <a:cubicBezTo>
                    <a:pt x="797994" y="1639773"/>
                    <a:pt x="799052" y="1635540"/>
                    <a:pt x="802227" y="1633423"/>
                  </a:cubicBezTo>
                  <a:lnTo>
                    <a:pt x="811752" y="1627073"/>
                  </a:lnTo>
                  <a:cubicBezTo>
                    <a:pt x="813869" y="1622840"/>
                    <a:pt x="815754" y="1618482"/>
                    <a:pt x="818102" y="1614373"/>
                  </a:cubicBezTo>
                  <a:cubicBezTo>
                    <a:pt x="819995" y="1611060"/>
                    <a:pt x="822745" y="1608261"/>
                    <a:pt x="824452" y="1604848"/>
                  </a:cubicBezTo>
                  <a:cubicBezTo>
                    <a:pt x="837597" y="1578558"/>
                    <a:pt x="815779" y="1613095"/>
                    <a:pt x="833977" y="1585798"/>
                  </a:cubicBezTo>
                  <a:cubicBezTo>
                    <a:pt x="840585" y="1559367"/>
                    <a:pt x="832539" y="1585499"/>
                    <a:pt x="843502" y="1563573"/>
                  </a:cubicBezTo>
                  <a:cubicBezTo>
                    <a:pt x="844999" y="1560580"/>
                    <a:pt x="845052" y="1556974"/>
                    <a:pt x="846677" y="1554048"/>
                  </a:cubicBezTo>
                  <a:cubicBezTo>
                    <a:pt x="850383" y="1547377"/>
                    <a:pt x="856964" y="1542238"/>
                    <a:pt x="859377" y="1534998"/>
                  </a:cubicBezTo>
                  <a:lnTo>
                    <a:pt x="865727" y="1515948"/>
                  </a:lnTo>
                  <a:cubicBezTo>
                    <a:pt x="866785" y="1512773"/>
                    <a:pt x="868090" y="1509670"/>
                    <a:pt x="868902" y="1506423"/>
                  </a:cubicBezTo>
                  <a:cubicBezTo>
                    <a:pt x="869960" y="1502190"/>
                    <a:pt x="870545" y="1497809"/>
                    <a:pt x="872077" y="1493723"/>
                  </a:cubicBezTo>
                  <a:cubicBezTo>
                    <a:pt x="873739" y="1489291"/>
                    <a:pt x="876669" y="1485417"/>
                    <a:pt x="878427" y="1481023"/>
                  </a:cubicBezTo>
                  <a:cubicBezTo>
                    <a:pt x="880913" y="1474808"/>
                    <a:pt x="882660" y="1468323"/>
                    <a:pt x="884777" y="1461973"/>
                  </a:cubicBezTo>
                  <a:cubicBezTo>
                    <a:pt x="885835" y="1458798"/>
                    <a:pt x="884777" y="1453506"/>
                    <a:pt x="887952" y="1452448"/>
                  </a:cubicBezTo>
                  <a:cubicBezTo>
                    <a:pt x="894302" y="1450331"/>
                    <a:pt x="901433" y="1449811"/>
                    <a:pt x="907002" y="1446098"/>
                  </a:cubicBezTo>
                  <a:cubicBezTo>
                    <a:pt x="941039" y="1423407"/>
                    <a:pt x="889382" y="1458744"/>
                    <a:pt x="926052" y="1430223"/>
                  </a:cubicBezTo>
                  <a:cubicBezTo>
                    <a:pt x="932076" y="1425538"/>
                    <a:pt x="938752" y="1421756"/>
                    <a:pt x="945102" y="1417523"/>
                  </a:cubicBezTo>
                  <a:lnTo>
                    <a:pt x="954627" y="1411173"/>
                  </a:lnTo>
                  <a:lnTo>
                    <a:pt x="964152" y="1404823"/>
                  </a:lnTo>
                  <a:cubicBezTo>
                    <a:pt x="966269" y="1401648"/>
                    <a:pt x="967804" y="1397996"/>
                    <a:pt x="970502" y="1395298"/>
                  </a:cubicBezTo>
                  <a:cubicBezTo>
                    <a:pt x="973200" y="1392600"/>
                    <a:pt x="977514" y="1391820"/>
                    <a:pt x="980027" y="1388948"/>
                  </a:cubicBezTo>
                  <a:cubicBezTo>
                    <a:pt x="985053" y="1383205"/>
                    <a:pt x="988494" y="1376248"/>
                    <a:pt x="992727" y="1369898"/>
                  </a:cubicBezTo>
                  <a:cubicBezTo>
                    <a:pt x="994844" y="1366723"/>
                    <a:pt x="995902" y="1362490"/>
                    <a:pt x="999077" y="1360373"/>
                  </a:cubicBezTo>
                  <a:cubicBezTo>
                    <a:pt x="1002252" y="1358256"/>
                    <a:pt x="1005189" y="1355730"/>
                    <a:pt x="1008602" y="1354023"/>
                  </a:cubicBezTo>
                  <a:cubicBezTo>
                    <a:pt x="1011595" y="1352526"/>
                    <a:pt x="1015201" y="1352473"/>
                    <a:pt x="1018127" y="1350848"/>
                  </a:cubicBezTo>
                  <a:cubicBezTo>
                    <a:pt x="1024798" y="1347142"/>
                    <a:pt x="1030827" y="1342381"/>
                    <a:pt x="1037177" y="1338148"/>
                  </a:cubicBezTo>
                  <a:lnTo>
                    <a:pt x="1046702" y="1331798"/>
                  </a:lnTo>
                  <a:cubicBezTo>
                    <a:pt x="1049279" y="1311184"/>
                    <a:pt x="1048390" y="1310014"/>
                    <a:pt x="1053052" y="1293698"/>
                  </a:cubicBezTo>
                  <a:cubicBezTo>
                    <a:pt x="1053971" y="1290480"/>
                    <a:pt x="1053860" y="1286540"/>
                    <a:pt x="1056227" y="1284173"/>
                  </a:cubicBezTo>
                  <a:cubicBezTo>
                    <a:pt x="1061623" y="1278777"/>
                    <a:pt x="1075277" y="1271473"/>
                    <a:pt x="1075277" y="1271473"/>
                  </a:cubicBezTo>
                  <a:cubicBezTo>
                    <a:pt x="1077394" y="1268298"/>
                    <a:pt x="1079184" y="1264879"/>
                    <a:pt x="1081627" y="1261948"/>
                  </a:cubicBezTo>
                  <a:cubicBezTo>
                    <a:pt x="1090404" y="1251415"/>
                    <a:pt x="1091590" y="1254722"/>
                    <a:pt x="1097502" y="1242898"/>
                  </a:cubicBezTo>
                  <a:cubicBezTo>
                    <a:pt x="1098999" y="1239905"/>
                    <a:pt x="1098310" y="1235740"/>
                    <a:pt x="1100677" y="1233373"/>
                  </a:cubicBezTo>
                  <a:cubicBezTo>
                    <a:pt x="1103044" y="1231006"/>
                    <a:pt x="1110202" y="1226851"/>
                    <a:pt x="1110202" y="1230198"/>
                  </a:cubicBezTo>
                  <a:cubicBezTo>
                    <a:pt x="1110202" y="1234014"/>
                    <a:pt x="1103852" y="1234431"/>
                    <a:pt x="1100677" y="1236548"/>
                  </a:cubicBezTo>
                  <a:cubicBezTo>
                    <a:pt x="1081600" y="1235276"/>
                    <a:pt x="1054117" y="1246094"/>
                    <a:pt x="1046702" y="1223848"/>
                  </a:cubicBezTo>
                  <a:cubicBezTo>
                    <a:pt x="1044666" y="1217741"/>
                    <a:pt x="1044585" y="1211148"/>
                    <a:pt x="1043527" y="1204798"/>
                  </a:cubicBezTo>
                  <a:cubicBezTo>
                    <a:pt x="1046623" y="1149076"/>
                    <a:pt x="1049481" y="1130987"/>
                    <a:pt x="1043527" y="1071448"/>
                  </a:cubicBezTo>
                  <a:cubicBezTo>
                    <a:pt x="1042861" y="1064788"/>
                    <a:pt x="1039294" y="1058748"/>
                    <a:pt x="1037177" y="1052398"/>
                  </a:cubicBezTo>
                  <a:lnTo>
                    <a:pt x="1034002" y="1042873"/>
                  </a:lnTo>
                  <a:lnTo>
                    <a:pt x="1030827" y="1033348"/>
                  </a:lnTo>
                  <a:cubicBezTo>
                    <a:pt x="1031885" y="1012181"/>
                    <a:pt x="1032436" y="990983"/>
                    <a:pt x="1034002" y="969848"/>
                  </a:cubicBezTo>
                  <a:cubicBezTo>
                    <a:pt x="1034555" y="962385"/>
                    <a:pt x="1037177" y="955107"/>
                    <a:pt x="1037177" y="947623"/>
                  </a:cubicBezTo>
                  <a:cubicBezTo>
                    <a:pt x="1037177" y="927487"/>
                    <a:pt x="1036401" y="907291"/>
                    <a:pt x="1034002" y="887298"/>
                  </a:cubicBezTo>
                  <a:cubicBezTo>
                    <a:pt x="1033205" y="880652"/>
                    <a:pt x="1029769" y="874598"/>
                    <a:pt x="1027652" y="868248"/>
                  </a:cubicBezTo>
                  <a:cubicBezTo>
                    <a:pt x="1016982" y="836237"/>
                    <a:pt x="1033262" y="885890"/>
                    <a:pt x="1021302" y="846023"/>
                  </a:cubicBezTo>
                  <a:cubicBezTo>
                    <a:pt x="1019379" y="839612"/>
                    <a:pt x="1020521" y="830686"/>
                    <a:pt x="1014952" y="826973"/>
                  </a:cubicBezTo>
                  <a:lnTo>
                    <a:pt x="995902" y="814273"/>
                  </a:lnTo>
                  <a:lnTo>
                    <a:pt x="986377" y="807923"/>
                  </a:lnTo>
                  <a:cubicBezTo>
                    <a:pt x="970611" y="784274"/>
                    <a:pt x="990874" y="813319"/>
                    <a:pt x="970502" y="788873"/>
                  </a:cubicBezTo>
                  <a:cubicBezTo>
                    <a:pt x="968059" y="785942"/>
                    <a:pt x="967388" y="781370"/>
                    <a:pt x="964152" y="779348"/>
                  </a:cubicBezTo>
                  <a:cubicBezTo>
                    <a:pt x="958476" y="775800"/>
                    <a:pt x="950671" y="776711"/>
                    <a:pt x="945102" y="772998"/>
                  </a:cubicBezTo>
                  <a:lnTo>
                    <a:pt x="935577" y="766648"/>
                  </a:lnTo>
                  <a:cubicBezTo>
                    <a:pt x="933460" y="763473"/>
                    <a:pt x="931925" y="759821"/>
                    <a:pt x="929227" y="757123"/>
                  </a:cubicBezTo>
                  <a:cubicBezTo>
                    <a:pt x="908060" y="735956"/>
                    <a:pt x="930285" y="766648"/>
                    <a:pt x="913352" y="741248"/>
                  </a:cubicBezTo>
                  <a:cubicBezTo>
                    <a:pt x="915469" y="738073"/>
                    <a:pt x="916722" y="734107"/>
                    <a:pt x="919702" y="731723"/>
                  </a:cubicBezTo>
                  <a:cubicBezTo>
                    <a:pt x="935096" y="719408"/>
                    <a:pt x="925475" y="739805"/>
                    <a:pt x="932402" y="719023"/>
                  </a:cubicBezTo>
                  <a:cubicBezTo>
                    <a:pt x="930495" y="711397"/>
                    <a:pt x="929729" y="702280"/>
                    <a:pt x="922877" y="696798"/>
                  </a:cubicBezTo>
                  <a:cubicBezTo>
                    <a:pt x="920264" y="694707"/>
                    <a:pt x="916527" y="694681"/>
                    <a:pt x="913352" y="693623"/>
                  </a:cubicBezTo>
                  <a:cubicBezTo>
                    <a:pt x="919702" y="689390"/>
                    <a:pt x="927006" y="686319"/>
                    <a:pt x="932402" y="680923"/>
                  </a:cubicBezTo>
                  <a:cubicBezTo>
                    <a:pt x="940620" y="672705"/>
                    <a:pt x="949584" y="662496"/>
                    <a:pt x="960977" y="658698"/>
                  </a:cubicBezTo>
                  <a:cubicBezTo>
                    <a:pt x="964152" y="657640"/>
                    <a:pt x="967576" y="657148"/>
                    <a:pt x="970502" y="655523"/>
                  </a:cubicBezTo>
                  <a:cubicBezTo>
                    <a:pt x="977173" y="651817"/>
                    <a:pt x="982312" y="645236"/>
                    <a:pt x="989552" y="642823"/>
                  </a:cubicBezTo>
                  <a:cubicBezTo>
                    <a:pt x="992727" y="641765"/>
                    <a:pt x="996151" y="641273"/>
                    <a:pt x="999077" y="639648"/>
                  </a:cubicBezTo>
                  <a:cubicBezTo>
                    <a:pt x="1005748" y="635942"/>
                    <a:pt x="1010887" y="629361"/>
                    <a:pt x="1018127" y="626948"/>
                  </a:cubicBezTo>
                  <a:cubicBezTo>
                    <a:pt x="1027981" y="623663"/>
                    <a:pt x="1030544" y="623308"/>
                    <a:pt x="1040352" y="617423"/>
                  </a:cubicBezTo>
                  <a:cubicBezTo>
                    <a:pt x="1046896" y="613496"/>
                    <a:pt x="1052162" y="607136"/>
                    <a:pt x="1059402" y="604723"/>
                  </a:cubicBezTo>
                  <a:lnTo>
                    <a:pt x="1078452" y="598373"/>
                  </a:lnTo>
                  <a:cubicBezTo>
                    <a:pt x="1080569" y="595198"/>
                    <a:pt x="1082104" y="591546"/>
                    <a:pt x="1084802" y="588848"/>
                  </a:cubicBezTo>
                  <a:cubicBezTo>
                    <a:pt x="1090957" y="582693"/>
                    <a:pt x="1096105" y="581905"/>
                    <a:pt x="1103852" y="579323"/>
                  </a:cubicBezTo>
                  <a:cubicBezTo>
                    <a:pt x="1124991" y="558184"/>
                    <a:pt x="1102225" y="578110"/>
                    <a:pt x="1122902" y="566623"/>
                  </a:cubicBezTo>
                  <a:cubicBezTo>
                    <a:pt x="1129573" y="562917"/>
                    <a:pt x="1135602" y="558156"/>
                    <a:pt x="1141952" y="553923"/>
                  </a:cubicBezTo>
                  <a:cubicBezTo>
                    <a:pt x="1145127" y="551806"/>
                    <a:pt x="1147857" y="548780"/>
                    <a:pt x="1151477" y="547573"/>
                  </a:cubicBezTo>
                  <a:cubicBezTo>
                    <a:pt x="1200624" y="531191"/>
                    <a:pt x="1149863" y="549967"/>
                    <a:pt x="1180052" y="534873"/>
                  </a:cubicBezTo>
                  <a:cubicBezTo>
                    <a:pt x="1185387" y="532205"/>
                    <a:pt x="1197191" y="530049"/>
                    <a:pt x="1202277" y="528523"/>
                  </a:cubicBezTo>
                  <a:cubicBezTo>
                    <a:pt x="1208688" y="526600"/>
                    <a:pt x="1215758" y="525886"/>
                    <a:pt x="1221327" y="522173"/>
                  </a:cubicBezTo>
                  <a:cubicBezTo>
                    <a:pt x="1230693" y="515929"/>
                    <a:pt x="1232737" y="515465"/>
                    <a:pt x="1240377" y="506298"/>
                  </a:cubicBezTo>
                  <a:cubicBezTo>
                    <a:pt x="1262479" y="479776"/>
                    <a:pt x="1228425" y="515075"/>
                    <a:pt x="1256252" y="487248"/>
                  </a:cubicBezTo>
                  <a:cubicBezTo>
                    <a:pt x="1257310" y="484073"/>
                    <a:pt x="1257336" y="480336"/>
                    <a:pt x="1259427" y="477723"/>
                  </a:cubicBezTo>
                  <a:cubicBezTo>
                    <a:pt x="1261811" y="474743"/>
                    <a:pt x="1266930" y="474609"/>
                    <a:pt x="1268952" y="471373"/>
                  </a:cubicBezTo>
                  <a:cubicBezTo>
                    <a:pt x="1272500" y="465697"/>
                    <a:pt x="1271589" y="457892"/>
                    <a:pt x="1275302" y="452323"/>
                  </a:cubicBezTo>
                  <a:lnTo>
                    <a:pt x="1288002" y="433273"/>
                  </a:lnTo>
                  <a:cubicBezTo>
                    <a:pt x="1284827" y="431156"/>
                    <a:pt x="1281175" y="429621"/>
                    <a:pt x="1278477" y="426923"/>
                  </a:cubicBezTo>
                  <a:cubicBezTo>
                    <a:pt x="1271527" y="419973"/>
                    <a:pt x="1267873" y="406732"/>
                    <a:pt x="1265777" y="398348"/>
                  </a:cubicBezTo>
                  <a:cubicBezTo>
                    <a:pt x="1264719" y="394115"/>
                    <a:pt x="1266822" y="386759"/>
                    <a:pt x="1262602" y="385648"/>
                  </a:cubicBezTo>
                  <a:cubicBezTo>
                    <a:pt x="1244151" y="380792"/>
                    <a:pt x="1224502" y="383531"/>
                    <a:pt x="1205452" y="382473"/>
                  </a:cubicBezTo>
                  <a:cubicBezTo>
                    <a:pt x="1198353" y="380698"/>
                    <a:pt x="1178340" y="376040"/>
                    <a:pt x="1173702" y="372948"/>
                  </a:cubicBezTo>
                  <a:cubicBezTo>
                    <a:pt x="1140753" y="350982"/>
                    <a:pt x="1191760" y="384418"/>
                    <a:pt x="1151477" y="360248"/>
                  </a:cubicBezTo>
                  <a:cubicBezTo>
                    <a:pt x="1144933" y="356321"/>
                    <a:pt x="1139667" y="349961"/>
                    <a:pt x="1132427" y="347548"/>
                  </a:cubicBezTo>
                  <a:cubicBezTo>
                    <a:pt x="1121186" y="343801"/>
                    <a:pt x="1121972" y="344562"/>
                    <a:pt x="1110202" y="338023"/>
                  </a:cubicBezTo>
                  <a:cubicBezTo>
                    <a:pt x="1104807" y="335026"/>
                    <a:pt x="1099198" y="332287"/>
                    <a:pt x="1094327" y="328498"/>
                  </a:cubicBezTo>
                  <a:cubicBezTo>
                    <a:pt x="1089601" y="324822"/>
                    <a:pt x="1086173" y="319694"/>
                    <a:pt x="1081627" y="315798"/>
                  </a:cubicBezTo>
                  <a:cubicBezTo>
                    <a:pt x="1078730" y="313315"/>
                    <a:pt x="1075033" y="311891"/>
                    <a:pt x="1072102" y="309448"/>
                  </a:cubicBezTo>
                  <a:cubicBezTo>
                    <a:pt x="1047656" y="289076"/>
                    <a:pt x="1076701" y="309339"/>
                    <a:pt x="1053052" y="293573"/>
                  </a:cubicBezTo>
                  <a:cubicBezTo>
                    <a:pt x="1046808" y="284207"/>
                    <a:pt x="1046344" y="282163"/>
                    <a:pt x="1037177" y="274523"/>
                  </a:cubicBezTo>
                  <a:cubicBezTo>
                    <a:pt x="1027907" y="266798"/>
                    <a:pt x="1017135" y="260831"/>
                    <a:pt x="1008602" y="252298"/>
                  </a:cubicBezTo>
                  <a:cubicBezTo>
                    <a:pt x="999422" y="243118"/>
                    <a:pt x="994831" y="237825"/>
                    <a:pt x="983202" y="230073"/>
                  </a:cubicBezTo>
                  <a:cubicBezTo>
                    <a:pt x="979264" y="227448"/>
                    <a:pt x="974611" y="226071"/>
                    <a:pt x="970502" y="223723"/>
                  </a:cubicBezTo>
                  <a:cubicBezTo>
                    <a:pt x="967189" y="221830"/>
                    <a:pt x="964082" y="219591"/>
                    <a:pt x="960977" y="217373"/>
                  </a:cubicBezTo>
                  <a:cubicBezTo>
                    <a:pt x="956671" y="214297"/>
                    <a:pt x="952612" y="210883"/>
                    <a:pt x="948277" y="207848"/>
                  </a:cubicBezTo>
                  <a:cubicBezTo>
                    <a:pt x="942025" y="203471"/>
                    <a:pt x="935251" y="199833"/>
                    <a:pt x="929227" y="195148"/>
                  </a:cubicBezTo>
                  <a:cubicBezTo>
                    <a:pt x="925683" y="192391"/>
                    <a:pt x="923601" y="187851"/>
                    <a:pt x="919702" y="185623"/>
                  </a:cubicBezTo>
                  <a:cubicBezTo>
                    <a:pt x="915913" y="183458"/>
                    <a:pt x="911054" y="184069"/>
                    <a:pt x="907002" y="182448"/>
                  </a:cubicBezTo>
                  <a:cubicBezTo>
                    <a:pt x="900410" y="179811"/>
                    <a:pt x="894040" y="176576"/>
                    <a:pt x="887952" y="172923"/>
                  </a:cubicBezTo>
                  <a:cubicBezTo>
                    <a:pt x="863925" y="158507"/>
                    <a:pt x="885743" y="166895"/>
                    <a:pt x="865727" y="160223"/>
                  </a:cubicBezTo>
                  <a:cubicBezTo>
                    <a:pt x="835018" y="137191"/>
                    <a:pt x="867744" y="159644"/>
                    <a:pt x="843502" y="147523"/>
                  </a:cubicBezTo>
                  <a:cubicBezTo>
                    <a:pt x="840089" y="145816"/>
                    <a:pt x="837273" y="143096"/>
                    <a:pt x="833977" y="141173"/>
                  </a:cubicBezTo>
                  <a:cubicBezTo>
                    <a:pt x="824565" y="135683"/>
                    <a:pt x="815276" y="129906"/>
                    <a:pt x="805402" y="125298"/>
                  </a:cubicBezTo>
                  <a:cubicBezTo>
                    <a:pt x="799336" y="122467"/>
                    <a:pt x="791921" y="122661"/>
                    <a:pt x="786352" y="118948"/>
                  </a:cubicBezTo>
                  <a:cubicBezTo>
                    <a:pt x="783177" y="116831"/>
                    <a:pt x="780240" y="114305"/>
                    <a:pt x="776827" y="112598"/>
                  </a:cubicBezTo>
                  <a:cubicBezTo>
                    <a:pt x="750550" y="99460"/>
                    <a:pt x="787636" y="122893"/>
                    <a:pt x="754602" y="103073"/>
                  </a:cubicBezTo>
                  <a:cubicBezTo>
                    <a:pt x="748058" y="99146"/>
                    <a:pt x="735552" y="90373"/>
                    <a:pt x="735552" y="90373"/>
                  </a:cubicBezTo>
                  <a:cubicBezTo>
                    <a:pt x="720587" y="67925"/>
                    <a:pt x="740131" y="94952"/>
                    <a:pt x="716502" y="71323"/>
                  </a:cubicBezTo>
                  <a:cubicBezTo>
                    <a:pt x="713804" y="68625"/>
                    <a:pt x="713024" y="64311"/>
                    <a:pt x="710152" y="61798"/>
                  </a:cubicBezTo>
                  <a:cubicBezTo>
                    <a:pt x="704409" y="56772"/>
                    <a:pt x="697452" y="53331"/>
                    <a:pt x="691102" y="49098"/>
                  </a:cubicBezTo>
                  <a:cubicBezTo>
                    <a:pt x="687927" y="46981"/>
                    <a:pt x="685279" y="43673"/>
                    <a:pt x="681577" y="42748"/>
                  </a:cubicBezTo>
                  <a:cubicBezTo>
                    <a:pt x="677344" y="41690"/>
                    <a:pt x="672963" y="41105"/>
                    <a:pt x="668877" y="39573"/>
                  </a:cubicBezTo>
                  <a:cubicBezTo>
                    <a:pt x="664445" y="37911"/>
                    <a:pt x="660502" y="35145"/>
                    <a:pt x="656177" y="33223"/>
                  </a:cubicBezTo>
                  <a:cubicBezTo>
                    <a:pt x="650969" y="30908"/>
                    <a:pt x="645638" y="28874"/>
                    <a:pt x="640302" y="26873"/>
                  </a:cubicBezTo>
                  <a:cubicBezTo>
                    <a:pt x="630958" y="23369"/>
                    <a:pt x="611962" y="18171"/>
                    <a:pt x="605377" y="17348"/>
                  </a:cubicBezTo>
                  <a:lnTo>
                    <a:pt x="579977" y="14173"/>
                  </a:lnTo>
                  <a:cubicBezTo>
                    <a:pt x="572569" y="12056"/>
                    <a:pt x="565252" y="9588"/>
                    <a:pt x="557752" y="7823"/>
                  </a:cubicBezTo>
                  <a:cubicBezTo>
                    <a:pt x="547246" y="5351"/>
                    <a:pt x="526002" y="1473"/>
                    <a:pt x="526002" y="1473"/>
                  </a:cubicBezTo>
                  <a:cubicBezTo>
                    <a:pt x="514360" y="2531"/>
                    <a:pt x="498685" y="-4227"/>
                    <a:pt x="491077" y="4648"/>
                  </a:cubicBezTo>
                  <a:cubicBezTo>
                    <a:pt x="482097" y="15125"/>
                    <a:pt x="490745" y="32420"/>
                    <a:pt x="487902" y="45923"/>
                  </a:cubicBezTo>
                  <a:cubicBezTo>
                    <a:pt x="486439" y="52870"/>
                    <a:pt x="482315" y="59066"/>
                    <a:pt x="478377" y="64973"/>
                  </a:cubicBezTo>
                  <a:cubicBezTo>
                    <a:pt x="475886" y="68709"/>
                    <a:pt x="471727" y="71049"/>
                    <a:pt x="468852" y="74498"/>
                  </a:cubicBezTo>
                  <a:cubicBezTo>
                    <a:pt x="453854" y="92496"/>
                    <a:pt x="471679" y="74985"/>
                    <a:pt x="456152" y="96723"/>
                  </a:cubicBezTo>
                  <a:cubicBezTo>
                    <a:pt x="453542" y="100377"/>
                    <a:pt x="449502" y="102799"/>
                    <a:pt x="446627" y="106248"/>
                  </a:cubicBezTo>
                  <a:cubicBezTo>
                    <a:pt x="444184" y="109179"/>
                    <a:pt x="442495" y="112668"/>
                    <a:pt x="440277" y="115773"/>
                  </a:cubicBezTo>
                  <a:cubicBezTo>
                    <a:pt x="437880" y="119129"/>
                    <a:pt x="426896" y="133010"/>
                    <a:pt x="424402" y="137998"/>
                  </a:cubicBezTo>
                  <a:cubicBezTo>
                    <a:pt x="422905" y="140991"/>
                    <a:pt x="422402" y="144389"/>
                    <a:pt x="421227" y="147523"/>
                  </a:cubicBezTo>
                  <a:cubicBezTo>
                    <a:pt x="419226" y="152859"/>
                    <a:pt x="417192" y="158190"/>
                    <a:pt x="414877" y="163398"/>
                  </a:cubicBezTo>
                  <a:cubicBezTo>
                    <a:pt x="412955" y="167723"/>
                    <a:pt x="410189" y="171666"/>
                    <a:pt x="408527" y="176098"/>
                  </a:cubicBezTo>
                  <a:cubicBezTo>
                    <a:pt x="406995" y="180184"/>
                    <a:pt x="406606" y="184618"/>
                    <a:pt x="405352" y="188798"/>
                  </a:cubicBezTo>
                  <a:cubicBezTo>
                    <a:pt x="403429" y="195209"/>
                    <a:pt x="401119" y="201498"/>
                    <a:pt x="399002" y="207848"/>
                  </a:cubicBezTo>
                  <a:cubicBezTo>
                    <a:pt x="397944" y="211023"/>
                    <a:pt x="397683" y="214588"/>
                    <a:pt x="395827" y="217373"/>
                  </a:cubicBezTo>
                  <a:cubicBezTo>
                    <a:pt x="380636" y="240159"/>
                    <a:pt x="388523" y="231027"/>
                    <a:pt x="373602" y="245948"/>
                  </a:cubicBezTo>
                  <a:cubicBezTo>
                    <a:pt x="361897" y="281062"/>
                    <a:pt x="367252" y="258305"/>
                    <a:pt x="364077" y="299923"/>
                  </a:cubicBezTo>
                  <a:close/>
                </a:path>
              </a:pathLst>
            </a:custGeom>
            <a:solidFill>
              <a:srgbClr val="002060"/>
            </a:solidFill>
            <a:ln w="254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8" name="Freeform 10">
              <a:extLst>
                <a:ext uri="{FF2B5EF4-FFF2-40B4-BE49-F238E27FC236}">
                  <a16:creationId xmlns:a16="http://schemas.microsoft.com/office/drawing/2014/main" id="{4BF0DC16-8A10-41ED-8EBB-68440AFB7AC8}"/>
                </a:ext>
              </a:extLst>
            </p:cNvPr>
            <p:cNvSpPr/>
            <p:nvPr/>
          </p:nvSpPr>
          <p:spPr>
            <a:xfrm>
              <a:off x="7972149" y="3089517"/>
              <a:ext cx="1544644" cy="1396226"/>
            </a:xfrm>
            <a:custGeom>
              <a:avLst/>
              <a:gdLst>
                <a:gd name="connsiteX0" fmla="*/ 1203325 w 1204185"/>
                <a:gd name="connsiteY0" fmla="*/ 15875 h 1463029"/>
                <a:gd name="connsiteX1" fmla="*/ 1200150 w 1204185"/>
                <a:gd name="connsiteY1" fmla="*/ 101600 h 1463029"/>
                <a:gd name="connsiteX2" fmla="*/ 1193800 w 1204185"/>
                <a:gd name="connsiteY2" fmla="*/ 161925 h 1463029"/>
                <a:gd name="connsiteX3" fmla="*/ 1187450 w 1204185"/>
                <a:gd name="connsiteY3" fmla="*/ 209550 h 1463029"/>
                <a:gd name="connsiteX4" fmla="*/ 1181100 w 1204185"/>
                <a:gd name="connsiteY4" fmla="*/ 225425 h 1463029"/>
                <a:gd name="connsiteX5" fmla="*/ 1177925 w 1204185"/>
                <a:gd name="connsiteY5" fmla="*/ 234950 h 1463029"/>
                <a:gd name="connsiteX6" fmla="*/ 1174750 w 1204185"/>
                <a:gd name="connsiteY6" fmla="*/ 247650 h 1463029"/>
                <a:gd name="connsiteX7" fmla="*/ 1168400 w 1204185"/>
                <a:gd name="connsiteY7" fmla="*/ 260350 h 1463029"/>
                <a:gd name="connsiteX8" fmla="*/ 1165225 w 1204185"/>
                <a:gd name="connsiteY8" fmla="*/ 276225 h 1463029"/>
                <a:gd name="connsiteX9" fmla="*/ 1162050 w 1204185"/>
                <a:gd name="connsiteY9" fmla="*/ 285750 h 1463029"/>
                <a:gd name="connsiteX10" fmla="*/ 1158875 w 1204185"/>
                <a:gd name="connsiteY10" fmla="*/ 301625 h 1463029"/>
                <a:gd name="connsiteX11" fmla="*/ 1152525 w 1204185"/>
                <a:gd name="connsiteY11" fmla="*/ 327025 h 1463029"/>
                <a:gd name="connsiteX12" fmla="*/ 1149350 w 1204185"/>
                <a:gd name="connsiteY12" fmla="*/ 358775 h 1463029"/>
                <a:gd name="connsiteX13" fmla="*/ 1139825 w 1204185"/>
                <a:gd name="connsiteY13" fmla="*/ 390525 h 1463029"/>
                <a:gd name="connsiteX14" fmla="*/ 1136650 w 1204185"/>
                <a:gd name="connsiteY14" fmla="*/ 400050 h 1463029"/>
                <a:gd name="connsiteX15" fmla="*/ 1127125 w 1204185"/>
                <a:gd name="connsiteY15" fmla="*/ 419100 h 1463029"/>
                <a:gd name="connsiteX16" fmla="*/ 1120775 w 1204185"/>
                <a:gd name="connsiteY16" fmla="*/ 466725 h 1463029"/>
                <a:gd name="connsiteX17" fmla="*/ 1117600 w 1204185"/>
                <a:gd name="connsiteY17" fmla="*/ 476250 h 1463029"/>
                <a:gd name="connsiteX18" fmla="*/ 1104900 w 1204185"/>
                <a:gd name="connsiteY18" fmla="*/ 479425 h 1463029"/>
                <a:gd name="connsiteX19" fmla="*/ 1076325 w 1204185"/>
                <a:gd name="connsiteY19" fmla="*/ 492125 h 1463029"/>
                <a:gd name="connsiteX20" fmla="*/ 1041400 w 1204185"/>
                <a:gd name="connsiteY20" fmla="*/ 501650 h 1463029"/>
                <a:gd name="connsiteX21" fmla="*/ 1031875 w 1204185"/>
                <a:gd name="connsiteY21" fmla="*/ 508000 h 1463029"/>
                <a:gd name="connsiteX22" fmla="*/ 1000125 w 1204185"/>
                <a:gd name="connsiteY22" fmla="*/ 517525 h 1463029"/>
                <a:gd name="connsiteX23" fmla="*/ 981075 w 1204185"/>
                <a:gd name="connsiteY23" fmla="*/ 527050 h 1463029"/>
                <a:gd name="connsiteX24" fmla="*/ 949325 w 1204185"/>
                <a:gd name="connsiteY24" fmla="*/ 536575 h 1463029"/>
                <a:gd name="connsiteX25" fmla="*/ 930275 w 1204185"/>
                <a:gd name="connsiteY25" fmla="*/ 546100 h 1463029"/>
                <a:gd name="connsiteX26" fmla="*/ 920750 w 1204185"/>
                <a:gd name="connsiteY26" fmla="*/ 552450 h 1463029"/>
                <a:gd name="connsiteX27" fmla="*/ 873125 w 1204185"/>
                <a:gd name="connsiteY27" fmla="*/ 555625 h 1463029"/>
                <a:gd name="connsiteX28" fmla="*/ 762000 w 1204185"/>
                <a:gd name="connsiteY28" fmla="*/ 561975 h 1463029"/>
                <a:gd name="connsiteX29" fmla="*/ 717550 w 1204185"/>
                <a:gd name="connsiteY29" fmla="*/ 565150 h 1463029"/>
                <a:gd name="connsiteX30" fmla="*/ 708025 w 1204185"/>
                <a:gd name="connsiteY30" fmla="*/ 571500 h 1463029"/>
                <a:gd name="connsiteX31" fmla="*/ 704850 w 1204185"/>
                <a:gd name="connsiteY31" fmla="*/ 733425 h 1463029"/>
                <a:gd name="connsiteX32" fmla="*/ 701675 w 1204185"/>
                <a:gd name="connsiteY32" fmla="*/ 746125 h 1463029"/>
                <a:gd name="connsiteX33" fmla="*/ 698500 w 1204185"/>
                <a:gd name="connsiteY33" fmla="*/ 762000 h 1463029"/>
                <a:gd name="connsiteX34" fmla="*/ 695325 w 1204185"/>
                <a:gd name="connsiteY34" fmla="*/ 771525 h 1463029"/>
                <a:gd name="connsiteX35" fmla="*/ 692150 w 1204185"/>
                <a:gd name="connsiteY35" fmla="*/ 790575 h 1463029"/>
                <a:gd name="connsiteX36" fmla="*/ 688975 w 1204185"/>
                <a:gd name="connsiteY36" fmla="*/ 838200 h 1463029"/>
                <a:gd name="connsiteX37" fmla="*/ 685800 w 1204185"/>
                <a:gd name="connsiteY37" fmla="*/ 847725 h 1463029"/>
                <a:gd name="connsiteX38" fmla="*/ 682625 w 1204185"/>
                <a:gd name="connsiteY38" fmla="*/ 863600 h 1463029"/>
                <a:gd name="connsiteX39" fmla="*/ 679450 w 1204185"/>
                <a:gd name="connsiteY39" fmla="*/ 873125 h 1463029"/>
                <a:gd name="connsiteX40" fmla="*/ 673100 w 1204185"/>
                <a:gd name="connsiteY40" fmla="*/ 911225 h 1463029"/>
                <a:gd name="connsiteX41" fmla="*/ 669925 w 1204185"/>
                <a:gd name="connsiteY41" fmla="*/ 933450 h 1463029"/>
                <a:gd name="connsiteX42" fmla="*/ 663575 w 1204185"/>
                <a:gd name="connsiteY42" fmla="*/ 990600 h 1463029"/>
                <a:gd name="connsiteX43" fmla="*/ 666750 w 1204185"/>
                <a:gd name="connsiteY43" fmla="*/ 1016000 h 1463029"/>
                <a:gd name="connsiteX44" fmla="*/ 704850 w 1204185"/>
                <a:gd name="connsiteY44" fmla="*/ 1009650 h 1463029"/>
                <a:gd name="connsiteX45" fmla="*/ 714375 w 1204185"/>
                <a:gd name="connsiteY45" fmla="*/ 1012825 h 1463029"/>
                <a:gd name="connsiteX46" fmla="*/ 720725 w 1204185"/>
                <a:gd name="connsiteY46" fmla="*/ 1035050 h 1463029"/>
                <a:gd name="connsiteX47" fmla="*/ 727075 w 1204185"/>
                <a:gd name="connsiteY47" fmla="*/ 1054100 h 1463029"/>
                <a:gd name="connsiteX48" fmla="*/ 733425 w 1204185"/>
                <a:gd name="connsiteY48" fmla="*/ 1073150 h 1463029"/>
                <a:gd name="connsiteX49" fmla="*/ 736600 w 1204185"/>
                <a:gd name="connsiteY49" fmla="*/ 1082675 h 1463029"/>
                <a:gd name="connsiteX50" fmla="*/ 739775 w 1204185"/>
                <a:gd name="connsiteY50" fmla="*/ 1092200 h 1463029"/>
                <a:gd name="connsiteX51" fmla="*/ 752475 w 1204185"/>
                <a:gd name="connsiteY51" fmla="*/ 1111250 h 1463029"/>
                <a:gd name="connsiteX52" fmla="*/ 758825 w 1204185"/>
                <a:gd name="connsiteY52" fmla="*/ 1120775 h 1463029"/>
                <a:gd name="connsiteX53" fmla="*/ 762000 w 1204185"/>
                <a:gd name="connsiteY53" fmla="*/ 1130300 h 1463029"/>
                <a:gd name="connsiteX54" fmla="*/ 774700 w 1204185"/>
                <a:gd name="connsiteY54" fmla="*/ 1149350 h 1463029"/>
                <a:gd name="connsiteX55" fmla="*/ 762000 w 1204185"/>
                <a:gd name="connsiteY55" fmla="*/ 1168400 h 1463029"/>
                <a:gd name="connsiteX56" fmla="*/ 749300 w 1204185"/>
                <a:gd name="connsiteY56" fmla="*/ 1187450 h 1463029"/>
                <a:gd name="connsiteX57" fmla="*/ 742950 w 1204185"/>
                <a:gd name="connsiteY57" fmla="*/ 1196975 h 1463029"/>
                <a:gd name="connsiteX58" fmla="*/ 733425 w 1204185"/>
                <a:gd name="connsiteY58" fmla="*/ 1203325 h 1463029"/>
                <a:gd name="connsiteX59" fmla="*/ 720725 w 1204185"/>
                <a:gd name="connsiteY59" fmla="*/ 1231900 h 1463029"/>
                <a:gd name="connsiteX60" fmla="*/ 711200 w 1204185"/>
                <a:gd name="connsiteY60" fmla="*/ 1238250 h 1463029"/>
                <a:gd name="connsiteX61" fmla="*/ 698500 w 1204185"/>
                <a:gd name="connsiteY61" fmla="*/ 1270000 h 1463029"/>
                <a:gd name="connsiteX62" fmla="*/ 695325 w 1204185"/>
                <a:gd name="connsiteY62" fmla="*/ 1279525 h 1463029"/>
                <a:gd name="connsiteX63" fmla="*/ 688975 w 1204185"/>
                <a:gd name="connsiteY63" fmla="*/ 1289050 h 1463029"/>
                <a:gd name="connsiteX64" fmla="*/ 682625 w 1204185"/>
                <a:gd name="connsiteY64" fmla="*/ 1308100 h 1463029"/>
                <a:gd name="connsiteX65" fmla="*/ 679450 w 1204185"/>
                <a:gd name="connsiteY65" fmla="*/ 1317625 h 1463029"/>
                <a:gd name="connsiteX66" fmla="*/ 676275 w 1204185"/>
                <a:gd name="connsiteY66" fmla="*/ 1327150 h 1463029"/>
                <a:gd name="connsiteX67" fmla="*/ 669925 w 1204185"/>
                <a:gd name="connsiteY67" fmla="*/ 1336675 h 1463029"/>
                <a:gd name="connsiteX68" fmla="*/ 650875 w 1204185"/>
                <a:gd name="connsiteY68" fmla="*/ 1349375 h 1463029"/>
                <a:gd name="connsiteX69" fmla="*/ 638175 w 1204185"/>
                <a:gd name="connsiteY69" fmla="*/ 1368425 h 1463029"/>
                <a:gd name="connsiteX70" fmla="*/ 631825 w 1204185"/>
                <a:gd name="connsiteY70" fmla="*/ 1377950 h 1463029"/>
                <a:gd name="connsiteX71" fmla="*/ 622300 w 1204185"/>
                <a:gd name="connsiteY71" fmla="*/ 1384300 h 1463029"/>
                <a:gd name="connsiteX72" fmla="*/ 612775 w 1204185"/>
                <a:gd name="connsiteY72" fmla="*/ 1403350 h 1463029"/>
                <a:gd name="connsiteX73" fmla="*/ 603250 w 1204185"/>
                <a:gd name="connsiteY73" fmla="*/ 1406525 h 1463029"/>
                <a:gd name="connsiteX74" fmla="*/ 593725 w 1204185"/>
                <a:gd name="connsiteY74" fmla="*/ 1412875 h 1463029"/>
                <a:gd name="connsiteX75" fmla="*/ 574675 w 1204185"/>
                <a:gd name="connsiteY75" fmla="*/ 1419225 h 1463029"/>
                <a:gd name="connsiteX76" fmla="*/ 555625 w 1204185"/>
                <a:gd name="connsiteY76" fmla="*/ 1425575 h 1463029"/>
                <a:gd name="connsiteX77" fmla="*/ 536575 w 1204185"/>
                <a:gd name="connsiteY77" fmla="*/ 1431925 h 1463029"/>
                <a:gd name="connsiteX78" fmla="*/ 527050 w 1204185"/>
                <a:gd name="connsiteY78" fmla="*/ 1435100 h 1463029"/>
                <a:gd name="connsiteX79" fmla="*/ 450850 w 1204185"/>
                <a:gd name="connsiteY79" fmla="*/ 1441450 h 1463029"/>
                <a:gd name="connsiteX80" fmla="*/ 434975 w 1204185"/>
                <a:gd name="connsiteY80" fmla="*/ 1444625 h 1463029"/>
                <a:gd name="connsiteX81" fmla="*/ 415925 w 1204185"/>
                <a:gd name="connsiteY81" fmla="*/ 1447800 h 1463029"/>
                <a:gd name="connsiteX82" fmla="*/ 387350 w 1204185"/>
                <a:gd name="connsiteY82" fmla="*/ 1450975 h 1463029"/>
                <a:gd name="connsiteX83" fmla="*/ 365125 w 1204185"/>
                <a:gd name="connsiteY83" fmla="*/ 1454150 h 1463029"/>
                <a:gd name="connsiteX84" fmla="*/ 346075 w 1204185"/>
                <a:gd name="connsiteY84" fmla="*/ 1457325 h 1463029"/>
                <a:gd name="connsiteX85" fmla="*/ 307975 w 1204185"/>
                <a:gd name="connsiteY85" fmla="*/ 1460500 h 1463029"/>
                <a:gd name="connsiteX86" fmla="*/ 250825 w 1204185"/>
                <a:gd name="connsiteY86" fmla="*/ 1457325 h 1463029"/>
                <a:gd name="connsiteX87" fmla="*/ 247650 w 1204185"/>
                <a:gd name="connsiteY87" fmla="*/ 1416050 h 1463029"/>
                <a:gd name="connsiteX88" fmla="*/ 244475 w 1204185"/>
                <a:gd name="connsiteY88" fmla="*/ 1400175 h 1463029"/>
                <a:gd name="connsiteX89" fmla="*/ 234950 w 1204185"/>
                <a:gd name="connsiteY89" fmla="*/ 1368425 h 1463029"/>
                <a:gd name="connsiteX90" fmla="*/ 231775 w 1204185"/>
                <a:gd name="connsiteY90" fmla="*/ 1358900 h 1463029"/>
                <a:gd name="connsiteX91" fmla="*/ 228600 w 1204185"/>
                <a:gd name="connsiteY91" fmla="*/ 1349375 h 1463029"/>
                <a:gd name="connsiteX92" fmla="*/ 222250 w 1204185"/>
                <a:gd name="connsiteY92" fmla="*/ 1317625 h 1463029"/>
                <a:gd name="connsiteX93" fmla="*/ 219075 w 1204185"/>
                <a:gd name="connsiteY93" fmla="*/ 1273175 h 1463029"/>
                <a:gd name="connsiteX94" fmla="*/ 215900 w 1204185"/>
                <a:gd name="connsiteY94" fmla="*/ 1257300 h 1463029"/>
                <a:gd name="connsiteX95" fmla="*/ 219075 w 1204185"/>
                <a:gd name="connsiteY95" fmla="*/ 1143000 h 1463029"/>
                <a:gd name="connsiteX96" fmla="*/ 225425 w 1204185"/>
                <a:gd name="connsiteY96" fmla="*/ 1123950 h 1463029"/>
                <a:gd name="connsiteX97" fmla="*/ 228600 w 1204185"/>
                <a:gd name="connsiteY97" fmla="*/ 1114425 h 1463029"/>
                <a:gd name="connsiteX98" fmla="*/ 231775 w 1204185"/>
                <a:gd name="connsiteY98" fmla="*/ 1104900 h 1463029"/>
                <a:gd name="connsiteX99" fmla="*/ 238125 w 1204185"/>
                <a:gd name="connsiteY99" fmla="*/ 1095375 h 1463029"/>
                <a:gd name="connsiteX100" fmla="*/ 247650 w 1204185"/>
                <a:gd name="connsiteY100" fmla="*/ 1076325 h 1463029"/>
                <a:gd name="connsiteX101" fmla="*/ 257175 w 1204185"/>
                <a:gd name="connsiteY101" fmla="*/ 1066800 h 1463029"/>
                <a:gd name="connsiteX102" fmla="*/ 276225 w 1204185"/>
                <a:gd name="connsiteY102" fmla="*/ 1050925 h 1463029"/>
                <a:gd name="connsiteX103" fmla="*/ 288925 w 1204185"/>
                <a:gd name="connsiteY103" fmla="*/ 1031875 h 1463029"/>
                <a:gd name="connsiteX104" fmla="*/ 298450 w 1204185"/>
                <a:gd name="connsiteY104" fmla="*/ 1012825 h 1463029"/>
                <a:gd name="connsiteX105" fmla="*/ 263525 w 1204185"/>
                <a:gd name="connsiteY105" fmla="*/ 1006475 h 1463029"/>
                <a:gd name="connsiteX106" fmla="*/ 244475 w 1204185"/>
                <a:gd name="connsiteY106" fmla="*/ 1003300 h 1463029"/>
                <a:gd name="connsiteX107" fmla="*/ 234950 w 1204185"/>
                <a:gd name="connsiteY107" fmla="*/ 1000125 h 1463029"/>
                <a:gd name="connsiteX108" fmla="*/ 215900 w 1204185"/>
                <a:gd name="connsiteY108" fmla="*/ 996950 h 1463029"/>
                <a:gd name="connsiteX109" fmla="*/ 196850 w 1204185"/>
                <a:gd name="connsiteY109" fmla="*/ 990600 h 1463029"/>
                <a:gd name="connsiteX110" fmla="*/ 187325 w 1204185"/>
                <a:gd name="connsiteY110" fmla="*/ 987425 h 1463029"/>
                <a:gd name="connsiteX111" fmla="*/ 177800 w 1204185"/>
                <a:gd name="connsiteY111" fmla="*/ 984250 h 1463029"/>
                <a:gd name="connsiteX112" fmla="*/ 158750 w 1204185"/>
                <a:gd name="connsiteY112" fmla="*/ 974725 h 1463029"/>
                <a:gd name="connsiteX113" fmla="*/ 146050 w 1204185"/>
                <a:gd name="connsiteY113" fmla="*/ 955675 h 1463029"/>
                <a:gd name="connsiteX114" fmla="*/ 139700 w 1204185"/>
                <a:gd name="connsiteY114" fmla="*/ 946150 h 1463029"/>
                <a:gd name="connsiteX115" fmla="*/ 139700 w 1204185"/>
                <a:gd name="connsiteY115" fmla="*/ 841375 h 1463029"/>
                <a:gd name="connsiteX116" fmla="*/ 133350 w 1204185"/>
                <a:gd name="connsiteY116" fmla="*/ 809625 h 1463029"/>
                <a:gd name="connsiteX117" fmla="*/ 123825 w 1204185"/>
                <a:gd name="connsiteY117" fmla="*/ 777875 h 1463029"/>
                <a:gd name="connsiteX118" fmla="*/ 117475 w 1204185"/>
                <a:gd name="connsiteY118" fmla="*/ 733425 h 1463029"/>
                <a:gd name="connsiteX119" fmla="*/ 114300 w 1204185"/>
                <a:gd name="connsiteY119" fmla="*/ 704850 h 1463029"/>
                <a:gd name="connsiteX120" fmla="*/ 111125 w 1204185"/>
                <a:gd name="connsiteY120" fmla="*/ 695325 h 1463029"/>
                <a:gd name="connsiteX121" fmla="*/ 107950 w 1204185"/>
                <a:gd name="connsiteY121" fmla="*/ 682625 h 1463029"/>
                <a:gd name="connsiteX122" fmla="*/ 101600 w 1204185"/>
                <a:gd name="connsiteY122" fmla="*/ 660400 h 1463029"/>
                <a:gd name="connsiteX123" fmla="*/ 95250 w 1204185"/>
                <a:gd name="connsiteY123" fmla="*/ 600075 h 1463029"/>
                <a:gd name="connsiteX124" fmla="*/ 85725 w 1204185"/>
                <a:gd name="connsiteY124" fmla="*/ 568325 h 1463029"/>
                <a:gd name="connsiteX125" fmla="*/ 82550 w 1204185"/>
                <a:gd name="connsiteY125" fmla="*/ 558800 h 1463029"/>
                <a:gd name="connsiteX126" fmla="*/ 76200 w 1204185"/>
                <a:gd name="connsiteY126" fmla="*/ 536575 h 1463029"/>
                <a:gd name="connsiteX127" fmla="*/ 73025 w 1204185"/>
                <a:gd name="connsiteY127" fmla="*/ 523875 h 1463029"/>
                <a:gd name="connsiteX128" fmla="*/ 69850 w 1204185"/>
                <a:gd name="connsiteY128" fmla="*/ 514350 h 1463029"/>
                <a:gd name="connsiteX129" fmla="*/ 63500 w 1204185"/>
                <a:gd name="connsiteY129" fmla="*/ 485775 h 1463029"/>
                <a:gd name="connsiteX130" fmla="*/ 60325 w 1204185"/>
                <a:gd name="connsiteY130" fmla="*/ 476250 h 1463029"/>
                <a:gd name="connsiteX131" fmla="*/ 47625 w 1204185"/>
                <a:gd name="connsiteY131" fmla="*/ 457200 h 1463029"/>
                <a:gd name="connsiteX132" fmla="*/ 41275 w 1204185"/>
                <a:gd name="connsiteY132" fmla="*/ 447675 h 1463029"/>
                <a:gd name="connsiteX133" fmla="*/ 34925 w 1204185"/>
                <a:gd name="connsiteY133" fmla="*/ 438150 h 1463029"/>
                <a:gd name="connsiteX134" fmla="*/ 25400 w 1204185"/>
                <a:gd name="connsiteY134" fmla="*/ 406400 h 1463029"/>
                <a:gd name="connsiteX135" fmla="*/ 22225 w 1204185"/>
                <a:gd name="connsiteY135" fmla="*/ 361950 h 1463029"/>
                <a:gd name="connsiteX136" fmla="*/ 12700 w 1204185"/>
                <a:gd name="connsiteY136" fmla="*/ 320675 h 1463029"/>
                <a:gd name="connsiteX137" fmla="*/ 9525 w 1204185"/>
                <a:gd name="connsiteY137" fmla="*/ 307975 h 1463029"/>
                <a:gd name="connsiteX138" fmla="*/ 6350 w 1204185"/>
                <a:gd name="connsiteY138" fmla="*/ 298450 h 1463029"/>
                <a:gd name="connsiteX139" fmla="*/ 0 w 1204185"/>
                <a:gd name="connsiteY139" fmla="*/ 273050 h 1463029"/>
                <a:gd name="connsiteX140" fmla="*/ 19050 w 1204185"/>
                <a:gd name="connsiteY140" fmla="*/ 263525 h 1463029"/>
                <a:gd name="connsiteX141" fmla="*/ 38100 w 1204185"/>
                <a:gd name="connsiteY141" fmla="*/ 254000 h 1463029"/>
                <a:gd name="connsiteX142" fmla="*/ 38100 w 1204185"/>
                <a:gd name="connsiteY142" fmla="*/ 187325 h 1463029"/>
                <a:gd name="connsiteX143" fmla="*/ 63500 w 1204185"/>
                <a:gd name="connsiteY143" fmla="*/ 174625 h 1463029"/>
                <a:gd name="connsiteX144" fmla="*/ 98425 w 1204185"/>
                <a:gd name="connsiteY144" fmla="*/ 149225 h 1463029"/>
                <a:gd name="connsiteX145" fmla="*/ 127000 w 1204185"/>
                <a:gd name="connsiteY145" fmla="*/ 133350 h 1463029"/>
                <a:gd name="connsiteX146" fmla="*/ 146050 w 1204185"/>
                <a:gd name="connsiteY146" fmla="*/ 120650 h 1463029"/>
                <a:gd name="connsiteX147" fmla="*/ 165100 w 1204185"/>
                <a:gd name="connsiteY147" fmla="*/ 107950 h 1463029"/>
                <a:gd name="connsiteX148" fmla="*/ 174625 w 1204185"/>
                <a:gd name="connsiteY148" fmla="*/ 104775 h 1463029"/>
                <a:gd name="connsiteX149" fmla="*/ 203200 w 1204185"/>
                <a:gd name="connsiteY149" fmla="*/ 88900 h 1463029"/>
                <a:gd name="connsiteX150" fmla="*/ 222250 w 1204185"/>
                <a:gd name="connsiteY150" fmla="*/ 73025 h 1463029"/>
                <a:gd name="connsiteX151" fmla="*/ 231775 w 1204185"/>
                <a:gd name="connsiteY151" fmla="*/ 63500 h 1463029"/>
                <a:gd name="connsiteX152" fmla="*/ 250825 w 1204185"/>
                <a:gd name="connsiteY152" fmla="*/ 50800 h 1463029"/>
                <a:gd name="connsiteX153" fmla="*/ 260350 w 1204185"/>
                <a:gd name="connsiteY153" fmla="*/ 57150 h 1463029"/>
                <a:gd name="connsiteX154" fmla="*/ 266700 w 1204185"/>
                <a:gd name="connsiteY154" fmla="*/ 66675 h 1463029"/>
                <a:gd name="connsiteX155" fmla="*/ 276225 w 1204185"/>
                <a:gd name="connsiteY155" fmla="*/ 69850 h 1463029"/>
                <a:gd name="connsiteX156" fmla="*/ 285750 w 1204185"/>
                <a:gd name="connsiteY156" fmla="*/ 63500 h 1463029"/>
                <a:gd name="connsiteX157" fmla="*/ 301625 w 1204185"/>
                <a:gd name="connsiteY157" fmla="*/ 47625 h 1463029"/>
                <a:gd name="connsiteX158" fmla="*/ 311150 w 1204185"/>
                <a:gd name="connsiteY158" fmla="*/ 28575 h 1463029"/>
                <a:gd name="connsiteX159" fmla="*/ 307975 w 1204185"/>
                <a:gd name="connsiteY159" fmla="*/ 19050 h 1463029"/>
                <a:gd name="connsiteX160" fmla="*/ 311150 w 1204185"/>
                <a:gd name="connsiteY160" fmla="*/ 9525 h 1463029"/>
                <a:gd name="connsiteX161" fmla="*/ 320675 w 1204185"/>
                <a:gd name="connsiteY161" fmla="*/ 6350 h 1463029"/>
                <a:gd name="connsiteX162" fmla="*/ 330200 w 1204185"/>
                <a:gd name="connsiteY162" fmla="*/ 0 h 1463029"/>
                <a:gd name="connsiteX163" fmla="*/ 349250 w 1204185"/>
                <a:gd name="connsiteY163" fmla="*/ 6350 h 1463029"/>
                <a:gd name="connsiteX164" fmla="*/ 368300 w 1204185"/>
                <a:gd name="connsiteY164" fmla="*/ 19050 h 1463029"/>
                <a:gd name="connsiteX165" fmla="*/ 387350 w 1204185"/>
                <a:gd name="connsiteY165" fmla="*/ 25400 h 1463029"/>
                <a:gd name="connsiteX166" fmla="*/ 409575 w 1204185"/>
                <a:gd name="connsiteY166" fmla="*/ 38100 h 1463029"/>
                <a:gd name="connsiteX167" fmla="*/ 457200 w 1204185"/>
                <a:gd name="connsiteY167" fmla="*/ 44450 h 1463029"/>
                <a:gd name="connsiteX168" fmla="*/ 488950 w 1204185"/>
                <a:gd name="connsiteY168" fmla="*/ 47625 h 1463029"/>
                <a:gd name="connsiteX169" fmla="*/ 504825 w 1204185"/>
                <a:gd name="connsiteY169" fmla="*/ 50800 h 1463029"/>
                <a:gd name="connsiteX170" fmla="*/ 546100 w 1204185"/>
                <a:gd name="connsiteY170" fmla="*/ 53975 h 1463029"/>
                <a:gd name="connsiteX171" fmla="*/ 606425 w 1204185"/>
                <a:gd name="connsiteY171" fmla="*/ 63500 h 1463029"/>
                <a:gd name="connsiteX172" fmla="*/ 647700 w 1204185"/>
                <a:gd name="connsiteY172" fmla="*/ 66675 h 1463029"/>
                <a:gd name="connsiteX173" fmla="*/ 768350 w 1204185"/>
                <a:gd name="connsiteY173" fmla="*/ 63500 h 1463029"/>
                <a:gd name="connsiteX174" fmla="*/ 777875 w 1204185"/>
                <a:gd name="connsiteY174" fmla="*/ 60325 h 1463029"/>
                <a:gd name="connsiteX175" fmla="*/ 790575 w 1204185"/>
                <a:gd name="connsiteY175" fmla="*/ 57150 h 1463029"/>
                <a:gd name="connsiteX176" fmla="*/ 800100 w 1204185"/>
                <a:gd name="connsiteY176" fmla="*/ 53975 h 1463029"/>
                <a:gd name="connsiteX177" fmla="*/ 812800 w 1204185"/>
                <a:gd name="connsiteY177" fmla="*/ 50800 h 1463029"/>
                <a:gd name="connsiteX178" fmla="*/ 831850 w 1204185"/>
                <a:gd name="connsiteY178" fmla="*/ 44450 h 1463029"/>
                <a:gd name="connsiteX179" fmla="*/ 847725 w 1204185"/>
                <a:gd name="connsiteY179" fmla="*/ 41275 h 1463029"/>
                <a:gd name="connsiteX180" fmla="*/ 863600 w 1204185"/>
                <a:gd name="connsiteY180" fmla="*/ 34925 h 1463029"/>
                <a:gd name="connsiteX181" fmla="*/ 892175 w 1204185"/>
                <a:gd name="connsiteY181" fmla="*/ 28575 h 1463029"/>
                <a:gd name="connsiteX182" fmla="*/ 917575 w 1204185"/>
                <a:gd name="connsiteY182" fmla="*/ 22225 h 1463029"/>
                <a:gd name="connsiteX183" fmla="*/ 1095375 w 1204185"/>
                <a:gd name="connsiteY183" fmla="*/ 15875 h 1463029"/>
                <a:gd name="connsiteX184" fmla="*/ 1136650 w 1204185"/>
                <a:gd name="connsiteY184" fmla="*/ 12700 h 1463029"/>
                <a:gd name="connsiteX185" fmla="*/ 1158875 w 1204185"/>
                <a:gd name="connsiteY185" fmla="*/ 9525 h 1463029"/>
                <a:gd name="connsiteX186" fmla="*/ 1187450 w 1204185"/>
                <a:gd name="connsiteY186" fmla="*/ 6350 h 1463029"/>
                <a:gd name="connsiteX187" fmla="*/ 1203325 w 1204185"/>
                <a:gd name="connsiteY187" fmla="*/ 9525 h 1463029"/>
                <a:gd name="connsiteX188" fmla="*/ 1203325 w 1204185"/>
                <a:gd name="connsiteY188" fmla="*/ 15875 h 1463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1204185" h="1463029">
                  <a:moveTo>
                    <a:pt x="1203325" y="15875"/>
                  </a:moveTo>
                  <a:cubicBezTo>
                    <a:pt x="1202796" y="31221"/>
                    <a:pt x="1201653" y="73045"/>
                    <a:pt x="1200150" y="101600"/>
                  </a:cubicBezTo>
                  <a:cubicBezTo>
                    <a:pt x="1198908" y="125190"/>
                    <a:pt x="1196450" y="139401"/>
                    <a:pt x="1193800" y="161925"/>
                  </a:cubicBezTo>
                  <a:cubicBezTo>
                    <a:pt x="1192926" y="169352"/>
                    <a:pt x="1190177" y="199550"/>
                    <a:pt x="1187450" y="209550"/>
                  </a:cubicBezTo>
                  <a:cubicBezTo>
                    <a:pt x="1185950" y="215048"/>
                    <a:pt x="1183101" y="220089"/>
                    <a:pt x="1181100" y="225425"/>
                  </a:cubicBezTo>
                  <a:cubicBezTo>
                    <a:pt x="1179925" y="228559"/>
                    <a:pt x="1178844" y="231732"/>
                    <a:pt x="1177925" y="234950"/>
                  </a:cubicBezTo>
                  <a:cubicBezTo>
                    <a:pt x="1176726" y="239146"/>
                    <a:pt x="1176282" y="243564"/>
                    <a:pt x="1174750" y="247650"/>
                  </a:cubicBezTo>
                  <a:cubicBezTo>
                    <a:pt x="1173088" y="252082"/>
                    <a:pt x="1170517" y="256117"/>
                    <a:pt x="1168400" y="260350"/>
                  </a:cubicBezTo>
                  <a:cubicBezTo>
                    <a:pt x="1167342" y="265642"/>
                    <a:pt x="1166534" y="270990"/>
                    <a:pt x="1165225" y="276225"/>
                  </a:cubicBezTo>
                  <a:cubicBezTo>
                    <a:pt x="1164413" y="279472"/>
                    <a:pt x="1162862" y="282503"/>
                    <a:pt x="1162050" y="285750"/>
                  </a:cubicBezTo>
                  <a:cubicBezTo>
                    <a:pt x="1160741" y="290985"/>
                    <a:pt x="1160088" y="296367"/>
                    <a:pt x="1158875" y="301625"/>
                  </a:cubicBezTo>
                  <a:cubicBezTo>
                    <a:pt x="1156913" y="310129"/>
                    <a:pt x="1152525" y="327025"/>
                    <a:pt x="1152525" y="327025"/>
                  </a:cubicBezTo>
                  <a:cubicBezTo>
                    <a:pt x="1151467" y="337608"/>
                    <a:pt x="1150854" y="348246"/>
                    <a:pt x="1149350" y="358775"/>
                  </a:cubicBezTo>
                  <a:cubicBezTo>
                    <a:pt x="1148150" y="367172"/>
                    <a:pt x="1142035" y="383896"/>
                    <a:pt x="1139825" y="390525"/>
                  </a:cubicBezTo>
                  <a:cubicBezTo>
                    <a:pt x="1138767" y="393700"/>
                    <a:pt x="1138506" y="397265"/>
                    <a:pt x="1136650" y="400050"/>
                  </a:cubicBezTo>
                  <a:cubicBezTo>
                    <a:pt x="1128444" y="412360"/>
                    <a:pt x="1131507" y="405955"/>
                    <a:pt x="1127125" y="419100"/>
                  </a:cubicBezTo>
                  <a:cubicBezTo>
                    <a:pt x="1125141" y="438938"/>
                    <a:pt x="1125159" y="449189"/>
                    <a:pt x="1120775" y="466725"/>
                  </a:cubicBezTo>
                  <a:cubicBezTo>
                    <a:pt x="1119963" y="469972"/>
                    <a:pt x="1120213" y="474159"/>
                    <a:pt x="1117600" y="476250"/>
                  </a:cubicBezTo>
                  <a:cubicBezTo>
                    <a:pt x="1114193" y="478976"/>
                    <a:pt x="1109133" y="478367"/>
                    <a:pt x="1104900" y="479425"/>
                  </a:cubicBezTo>
                  <a:cubicBezTo>
                    <a:pt x="1093498" y="487026"/>
                    <a:pt x="1092518" y="488886"/>
                    <a:pt x="1076325" y="492125"/>
                  </a:cubicBezTo>
                  <a:cubicBezTo>
                    <a:pt x="1067805" y="493829"/>
                    <a:pt x="1048306" y="497046"/>
                    <a:pt x="1041400" y="501650"/>
                  </a:cubicBezTo>
                  <a:cubicBezTo>
                    <a:pt x="1038225" y="503767"/>
                    <a:pt x="1035382" y="506497"/>
                    <a:pt x="1031875" y="508000"/>
                  </a:cubicBezTo>
                  <a:cubicBezTo>
                    <a:pt x="1019451" y="513325"/>
                    <a:pt x="1012930" y="508988"/>
                    <a:pt x="1000125" y="517525"/>
                  </a:cubicBezTo>
                  <a:cubicBezTo>
                    <a:pt x="989689" y="524482"/>
                    <a:pt x="992577" y="523764"/>
                    <a:pt x="981075" y="527050"/>
                  </a:cubicBezTo>
                  <a:cubicBezTo>
                    <a:pt x="973310" y="529269"/>
                    <a:pt x="954984" y="532802"/>
                    <a:pt x="949325" y="536575"/>
                  </a:cubicBezTo>
                  <a:cubicBezTo>
                    <a:pt x="922028" y="554773"/>
                    <a:pt x="956565" y="532955"/>
                    <a:pt x="930275" y="546100"/>
                  </a:cubicBezTo>
                  <a:cubicBezTo>
                    <a:pt x="926862" y="547807"/>
                    <a:pt x="924514" y="551823"/>
                    <a:pt x="920750" y="552450"/>
                  </a:cubicBezTo>
                  <a:cubicBezTo>
                    <a:pt x="905056" y="555066"/>
                    <a:pt x="889000" y="554567"/>
                    <a:pt x="873125" y="555625"/>
                  </a:cubicBezTo>
                  <a:cubicBezTo>
                    <a:pt x="821716" y="564193"/>
                    <a:pt x="870371" y="556935"/>
                    <a:pt x="762000" y="561975"/>
                  </a:cubicBezTo>
                  <a:cubicBezTo>
                    <a:pt x="747162" y="562665"/>
                    <a:pt x="732367" y="564092"/>
                    <a:pt x="717550" y="565150"/>
                  </a:cubicBezTo>
                  <a:cubicBezTo>
                    <a:pt x="714375" y="567267"/>
                    <a:pt x="708312" y="567695"/>
                    <a:pt x="708025" y="571500"/>
                  </a:cubicBezTo>
                  <a:cubicBezTo>
                    <a:pt x="703962" y="625332"/>
                    <a:pt x="706812" y="679475"/>
                    <a:pt x="704850" y="733425"/>
                  </a:cubicBezTo>
                  <a:cubicBezTo>
                    <a:pt x="704691" y="737786"/>
                    <a:pt x="702622" y="741865"/>
                    <a:pt x="701675" y="746125"/>
                  </a:cubicBezTo>
                  <a:cubicBezTo>
                    <a:pt x="700504" y="751393"/>
                    <a:pt x="699809" y="756765"/>
                    <a:pt x="698500" y="762000"/>
                  </a:cubicBezTo>
                  <a:cubicBezTo>
                    <a:pt x="697688" y="765247"/>
                    <a:pt x="696051" y="768258"/>
                    <a:pt x="695325" y="771525"/>
                  </a:cubicBezTo>
                  <a:cubicBezTo>
                    <a:pt x="693928" y="777809"/>
                    <a:pt x="693208" y="784225"/>
                    <a:pt x="692150" y="790575"/>
                  </a:cubicBezTo>
                  <a:cubicBezTo>
                    <a:pt x="691092" y="806450"/>
                    <a:pt x="690732" y="822387"/>
                    <a:pt x="688975" y="838200"/>
                  </a:cubicBezTo>
                  <a:cubicBezTo>
                    <a:pt x="688605" y="841526"/>
                    <a:pt x="686612" y="844478"/>
                    <a:pt x="685800" y="847725"/>
                  </a:cubicBezTo>
                  <a:cubicBezTo>
                    <a:pt x="684491" y="852960"/>
                    <a:pt x="683934" y="858365"/>
                    <a:pt x="682625" y="863600"/>
                  </a:cubicBezTo>
                  <a:cubicBezTo>
                    <a:pt x="681813" y="866847"/>
                    <a:pt x="680106" y="869843"/>
                    <a:pt x="679450" y="873125"/>
                  </a:cubicBezTo>
                  <a:cubicBezTo>
                    <a:pt x="676925" y="885750"/>
                    <a:pt x="674921" y="898479"/>
                    <a:pt x="673100" y="911225"/>
                  </a:cubicBezTo>
                  <a:cubicBezTo>
                    <a:pt x="672042" y="918633"/>
                    <a:pt x="670635" y="926000"/>
                    <a:pt x="669925" y="933450"/>
                  </a:cubicBezTo>
                  <a:cubicBezTo>
                    <a:pt x="664562" y="989761"/>
                    <a:pt x="670904" y="961284"/>
                    <a:pt x="663575" y="990600"/>
                  </a:cubicBezTo>
                  <a:cubicBezTo>
                    <a:pt x="664633" y="999067"/>
                    <a:pt x="659760" y="1011107"/>
                    <a:pt x="666750" y="1016000"/>
                  </a:cubicBezTo>
                  <a:cubicBezTo>
                    <a:pt x="673610" y="1020802"/>
                    <a:pt x="694978" y="1012941"/>
                    <a:pt x="704850" y="1009650"/>
                  </a:cubicBezTo>
                  <a:cubicBezTo>
                    <a:pt x="708025" y="1010708"/>
                    <a:pt x="712008" y="1010458"/>
                    <a:pt x="714375" y="1012825"/>
                  </a:cubicBezTo>
                  <a:cubicBezTo>
                    <a:pt x="715899" y="1014349"/>
                    <a:pt x="720690" y="1034932"/>
                    <a:pt x="720725" y="1035050"/>
                  </a:cubicBezTo>
                  <a:cubicBezTo>
                    <a:pt x="722648" y="1041461"/>
                    <a:pt x="724958" y="1047750"/>
                    <a:pt x="727075" y="1054100"/>
                  </a:cubicBezTo>
                  <a:lnTo>
                    <a:pt x="733425" y="1073150"/>
                  </a:lnTo>
                  <a:lnTo>
                    <a:pt x="736600" y="1082675"/>
                  </a:lnTo>
                  <a:cubicBezTo>
                    <a:pt x="737658" y="1085850"/>
                    <a:pt x="737919" y="1089415"/>
                    <a:pt x="739775" y="1092200"/>
                  </a:cubicBezTo>
                  <a:lnTo>
                    <a:pt x="752475" y="1111250"/>
                  </a:lnTo>
                  <a:cubicBezTo>
                    <a:pt x="754592" y="1114425"/>
                    <a:pt x="757618" y="1117155"/>
                    <a:pt x="758825" y="1120775"/>
                  </a:cubicBezTo>
                  <a:cubicBezTo>
                    <a:pt x="759883" y="1123950"/>
                    <a:pt x="760375" y="1127374"/>
                    <a:pt x="762000" y="1130300"/>
                  </a:cubicBezTo>
                  <a:cubicBezTo>
                    <a:pt x="765706" y="1136971"/>
                    <a:pt x="774700" y="1149350"/>
                    <a:pt x="774700" y="1149350"/>
                  </a:cubicBezTo>
                  <a:cubicBezTo>
                    <a:pt x="766933" y="1188185"/>
                    <a:pt x="779085" y="1151315"/>
                    <a:pt x="762000" y="1168400"/>
                  </a:cubicBezTo>
                  <a:cubicBezTo>
                    <a:pt x="756604" y="1173796"/>
                    <a:pt x="753533" y="1181100"/>
                    <a:pt x="749300" y="1187450"/>
                  </a:cubicBezTo>
                  <a:cubicBezTo>
                    <a:pt x="747183" y="1190625"/>
                    <a:pt x="746125" y="1194858"/>
                    <a:pt x="742950" y="1196975"/>
                  </a:cubicBezTo>
                  <a:lnTo>
                    <a:pt x="733425" y="1203325"/>
                  </a:lnTo>
                  <a:cubicBezTo>
                    <a:pt x="730281" y="1212756"/>
                    <a:pt x="728272" y="1224353"/>
                    <a:pt x="720725" y="1231900"/>
                  </a:cubicBezTo>
                  <a:cubicBezTo>
                    <a:pt x="718027" y="1234598"/>
                    <a:pt x="714375" y="1236133"/>
                    <a:pt x="711200" y="1238250"/>
                  </a:cubicBezTo>
                  <a:cubicBezTo>
                    <a:pt x="696746" y="1281611"/>
                    <a:pt x="712515" y="1237298"/>
                    <a:pt x="698500" y="1270000"/>
                  </a:cubicBezTo>
                  <a:cubicBezTo>
                    <a:pt x="697182" y="1273076"/>
                    <a:pt x="696822" y="1276532"/>
                    <a:pt x="695325" y="1279525"/>
                  </a:cubicBezTo>
                  <a:cubicBezTo>
                    <a:pt x="693618" y="1282938"/>
                    <a:pt x="690525" y="1285563"/>
                    <a:pt x="688975" y="1289050"/>
                  </a:cubicBezTo>
                  <a:cubicBezTo>
                    <a:pt x="686257" y="1295167"/>
                    <a:pt x="684742" y="1301750"/>
                    <a:pt x="682625" y="1308100"/>
                  </a:cubicBezTo>
                  <a:lnTo>
                    <a:pt x="679450" y="1317625"/>
                  </a:lnTo>
                  <a:cubicBezTo>
                    <a:pt x="678392" y="1320800"/>
                    <a:pt x="678131" y="1324365"/>
                    <a:pt x="676275" y="1327150"/>
                  </a:cubicBezTo>
                  <a:cubicBezTo>
                    <a:pt x="674158" y="1330325"/>
                    <a:pt x="672797" y="1334162"/>
                    <a:pt x="669925" y="1336675"/>
                  </a:cubicBezTo>
                  <a:cubicBezTo>
                    <a:pt x="664182" y="1341701"/>
                    <a:pt x="650875" y="1349375"/>
                    <a:pt x="650875" y="1349375"/>
                  </a:cubicBezTo>
                  <a:lnTo>
                    <a:pt x="638175" y="1368425"/>
                  </a:lnTo>
                  <a:cubicBezTo>
                    <a:pt x="636058" y="1371600"/>
                    <a:pt x="635000" y="1375833"/>
                    <a:pt x="631825" y="1377950"/>
                  </a:cubicBezTo>
                  <a:lnTo>
                    <a:pt x="622300" y="1384300"/>
                  </a:lnTo>
                  <a:cubicBezTo>
                    <a:pt x="620208" y="1390575"/>
                    <a:pt x="618370" y="1398874"/>
                    <a:pt x="612775" y="1403350"/>
                  </a:cubicBezTo>
                  <a:cubicBezTo>
                    <a:pt x="610162" y="1405441"/>
                    <a:pt x="606243" y="1405028"/>
                    <a:pt x="603250" y="1406525"/>
                  </a:cubicBezTo>
                  <a:cubicBezTo>
                    <a:pt x="599837" y="1408232"/>
                    <a:pt x="597212" y="1411325"/>
                    <a:pt x="593725" y="1412875"/>
                  </a:cubicBezTo>
                  <a:cubicBezTo>
                    <a:pt x="587608" y="1415593"/>
                    <a:pt x="581025" y="1417108"/>
                    <a:pt x="574675" y="1419225"/>
                  </a:cubicBezTo>
                  <a:lnTo>
                    <a:pt x="555625" y="1425575"/>
                  </a:lnTo>
                  <a:lnTo>
                    <a:pt x="536575" y="1431925"/>
                  </a:lnTo>
                  <a:cubicBezTo>
                    <a:pt x="533400" y="1432983"/>
                    <a:pt x="530388" y="1434862"/>
                    <a:pt x="527050" y="1435100"/>
                  </a:cubicBezTo>
                  <a:cubicBezTo>
                    <a:pt x="506983" y="1436533"/>
                    <a:pt x="472326" y="1438587"/>
                    <a:pt x="450850" y="1441450"/>
                  </a:cubicBezTo>
                  <a:cubicBezTo>
                    <a:pt x="445501" y="1442163"/>
                    <a:pt x="440284" y="1443660"/>
                    <a:pt x="434975" y="1444625"/>
                  </a:cubicBezTo>
                  <a:cubicBezTo>
                    <a:pt x="428641" y="1445777"/>
                    <a:pt x="422306" y="1446949"/>
                    <a:pt x="415925" y="1447800"/>
                  </a:cubicBezTo>
                  <a:cubicBezTo>
                    <a:pt x="406425" y="1449067"/>
                    <a:pt x="396860" y="1449786"/>
                    <a:pt x="387350" y="1450975"/>
                  </a:cubicBezTo>
                  <a:cubicBezTo>
                    <a:pt x="379924" y="1451903"/>
                    <a:pt x="372522" y="1453012"/>
                    <a:pt x="365125" y="1454150"/>
                  </a:cubicBezTo>
                  <a:cubicBezTo>
                    <a:pt x="358762" y="1455129"/>
                    <a:pt x="352473" y="1456614"/>
                    <a:pt x="346075" y="1457325"/>
                  </a:cubicBezTo>
                  <a:cubicBezTo>
                    <a:pt x="333409" y="1458732"/>
                    <a:pt x="320675" y="1459442"/>
                    <a:pt x="307975" y="1460500"/>
                  </a:cubicBezTo>
                  <a:cubicBezTo>
                    <a:pt x="288925" y="1459442"/>
                    <a:pt x="266185" y="1468643"/>
                    <a:pt x="250825" y="1457325"/>
                  </a:cubicBezTo>
                  <a:cubicBezTo>
                    <a:pt x="239716" y="1449139"/>
                    <a:pt x="249174" y="1429765"/>
                    <a:pt x="247650" y="1416050"/>
                  </a:cubicBezTo>
                  <a:cubicBezTo>
                    <a:pt x="247054" y="1410687"/>
                    <a:pt x="245646" y="1405443"/>
                    <a:pt x="244475" y="1400175"/>
                  </a:cubicBezTo>
                  <a:cubicBezTo>
                    <a:pt x="241276" y="1385780"/>
                    <a:pt x="240226" y="1384254"/>
                    <a:pt x="234950" y="1368425"/>
                  </a:cubicBezTo>
                  <a:lnTo>
                    <a:pt x="231775" y="1358900"/>
                  </a:lnTo>
                  <a:cubicBezTo>
                    <a:pt x="230717" y="1355725"/>
                    <a:pt x="229412" y="1352622"/>
                    <a:pt x="228600" y="1349375"/>
                  </a:cubicBezTo>
                  <a:cubicBezTo>
                    <a:pt x="223864" y="1330430"/>
                    <a:pt x="226142" y="1340979"/>
                    <a:pt x="222250" y="1317625"/>
                  </a:cubicBezTo>
                  <a:cubicBezTo>
                    <a:pt x="221192" y="1302808"/>
                    <a:pt x="220630" y="1287948"/>
                    <a:pt x="219075" y="1273175"/>
                  </a:cubicBezTo>
                  <a:cubicBezTo>
                    <a:pt x="218510" y="1267808"/>
                    <a:pt x="215900" y="1262696"/>
                    <a:pt x="215900" y="1257300"/>
                  </a:cubicBezTo>
                  <a:cubicBezTo>
                    <a:pt x="215900" y="1219185"/>
                    <a:pt x="216359" y="1181018"/>
                    <a:pt x="219075" y="1143000"/>
                  </a:cubicBezTo>
                  <a:cubicBezTo>
                    <a:pt x="219552" y="1136324"/>
                    <a:pt x="223308" y="1130300"/>
                    <a:pt x="225425" y="1123950"/>
                  </a:cubicBezTo>
                  <a:lnTo>
                    <a:pt x="228600" y="1114425"/>
                  </a:lnTo>
                  <a:cubicBezTo>
                    <a:pt x="229658" y="1111250"/>
                    <a:pt x="229919" y="1107685"/>
                    <a:pt x="231775" y="1104900"/>
                  </a:cubicBezTo>
                  <a:cubicBezTo>
                    <a:pt x="233892" y="1101725"/>
                    <a:pt x="236418" y="1098788"/>
                    <a:pt x="238125" y="1095375"/>
                  </a:cubicBezTo>
                  <a:cubicBezTo>
                    <a:pt x="245285" y="1081056"/>
                    <a:pt x="236276" y="1089974"/>
                    <a:pt x="247650" y="1076325"/>
                  </a:cubicBezTo>
                  <a:cubicBezTo>
                    <a:pt x="250525" y="1072876"/>
                    <a:pt x="253726" y="1069675"/>
                    <a:pt x="257175" y="1066800"/>
                  </a:cubicBezTo>
                  <a:cubicBezTo>
                    <a:pt x="268761" y="1057145"/>
                    <a:pt x="265973" y="1064106"/>
                    <a:pt x="276225" y="1050925"/>
                  </a:cubicBezTo>
                  <a:cubicBezTo>
                    <a:pt x="280910" y="1044901"/>
                    <a:pt x="286512" y="1039115"/>
                    <a:pt x="288925" y="1031875"/>
                  </a:cubicBezTo>
                  <a:cubicBezTo>
                    <a:pt x="293307" y="1018730"/>
                    <a:pt x="290244" y="1025135"/>
                    <a:pt x="298450" y="1012825"/>
                  </a:cubicBezTo>
                  <a:cubicBezTo>
                    <a:pt x="241953" y="1004754"/>
                    <a:pt x="300950" y="1013960"/>
                    <a:pt x="263525" y="1006475"/>
                  </a:cubicBezTo>
                  <a:cubicBezTo>
                    <a:pt x="257212" y="1005212"/>
                    <a:pt x="250759" y="1004697"/>
                    <a:pt x="244475" y="1003300"/>
                  </a:cubicBezTo>
                  <a:cubicBezTo>
                    <a:pt x="241208" y="1002574"/>
                    <a:pt x="238217" y="1000851"/>
                    <a:pt x="234950" y="1000125"/>
                  </a:cubicBezTo>
                  <a:cubicBezTo>
                    <a:pt x="228666" y="998728"/>
                    <a:pt x="222145" y="998511"/>
                    <a:pt x="215900" y="996950"/>
                  </a:cubicBezTo>
                  <a:cubicBezTo>
                    <a:pt x="209406" y="995327"/>
                    <a:pt x="203200" y="992717"/>
                    <a:pt x="196850" y="990600"/>
                  </a:cubicBezTo>
                  <a:lnTo>
                    <a:pt x="187325" y="987425"/>
                  </a:lnTo>
                  <a:cubicBezTo>
                    <a:pt x="184150" y="986367"/>
                    <a:pt x="180585" y="986106"/>
                    <a:pt x="177800" y="984250"/>
                  </a:cubicBezTo>
                  <a:cubicBezTo>
                    <a:pt x="165490" y="976044"/>
                    <a:pt x="171895" y="979107"/>
                    <a:pt x="158750" y="974725"/>
                  </a:cubicBezTo>
                  <a:lnTo>
                    <a:pt x="146050" y="955675"/>
                  </a:lnTo>
                  <a:lnTo>
                    <a:pt x="139700" y="946150"/>
                  </a:lnTo>
                  <a:cubicBezTo>
                    <a:pt x="148158" y="903858"/>
                    <a:pt x="145990" y="921054"/>
                    <a:pt x="139700" y="841375"/>
                  </a:cubicBezTo>
                  <a:cubicBezTo>
                    <a:pt x="138851" y="830616"/>
                    <a:pt x="136763" y="819864"/>
                    <a:pt x="133350" y="809625"/>
                  </a:cubicBezTo>
                  <a:cubicBezTo>
                    <a:pt x="130527" y="801156"/>
                    <a:pt x="125424" y="787472"/>
                    <a:pt x="123825" y="777875"/>
                  </a:cubicBezTo>
                  <a:cubicBezTo>
                    <a:pt x="121364" y="763112"/>
                    <a:pt x="119128" y="748301"/>
                    <a:pt x="117475" y="733425"/>
                  </a:cubicBezTo>
                  <a:cubicBezTo>
                    <a:pt x="116417" y="723900"/>
                    <a:pt x="115876" y="714303"/>
                    <a:pt x="114300" y="704850"/>
                  </a:cubicBezTo>
                  <a:cubicBezTo>
                    <a:pt x="113750" y="701549"/>
                    <a:pt x="112044" y="698543"/>
                    <a:pt x="111125" y="695325"/>
                  </a:cubicBezTo>
                  <a:cubicBezTo>
                    <a:pt x="109926" y="691129"/>
                    <a:pt x="109149" y="686821"/>
                    <a:pt x="107950" y="682625"/>
                  </a:cubicBezTo>
                  <a:cubicBezTo>
                    <a:pt x="98840" y="650741"/>
                    <a:pt x="111526" y="700102"/>
                    <a:pt x="101600" y="660400"/>
                  </a:cubicBezTo>
                  <a:cubicBezTo>
                    <a:pt x="100187" y="644857"/>
                    <a:pt x="98025" y="616725"/>
                    <a:pt x="95250" y="600075"/>
                  </a:cubicBezTo>
                  <a:cubicBezTo>
                    <a:pt x="93651" y="590478"/>
                    <a:pt x="88548" y="576794"/>
                    <a:pt x="85725" y="568325"/>
                  </a:cubicBezTo>
                  <a:cubicBezTo>
                    <a:pt x="84667" y="565150"/>
                    <a:pt x="83362" y="562047"/>
                    <a:pt x="82550" y="558800"/>
                  </a:cubicBezTo>
                  <a:cubicBezTo>
                    <a:pt x="72624" y="519098"/>
                    <a:pt x="85310" y="568459"/>
                    <a:pt x="76200" y="536575"/>
                  </a:cubicBezTo>
                  <a:cubicBezTo>
                    <a:pt x="75001" y="532379"/>
                    <a:pt x="74224" y="528071"/>
                    <a:pt x="73025" y="523875"/>
                  </a:cubicBezTo>
                  <a:cubicBezTo>
                    <a:pt x="72106" y="520657"/>
                    <a:pt x="70662" y="517597"/>
                    <a:pt x="69850" y="514350"/>
                  </a:cubicBezTo>
                  <a:cubicBezTo>
                    <a:pt x="63303" y="488161"/>
                    <a:pt x="70019" y="508590"/>
                    <a:pt x="63500" y="485775"/>
                  </a:cubicBezTo>
                  <a:cubicBezTo>
                    <a:pt x="62581" y="482557"/>
                    <a:pt x="61950" y="479176"/>
                    <a:pt x="60325" y="476250"/>
                  </a:cubicBezTo>
                  <a:cubicBezTo>
                    <a:pt x="56619" y="469579"/>
                    <a:pt x="51858" y="463550"/>
                    <a:pt x="47625" y="457200"/>
                  </a:cubicBezTo>
                  <a:lnTo>
                    <a:pt x="41275" y="447675"/>
                  </a:lnTo>
                  <a:cubicBezTo>
                    <a:pt x="39158" y="444500"/>
                    <a:pt x="36132" y="441770"/>
                    <a:pt x="34925" y="438150"/>
                  </a:cubicBezTo>
                  <a:cubicBezTo>
                    <a:pt x="27195" y="414960"/>
                    <a:pt x="30198" y="425594"/>
                    <a:pt x="25400" y="406400"/>
                  </a:cubicBezTo>
                  <a:cubicBezTo>
                    <a:pt x="24342" y="391583"/>
                    <a:pt x="23780" y="376723"/>
                    <a:pt x="22225" y="361950"/>
                  </a:cubicBezTo>
                  <a:cubicBezTo>
                    <a:pt x="21337" y="353510"/>
                    <a:pt x="13893" y="325447"/>
                    <a:pt x="12700" y="320675"/>
                  </a:cubicBezTo>
                  <a:cubicBezTo>
                    <a:pt x="11642" y="316442"/>
                    <a:pt x="10905" y="312115"/>
                    <a:pt x="9525" y="307975"/>
                  </a:cubicBezTo>
                  <a:cubicBezTo>
                    <a:pt x="8467" y="304800"/>
                    <a:pt x="7231" y="301679"/>
                    <a:pt x="6350" y="298450"/>
                  </a:cubicBezTo>
                  <a:cubicBezTo>
                    <a:pt x="4054" y="290030"/>
                    <a:pt x="0" y="273050"/>
                    <a:pt x="0" y="273050"/>
                  </a:cubicBezTo>
                  <a:cubicBezTo>
                    <a:pt x="27297" y="254852"/>
                    <a:pt x="-7240" y="276670"/>
                    <a:pt x="19050" y="263525"/>
                  </a:cubicBezTo>
                  <a:cubicBezTo>
                    <a:pt x="43669" y="251215"/>
                    <a:pt x="14159" y="261980"/>
                    <a:pt x="38100" y="254000"/>
                  </a:cubicBezTo>
                  <a:cubicBezTo>
                    <a:pt x="35507" y="233259"/>
                    <a:pt x="30561" y="207429"/>
                    <a:pt x="38100" y="187325"/>
                  </a:cubicBezTo>
                  <a:cubicBezTo>
                    <a:pt x="40242" y="181612"/>
                    <a:pt x="57125" y="176750"/>
                    <a:pt x="63500" y="174625"/>
                  </a:cubicBezTo>
                  <a:cubicBezTo>
                    <a:pt x="69676" y="169684"/>
                    <a:pt x="91371" y="151576"/>
                    <a:pt x="98425" y="149225"/>
                  </a:cubicBezTo>
                  <a:cubicBezTo>
                    <a:pt x="110403" y="145232"/>
                    <a:pt x="116083" y="144267"/>
                    <a:pt x="127000" y="133350"/>
                  </a:cubicBezTo>
                  <a:cubicBezTo>
                    <a:pt x="148139" y="112211"/>
                    <a:pt x="125373" y="132137"/>
                    <a:pt x="146050" y="120650"/>
                  </a:cubicBezTo>
                  <a:cubicBezTo>
                    <a:pt x="152721" y="116944"/>
                    <a:pt x="157860" y="110363"/>
                    <a:pt x="165100" y="107950"/>
                  </a:cubicBezTo>
                  <a:cubicBezTo>
                    <a:pt x="168275" y="106892"/>
                    <a:pt x="171699" y="106400"/>
                    <a:pt x="174625" y="104775"/>
                  </a:cubicBezTo>
                  <a:cubicBezTo>
                    <a:pt x="207377" y="86579"/>
                    <a:pt x="181647" y="96084"/>
                    <a:pt x="203200" y="88900"/>
                  </a:cubicBezTo>
                  <a:cubicBezTo>
                    <a:pt x="231027" y="61073"/>
                    <a:pt x="195728" y="95127"/>
                    <a:pt x="222250" y="73025"/>
                  </a:cubicBezTo>
                  <a:cubicBezTo>
                    <a:pt x="225699" y="70150"/>
                    <a:pt x="228231" y="66257"/>
                    <a:pt x="231775" y="63500"/>
                  </a:cubicBezTo>
                  <a:cubicBezTo>
                    <a:pt x="237799" y="58815"/>
                    <a:pt x="250825" y="50800"/>
                    <a:pt x="250825" y="50800"/>
                  </a:cubicBezTo>
                  <a:cubicBezTo>
                    <a:pt x="254000" y="52917"/>
                    <a:pt x="257652" y="54452"/>
                    <a:pt x="260350" y="57150"/>
                  </a:cubicBezTo>
                  <a:cubicBezTo>
                    <a:pt x="263048" y="59848"/>
                    <a:pt x="263720" y="64291"/>
                    <a:pt x="266700" y="66675"/>
                  </a:cubicBezTo>
                  <a:cubicBezTo>
                    <a:pt x="269313" y="68766"/>
                    <a:pt x="273050" y="68792"/>
                    <a:pt x="276225" y="69850"/>
                  </a:cubicBezTo>
                  <a:cubicBezTo>
                    <a:pt x="279400" y="67733"/>
                    <a:pt x="283052" y="66198"/>
                    <a:pt x="285750" y="63500"/>
                  </a:cubicBezTo>
                  <a:cubicBezTo>
                    <a:pt x="306917" y="42333"/>
                    <a:pt x="276225" y="64558"/>
                    <a:pt x="301625" y="47625"/>
                  </a:cubicBezTo>
                  <a:cubicBezTo>
                    <a:pt x="304836" y="42809"/>
                    <a:pt x="311150" y="35148"/>
                    <a:pt x="311150" y="28575"/>
                  </a:cubicBezTo>
                  <a:cubicBezTo>
                    <a:pt x="311150" y="25228"/>
                    <a:pt x="309033" y="22225"/>
                    <a:pt x="307975" y="19050"/>
                  </a:cubicBezTo>
                  <a:cubicBezTo>
                    <a:pt x="309033" y="15875"/>
                    <a:pt x="308783" y="11892"/>
                    <a:pt x="311150" y="9525"/>
                  </a:cubicBezTo>
                  <a:cubicBezTo>
                    <a:pt x="313517" y="7158"/>
                    <a:pt x="317682" y="7847"/>
                    <a:pt x="320675" y="6350"/>
                  </a:cubicBezTo>
                  <a:cubicBezTo>
                    <a:pt x="324088" y="4643"/>
                    <a:pt x="327025" y="2117"/>
                    <a:pt x="330200" y="0"/>
                  </a:cubicBezTo>
                  <a:cubicBezTo>
                    <a:pt x="336550" y="2117"/>
                    <a:pt x="343681" y="2637"/>
                    <a:pt x="349250" y="6350"/>
                  </a:cubicBezTo>
                  <a:cubicBezTo>
                    <a:pt x="355600" y="10583"/>
                    <a:pt x="361060" y="16637"/>
                    <a:pt x="368300" y="19050"/>
                  </a:cubicBezTo>
                  <a:cubicBezTo>
                    <a:pt x="374650" y="21167"/>
                    <a:pt x="381781" y="21687"/>
                    <a:pt x="387350" y="25400"/>
                  </a:cubicBezTo>
                  <a:cubicBezTo>
                    <a:pt x="393318" y="29379"/>
                    <a:pt x="402758" y="36241"/>
                    <a:pt x="409575" y="38100"/>
                  </a:cubicBezTo>
                  <a:cubicBezTo>
                    <a:pt x="413126" y="39068"/>
                    <a:pt x="455297" y="44239"/>
                    <a:pt x="457200" y="44450"/>
                  </a:cubicBezTo>
                  <a:cubicBezTo>
                    <a:pt x="467771" y="45625"/>
                    <a:pt x="478407" y="46219"/>
                    <a:pt x="488950" y="47625"/>
                  </a:cubicBezTo>
                  <a:cubicBezTo>
                    <a:pt x="494299" y="48338"/>
                    <a:pt x="499462" y="50204"/>
                    <a:pt x="504825" y="50800"/>
                  </a:cubicBezTo>
                  <a:cubicBezTo>
                    <a:pt x="518540" y="52324"/>
                    <a:pt x="532342" y="52917"/>
                    <a:pt x="546100" y="53975"/>
                  </a:cubicBezTo>
                  <a:cubicBezTo>
                    <a:pt x="567034" y="58162"/>
                    <a:pt x="583307" y="61722"/>
                    <a:pt x="606425" y="63500"/>
                  </a:cubicBezTo>
                  <a:lnTo>
                    <a:pt x="647700" y="66675"/>
                  </a:lnTo>
                  <a:cubicBezTo>
                    <a:pt x="687917" y="65617"/>
                    <a:pt x="728167" y="65460"/>
                    <a:pt x="768350" y="63500"/>
                  </a:cubicBezTo>
                  <a:cubicBezTo>
                    <a:pt x="771693" y="63337"/>
                    <a:pt x="774657" y="61244"/>
                    <a:pt x="777875" y="60325"/>
                  </a:cubicBezTo>
                  <a:cubicBezTo>
                    <a:pt x="782071" y="59126"/>
                    <a:pt x="786379" y="58349"/>
                    <a:pt x="790575" y="57150"/>
                  </a:cubicBezTo>
                  <a:cubicBezTo>
                    <a:pt x="793793" y="56231"/>
                    <a:pt x="796882" y="54894"/>
                    <a:pt x="800100" y="53975"/>
                  </a:cubicBezTo>
                  <a:cubicBezTo>
                    <a:pt x="804296" y="52776"/>
                    <a:pt x="808620" y="52054"/>
                    <a:pt x="812800" y="50800"/>
                  </a:cubicBezTo>
                  <a:cubicBezTo>
                    <a:pt x="819211" y="48877"/>
                    <a:pt x="825286" y="45763"/>
                    <a:pt x="831850" y="44450"/>
                  </a:cubicBezTo>
                  <a:cubicBezTo>
                    <a:pt x="837142" y="43392"/>
                    <a:pt x="842556" y="42826"/>
                    <a:pt x="847725" y="41275"/>
                  </a:cubicBezTo>
                  <a:cubicBezTo>
                    <a:pt x="853184" y="39637"/>
                    <a:pt x="858193" y="36727"/>
                    <a:pt x="863600" y="34925"/>
                  </a:cubicBezTo>
                  <a:cubicBezTo>
                    <a:pt x="871852" y="32174"/>
                    <a:pt x="883997" y="30462"/>
                    <a:pt x="892175" y="28575"/>
                  </a:cubicBezTo>
                  <a:cubicBezTo>
                    <a:pt x="900679" y="26613"/>
                    <a:pt x="908853" y="22536"/>
                    <a:pt x="917575" y="22225"/>
                  </a:cubicBezTo>
                  <a:lnTo>
                    <a:pt x="1095375" y="15875"/>
                  </a:lnTo>
                  <a:cubicBezTo>
                    <a:pt x="1109133" y="14817"/>
                    <a:pt x="1122920" y="14073"/>
                    <a:pt x="1136650" y="12700"/>
                  </a:cubicBezTo>
                  <a:cubicBezTo>
                    <a:pt x="1144096" y="11955"/>
                    <a:pt x="1151449" y="10453"/>
                    <a:pt x="1158875" y="9525"/>
                  </a:cubicBezTo>
                  <a:cubicBezTo>
                    <a:pt x="1168385" y="8336"/>
                    <a:pt x="1177925" y="7408"/>
                    <a:pt x="1187450" y="6350"/>
                  </a:cubicBezTo>
                  <a:cubicBezTo>
                    <a:pt x="1192742" y="7408"/>
                    <a:pt x="1201199" y="4565"/>
                    <a:pt x="1203325" y="9525"/>
                  </a:cubicBezTo>
                  <a:cubicBezTo>
                    <a:pt x="1204963" y="13347"/>
                    <a:pt x="1203854" y="529"/>
                    <a:pt x="1203325" y="15875"/>
                  </a:cubicBezTo>
                  <a:close/>
                </a:path>
              </a:pathLst>
            </a:custGeom>
            <a:solidFill>
              <a:srgbClr val="008840"/>
            </a:solidFill>
            <a:ln w="254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9" name="Freeform 9">
              <a:extLst>
                <a:ext uri="{FF2B5EF4-FFF2-40B4-BE49-F238E27FC236}">
                  <a16:creationId xmlns:a16="http://schemas.microsoft.com/office/drawing/2014/main" id="{B98B926D-976E-4FE3-A530-72F27870414C}"/>
                </a:ext>
              </a:extLst>
            </p:cNvPr>
            <p:cNvSpPr/>
            <p:nvPr/>
          </p:nvSpPr>
          <p:spPr>
            <a:xfrm>
              <a:off x="8436433" y="2574400"/>
              <a:ext cx="1588340" cy="890840"/>
            </a:xfrm>
            <a:custGeom>
              <a:avLst/>
              <a:gdLst>
                <a:gd name="connsiteX0" fmla="*/ 260350 w 1238250"/>
                <a:gd name="connsiteY0" fmla="*/ 111138 h 933463"/>
                <a:gd name="connsiteX1" fmla="*/ 250825 w 1238250"/>
                <a:gd name="connsiteY1" fmla="*/ 133363 h 933463"/>
                <a:gd name="connsiteX2" fmla="*/ 244475 w 1238250"/>
                <a:gd name="connsiteY2" fmla="*/ 142888 h 933463"/>
                <a:gd name="connsiteX3" fmla="*/ 241300 w 1238250"/>
                <a:gd name="connsiteY3" fmla="*/ 152413 h 933463"/>
                <a:gd name="connsiteX4" fmla="*/ 228600 w 1238250"/>
                <a:gd name="connsiteY4" fmla="*/ 171463 h 933463"/>
                <a:gd name="connsiteX5" fmla="*/ 215900 w 1238250"/>
                <a:gd name="connsiteY5" fmla="*/ 190513 h 933463"/>
                <a:gd name="connsiteX6" fmla="*/ 209550 w 1238250"/>
                <a:gd name="connsiteY6" fmla="*/ 200038 h 933463"/>
                <a:gd name="connsiteX7" fmla="*/ 206375 w 1238250"/>
                <a:gd name="connsiteY7" fmla="*/ 209563 h 933463"/>
                <a:gd name="connsiteX8" fmla="*/ 200025 w 1238250"/>
                <a:gd name="connsiteY8" fmla="*/ 219088 h 933463"/>
                <a:gd name="connsiteX9" fmla="*/ 193675 w 1238250"/>
                <a:gd name="connsiteY9" fmla="*/ 238138 h 933463"/>
                <a:gd name="connsiteX10" fmla="*/ 184150 w 1238250"/>
                <a:gd name="connsiteY10" fmla="*/ 257188 h 933463"/>
                <a:gd name="connsiteX11" fmla="*/ 177800 w 1238250"/>
                <a:gd name="connsiteY11" fmla="*/ 266713 h 933463"/>
                <a:gd name="connsiteX12" fmla="*/ 174625 w 1238250"/>
                <a:gd name="connsiteY12" fmla="*/ 276238 h 933463"/>
                <a:gd name="connsiteX13" fmla="*/ 171450 w 1238250"/>
                <a:gd name="connsiteY13" fmla="*/ 288938 h 933463"/>
                <a:gd name="connsiteX14" fmla="*/ 161925 w 1238250"/>
                <a:gd name="connsiteY14" fmla="*/ 298463 h 933463"/>
                <a:gd name="connsiteX15" fmla="*/ 149225 w 1238250"/>
                <a:gd name="connsiteY15" fmla="*/ 327038 h 933463"/>
                <a:gd name="connsiteX16" fmla="*/ 146050 w 1238250"/>
                <a:gd name="connsiteY16" fmla="*/ 355613 h 933463"/>
                <a:gd name="connsiteX17" fmla="*/ 136525 w 1238250"/>
                <a:gd name="connsiteY17" fmla="*/ 361963 h 933463"/>
                <a:gd name="connsiteX18" fmla="*/ 127000 w 1238250"/>
                <a:gd name="connsiteY18" fmla="*/ 381013 h 933463"/>
                <a:gd name="connsiteX19" fmla="*/ 130175 w 1238250"/>
                <a:gd name="connsiteY19" fmla="*/ 390538 h 933463"/>
                <a:gd name="connsiteX20" fmla="*/ 139700 w 1238250"/>
                <a:gd name="connsiteY20" fmla="*/ 393713 h 933463"/>
                <a:gd name="connsiteX21" fmla="*/ 149225 w 1238250"/>
                <a:gd name="connsiteY21" fmla="*/ 403238 h 933463"/>
                <a:gd name="connsiteX22" fmla="*/ 146050 w 1238250"/>
                <a:gd name="connsiteY22" fmla="*/ 428638 h 933463"/>
                <a:gd name="connsiteX23" fmla="*/ 139700 w 1238250"/>
                <a:gd name="connsiteY23" fmla="*/ 450863 h 933463"/>
                <a:gd name="connsiteX24" fmla="*/ 120650 w 1238250"/>
                <a:gd name="connsiteY24" fmla="*/ 463563 h 933463"/>
                <a:gd name="connsiteX25" fmla="*/ 101600 w 1238250"/>
                <a:gd name="connsiteY25" fmla="*/ 457213 h 933463"/>
                <a:gd name="connsiteX26" fmla="*/ 92075 w 1238250"/>
                <a:gd name="connsiteY26" fmla="*/ 454038 h 933463"/>
                <a:gd name="connsiteX27" fmla="*/ 73025 w 1238250"/>
                <a:gd name="connsiteY27" fmla="*/ 444513 h 933463"/>
                <a:gd name="connsiteX28" fmla="*/ 57150 w 1238250"/>
                <a:gd name="connsiteY28" fmla="*/ 473088 h 933463"/>
                <a:gd name="connsiteX29" fmla="*/ 50800 w 1238250"/>
                <a:gd name="connsiteY29" fmla="*/ 482613 h 933463"/>
                <a:gd name="connsiteX30" fmla="*/ 22225 w 1238250"/>
                <a:gd name="connsiteY30" fmla="*/ 492138 h 933463"/>
                <a:gd name="connsiteX31" fmla="*/ 12700 w 1238250"/>
                <a:gd name="connsiteY31" fmla="*/ 495313 h 933463"/>
                <a:gd name="connsiteX32" fmla="*/ 6350 w 1238250"/>
                <a:gd name="connsiteY32" fmla="*/ 523888 h 933463"/>
                <a:gd name="connsiteX33" fmla="*/ 0 w 1238250"/>
                <a:gd name="connsiteY33" fmla="*/ 542938 h 933463"/>
                <a:gd name="connsiteX34" fmla="*/ 15875 w 1238250"/>
                <a:gd name="connsiteY34" fmla="*/ 571513 h 933463"/>
                <a:gd name="connsiteX35" fmla="*/ 25400 w 1238250"/>
                <a:gd name="connsiteY35" fmla="*/ 581038 h 933463"/>
                <a:gd name="connsiteX36" fmla="*/ 31750 w 1238250"/>
                <a:gd name="connsiteY36" fmla="*/ 590563 h 933463"/>
                <a:gd name="connsiteX37" fmla="*/ 41275 w 1238250"/>
                <a:gd name="connsiteY37" fmla="*/ 603263 h 933463"/>
                <a:gd name="connsiteX38" fmla="*/ 47625 w 1238250"/>
                <a:gd name="connsiteY38" fmla="*/ 612788 h 933463"/>
                <a:gd name="connsiteX39" fmla="*/ 57150 w 1238250"/>
                <a:gd name="connsiteY39" fmla="*/ 622313 h 933463"/>
                <a:gd name="connsiteX40" fmla="*/ 73025 w 1238250"/>
                <a:gd name="connsiteY40" fmla="*/ 650888 h 933463"/>
                <a:gd name="connsiteX41" fmla="*/ 85725 w 1238250"/>
                <a:gd name="connsiteY41" fmla="*/ 669938 h 933463"/>
                <a:gd name="connsiteX42" fmla="*/ 98425 w 1238250"/>
                <a:gd name="connsiteY42" fmla="*/ 688988 h 933463"/>
                <a:gd name="connsiteX43" fmla="*/ 104775 w 1238250"/>
                <a:gd name="connsiteY43" fmla="*/ 698513 h 933463"/>
                <a:gd name="connsiteX44" fmla="*/ 111125 w 1238250"/>
                <a:gd name="connsiteY44" fmla="*/ 708038 h 933463"/>
                <a:gd name="connsiteX45" fmla="*/ 120650 w 1238250"/>
                <a:gd name="connsiteY45" fmla="*/ 717563 h 933463"/>
                <a:gd name="connsiteX46" fmla="*/ 133350 w 1238250"/>
                <a:gd name="connsiteY46" fmla="*/ 736613 h 933463"/>
                <a:gd name="connsiteX47" fmla="*/ 139700 w 1238250"/>
                <a:gd name="connsiteY47" fmla="*/ 746138 h 933463"/>
                <a:gd name="connsiteX48" fmla="*/ 158750 w 1238250"/>
                <a:gd name="connsiteY48" fmla="*/ 762013 h 933463"/>
                <a:gd name="connsiteX49" fmla="*/ 174625 w 1238250"/>
                <a:gd name="connsiteY49" fmla="*/ 777888 h 933463"/>
                <a:gd name="connsiteX50" fmla="*/ 180975 w 1238250"/>
                <a:gd name="connsiteY50" fmla="*/ 787413 h 933463"/>
                <a:gd name="connsiteX51" fmla="*/ 190500 w 1238250"/>
                <a:gd name="connsiteY51" fmla="*/ 793763 h 933463"/>
                <a:gd name="connsiteX52" fmla="*/ 200025 w 1238250"/>
                <a:gd name="connsiteY52" fmla="*/ 803288 h 933463"/>
                <a:gd name="connsiteX53" fmla="*/ 219075 w 1238250"/>
                <a:gd name="connsiteY53" fmla="*/ 815988 h 933463"/>
                <a:gd name="connsiteX54" fmla="*/ 228600 w 1238250"/>
                <a:gd name="connsiteY54" fmla="*/ 825513 h 933463"/>
                <a:gd name="connsiteX55" fmla="*/ 247650 w 1238250"/>
                <a:gd name="connsiteY55" fmla="*/ 838213 h 933463"/>
                <a:gd name="connsiteX56" fmla="*/ 276225 w 1238250"/>
                <a:gd name="connsiteY56" fmla="*/ 860438 h 933463"/>
                <a:gd name="connsiteX57" fmla="*/ 285750 w 1238250"/>
                <a:gd name="connsiteY57" fmla="*/ 866788 h 933463"/>
                <a:gd name="connsiteX58" fmla="*/ 298450 w 1238250"/>
                <a:gd name="connsiteY58" fmla="*/ 873138 h 933463"/>
                <a:gd name="connsiteX59" fmla="*/ 317500 w 1238250"/>
                <a:gd name="connsiteY59" fmla="*/ 885838 h 933463"/>
                <a:gd name="connsiteX60" fmla="*/ 374650 w 1238250"/>
                <a:gd name="connsiteY60" fmla="*/ 904888 h 933463"/>
                <a:gd name="connsiteX61" fmla="*/ 412750 w 1238250"/>
                <a:gd name="connsiteY61" fmla="*/ 917588 h 933463"/>
                <a:gd name="connsiteX62" fmla="*/ 422275 w 1238250"/>
                <a:gd name="connsiteY62" fmla="*/ 920763 h 933463"/>
                <a:gd name="connsiteX63" fmla="*/ 431800 w 1238250"/>
                <a:gd name="connsiteY63" fmla="*/ 923938 h 933463"/>
                <a:gd name="connsiteX64" fmla="*/ 444500 w 1238250"/>
                <a:gd name="connsiteY64" fmla="*/ 927113 h 933463"/>
                <a:gd name="connsiteX65" fmla="*/ 466725 w 1238250"/>
                <a:gd name="connsiteY65" fmla="*/ 933463 h 933463"/>
                <a:gd name="connsiteX66" fmla="*/ 536575 w 1238250"/>
                <a:gd name="connsiteY66" fmla="*/ 930288 h 933463"/>
                <a:gd name="connsiteX67" fmla="*/ 571500 w 1238250"/>
                <a:gd name="connsiteY67" fmla="*/ 920763 h 933463"/>
                <a:gd name="connsiteX68" fmla="*/ 581025 w 1238250"/>
                <a:gd name="connsiteY68" fmla="*/ 917588 h 933463"/>
                <a:gd name="connsiteX69" fmla="*/ 584200 w 1238250"/>
                <a:gd name="connsiteY69" fmla="*/ 908063 h 933463"/>
                <a:gd name="connsiteX70" fmla="*/ 590550 w 1238250"/>
                <a:gd name="connsiteY70" fmla="*/ 898538 h 933463"/>
                <a:gd name="connsiteX71" fmla="*/ 603250 w 1238250"/>
                <a:gd name="connsiteY71" fmla="*/ 873138 h 933463"/>
                <a:gd name="connsiteX72" fmla="*/ 606425 w 1238250"/>
                <a:gd name="connsiteY72" fmla="*/ 863613 h 933463"/>
                <a:gd name="connsiteX73" fmla="*/ 593725 w 1238250"/>
                <a:gd name="connsiteY73" fmla="*/ 847738 h 933463"/>
                <a:gd name="connsiteX74" fmla="*/ 574675 w 1238250"/>
                <a:gd name="connsiteY74" fmla="*/ 815988 h 933463"/>
                <a:gd name="connsiteX75" fmla="*/ 568325 w 1238250"/>
                <a:gd name="connsiteY75" fmla="*/ 806463 h 933463"/>
                <a:gd name="connsiteX76" fmla="*/ 558800 w 1238250"/>
                <a:gd name="connsiteY76" fmla="*/ 774713 h 933463"/>
                <a:gd name="connsiteX77" fmla="*/ 561975 w 1238250"/>
                <a:gd name="connsiteY77" fmla="*/ 762013 h 933463"/>
                <a:gd name="connsiteX78" fmla="*/ 590550 w 1238250"/>
                <a:gd name="connsiteY78" fmla="*/ 758838 h 933463"/>
                <a:gd name="connsiteX79" fmla="*/ 600075 w 1238250"/>
                <a:gd name="connsiteY79" fmla="*/ 755663 h 933463"/>
                <a:gd name="connsiteX80" fmla="*/ 625475 w 1238250"/>
                <a:gd name="connsiteY80" fmla="*/ 727088 h 933463"/>
                <a:gd name="connsiteX81" fmla="*/ 635000 w 1238250"/>
                <a:gd name="connsiteY81" fmla="*/ 717563 h 933463"/>
                <a:gd name="connsiteX82" fmla="*/ 644525 w 1238250"/>
                <a:gd name="connsiteY82" fmla="*/ 708038 h 933463"/>
                <a:gd name="connsiteX83" fmla="*/ 654050 w 1238250"/>
                <a:gd name="connsiteY83" fmla="*/ 701688 h 933463"/>
                <a:gd name="connsiteX84" fmla="*/ 657225 w 1238250"/>
                <a:gd name="connsiteY84" fmla="*/ 682638 h 933463"/>
                <a:gd name="connsiteX85" fmla="*/ 647700 w 1238250"/>
                <a:gd name="connsiteY85" fmla="*/ 679463 h 933463"/>
                <a:gd name="connsiteX86" fmla="*/ 635000 w 1238250"/>
                <a:gd name="connsiteY86" fmla="*/ 660413 h 933463"/>
                <a:gd name="connsiteX87" fmla="*/ 622300 w 1238250"/>
                <a:gd name="connsiteY87" fmla="*/ 641363 h 933463"/>
                <a:gd name="connsiteX88" fmla="*/ 625475 w 1238250"/>
                <a:gd name="connsiteY88" fmla="*/ 631838 h 933463"/>
                <a:gd name="connsiteX89" fmla="*/ 635000 w 1238250"/>
                <a:gd name="connsiteY89" fmla="*/ 628663 h 933463"/>
                <a:gd name="connsiteX90" fmla="*/ 654050 w 1238250"/>
                <a:gd name="connsiteY90" fmla="*/ 625488 h 933463"/>
                <a:gd name="connsiteX91" fmla="*/ 663575 w 1238250"/>
                <a:gd name="connsiteY91" fmla="*/ 619138 h 933463"/>
                <a:gd name="connsiteX92" fmla="*/ 673100 w 1238250"/>
                <a:gd name="connsiteY92" fmla="*/ 609613 h 933463"/>
                <a:gd name="connsiteX93" fmla="*/ 682625 w 1238250"/>
                <a:gd name="connsiteY93" fmla="*/ 606438 h 933463"/>
                <a:gd name="connsiteX94" fmla="*/ 701675 w 1238250"/>
                <a:gd name="connsiteY94" fmla="*/ 593738 h 933463"/>
                <a:gd name="connsiteX95" fmla="*/ 720725 w 1238250"/>
                <a:gd name="connsiteY95" fmla="*/ 581038 h 933463"/>
                <a:gd name="connsiteX96" fmla="*/ 730250 w 1238250"/>
                <a:gd name="connsiteY96" fmla="*/ 574688 h 933463"/>
                <a:gd name="connsiteX97" fmla="*/ 749300 w 1238250"/>
                <a:gd name="connsiteY97" fmla="*/ 568338 h 933463"/>
                <a:gd name="connsiteX98" fmla="*/ 771525 w 1238250"/>
                <a:gd name="connsiteY98" fmla="*/ 561988 h 933463"/>
                <a:gd name="connsiteX99" fmla="*/ 784225 w 1238250"/>
                <a:gd name="connsiteY99" fmla="*/ 558813 h 933463"/>
                <a:gd name="connsiteX100" fmla="*/ 803275 w 1238250"/>
                <a:gd name="connsiteY100" fmla="*/ 552463 h 933463"/>
                <a:gd name="connsiteX101" fmla="*/ 819150 w 1238250"/>
                <a:gd name="connsiteY101" fmla="*/ 555638 h 933463"/>
                <a:gd name="connsiteX102" fmla="*/ 825500 w 1238250"/>
                <a:gd name="connsiteY102" fmla="*/ 574688 h 933463"/>
                <a:gd name="connsiteX103" fmla="*/ 828675 w 1238250"/>
                <a:gd name="connsiteY103" fmla="*/ 584213 h 933463"/>
                <a:gd name="connsiteX104" fmla="*/ 838200 w 1238250"/>
                <a:gd name="connsiteY104" fmla="*/ 587388 h 933463"/>
                <a:gd name="connsiteX105" fmla="*/ 847725 w 1238250"/>
                <a:gd name="connsiteY105" fmla="*/ 584213 h 933463"/>
                <a:gd name="connsiteX106" fmla="*/ 850900 w 1238250"/>
                <a:gd name="connsiteY106" fmla="*/ 574688 h 933463"/>
                <a:gd name="connsiteX107" fmla="*/ 860425 w 1238250"/>
                <a:gd name="connsiteY107" fmla="*/ 565163 h 933463"/>
                <a:gd name="connsiteX108" fmla="*/ 869950 w 1238250"/>
                <a:gd name="connsiteY108" fmla="*/ 561988 h 933463"/>
                <a:gd name="connsiteX109" fmla="*/ 895350 w 1238250"/>
                <a:gd name="connsiteY109" fmla="*/ 555638 h 933463"/>
                <a:gd name="connsiteX110" fmla="*/ 936625 w 1238250"/>
                <a:gd name="connsiteY110" fmla="*/ 546113 h 933463"/>
                <a:gd name="connsiteX111" fmla="*/ 949325 w 1238250"/>
                <a:gd name="connsiteY111" fmla="*/ 542938 h 933463"/>
                <a:gd name="connsiteX112" fmla="*/ 1069975 w 1238250"/>
                <a:gd name="connsiteY112" fmla="*/ 542938 h 933463"/>
                <a:gd name="connsiteX113" fmla="*/ 1158875 w 1238250"/>
                <a:gd name="connsiteY113" fmla="*/ 546113 h 933463"/>
                <a:gd name="connsiteX114" fmla="*/ 1187450 w 1238250"/>
                <a:gd name="connsiteY114" fmla="*/ 542938 h 933463"/>
                <a:gd name="connsiteX115" fmla="*/ 1190625 w 1238250"/>
                <a:gd name="connsiteY115" fmla="*/ 511188 h 933463"/>
                <a:gd name="connsiteX116" fmla="*/ 1206500 w 1238250"/>
                <a:gd name="connsiteY116" fmla="*/ 482613 h 933463"/>
                <a:gd name="connsiteX117" fmla="*/ 1225550 w 1238250"/>
                <a:gd name="connsiteY117" fmla="*/ 466738 h 933463"/>
                <a:gd name="connsiteX118" fmla="*/ 1238250 w 1238250"/>
                <a:gd name="connsiteY118" fmla="*/ 447688 h 933463"/>
                <a:gd name="connsiteX119" fmla="*/ 1219200 w 1238250"/>
                <a:gd name="connsiteY119" fmla="*/ 419113 h 933463"/>
                <a:gd name="connsiteX120" fmla="*/ 1212850 w 1238250"/>
                <a:gd name="connsiteY120" fmla="*/ 409588 h 933463"/>
                <a:gd name="connsiteX121" fmla="*/ 1209675 w 1238250"/>
                <a:gd name="connsiteY121" fmla="*/ 400063 h 933463"/>
                <a:gd name="connsiteX122" fmla="*/ 1203325 w 1238250"/>
                <a:gd name="connsiteY122" fmla="*/ 390538 h 933463"/>
                <a:gd name="connsiteX123" fmla="*/ 1196975 w 1238250"/>
                <a:gd name="connsiteY123" fmla="*/ 361963 h 933463"/>
                <a:gd name="connsiteX124" fmla="*/ 1200150 w 1238250"/>
                <a:gd name="connsiteY124" fmla="*/ 327038 h 933463"/>
                <a:gd name="connsiteX125" fmla="*/ 1206500 w 1238250"/>
                <a:gd name="connsiteY125" fmla="*/ 317513 h 933463"/>
                <a:gd name="connsiteX126" fmla="*/ 1212850 w 1238250"/>
                <a:gd name="connsiteY126" fmla="*/ 298463 h 933463"/>
                <a:gd name="connsiteX127" fmla="*/ 1219200 w 1238250"/>
                <a:gd name="connsiteY127" fmla="*/ 276238 h 933463"/>
                <a:gd name="connsiteX128" fmla="*/ 1216025 w 1238250"/>
                <a:gd name="connsiteY128" fmla="*/ 203213 h 933463"/>
                <a:gd name="connsiteX129" fmla="*/ 1190625 w 1238250"/>
                <a:gd name="connsiteY129" fmla="*/ 200038 h 933463"/>
                <a:gd name="connsiteX130" fmla="*/ 1181100 w 1238250"/>
                <a:gd name="connsiteY130" fmla="*/ 193688 h 933463"/>
                <a:gd name="connsiteX131" fmla="*/ 1171575 w 1238250"/>
                <a:gd name="connsiteY131" fmla="*/ 190513 h 933463"/>
                <a:gd name="connsiteX132" fmla="*/ 1162050 w 1238250"/>
                <a:gd name="connsiteY132" fmla="*/ 184163 h 933463"/>
                <a:gd name="connsiteX133" fmla="*/ 1149350 w 1238250"/>
                <a:gd name="connsiteY133" fmla="*/ 177813 h 933463"/>
                <a:gd name="connsiteX134" fmla="*/ 1139825 w 1238250"/>
                <a:gd name="connsiteY134" fmla="*/ 171463 h 933463"/>
                <a:gd name="connsiteX135" fmla="*/ 1127125 w 1238250"/>
                <a:gd name="connsiteY135" fmla="*/ 168288 h 933463"/>
                <a:gd name="connsiteX136" fmla="*/ 1101725 w 1238250"/>
                <a:gd name="connsiteY136" fmla="*/ 155588 h 933463"/>
                <a:gd name="connsiteX137" fmla="*/ 1082675 w 1238250"/>
                <a:gd name="connsiteY137" fmla="*/ 142888 h 933463"/>
                <a:gd name="connsiteX138" fmla="*/ 1073150 w 1238250"/>
                <a:gd name="connsiteY138" fmla="*/ 136538 h 933463"/>
                <a:gd name="connsiteX139" fmla="*/ 1047750 w 1238250"/>
                <a:gd name="connsiteY139" fmla="*/ 123838 h 933463"/>
                <a:gd name="connsiteX140" fmla="*/ 1038225 w 1238250"/>
                <a:gd name="connsiteY140" fmla="*/ 117488 h 933463"/>
                <a:gd name="connsiteX141" fmla="*/ 1016000 w 1238250"/>
                <a:gd name="connsiteY141" fmla="*/ 107963 h 933463"/>
                <a:gd name="connsiteX142" fmla="*/ 996950 w 1238250"/>
                <a:gd name="connsiteY142" fmla="*/ 88913 h 933463"/>
                <a:gd name="connsiteX143" fmla="*/ 990600 w 1238250"/>
                <a:gd name="connsiteY143" fmla="*/ 79388 h 933463"/>
                <a:gd name="connsiteX144" fmla="*/ 981075 w 1238250"/>
                <a:gd name="connsiteY144" fmla="*/ 73038 h 933463"/>
                <a:gd name="connsiteX145" fmla="*/ 971550 w 1238250"/>
                <a:gd name="connsiteY145" fmla="*/ 63513 h 933463"/>
                <a:gd name="connsiteX146" fmla="*/ 949325 w 1238250"/>
                <a:gd name="connsiteY146" fmla="*/ 50813 h 933463"/>
                <a:gd name="connsiteX147" fmla="*/ 939800 w 1238250"/>
                <a:gd name="connsiteY147" fmla="*/ 47638 h 933463"/>
                <a:gd name="connsiteX148" fmla="*/ 920750 w 1238250"/>
                <a:gd name="connsiteY148" fmla="*/ 34938 h 933463"/>
                <a:gd name="connsiteX149" fmla="*/ 911225 w 1238250"/>
                <a:gd name="connsiteY149" fmla="*/ 28588 h 933463"/>
                <a:gd name="connsiteX150" fmla="*/ 882650 w 1238250"/>
                <a:gd name="connsiteY150" fmla="*/ 19063 h 933463"/>
                <a:gd name="connsiteX151" fmla="*/ 873125 w 1238250"/>
                <a:gd name="connsiteY151" fmla="*/ 15888 h 933463"/>
                <a:gd name="connsiteX152" fmla="*/ 863600 w 1238250"/>
                <a:gd name="connsiteY152" fmla="*/ 12713 h 933463"/>
                <a:gd name="connsiteX153" fmla="*/ 850900 w 1238250"/>
                <a:gd name="connsiteY153" fmla="*/ 9538 h 933463"/>
                <a:gd name="connsiteX154" fmla="*/ 841375 w 1238250"/>
                <a:gd name="connsiteY154" fmla="*/ 6363 h 933463"/>
                <a:gd name="connsiteX155" fmla="*/ 815975 w 1238250"/>
                <a:gd name="connsiteY155" fmla="*/ 13 h 933463"/>
                <a:gd name="connsiteX156" fmla="*/ 622300 w 1238250"/>
                <a:gd name="connsiteY156" fmla="*/ 6363 h 933463"/>
                <a:gd name="connsiteX157" fmla="*/ 590550 w 1238250"/>
                <a:gd name="connsiteY157" fmla="*/ 12713 h 933463"/>
                <a:gd name="connsiteX158" fmla="*/ 561975 w 1238250"/>
                <a:gd name="connsiteY158" fmla="*/ 19063 h 933463"/>
                <a:gd name="connsiteX159" fmla="*/ 552450 w 1238250"/>
                <a:gd name="connsiteY159" fmla="*/ 22238 h 933463"/>
                <a:gd name="connsiteX160" fmla="*/ 536575 w 1238250"/>
                <a:gd name="connsiteY160" fmla="*/ 25413 h 933463"/>
                <a:gd name="connsiteX161" fmla="*/ 514350 w 1238250"/>
                <a:gd name="connsiteY161" fmla="*/ 34938 h 933463"/>
                <a:gd name="connsiteX162" fmla="*/ 501650 w 1238250"/>
                <a:gd name="connsiteY162" fmla="*/ 38113 h 933463"/>
                <a:gd name="connsiteX163" fmla="*/ 492125 w 1238250"/>
                <a:gd name="connsiteY163" fmla="*/ 41288 h 933463"/>
                <a:gd name="connsiteX164" fmla="*/ 381000 w 1238250"/>
                <a:gd name="connsiteY164" fmla="*/ 44463 h 933463"/>
                <a:gd name="connsiteX165" fmla="*/ 342900 w 1238250"/>
                <a:gd name="connsiteY165" fmla="*/ 50813 h 933463"/>
                <a:gd name="connsiteX166" fmla="*/ 323850 w 1238250"/>
                <a:gd name="connsiteY166" fmla="*/ 57163 h 933463"/>
                <a:gd name="connsiteX167" fmla="*/ 314325 w 1238250"/>
                <a:gd name="connsiteY167" fmla="*/ 60338 h 933463"/>
                <a:gd name="connsiteX168" fmla="*/ 311150 w 1238250"/>
                <a:gd name="connsiteY168" fmla="*/ 69863 h 933463"/>
                <a:gd name="connsiteX169" fmla="*/ 301625 w 1238250"/>
                <a:gd name="connsiteY169" fmla="*/ 73038 h 933463"/>
                <a:gd name="connsiteX170" fmla="*/ 282575 w 1238250"/>
                <a:gd name="connsiteY170" fmla="*/ 85738 h 933463"/>
                <a:gd name="connsiteX171" fmla="*/ 273050 w 1238250"/>
                <a:gd name="connsiteY171" fmla="*/ 92088 h 933463"/>
                <a:gd name="connsiteX172" fmla="*/ 260350 w 1238250"/>
                <a:gd name="connsiteY172" fmla="*/ 111138 h 93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1238250" h="933463">
                  <a:moveTo>
                    <a:pt x="260350" y="111138"/>
                  </a:moveTo>
                  <a:cubicBezTo>
                    <a:pt x="256646" y="118017"/>
                    <a:pt x="254430" y="126154"/>
                    <a:pt x="250825" y="133363"/>
                  </a:cubicBezTo>
                  <a:cubicBezTo>
                    <a:pt x="249118" y="136776"/>
                    <a:pt x="246182" y="139475"/>
                    <a:pt x="244475" y="142888"/>
                  </a:cubicBezTo>
                  <a:cubicBezTo>
                    <a:pt x="242978" y="145881"/>
                    <a:pt x="242925" y="149487"/>
                    <a:pt x="241300" y="152413"/>
                  </a:cubicBezTo>
                  <a:cubicBezTo>
                    <a:pt x="237594" y="159084"/>
                    <a:pt x="232833" y="165113"/>
                    <a:pt x="228600" y="171463"/>
                  </a:cubicBezTo>
                  <a:lnTo>
                    <a:pt x="215900" y="190513"/>
                  </a:lnTo>
                  <a:cubicBezTo>
                    <a:pt x="213783" y="193688"/>
                    <a:pt x="210757" y="196418"/>
                    <a:pt x="209550" y="200038"/>
                  </a:cubicBezTo>
                  <a:cubicBezTo>
                    <a:pt x="208492" y="203213"/>
                    <a:pt x="207872" y="206570"/>
                    <a:pt x="206375" y="209563"/>
                  </a:cubicBezTo>
                  <a:cubicBezTo>
                    <a:pt x="204668" y="212976"/>
                    <a:pt x="201575" y="215601"/>
                    <a:pt x="200025" y="219088"/>
                  </a:cubicBezTo>
                  <a:cubicBezTo>
                    <a:pt x="197307" y="225205"/>
                    <a:pt x="197388" y="232569"/>
                    <a:pt x="193675" y="238138"/>
                  </a:cubicBezTo>
                  <a:cubicBezTo>
                    <a:pt x="175477" y="265435"/>
                    <a:pt x="197295" y="230898"/>
                    <a:pt x="184150" y="257188"/>
                  </a:cubicBezTo>
                  <a:cubicBezTo>
                    <a:pt x="182443" y="260601"/>
                    <a:pt x="179507" y="263300"/>
                    <a:pt x="177800" y="266713"/>
                  </a:cubicBezTo>
                  <a:cubicBezTo>
                    <a:pt x="176303" y="269706"/>
                    <a:pt x="175544" y="273020"/>
                    <a:pt x="174625" y="276238"/>
                  </a:cubicBezTo>
                  <a:cubicBezTo>
                    <a:pt x="173426" y="280434"/>
                    <a:pt x="173615" y="285149"/>
                    <a:pt x="171450" y="288938"/>
                  </a:cubicBezTo>
                  <a:cubicBezTo>
                    <a:pt x="169222" y="292837"/>
                    <a:pt x="165100" y="295288"/>
                    <a:pt x="161925" y="298463"/>
                  </a:cubicBezTo>
                  <a:cubicBezTo>
                    <a:pt x="154368" y="321133"/>
                    <a:pt x="159288" y="311944"/>
                    <a:pt x="149225" y="327038"/>
                  </a:cubicBezTo>
                  <a:cubicBezTo>
                    <a:pt x="148167" y="336563"/>
                    <a:pt x="149325" y="346606"/>
                    <a:pt x="146050" y="355613"/>
                  </a:cubicBezTo>
                  <a:cubicBezTo>
                    <a:pt x="144746" y="359199"/>
                    <a:pt x="139223" y="359265"/>
                    <a:pt x="136525" y="361963"/>
                  </a:cubicBezTo>
                  <a:cubicBezTo>
                    <a:pt x="130370" y="368118"/>
                    <a:pt x="129582" y="373266"/>
                    <a:pt x="127000" y="381013"/>
                  </a:cubicBezTo>
                  <a:cubicBezTo>
                    <a:pt x="128058" y="384188"/>
                    <a:pt x="127808" y="388171"/>
                    <a:pt x="130175" y="390538"/>
                  </a:cubicBezTo>
                  <a:cubicBezTo>
                    <a:pt x="132542" y="392905"/>
                    <a:pt x="136915" y="391857"/>
                    <a:pt x="139700" y="393713"/>
                  </a:cubicBezTo>
                  <a:cubicBezTo>
                    <a:pt x="143436" y="396204"/>
                    <a:pt x="146050" y="400063"/>
                    <a:pt x="149225" y="403238"/>
                  </a:cubicBezTo>
                  <a:cubicBezTo>
                    <a:pt x="156782" y="425908"/>
                    <a:pt x="161144" y="418575"/>
                    <a:pt x="146050" y="428638"/>
                  </a:cubicBezTo>
                  <a:cubicBezTo>
                    <a:pt x="146023" y="428748"/>
                    <a:pt x="141218" y="449345"/>
                    <a:pt x="139700" y="450863"/>
                  </a:cubicBezTo>
                  <a:cubicBezTo>
                    <a:pt x="134304" y="456259"/>
                    <a:pt x="120650" y="463563"/>
                    <a:pt x="120650" y="463563"/>
                  </a:cubicBezTo>
                  <a:lnTo>
                    <a:pt x="101600" y="457213"/>
                  </a:lnTo>
                  <a:cubicBezTo>
                    <a:pt x="98425" y="456155"/>
                    <a:pt x="94860" y="455894"/>
                    <a:pt x="92075" y="454038"/>
                  </a:cubicBezTo>
                  <a:cubicBezTo>
                    <a:pt x="79765" y="445832"/>
                    <a:pt x="86170" y="448895"/>
                    <a:pt x="73025" y="444513"/>
                  </a:cubicBezTo>
                  <a:cubicBezTo>
                    <a:pt x="67437" y="461278"/>
                    <a:pt x="71706" y="451253"/>
                    <a:pt x="57150" y="473088"/>
                  </a:cubicBezTo>
                  <a:cubicBezTo>
                    <a:pt x="55033" y="476263"/>
                    <a:pt x="54420" y="481406"/>
                    <a:pt x="50800" y="482613"/>
                  </a:cubicBezTo>
                  <a:lnTo>
                    <a:pt x="22225" y="492138"/>
                  </a:lnTo>
                  <a:lnTo>
                    <a:pt x="12700" y="495313"/>
                  </a:lnTo>
                  <a:cubicBezTo>
                    <a:pt x="3616" y="522565"/>
                    <a:pt x="17526" y="479186"/>
                    <a:pt x="6350" y="523888"/>
                  </a:cubicBezTo>
                  <a:cubicBezTo>
                    <a:pt x="4727" y="530382"/>
                    <a:pt x="0" y="542938"/>
                    <a:pt x="0" y="542938"/>
                  </a:cubicBezTo>
                  <a:cubicBezTo>
                    <a:pt x="3993" y="554916"/>
                    <a:pt x="4958" y="560596"/>
                    <a:pt x="15875" y="571513"/>
                  </a:cubicBezTo>
                  <a:cubicBezTo>
                    <a:pt x="19050" y="574688"/>
                    <a:pt x="22525" y="577589"/>
                    <a:pt x="25400" y="581038"/>
                  </a:cubicBezTo>
                  <a:cubicBezTo>
                    <a:pt x="27843" y="583969"/>
                    <a:pt x="29532" y="587458"/>
                    <a:pt x="31750" y="590563"/>
                  </a:cubicBezTo>
                  <a:cubicBezTo>
                    <a:pt x="34826" y="594869"/>
                    <a:pt x="38199" y="598957"/>
                    <a:pt x="41275" y="603263"/>
                  </a:cubicBezTo>
                  <a:cubicBezTo>
                    <a:pt x="43493" y="606368"/>
                    <a:pt x="45182" y="609857"/>
                    <a:pt x="47625" y="612788"/>
                  </a:cubicBezTo>
                  <a:cubicBezTo>
                    <a:pt x="50500" y="616237"/>
                    <a:pt x="54393" y="618769"/>
                    <a:pt x="57150" y="622313"/>
                  </a:cubicBezTo>
                  <a:cubicBezTo>
                    <a:pt x="95376" y="671461"/>
                    <a:pt x="57057" y="622145"/>
                    <a:pt x="73025" y="650888"/>
                  </a:cubicBezTo>
                  <a:cubicBezTo>
                    <a:pt x="76731" y="657559"/>
                    <a:pt x="81492" y="663588"/>
                    <a:pt x="85725" y="669938"/>
                  </a:cubicBezTo>
                  <a:lnTo>
                    <a:pt x="98425" y="688988"/>
                  </a:lnTo>
                  <a:lnTo>
                    <a:pt x="104775" y="698513"/>
                  </a:lnTo>
                  <a:cubicBezTo>
                    <a:pt x="106892" y="701688"/>
                    <a:pt x="108427" y="705340"/>
                    <a:pt x="111125" y="708038"/>
                  </a:cubicBezTo>
                  <a:cubicBezTo>
                    <a:pt x="114300" y="711213"/>
                    <a:pt x="117893" y="714019"/>
                    <a:pt x="120650" y="717563"/>
                  </a:cubicBezTo>
                  <a:cubicBezTo>
                    <a:pt x="125335" y="723587"/>
                    <a:pt x="129117" y="730263"/>
                    <a:pt x="133350" y="736613"/>
                  </a:cubicBezTo>
                  <a:cubicBezTo>
                    <a:pt x="135467" y="739788"/>
                    <a:pt x="137002" y="743440"/>
                    <a:pt x="139700" y="746138"/>
                  </a:cubicBezTo>
                  <a:cubicBezTo>
                    <a:pt x="151923" y="758361"/>
                    <a:pt x="145489" y="753172"/>
                    <a:pt x="158750" y="762013"/>
                  </a:cubicBezTo>
                  <a:cubicBezTo>
                    <a:pt x="175683" y="787413"/>
                    <a:pt x="153458" y="756721"/>
                    <a:pt x="174625" y="777888"/>
                  </a:cubicBezTo>
                  <a:cubicBezTo>
                    <a:pt x="177323" y="780586"/>
                    <a:pt x="178277" y="784715"/>
                    <a:pt x="180975" y="787413"/>
                  </a:cubicBezTo>
                  <a:cubicBezTo>
                    <a:pt x="183673" y="790111"/>
                    <a:pt x="187569" y="791320"/>
                    <a:pt x="190500" y="793763"/>
                  </a:cubicBezTo>
                  <a:cubicBezTo>
                    <a:pt x="193949" y="796638"/>
                    <a:pt x="196481" y="800531"/>
                    <a:pt x="200025" y="803288"/>
                  </a:cubicBezTo>
                  <a:cubicBezTo>
                    <a:pt x="206049" y="807973"/>
                    <a:pt x="213679" y="810592"/>
                    <a:pt x="219075" y="815988"/>
                  </a:cubicBezTo>
                  <a:cubicBezTo>
                    <a:pt x="222250" y="819163"/>
                    <a:pt x="225056" y="822756"/>
                    <a:pt x="228600" y="825513"/>
                  </a:cubicBezTo>
                  <a:cubicBezTo>
                    <a:pt x="234624" y="830198"/>
                    <a:pt x="242254" y="832817"/>
                    <a:pt x="247650" y="838213"/>
                  </a:cubicBezTo>
                  <a:cubicBezTo>
                    <a:pt x="262571" y="853134"/>
                    <a:pt x="253439" y="845247"/>
                    <a:pt x="276225" y="860438"/>
                  </a:cubicBezTo>
                  <a:cubicBezTo>
                    <a:pt x="279400" y="862555"/>
                    <a:pt x="282337" y="865081"/>
                    <a:pt x="285750" y="866788"/>
                  </a:cubicBezTo>
                  <a:cubicBezTo>
                    <a:pt x="289983" y="868905"/>
                    <a:pt x="294391" y="870703"/>
                    <a:pt x="298450" y="873138"/>
                  </a:cubicBezTo>
                  <a:cubicBezTo>
                    <a:pt x="304994" y="877065"/>
                    <a:pt x="310260" y="883425"/>
                    <a:pt x="317500" y="885838"/>
                  </a:cubicBezTo>
                  <a:lnTo>
                    <a:pt x="374650" y="904888"/>
                  </a:lnTo>
                  <a:lnTo>
                    <a:pt x="412750" y="917588"/>
                  </a:lnTo>
                  <a:lnTo>
                    <a:pt x="422275" y="920763"/>
                  </a:lnTo>
                  <a:cubicBezTo>
                    <a:pt x="425450" y="921821"/>
                    <a:pt x="428553" y="923126"/>
                    <a:pt x="431800" y="923938"/>
                  </a:cubicBezTo>
                  <a:cubicBezTo>
                    <a:pt x="436033" y="924996"/>
                    <a:pt x="440304" y="925914"/>
                    <a:pt x="444500" y="927113"/>
                  </a:cubicBezTo>
                  <a:cubicBezTo>
                    <a:pt x="476384" y="936223"/>
                    <a:pt x="427023" y="923537"/>
                    <a:pt x="466725" y="933463"/>
                  </a:cubicBezTo>
                  <a:cubicBezTo>
                    <a:pt x="490008" y="932405"/>
                    <a:pt x="513331" y="932010"/>
                    <a:pt x="536575" y="930288"/>
                  </a:cubicBezTo>
                  <a:cubicBezTo>
                    <a:pt x="548115" y="929433"/>
                    <a:pt x="560849" y="924313"/>
                    <a:pt x="571500" y="920763"/>
                  </a:cubicBezTo>
                  <a:lnTo>
                    <a:pt x="581025" y="917588"/>
                  </a:lnTo>
                  <a:cubicBezTo>
                    <a:pt x="582083" y="914413"/>
                    <a:pt x="582703" y="911056"/>
                    <a:pt x="584200" y="908063"/>
                  </a:cubicBezTo>
                  <a:cubicBezTo>
                    <a:pt x="585907" y="904650"/>
                    <a:pt x="589343" y="902158"/>
                    <a:pt x="590550" y="898538"/>
                  </a:cubicBezTo>
                  <a:cubicBezTo>
                    <a:pt x="599241" y="872465"/>
                    <a:pt x="585471" y="884991"/>
                    <a:pt x="603250" y="873138"/>
                  </a:cubicBezTo>
                  <a:cubicBezTo>
                    <a:pt x="604308" y="869963"/>
                    <a:pt x="606425" y="866960"/>
                    <a:pt x="606425" y="863613"/>
                  </a:cubicBezTo>
                  <a:cubicBezTo>
                    <a:pt x="606425" y="853389"/>
                    <a:pt x="601039" y="852614"/>
                    <a:pt x="593725" y="847738"/>
                  </a:cubicBezTo>
                  <a:cubicBezTo>
                    <a:pt x="562657" y="801136"/>
                    <a:pt x="594201" y="850159"/>
                    <a:pt x="574675" y="815988"/>
                  </a:cubicBezTo>
                  <a:cubicBezTo>
                    <a:pt x="572782" y="812675"/>
                    <a:pt x="569875" y="809950"/>
                    <a:pt x="568325" y="806463"/>
                  </a:cubicBezTo>
                  <a:cubicBezTo>
                    <a:pt x="563908" y="796525"/>
                    <a:pt x="561439" y="785268"/>
                    <a:pt x="558800" y="774713"/>
                  </a:cubicBezTo>
                  <a:cubicBezTo>
                    <a:pt x="559858" y="770480"/>
                    <a:pt x="558072" y="763964"/>
                    <a:pt x="561975" y="762013"/>
                  </a:cubicBezTo>
                  <a:cubicBezTo>
                    <a:pt x="570547" y="757727"/>
                    <a:pt x="581097" y="760414"/>
                    <a:pt x="590550" y="758838"/>
                  </a:cubicBezTo>
                  <a:cubicBezTo>
                    <a:pt x="593851" y="758288"/>
                    <a:pt x="596900" y="756721"/>
                    <a:pt x="600075" y="755663"/>
                  </a:cubicBezTo>
                  <a:cubicBezTo>
                    <a:pt x="611406" y="738666"/>
                    <a:pt x="603727" y="748836"/>
                    <a:pt x="625475" y="727088"/>
                  </a:cubicBezTo>
                  <a:lnTo>
                    <a:pt x="635000" y="717563"/>
                  </a:lnTo>
                  <a:cubicBezTo>
                    <a:pt x="638175" y="714388"/>
                    <a:pt x="640789" y="710529"/>
                    <a:pt x="644525" y="708038"/>
                  </a:cubicBezTo>
                  <a:lnTo>
                    <a:pt x="654050" y="701688"/>
                  </a:lnTo>
                  <a:cubicBezTo>
                    <a:pt x="658260" y="695373"/>
                    <a:pt x="665112" y="690525"/>
                    <a:pt x="657225" y="682638"/>
                  </a:cubicBezTo>
                  <a:cubicBezTo>
                    <a:pt x="654858" y="680271"/>
                    <a:pt x="650875" y="680521"/>
                    <a:pt x="647700" y="679463"/>
                  </a:cubicBezTo>
                  <a:cubicBezTo>
                    <a:pt x="626561" y="658324"/>
                    <a:pt x="646487" y="681090"/>
                    <a:pt x="635000" y="660413"/>
                  </a:cubicBezTo>
                  <a:cubicBezTo>
                    <a:pt x="631294" y="653742"/>
                    <a:pt x="622300" y="641363"/>
                    <a:pt x="622300" y="641363"/>
                  </a:cubicBezTo>
                  <a:cubicBezTo>
                    <a:pt x="623358" y="638188"/>
                    <a:pt x="623108" y="634205"/>
                    <a:pt x="625475" y="631838"/>
                  </a:cubicBezTo>
                  <a:cubicBezTo>
                    <a:pt x="627842" y="629471"/>
                    <a:pt x="631733" y="629389"/>
                    <a:pt x="635000" y="628663"/>
                  </a:cubicBezTo>
                  <a:cubicBezTo>
                    <a:pt x="641284" y="627266"/>
                    <a:pt x="647700" y="626546"/>
                    <a:pt x="654050" y="625488"/>
                  </a:cubicBezTo>
                  <a:cubicBezTo>
                    <a:pt x="657225" y="623371"/>
                    <a:pt x="660644" y="621581"/>
                    <a:pt x="663575" y="619138"/>
                  </a:cubicBezTo>
                  <a:cubicBezTo>
                    <a:pt x="667024" y="616263"/>
                    <a:pt x="669364" y="612104"/>
                    <a:pt x="673100" y="609613"/>
                  </a:cubicBezTo>
                  <a:cubicBezTo>
                    <a:pt x="675885" y="607757"/>
                    <a:pt x="679699" y="608063"/>
                    <a:pt x="682625" y="606438"/>
                  </a:cubicBezTo>
                  <a:cubicBezTo>
                    <a:pt x="689296" y="602732"/>
                    <a:pt x="695325" y="597971"/>
                    <a:pt x="701675" y="593738"/>
                  </a:cubicBezTo>
                  <a:lnTo>
                    <a:pt x="720725" y="581038"/>
                  </a:lnTo>
                  <a:cubicBezTo>
                    <a:pt x="723900" y="578921"/>
                    <a:pt x="726630" y="575895"/>
                    <a:pt x="730250" y="574688"/>
                  </a:cubicBezTo>
                  <a:cubicBezTo>
                    <a:pt x="736600" y="572571"/>
                    <a:pt x="742806" y="569961"/>
                    <a:pt x="749300" y="568338"/>
                  </a:cubicBezTo>
                  <a:cubicBezTo>
                    <a:pt x="789002" y="558412"/>
                    <a:pt x="739641" y="571098"/>
                    <a:pt x="771525" y="561988"/>
                  </a:cubicBezTo>
                  <a:cubicBezTo>
                    <a:pt x="775721" y="560789"/>
                    <a:pt x="780045" y="560067"/>
                    <a:pt x="784225" y="558813"/>
                  </a:cubicBezTo>
                  <a:cubicBezTo>
                    <a:pt x="790636" y="556890"/>
                    <a:pt x="803275" y="552463"/>
                    <a:pt x="803275" y="552463"/>
                  </a:cubicBezTo>
                  <a:cubicBezTo>
                    <a:pt x="808567" y="553521"/>
                    <a:pt x="815334" y="551822"/>
                    <a:pt x="819150" y="555638"/>
                  </a:cubicBezTo>
                  <a:cubicBezTo>
                    <a:pt x="823883" y="560371"/>
                    <a:pt x="823383" y="568338"/>
                    <a:pt x="825500" y="574688"/>
                  </a:cubicBezTo>
                  <a:cubicBezTo>
                    <a:pt x="826558" y="577863"/>
                    <a:pt x="825500" y="583155"/>
                    <a:pt x="828675" y="584213"/>
                  </a:cubicBezTo>
                  <a:lnTo>
                    <a:pt x="838200" y="587388"/>
                  </a:lnTo>
                  <a:cubicBezTo>
                    <a:pt x="841375" y="586330"/>
                    <a:pt x="845358" y="586580"/>
                    <a:pt x="847725" y="584213"/>
                  </a:cubicBezTo>
                  <a:cubicBezTo>
                    <a:pt x="850092" y="581846"/>
                    <a:pt x="849044" y="577473"/>
                    <a:pt x="850900" y="574688"/>
                  </a:cubicBezTo>
                  <a:cubicBezTo>
                    <a:pt x="853391" y="570952"/>
                    <a:pt x="856689" y="567654"/>
                    <a:pt x="860425" y="565163"/>
                  </a:cubicBezTo>
                  <a:cubicBezTo>
                    <a:pt x="863210" y="563307"/>
                    <a:pt x="866721" y="562869"/>
                    <a:pt x="869950" y="561988"/>
                  </a:cubicBezTo>
                  <a:cubicBezTo>
                    <a:pt x="878370" y="559692"/>
                    <a:pt x="886792" y="557350"/>
                    <a:pt x="895350" y="555638"/>
                  </a:cubicBezTo>
                  <a:cubicBezTo>
                    <a:pt x="919783" y="550751"/>
                    <a:pt x="905990" y="553772"/>
                    <a:pt x="936625" y="546113"/>
                  </a:cubicBezTo>
                  <a:lnTo>
                    <a:pt x="949325" y="542938"/>
                  </a:lnTo>
                  <a:cubicBezTo>
                    <a:pt x="1094525" y="551005"/>
                    <a:pt x="913119" y="542938"/>
                    <a:pt x="1069975" y="542938"/>
                  </a:cubicBezTo>
                  <a:cubicBezTo>
                    <a:pt x="1099627" y="542938"/>
                    <a:pt x="1129242" y="545055"/>
                    <a:pt x="1158875" y="546113"/>
                  </a:cubicBezTo>
                  <a:cubicBezTo>
                    <a:pt x="1168400" y="545055"/>
                    <a:pt x="1181003" y="550029"/>
                    <a:pt x="1187450" y="542938"/>
                  </a:cubicBezTo>
                  <a:cubicBezTo>
                    <a:pt x="1194605" y="535068"/>
                    <a:pt x="1189008" y="521700"/>
                    <a:pt x="1190625" y="511188"/>
                  </a:cubicBezTo>
                  <a:cubicBezTo>
                    <a:pt x="1191948" y="502586"/>
                    <a:pt x="1201669" y="485834"/>
                    <a:pt x="1206500" y="482613"/>
                  </a:cubicBezTo>
                  <a:cubicBezTo>
                    <a:pt x="1214967" y="476969"/>
                    <a:pt x="1218968" y="475200"/>
                    <a:pt x="1225550" y="466738"/>
                  </a:cubicBezTo>
                  <a:cubicBezTo>
                    <a:pt x="1230235" y="460714"/>
                    <a:pt x="1238250" y="447688"/>
                    <a:pt x="1238250" y="447688"/>
                  </a:cubicBezTo>
                  <a:lnTo>
                    <a:pt x="1219200" y="419113"/>
                  </a:lnTo>
                  <a:cubicBezTo>
                    <a:pt x="1217083" y="415938"/>
                    <a:pt x="1214057" y="413208"/>
                    <a:pt x="1212850" y="409588"/>
                  </a:cubicBezTo>
                  <a:cubicBezTo>
                    <a:pt x="1211792" y="406413"/>
                    <a:pt x="1211172" y="403056"/>
                    <a:pt x="1209675" y="400063"/>
                  </a:cubicBezTo>
                  <a:cubicBezTo>
                    <a:pt x="1207968" y="396650"/>
                    <a:pt x="1205032" y="393951"/>
                    <a:pt x="1203325" y="390538"/>
                  </a:cubicBezTo>
                  <a:cubicBezTo>
                    <a:pt x="1199417" y="382722"/>
                    <a:pt x="1198194" y="369280"/>
                    <a:pt x="1196975" y="361963"/>
                  </a:cubicBezTo>
                  <a:cubicBezTo>
                    <a:pt x="1198033" y="350321"/>
                    <a:pt x="1197701" y="338468"/>
                    <a:pt x="1200150" y="327038"/>
                  </a:cubicBezTo>
                  <a:cubicBezTo>
                    <a:pt x="1200950" y="323307"/>
                    <a:pt x="1204950" y="321000"/>
                    <a:pt x="1206500" y="317513"/>
                  </a:cubicBezTo>
                  <a:cubicBezTo>
                    <a:pt x="1209218" y="311396"/>
                    <a:pt x="1210733" y="304813"/>
                    <a:pt x="1212850" y="298463"/>
                  </a:cubicBezTo>
                  <a:cubicBezTo>
                    <a:pt x="1217405" y="284798"/>
                    <a:pt x="1215213" y="292185"/>
                    <a:pt x="1219200" y="276238"/>
                  </a:cubicBezTo>
                  <a:cubicBezTo>
                    <a:pt x="1218142" y="251896"/>
                    <a:pt x="1224580" y="226026"/>
                    <a:pt x="1216025" y="203213"/>
                  </a:cubicBezTo>
                  <a:cubicBezTo>
                    <a:pt x="1213029" y="195224"/>
                    <a:pt x="1198857" y="202283"/>
                    <a:pt x="1190625" y="200038"/>
                  </a:cubicBezTo>
                  <a:cubicBezTo>
                    <a:pt x="1186944" y="199034"/>
                    <a:pt x="1184513" y="195395"/>
                    <a:pt x="1181100" y="193688"/>
                  </a:cubicBezTo>
                  <a:cubicBezTo>
                    <a:pt x="1178107" y="192191"/>
                    <a:pt x="1174568" y="192010"/>
                    <a:pt x="1171575" y="190513"/>
                  </a:cubicBezTo>
                  <a:cubicBezTo>
                    <a:pt x="1168162" y="188806"/>
                    <a:pt x="1165363" y="186056"/>
                    <a:pt x="1162050" y="184163"/>
                  </a:cubicBezTo>
                  <a:cubicBezTo>
                    <a:pt x="1157941" y="181815"/>
                    <a:pt x="1153459" y="180161"/>
                    <a:pt x="1149350" y="177813"/>
                  </a:cubicBezTo>
                  <a:cubicBezTo>
                    <a:pt x="1146037" y="175920"/>
                    <a:pt x="1143332" y="172966"/>
                    <a:pt x="1139825" y="171463"/>
                  </a:cubicBezTo>
                  <a:cubicBezTo>
                    <a:pt x="1135814" y="169744"/>
                    <a:pt x="1131358" y="169346"/>
                    <a:pt x="1127125" y="168288"/>
                  </a:cubicBezTo>
                  <a:cubicBezTo>
                    <a:pt x="1097257" y="148376"/>
                    <a:pt x="1144444" y="178890"/>
                    <a:pt x="1101725" y="155588"/>
                  </a:cubicBezTo>
                  <a:cubicBezTo>
                    <a:pt x="1095025" y="151934"/>
                    <a:pt x="1089025" y="147121"/>
                    <a:pt x="1082675" y="142888"/>
                  </a:cubicBezTo>
                  <a:cubicBezTo>
                    <a:pt x="1079500" y="140771"/>
                    <a:pt x="1076563" y="138245"/>
                    <a:pt x="1073150" y="136538"/>
                  </a:cubicBezTo>
                  <a:cubicBezTo>
                    <a:pt x="1064683" y="132305"/>
                    <a:pt x="1055626" y="129089"/>
                    <a:pt x="1047750" y="123838"/>
                  </a:cubicBezTo>
                  <a:cubicBezTo>
                    <a:pt x="1044575" y="121721"/>
                    <a:pt x="1041638" y="119195"/>
                    <a:pt x="1038225" y="117488"/>
                  </a:cubicBezTo>
                  <a:cubicBezTo>
                    <a:pt x="1027521" y="112136"/>
                    <a:pt x="1027011" y="116772"/>
                    <a:pt x="1016000" y="107963"/>
                  </a:cubicBezTo>
                  <a:cubicBezTo>
                    <a:pt x="1008988" y="102353"/>
                    <a:pt x="1001931" y="96385"/>
                    <a:pt x="996950" y="88913"/>
                  </a:cubicBezTo>
                  <a:cubicBezTo>
                    <a:pt x="994833" y="85738"/>
                    <a:pt x="993298" y="82086"/>
                    <a:pt x="990600" y="79388"/>
                  </a:cubicBezTo>
                  <a:cubicBezTo>
                    <a:pt x="987902" y="76690"/>
                    <a:pt x="984006" y="75481"/>
                    <a:pt x="981075" y="73038"/>
                  </a:cubicBezTo>
                  <a:cubicBezTo>
                    <a:pt x="977626" y="70163"/>
                    <a:pt x="974999" y="66388"/>
                    <a:pt x="971550" y="63513"/>
                  </a:cubicBezTo>
                  <a:cubicBezTo>
                    <a:pt x="965923" y="58824"/>
                    <a:pt x="955719" y="53553"/>
                    <a:pt x="949325" y="50813"/>
                  </a:cubicBezTo>
                  <a:cubicBezTo>
                    <a:pt x="946249" y="49495"/>
                    <a:pt x="942726" y="49263"/>
                    <a:pt x="939800" y="47638"/>
                  </a:cubicBezTo>
                  <a:cubicBezTo>
                    <a:pt x="933129" y="43932"/>
                    <a:pt x="927100" y="39171"/>
                    <a:pt x="920750" y="34938"/>
                  </a:cubicBezTo>
                  <a:cubicBezTo>
                    <a:pt x="917575" y="32821"/>
                    <a:pt x="914845" y="29795"/>
                    <a:pt x="911225" y="28588"/>
                  </a:cubicBezTo>
                  <a:lnTo>
                    <a:pt x="882650" y="19063"/>
                  </a:lnTo>
                  <a:lnTo>
                    <a:pt x="873125" y="15888"/>
                  </a:lnTo>
                  <a:cubicBezTo>
                    <a:pt x="869950" y="14830"/>
                    <a:pt x="866847" y="13525"/>
                    <a:pt x="863600" y="12713"/>
                  </a:cubicBezTo>
                  <a:cubicBezTo>
                    <a:pt x="859367" y="11655"/>
                    <a:pt x="855096" y="10737"/>
                    <a:pt x="850900" y="9538"/>
                  </a:cubicBezTo>
                  <a:cubicBezTo>
                    <a:pt x="847682" y="8619"/>
                    <a:pt x="844622" y="7175"/>
                    <a:pt x="841375" y="6363"/>
                  </a:cubicBezTo>
                  <a:lnTo>
                    <a:pt x="815975" y="13"/>
                  </a:lnTo>
                  <a:cubicBezTo>
                    <a:pt x="813311" y="66"/>
                    <a:pt x="672880" y="-863"/>
                    <a:pt x="622300" y="6363"/>
                  </a:cubicBezTo>
                  <a:cubicBezTo>
                    <a:pt x="611616" y="7889"/>
                    <a:pt x="601133" y="10596"/>
                    <a:pt x="590550" y="12713"/>
                  </a:cubicBezTo>
                  <a:cubicBezTo>
                    <a:pt x="579638" y="14895"/>
                    <a:pt x="572437" y="16074"/>
                    <a:pt x="561975" y="19063"/>
                  </a:cubicBezTo>
                  <a:cubicBezTo>
                    <a:pt x="558757" y="19982"/>
                    <a:pt x="555697" y="21426"/>
                    <a:pt x="552450" y="22238"/>
                  </a:cubicBezTo>
                  <a:cubicBezTo>
                    <a:pt x="547215" y="23547"/>
                    <a:pt x="541810" y="24104"/>
                    <a:pt x="536575" y="25413"/>
                  </a:cubicBezTo>
                  <a:cubicBezTo>
                    <a:pt x="520806" y="29355"/>
                    <a:pt x="532523" y="28123"/>
                    <a:pt x="514350" y="34938"/>
                  </a:cubicBezTo>
                  <a:cubicBezTo>
                    <a:pt x="510264" y="36470"/>
                    <a:pt x="505846" y="36914"/>
                    <a:pt x="501650" y="38113"/>
                  </a:cubicBezTo>
                  <a:cubicBezTo>
                    <a:pt x="498432" y="39032"/>
                    <a:pt x="495467" y="41112"/>
                    <a:pt x="492125" y="41288"/>
                  </a:cubicBezTo>
                  <a:cubicBezTo>
                    <a:pt x="455119" y="43236"/>
                    <a:pt x="418042" y="43405"/>
                    <a:pt x="381000" y="44463"/>
                  </a:cubicBezTo>
                  <a:cubicBezTo>
                    <a:pt x="362990" y="46714"/>
                    <a:pt x="357884" y="46318"/>
                    <a:pt x="342900" y="50813"/>
                  </a:cubicBezTo>
                  <a:cubicBezTo>
                    <a:pt x="336489" y="52736"/>
                    <a:pt x="330200" y="55046"/>
                    <a:pt x="323850" y="57163"/>
                  </a:cubicBezTo>
                  <a:lnTo>
                    <a:pt x="314325" y="60338"/>
                  </a:lnTo>
                  <a:cubicBezTo>
                    <a:pt x="313267" y="63513"/>
                    <a:pt x="313517" y="67496"/>
                    <a:pt x="311150" y="69863"/>
                  </a:cubicBezTo>
                  <a:cubicBezTo>
                    <a:pt x="308783" y="72230"/>
                    <a:pt x="304551" y="71413"/>
                    <a:pt x="301625" y="73038"/>
                  </a:cubicBezTo>
                  <a:cubicBezTo>
                    <a:pt x="294954" y="76744"/>
                    <a:pt x="288925" y="81505"/>
                    <a:pt x="282575" y="85738"/>
                  </a:cubicBezTo>
                  <a:lnTo>
                    <a:pt x="273050" y="92088"/>
                  </a:lnTo>
                  <a:cubicBezTo>
                    <a:pt x="265040" y="104104"/>
                    <a:pt x="264054" y="104259"/>
                    <a:pt x="260350" y="111138"/>
                  </a:cubicBezTo>
                  <a:close/>
                </a:path>
              </a:pathLst>
            </a:custGeom>
            <a:solidFill>
              <a:srgbClr val="C00000"/>
            </a:solidFill>
            <a:ln w="254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0" name="Freeform 8">
              <a:extLst>
                <a:ext uri="{FF2B5EF4-FFF2-40B4-BE49-F238E27FC236}">
                  <a16:creationId xmlns:a16="http://schemas.microsoft.com/office/drawing/2014/main" id="{D5347223-C850-4BD2-83DC-B16D901B7D02}"/>
                </a:ext>
              </a:extLst>
            </p:cNvPr>
            <p:cNvSpPr/>
            <p:nvPr/>
          </p:nvSpPr>
          <p:spPr>
            <a:xfrm>
              <a:off x="8762247" y="1901747"/>
              <a:ext cx="1083330" cy="905979"/>
            </a:xfrm>
            <a:custGeom>
              <a:avLst/>
              <a:gdLst>
                <a:gd name="connsiteX0" fmla="*/ 231775 w 844550"/>
                <a:gd name="connsiteY0" fmla="*/ 111125 h 949326"/>
                <a:gd name="connsiteX1" fmla="*/ 225425 w 844550"/>
                <a:gd name="connsiteY1" fmla="*/ 133350 h 949326"/>
                <a:gd name="connsiteX2" fmla="*/ 212725 w 844550"/>
                <a:gd name="connsiteY2" fmla="*/ 155575 h 949326"/>
                <a:gd name="connsiteX3" fmla="*/ 209550 w 844550"/>
                <a:gd name="connsiteY3" fmla="*/ 168275 h 949326"/>
                <a:gd name="connsiteX4" fmla="*/ 206375 w 844550"/>
                <a:gd name="connsiteY4" fmla="*/ 177800 h 949326"/>
                <a:gd name="connsiteX5" fmla="*/ 196850 w 844550"/>
                <a:gd name="connsiteY5" fmla="*/ 219075 h 949326"/>
                <a:gd name="connsiteX6" fmla="*/ 180975 w 844550"/>
                <a:gd name="connsiteY6" fmla="*/ 266700 h 949326"/>
                <a:gd name="connsiteX7" fmla="*/ 177800 w 844550"/>
                <a:gd name="connsiteY7" fmla="*/ 276225 h 949326"/>
                <a:gd name="connsiteX8" fmla="*/ 174625 w 844550"/>
                <a:gd name="connsiteY8" fmla="*/ 285750 h 949326"/>
                <a:gd name="connsiteX9" fmla="*/ 171450 w 844550"/>
                <a:gd name="connsiteY9" fmla="*/ 304800 h 949326"/>
                <a:gd name="connsiteX10" fmla="*/ 165100 w 844550"/>
                <a:gd name="connsiteY10" fmla="*/ 314325 h 949326"/>
                <a:gd name="connsiteX11" fmla="*/ 142875 w 844550"/>
                <a:gd name="connsiteY11" fmla="*/ 346075 h 949326"/>
                <a:gd name="connsiteX12" fmla="*/ 123825 w 844550"/>
                <a:gd name="connsiteY12" fmla="*/ 374650 h 949326"/>
                <a:gd name="connsiteX13" fmla="*/ 117475 w 844550"/>
                <a:gd name="connsiteY13" fmla="*/ 384175 h 949326"/>
                <a:gd name="connsiteX14" fmla="*/ 104775 w 844550"/>
                <a:gd name="connsiteY14" fmla="*/ 406400 h 949326"/>
                <a:gd name="connsiteX15" fmla="*/ 95250 w 844550"/>
                <a:gd name="connsiteY15" fmla="*/ 425450 h 949326"/>
                <a:gd name="connsiteX16" fmla="*/ 92075 w 844550"/>
                <a:gd name="connsiteY16" fmla="*/ 434975 h 949326"/>
                <a:gd name="connsiteX17" fmla="*/ 79375 w 844550"/>
                <a:gd name="connsiteY17" fmla="*/ 454025 h 949326"/>
                <a:gd name="connsiteX18" fmla="*/ 73025 w 844550"/>
                <a:gd name="connsiteY18" fmla="*/ 463550 h 949326"/>
                <a:gd name="connsiteX19" fmla="*/ 66675 w 844550"/>
                <a:gd name="connsiteY19" fmla="*/ 473075 h 949326"/>
                <a:gd name="connsiteX20" fmla="*/ 57150 w 844550"/>
                <a:gd name="connsiteY20" fmla="*/ 492125 h 949326"/>
                <a:gd name="connsiteX21" fmla="*/ 50800 w 844550"/>
                <a:gd name="connsiteY21" fmla="*/ 511175 h 949326"/>
                <a:gd name="connsiteX22" fmla="*/ 47625 w 844550"/>
                <a:gd name="connsiteY22" fmla="*/ 520700 h 949326"/>
                <a:gd name="connsiteX23" fmla="*/ 41275 w 844550"/>
                <a:gd name="connsiteY23" fmla="*/ 530225 h 949326"/>
                <a:gd name="connsiteX24" fmla="*/ 53975 w 844550"/>
                <a:gd name="connsiteY24" fmla="*/ 549275 h 949326"/>
                <a:gd name="connsiteX25" fmla="*/ 66675 w 844550"/>
                <a:gd name="connsiteY25" fmla="*/ 568325 h 949326"/>
                <a:gd name="connsiteX26" fmla="*/ 76200 w 844550"/>
                <a:gd name="connsiteY26" fmla="*/ 587375 h 949326"/>
                <a:gd name="connsiteX27" fmla="*/ 85725 w 844550"/>
                <a:gd name="connsiteY27" fmla="*/ 593725 h 949326"/>
                <a:gd name="connsiteX28" fmla="*/ 142875 w 844550"/>
                <a:gd name="connsiteY28" fmla="*/ 587375 h 949326"/>
                <a:gd name="connsiteX29" fmla="*/ 136525 w 844550"/>
                <a:gd name="connsiteY29" fmla="*/ 606425 h 949326"/>
                <a:gd name="connsiteX30" fmla="*/ 123825 w 844550"/>
                <a:gd name="connsiteY30" fmla="*/ 625475 h 949326"/>
                <a:gd name="connsiteX31" fmla="*/ 117475 w 844550"/>
                <a:gd name="connsiteY31" fmla="*/ 644525 h 949326"/>
                <a:gd name="connsiteX32" fmla="*/ 114300 w 844550"/>
                <a:gd name="connsiteY32" fmla="*/ 685800 h 949326"/>
                <a:gd name="connsiteX33" fmla="*/ 111125 w 844550"/>
                <a:gd name="connsiteY33" fmla="*/ 704850 h 949326"/>
                <a:gd name="connsiteX34" fmla="*/ 92075 w 844550"/>
                <a:gd name="connsiteY34" fmla="*/ 711200 h 949326"/>
                <a:gd name="connsiteX35" fmla="*/ 73025 w 844550"/>
                <a:gd name="connsiteY35" fmla="*/ 723900 h 949326"/>
                <a:gd name="connsiteX36" fmla="*/ 63500 w 844550"/>
                <a:gd name="connsiteY36" fmla="*/ 727075 h 949326"/>
                <a:gd name="connsiteX37" fmla="*/ 44450 w 844550"/>
                <a:gd name="connsiteY37" fmla="*/ 739775 h 949326"/>
                <a:gd name="connsiteX38" fmla="*/ 38100 w 844550"/>
                <a:gd name="connsiteY38" fmla="*/ 749300 h 949326"/>
                <a:gd name="connsiteX39" fmla="*/ 34925 w 844550"/>
                <a:gd name="connsiteY39" fmla="*/ 758825 h 949326"/>
                <a:gd name="connsiteX40" fmla="*/ 22225 w 844550"/>
                <a:gd name="connsiteY40" fmla="*/ 777875 h 949326"/>
                <a:gd name="connsiteX41" fmla="*/ 15875 w 844550"/>
                <a:gd name="connsiteY41" fmla="*/ 796925 h 949326"/>
                <a:gd name="connsiteX42" fmla="*/ 0 w 844550"/>
                <a:gd name="connsiteY42" fmla="*/ 825500 h 949326"/>
                <a:gd name="connsiteX43" fmla="*/ 53975 w 844550"/>
                <a:gd name="connsiteY43" fmla="*/ 828675 h 949326"/>
                <a:gd name="connsiteX44" fmla="*/ 69850 w 844550"/>
                <a:gd name="connsiteY44" fmla="*/ 831850 h 949326"/>
                <a:gd name="connsiteX45" fmla="*/ 73025 w 844550"/>
                <a:gd name="connsiteY45" fmla="*/ 841375 h 949326"/>
                <a:gd name="connsiteX46" fmla="*/ 69850 w 844550"/>
                <a:gd name="connsiteY46" fmla="*/ 850900 h 949326"/>
                <a:gd name="connsiteX47" fmla="*/ 63500 w 844550"/>
                <a:gd name="connsiteY47" fmla="*/ 860425 h 949326"/>
                <a:gd name="connsiteX48" fmla="*/ 57150 w 844550"/>
                <a:gd name="connsiteY48" fmla="*/ 879475 h 949326"/>
                <a:gd name="connsiteX49" fmla="*/ 53975 w 844550"/>
                <a:gd name="connsiteY49" fmla="*/ 889000 h 949326"/>
                <a:gd name="connsiteX50" fmla="*/ 117475 w 844550"/>
                <a:gd name="connsiteY50" fmla="*/ 895350 h 949326"/>
                <a:gd name="connsiteX51" fmla="*/ 136525 w 844550"/>
                <a:gd name="connsiteY51" fmla="*/ 901700 h 949326"/>
                <a:gd name="connsiteX52" fmla="*/ 133350 w 844550"/>
                <a:gd name="connsiteY52" fmla="*/ 920750 h 949326"/>
                <a:gd name="connsiteX53" fmla="*/ 234950 w 844550"/>
                <a:gd name="connsiteY53" fmla="*/ 936625 h 949326"/>
                <a:gd name="connsiteX54" fmla="*/ 234950 w 844550"/>
                <a:gd name="connsiteY54" fmla="*/ 819150 h 949326"/>
                <a:gd name="connsiteX55" fmla="*/ 307975 w 844550"/>
                <a:gd name="connsiteY55" fmla="*/ 822325 h 949326"/>
                <a:gd name="connsiteX56" fmla="*/ 327025 w 844550"/>
                <a:gd name="connsiteY56" fmla="*/ 831850 h 949326"/>
                <a:gd name="connsiteX57" fmla="*/ 346075 w 844550"/>
                <a:gd name="connsiteY57" fmla="*/ 838200 h 949326"/>
                <a:gd name="connsiteX58" fmla="*/ 365125 w 844550"/>
                <a:gd name="connsiteY58" fmla="*/ 844550 h 949326"/>
                <a:gd name="connsiteX59" fmla="*/ 374650 w 844550"/>
                <a:gd name="connsiteY59" fmla="*/ 847725 h 949326"/>
                <a:gd name="connsiteX60" fmla="*/ 393700 w 844550"/>
                <a:gd name="connsiteY60" fmla="*/ 860425 h 949326"/>
                <a:gd name="connsiteX61" fmla="*/ 403225 w 844550"/>
                <a:gd name="connsiteY61" fmla="*/ 866775 h 949326"/>
                <a:gd name="connsiteX62" fmla="*/ 412750 w 844550"/>
                <a:gd name="connsiteY62" fmla="*/ 869950 h 949326"/>
                <a:gd name="connsiteX63" fmla="*/ 422275 w 844550"/>
                <a:gd name="connsiteY63" fmla="*/ 876300 h 949326"/>
                <a:gd name="connsiteX64" fmla="*/ 441325 w 844550"/>
                <a:gd name="connsiteY64" fmla="*/ 882650 h 949326"/>
                <a:gd name="connsiteX65" fmla="*/ 450850 w 844550"/>
                <a:gd name="connsiteY65" fmla="*/ 885825 h 949326"/>
                <a:gd name="connsiteX66" fmla="*/ 460375 w 844550"/>
                <a:gd name="connsiteY66" fmla="*/ 889000 h 949326"/>
                <a:gd name="connsiteX67" fmla="*/ 469900 w 844550"/>
                <a:gd name="connsiteY67" fmla="*/ 895350 h 949326"/>
                <a:gd name="connsiteX68" fmla="*/ 479425 w 844550"/>
                <a:gd name="connsiteY68" fmla="*/ 889000 h 949326"/>
                <a:gd name="connsiteX69" fmla="*/ 539750 w 844550"/>
                <a:gd name="connsiteY69" fmla="*/ 882650 h 949326"/>
                <a:gd name="connsiteX70" fmla="*/ 581025 w 844550"/>
                <a:gd name="connsiteY70" fmla="*/ 876300 h 949326"/>
                <a:gd name="connsiteX71" fmla="*/ 590550 w 844550"/>
                <a:gd name="connsiteY71" fmla="*/ 873125 h 949326"/>
                <a:gd name="connsiteX72" fmla="*/ 593725 w 844550"/>
                <a:gd name="connsiteY72" fmla="*/ 828675 h 949326"/>
                <a:gd name="connsiteX73" fmla="*/ 596900 w 844550"/>
                <a:gd name="connsiteY73" fmla="*/ 819150 h 949326"/>
                <a:gd name="connsiteX74" fmla="*/ 606425 w 844550"/>
                <a:gd name="connsiteY74" fmla="*/ 787400 h 949326"/>
                <a:gd name="connsiteX75" fmla="*/ 612775 w 844550"/>
                <a:gd name="connsiteY75" fmla="*/ 768350 h 949326"/>
                <a:gd name="connsiteX76" fmla="*/ 615950 w 844550"/>
                <a:gd name="connsiteY76" fmla="*/ 758825 h 949326"/>
                <a:gd name="connsiteX77" fmla="*/ 622300 w 844550"/>
                <a:gd name="connsiteY77" fmla="*/ 749300 h 949326"/>
                <a:gd name="connsiteX78" fmla="*/ 641350 w 844550"/>
                <a:gd name="connsiteY78" fmla="*/ 758825 h 949326"/>
                <a:gd name="connsiteX79" fmla="*/ 660400 w 844550"/>
                <a:gd name="connsiteY79" fmla="*/ 774700 h 949326"/>
                <a:gd name="connsiteX80" fmla="*/ 688975 w 844550"/>
                <a:gd name="connsiteY80" fmla="*/ 787400 h 949326"/>
                <a:gd name="connsiteX81" fmla="*/ 695325 w 844550"/>
                <a:gd name="connsiteY81" fmla="*/ 796925 h 949326"/>
                <a:gd name="connsiteX82" fmla="*/ 704850 w 844550"/>
                <a:gd name="connsiteY82" fmla="*/ 790575 h 949326"/>
                <a:gd name="connsiteX83" fmla="*/ 723900 w 844550"/>
                <a:gd name="connsiteY83" fmla="*/ 784225 h 949326"/>
                <a:gd name="connsiteX84" fmla="*/ 755650 w 844550"/>
                <a:gd name="connsiteY84" fmla="*/ 777875 h 949326"/>
                <a:gd name="connsiteX85" fmla="*/ 784225 w 844550"/>
                <a:gd name="connsiteY85" fmla="*/ 768350 h 949326"/>
                <a:gd name="connsiteX86" fmla="*/ 793750 w 844550"/>
                <a:gd name="connsiteY86" fmla="*/ 765175 h 949326"/>
                <a:gd name="connsiteX87" fmla="*/ 825500 w 844550"/>
                <a:gd name="connsiteY87" fmla="*/ 755650 h 949326"/>
                <a:gd name="connsiteX88" fmla="*/ 835025 w 844550"/>
                <a:gd name="connsiteY88" fmla="*/ 752475 h 949326"/>
                <a:gd name="connsiteX89" fmla="*/ 844550 w 844550"/>
                <a:gd name="connsiteY89" fmla="*/ 749300 h 949326"/>
                <a:gd name="connsiteX90" fmla="*/ 835025 w 844550"/>
                <a:gd name="connsiteY90" fmla="*/ 730250 h 949326"/>
                <a:gd name="connsiteX91" fmla="*/ 825500 w 844550"/>
                <a:gd name="connsiteY91" fmla="*/ 723900 h 949326"/>
                <a:gd name="connsiteX92" fmla="*/ 806450 w 844550"/>
                <a:gd name="connsiteY92" fmla="*/ 704850 h 949326"/>
                <a:gd name="connsiteX93" fmla="*/ 790575 w 844550"/>
                <a:gd name="connsiteY93" fmla="*/ 685800 h 949326"/>
                <a:gd name="connsiteX94" fmla="*/ 771525 w 844550"/>
                <a:gd name="connsiteY94" fmla="*/ 669925 h 949326"/>
                <a:gd name="connsiteX95" fmla="*/ 777875 w 844550"/>
                <a:gd name="connsiteY95" fmla="*/ 660400 h 949326"/>
                <a:gd name="connsiteX96" fmla="*/ 796925 w 844550"/>
                <a:gd name="connsiteY96" fmla="*/ 654050 h 949326"/>
                <a:gd name="connsiteX97" fmla="*/ 790575 w 844550"/>
                <a:gd name="connsiteY97" fmla="*/ 644525 h 949326"/>
                <a:gd name="connsiteX98" fmla="*/ 777875 w 844550"/>
                <a:gd name="connsiteY98" fmla="*/ 641350 h 949326"/>
                <a:gd name="connsiteX99" fmla="*/ 768350 w 844550"/>
                <a:gd name="connsiteY99" fmla="*/ 635000 h 949326"/>
                <a:gd name="connsiteX100" fmla="*/ 758825 w 844550"/>
                <a:gd name="connsiteY100" fmla="*/ 631825 h 949326"/>
                <a:gd name="connsiteX101" fmla="*/ 730250 w 844550"/>
                <a:gd name="connsiteY101" fmla="*/ 609600 h 949326"/>
                <a:gd name="connsiteX102" fmla="*/ 723900 w 844550"/>
                <a:gd name="connsiteY102" fmla="*/ 600075 h 949326"/>
                <a:gd name="connsiteX103" fmla="*/ 739775 w 844550"/>
                <a:gd name="connsiteY103" fmla="*/ 584200 h 949326"/>
                <a:gd name="connsiteX104" fmla="*/ 755650 w 844550"/>
                <a:gd name="connsiteY104" fmla="*/ 565150 h 949326"/>
                <a:gd name="connsiteX105" fmla="*/ 752475 w 844550"/>
                <a:gd name="connsiteY105" fmla="*/ 555625 h 949326"/>
                <a:gd name="connsiteX106" fmla="*/ 742950 w 844550"/>
                <a:gd name="connsiteY106" fmla="*/ 552450 h 949326"/>
                <a:gd name="connsiteX107" fmla="*/ 723900 w 844550"/>
                <a:gd name="connsiteY107" fmla="*/ 539750 h 949326"/>
                <a:gd name="connsiteX108" fmla="*/ 704850 w 844550"/>
                <a:gd name="connsiteY108" fmla="*/ 520700 h 949326"/>
                <a:gd name="connsiteX109" fmla="*/ 692150 w 844550"/>
                <a:gd name="connsiteY109" fmla="*/ 514350 h 949326"/>
                <a:gd name="connsiteX110" fmla="*/ 682625 w 844550"/>
                <a:gd name="connsiteY110" fmla="*/ 504825 h 949326"/>
                <a:gd name="connsiteX111" fmla="*/ 673100 w 844550"/>
                <a:gd name="connsiteY111" fmla="*/ 498475 h 949326"/>
                <a:gd name="connsiteX112" fmla="*/ 682625 w 844550"/>
                <a:gd name="connsiteY112" fmla="*/ 495300 h 949326"/>
                <a:gd name="connsiteX113" fmla="*/ 701675 w 844550"/>
                <a:gd name="connsiteY113" fmla="*/ 463550 h 949326"/>
                <a:gd name="connsiteX114" fmla="*/ 717550 w 844550"/>
                <a:gd name="connsiteY114" fmla="*/ 441325 h 949326"/>
                <a:gd name="connsiteX115" fmla="*/ 730250 w 844550"/>
                <a:gd name="connsiteY115" fmla="*/ 412750 h 949326"/>
                <a:gd name="connsiteX116" fmla="*/ 739775 w 844550"/>
                <a:gd name="connsiteY116" fmla="*/ 396875 h 949326"/>
                <a:gd name="connsiteX117" fmla="*/ 752475 w 844550"/>
                <a:gd name="connsiteY117" fmla="*/ 374650 h 949326"/>
                <a:gd name="connsiteX118" fmla="*/ 755650 w 844550"/>
                <a:gd name="connsiteY118" fmla="*/ 361950 h 949326"/>
                <a:gd name="connsiteX119" fmla="*/ 768350 w 844550"/>
                <a:gd name="connsiteY119" fmla="*/ 342900 h 949326"/>
                <a:gd name="connsiteX120" fmla="*/ 781050 w 844550"/>
                <a:gd name="connsiteY120" fmla="*/ 323850 h 949326"/>
                <a:gd name="connsiteX121" fmla="*/ 793750 w 844550"/>
                <a:gd name="connsiteY121" fmla="*/ 301625 h 949326"/>
                <a:gd name="connsiteX122" fmla="*/ 806450 w 844550"/>
                <a:gd name="connsiteY122" fmla="*/ 282575 h 949326"/>
                <a:gd name="connsiteX123" fmla="*/ 809625 w 844550"/>
                <a:gd name="connsiteY123" fmla="*/ 273050 h 949326"/>
                <a:gd name="connsiteX124" fmla="*/ 828675 w 844550"/>
                <a:gd name="connsiteY124" fmla="*/ 244475 h 949326"/>
                <a:gd name="connsiteX125" fmla="*/ 835025 w 844550"/>
                <a:gd name="connsiteY125" fmla="*/ 234950 h 949326"/>
                <a:gd name="connsiteX126" fmla="*/ 838200 w 844550"/>
                <a:gd name="connsiteY126" fmla="*/ 225425 h 949326"/>
                <a:gd name="connsiteX127" fmla="*/ 831850 w 844550"/>
                <a:gd name="connsiteY127" fmla="*/ 215900 h 949326"/>
                <a:gd name="connsiteX128" fmla="*/ 822325 w 844550"/>
                <a:gd name="connsiteY128" fmla="*/ 212725 h 949326"/>
                <a:gd name="connsiteX129" fmla="*/ 812800 w 844550"/>
                <a:gd name="connsiteY129" fmla="*/ 206375 h 949326"/>
                <a:gd name="connsiteX130" fmla="*/ 796925 w 844550"/>
                <a:gd name="connsiteY130" fmla="*/ 187325 h 949326"/>
                <a:gd name="connsiteX131" fmla="*/ 800100 w 844550"/>
                <a:gd name="connsiteY131" fmla="*/ 177800 h 949326"/>
                <a:gd name="connsiteX132" fmla="*/ 790575 w 844550"/>
                <a:gd name="connsiteY132" fmla="*/ 136525 h 949326"/>
                <a:gd name="connsiteX133" fmla="*/ 787400 w 844550"/>
                <a:gd name="connsiteY133" fmla="*/ 127000 h 949326"/>
                <a:gd name="connsiteX134" fmla="*/ 758825 w 844550"/>
                <a:gd name="connsiteY134" fmla="*/ 123825 h 949326"/>
                <a:gd name="connsiteX135" fmla="*/ 739775 w 844550"/>
                <a:gd name="connsiteY135" fmla="*/ 114300 h 949326"/>
                <a:gd name="connsiteX136" fmla="*/ 720725 w 844550"/>
                <a:gd name="connsiteY136" fmla="*/ 107950 h 949326"/>
                <a:gd name="connsiteX137" fmla="*/ 701675 w 844550"/>
                <a:gd name="connsiteY137" fmla="*/ 95250 h 949326"/>
                <a:gd name="connsiteX138" fmla="*/ 692150 w 844550"/>
                <a:gd name="connsiteY138" fmla="*/ 88900 h 949326"/>
                <a:gd name="connsiteX139" fmla="*/ 673100 w 844550"/>
                <a:gd name="connsiteY139" fmla="*/ 79375 h 949326"/>
                <a:gd name="connsiteX140" fmla="*/ 638175 w 844550"/>
                <a:gd name="connsiteY140" fmla="*/ 63500 h 949326"/>
                <a:gd name="connsiteX141" fmla="*/ 628650 w 844550"/>
                <a:gd name="connsiteY141" fmla="*/ 57150 h 949326"/>
                <a:gd name="connsiteX142" fmla="*/ 609600 w 844550"/>
                <a:gd name="connsiteY142" fmla="*/ 50800 h 949326"/>
                <a:gd name="connsiteX143" fmla="*/ 600075 w 844550"/>
                <a:gd name="connsiteY143" fmla="*/ 47625 h 949326"/>
                <a:gd name="connsiteX144" fmla="*/ 590550 w 844550"/>
                <a:gd name="connsiteY144" fmla="*/ 44450 h 949326"/>
                <a:gd name="connsiteX145" fmla="*/ 581025 w 844550"/>
                <a:gd name="connsiteY145" fmla="*/ 38100 h 949326"/>
                <a:gd name="connsiteX146" fmla="*/ 571500 w 844550"/>
                <a:gd name="connsiteY146" fmla="*/ 34925 h 949326"/>
                <a:gd name="connsiteX147" fmla="*/ 561975 w 844550"/>
                <a:gd name="connsiteY147" fmla="*/ 28575 h 949326"/>
                <a:gd name="connsiteX148" fmla="*/ 542925 w 844550"/>
                <a:gd name="connsiteY148" fmla="*/ 12700 h 949326"/>
                <a:gd name="connsiteX149" fmla="*/ 530225 w 844550"/>
                <a:gd name="connsiteY149" fmla="*/ 9525 h 949326"/>
                <a:gd name="connsiteX150" fmla="*/ 511175 w 844550"/>
                <a:gd name="connsiteY150" fmla="*/ 3175 h 949326"/>
                <a:gd name="connsiteX151" fmla="*/ 501650 w 844550"/>
                <a:gd name="connsiteY151" fmla="*/ 0 h 949326"/>
                <a:gd name="connsiteX152" fmla="*/ 415925 w 844550"/>
                <a:gd name="connsiteY152" fmla="*/ 3175 h 949326"/>
                <a:gd name="connsiteX153" fmla="*/ 393700 w 844550"/>
                <a:gd name="connsiteY153" fmla="*/ 9525 h 949326"/>
                <a:gd name="connsiteX154" fmla="*/ 361950 w 844550"/>
                <a:gd name="connsiteY154" fmla="*/ 19050 h 949326"/>
                <a:gd name="connsiteX155" fmla="*/ 333375 w 844550"/>
                <a:gd name="connsiteY155" fmla="*/ 28575 h 949326"/>
                <a:gd name="connsiteX156" fmla="*/ 323850 w 844550"/>
                <a:gd name="connsiteY156" fmla="*/ 31750 h 949326"/>
                <a:gd name="connsiteX157" fmla="*/ 304800 w 844550"/>
                <a:gd name="connsiteY157" fmla="*/ 44450 h 949326"/>
                <a:gd name="connsiteX158" fmla="*/ 295275 w 844550"/>
                <a:gd name="connsiteY158" fmla="*/ 50800 h 949326"/>
                <a:gd name="connsiteX159" fmla="*/ 266700 w 844550"/>
                <a:gd name="connsiteY159" fmla="*/ 73025 h 949326"/>
                <a:gd name="connsiteX160" fmla="*/ 247650 w 844550"/>
                <a:gd name="connsiteY160" fmla="*/ 79375 h 949326"/>
                <a:gd name="connsiteX161" fmla="*/ 231775 w 844550"/>
                <a:gd name="connsiteY161" fmla="*/ 111125 h 949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844550" h="949326">
                  <a:moveTo>
                    <a:pt x="231775" y="111125"/>
                  </a:moveTo>
                  <a:cubicBezTo>
                    <a:pt x="228071" y="120121"/>
                    <a:pt x="228058" y="126109"/>
                    <a:pt x="225425" y="133350"/>
                  </a:cubicBezTo>
                  <a:cubicBezTo>
                    <a:pt x="222202" y="142212"/>
                    <a:pt x="217803" y="147958"/>
                    <a:pt x="212725" y="155575"/>
                  </a:cubicBezTo>
                  <a:cubicBezTo>
                    <a:pt x="211667" y="159808"/>
                    <a:pt x="210749" y="164079"/>
                    <a:pt x="209550" y="168275"/>
                  </a:cubicBezTo>
                  <a:cubicBezTo>
                    <a:pt x="208631" y="171493"/>
                    <a:pt x="207187" y="174553"/>
                    <a:pt x="206375" y="177800"/>
                  </a:cubicBezTo>
                  <a:cubicBezTo>
                    <a:pt x="201338" y="197949"/>
                    <a:pt x="204753" y="195367"/>
                    <a:pt x="196850" y="219075"/>
                  </a:cubicBezTo>
                  <a:lnTo>
                    <a:pt x="180975" y="266700"/>
                  </a:lnTo>
                  <a:lnTo>
                    <a:pt x="177800" y="276225"/>
                  </a:lnTo>
                  <a:cubicBezTo>
                    <a:pt x="176742" y="279400"/>
                    <a:pt x="175175" y="282449"/>
                    <a:pt x="174625" y="285750"/>
                  </a:cubicBezTo>
                  <a:cubicBezTo>
                    <a:pt x="173567" y="292100"/>
                    <a:pt x="173486" y="298693"/>
                    <a:pt x="171450" y="304800"/>
                  </a:cubicBezTo>
                  <a:cubicBezTo>
                    <a:pt x="170243" y="308420"/>
                    <a:pt x="167318" y="311220"/>
                    <a:pt x="165100" y="314325"/>
                  </a:cubicBezTo>
                  <a:cubicBezTo>
                    <a:pt x="141593" y="347234"/>
                    <a:pt x="172071" y="302281"/>
                    <a:pt x="142875" y="346075"/>
                  </a:cubicBezTo>
                  <a:lnTo>
                    <a:pt x="123825" y="374650"/>
                  </a:lnTo>
                  <a:cubicBezTo>
                    <a:pt x="121708" y="377825"/>
                    <a:pt x="118682" y="380555"/>
                    <a:pt x="117475" y="384175"/>
                  </a:cubicBezTo>
                  <a:cubicBezTo>
                    <a:pt x="112627" y="398720"/>
                    <a:pt x="116308" y="391023"/>
                    <a:pt x="104775" y="406400"/>
                  </a:cubicBezTo>
                  <a:cubicBezTo>
                    <a:pt x="96795" y="430341"/>
                    <a:pt x="107560" y="400831"/>
                    <a:pt x="95250" y="425450"/>
                  </a:cubicBezTo>
                  <a:cubicBezTo>
                    <a:pt x="93753" y="428443"/>
                    <a:pt x="93700" y="432049"/>
                    <a:pt x="92075" y="434975"/>
                  </a:cubicBezTo>
                  <a:cubicBezTo>
                    <a:pt x="88369" y="441646"/>
                    <a:pt x="83608" y="447675"/>
                    <a:pt x="79375" y="454025"/>
                  </a:cubicBezTo>
                  <a:lnTo>
                    <a:pt x="73025" y="463550"/>
                  </a:lnTo>
                  <a:cubicBezTo>
                    <a:pt x="70908" y="466725"/>
                    <a:pt x="67882" y="469455"/>
                    <a:pt x="66675" y="473075"/>
                  </a:cubicBezTo>
                  <a:cubicBezTo>
                    <a:pt x="55096" y="507813"/>
                    <a:pt x="73563" y="455196"/>
                    <a:pt x="57150" y="492125"/>
                  </a:cubicBezTo>
                  <a:cubicBezTo>
                    <a:pt x="54432" y="498242"/>
                    <a:pt x="52917" y="504825"/>
                    <a:pt x="50800" y="511175"/>
                  </a:cubicBezTo>
                  <a:cubicBezTo>
                    <a:pt x="49742" y="514350"/>
                    <a:pt x="49481" y="517915"/>
                    <a:pt x="47625" y="520700"/>
                  </a:cubicBezTo>
                  <a:lnTo>
                    <a:pt x="41275" y="530225"/>
                  </a:lnTo>
                  <a:cubicBezTo>
                    <a:pt x="47347" y="548441"/>
                    <a:pt x="40102" y="531438"/>
                    <a:pt x="53975" y="549275"/>
                  </a:cubicBezTo>
                  <a:cubicBezTo>
                    <a:pt x="58660" y="555299"/>
                    <a:pt x="64262" y="561085"/>
                    <a:pt x="66675" y="568325"/>
                  </a:cubicBezTo>
                  <a:cubicBezTo>
                    <a:pt x="69257" y="576072"/>
                    <a:pt x="70045" y="581220"/>
                    <a:pt x="76200" y="587375"/>
                  </a:cubicBezTo>
                  <a:cubicBezTo>
                    <a:pt x="78898" y="590073"/>
                    <a:pt x="82550" y="591608"/>
                    <a:pt x="85725" y="593725"/>
                  </a:cubicBezTo>
                  <a:cubicBezTo>
                    <a:pt x="103605" y="587765"/>
                    <a:pt x="123945" y="580094"/>
                    <a:pt x="142875" y="587375"/>
                  </a:cubicBezTo>
                  <a:cubicBezTo>
                    <a:pt x="149122" y="589778"/>
                    <a:pt x="140238" y="600856"/>
                    <a:pt x="136525" y="606425"/>
                  </a:cubicBezTo>
                  <a:cubicBezTo>
                    <a:pt x="132292" y="612775"/>
                    <a:pt x="126238" y="618235"/>
                    <a:pt x="123825" y="625475"/>
                  </a:cubicBezTo>
                  <a:lnTo>
                    <a:pt x="117475" y="644525"/>
                  </a:lnTo>
                  <a:cubicBezTo>
                    <a:pt x="116417" y="658283"/>
                    <a:pt x="115745" y="672077"/>
                    <a:pt x="114300" y="685800"/>
                  </a:cubicBezTo>
                  <a:cubicBezTo>
                    <a:pt x="113626" y="692202"/>
                    <a:pt x="115364" y="700005"/>
                    <a:pt x="111125" y="704850"/>
                  </a:cubicBezTo>
                  <a:cubicBezTo>
                    <a:pt x="106717" y="709887"/>
                    <a:pt x="97644" y="707487"/>
                    <a:pt x="92075" y="711200"/>
                  </a:cubicBezTo>
                  <a:cubicBezTo>
                    <a:pt x="85725" y="715433"/>
                    <a:pt x="80265" y="721487"/>
                    <a:pt x="73025" y="723900"/>
                  </a:cubicBezTo>
                  <a:cubicBezTo>
                    <a:pt x="69850" y="724958"/>
                    <a:pt x="66426" y="725450"/>
                    <a:pt x="63500" y="727075"/>
                  </a:cubicBezTo>
                  <a:cubicBezTo>
                    <a:pt x="56829" y="730781"/>
                    <a:pt x="44450" y="739775"/>
                    <a:pt x="44450" y="739775"/>
                  </a:cubicBezTo>
                  <a:cubicBezTo>
                    <a:pt x="42333" y="742950"/>
                    <a:pt x="39807" y="745887"/>
                    <a:pt x="38100" y="749300"/>
                  </a:cubicBezTo>
                  <a:cubicBezTo>
                    <a:pt x="36603" y="752293"/>
                    <a:pt x="36550" y="755899"/>
                    <a:pt x="34925" y="758825"/>
                  </a:cubicBezTo>
                  <a:cubicBezTo>
                    <a:pt x="31219" y="765496"/>
                    <a:pt x="24638" y="770635"/>
                    <a:pt x="22225" y="777875"/>
                  </a:cubicBezTo>
                  <a:cubicBezTo>
                    <a:pt x="20108" y="784225"/>
                    <a:pt x="19588" y="791356"/>
                    <a:pt x="15875" y="796925"/>
                  </a:cubicBezTo>
                  <a:cubicBezTo>
                    <a:pt x="1319" y="818760"/>
                    <a:pt x="5588" y="808735"/>
                    <a:pt x="0" y="825500"/>
                  </a:cubicBezTo>
                  <a:cubicBezTo>
                    <a:pt x="17992" y="826558"/>
                    <a:pt x="36026" y="827043"/>
                    <a:pt x="53975" y="828675"/>
                  </a:cubicBezTo>
                  <a:cubicBezTo>
                    <a:pt x="59349" y="829164"/>
                    <a:pt x="65360" y="828857"/>
                    <a:pt x="69850" y="831850"/>
                  </a:cubicBezTo>
                  <a:cubicBezTo>
                    <a:pt x="72635" y="833706"/>
                    <a:pt x="71967" y="838200"/>
                    <a:pt x="73025" y="841375"/>
                  </a:cubicBezTo>
                  <a:cubicBezTo>
                    <a:pt x="71967" y="844550"/>
                    <a:pt x="71347" y="847907"/>
                    <a:pt x="69850" y="850900"/>
                  </a:cubicBezTo>
                  <a:cubicBezTo>
                    <a:pt x="68143" y="854313"/>
                    <a:pt x="65050" y="856938"/>
                    <a:pt x="63500" y="860425"/>
                  </a:cubicBezTo>
                  <a:cubicBezTo>
                    <a:pt x="60782" y="866542"/>
                    <a:pt x="59267" y="873125"/>
                    <a:pt x="57150" y="879475"/>
                  </a:cubicBezTo>
                  <a:lnTo>
                    <a:pt x="53975" y="889000"/>
                  </a:lnTo>
                  <a:cubicBezTo>
                    <a:pt x="84354" y="899126"/>
                    <a:pt x="39930" y="885235"/>
                    <a:pt x="117475" y="895350"/>
                  </a:cubicBezTo>
                  <a:cubicBezTo>
                    <a:pt x="124112" y="896216"/>
                    <a:pt x="136525" y="901700"/>
                    <a:pt x="136525" y="901700"/>
                  </a:cubicBezTo>
                  <a:cubicBezTo>
                    <a:pt x="135467" y="908050"/>
                    <a:pt x="133350" y="914312"/>
                    <a:pt x="133350" y="920750"/>
                  </a:cubicBezTo>
                  <a:cubicBezTo>
                    <a:pt x="133350" y="972455"/>
                    <a:pt x="173797" y="938598"/>
                    <a:pt x="234950" y="936625"/>
                  </a:cubicBezTo>
                  <a:cubicBezTo>
                    <a:pt x="232850" y="911420"/>
                    <a:pt x="224464" y="829636"/>
                    <a:pt x="234950" y="819150"/>
                  </a:cubicBezTo>
                  <a:cubicBezTo>
                    <a:pt x="252178" y="801922"/>
                    <a:pt x="283633" y="821267"/>
                    <a:pt x="307975" y="822325"/>
                  </a:cubicBezTo>
                  <a:cubicBezTo>
                    <a:pt x="342713" y="833904"/>
                    <a:pt x="290096" y="815437"/>
                    <a:pt x="327025" y="831850"/>
                  </a:cubicBezTo>
                  <a:cubicBezTo>
                    <a:pt x="333142" y="834568"/>
                    <a:pt x="339725" y="836083"/>
                    <a:pt x="346075" y="838200"/>
                  </a:cubicBezTo>
                  <a:lnTo>
                    <a:pt x="365125" y="844550"/>
                  </a:lnTo>
                  <a:cubicBezTo>
                    <a:pt x="368300" y="845608"/>
                    <a:pt x="371865" y="845869"/>
                    <a:pt x="374650" y="847725"/>
                  </a:cubicBezTo>
                  <a:lnTo>
                    <a:pt x="393700" y="860425"/>
                  </a:lnTo>
                  <a:cubicBezTo>
                    <a:pt x="396875" y="862542"/>
                    <a:pt x="399605" y="865568"/>
                    <a:pt x="403225" y="866775"/>
                  </a:cubicBezTo>
                  <a:cubicBezTo>
                    <a:pt x="406400" y="867833"/>
                    <a:pt x="409757" y="868453"/>
                    <a:pt x="412750" y="869950"/>
                  </a:cubicBezTo>
                  <a:cubicBezTo>
                    <a:pt x="416163" y="871657"/>
                    <a:pt x="418788" y="874750"/>
                    <a:pt x="422275" y="876300"/>
                  </a:cubicBezTo>
                  <a:cubicBezTo>
                    <a:pt x="428392" y="879018"/>
                    <a:pt x="434975" y="880533"/>
                    <a:pt x="441325" y="882650"/>
                  </a:cubicBezTo>
                  <a:lnTo>
                    <a:pt x="450850" y="885825"/>
                  </a:lnTo>
                  <a:cubicBezTo>
                    <a:pt x="454025" y="886883"/>
                    <a:pt x="457590" y="887144"/>
                    <a:pt x="460375" y="889000"/>
                  </a:cubicBezTo>
                  <a:lnTo>
                    <a:pt x="469900" y="895350"/>
                  </a:lnTo>
                  <a:cubicBezTo>
                    <a:pt x="473075" y="893233"/>
                    <a:pt x="475805" y="890207"/>
                    <a:pt x="479425" y="889000"/>
                  </a:cubicBezTo>
                  <a:cubicBezTo>
                    <a:pt x="490935" y="885163"/>
                    <a:pt x="537394" y="882874"/>
                    <a:pt x="539750" y="882650"/>
                  </a:cubicBezTo>
                  <a:cubicBezTo>
                    <a:pt x="552207" y="881464"/>
                    <a:pt x="568356" y="879467"/>
                    <a:pt x="581025" y="876300"/>
                  </a:cubicBezTo>
                  <a:cubicBezTo>
                    <a:pt x="584272" y="875488"/>
                    <a:pt x="587375" y="874183"/>
                    <a:pt x="590550" y="873125"/>
                  </a:cubicBezTo>
                  <a:cubicBezTo>
                    <a:pt x="591608" y="858308"/>
                    <a:pt x="591989" y="843428"/>
                    <a:pt x="593725" y="828675"/>
                  </a:cubicBezTo>
                  <a:cubicBezTo>
                    <a:pt x="594116" y="825351"/>
                    <a:pt x="595981" y="822368"/>
                    <a:pt x="596900" y="819150"/>
                  </a:cubicBezTo>
                  <a:cubicBezTo>
                    <a:pt x="606497" y="785561"/>
                    <a:pt x="591335" y="832671"/>
                    <a:pt x="606425" y="787400"/>
                  </a:cubicBezTo>
                  <a:lnTo>
                    <a:pt x="612775" y="768350"/>
                  </a:lnTo>
                  <a:cubicBezTo>
                    <a:pt x="613833" y="765175"/>
                    <a:pt x="614094" y="761610"/>
                    <a:pt x="615950" y="758825"/>
                  </a:cubicBezTo>
                  <a:lnTo>
                    <a:pt x="622300" y="749300"/>
                  </a:lnTo>
                  <a:cubicBezTo>
                    <a:pt x="631846" y="752482"/>
                    <a:pt x="633144" y="751986"/>
                    <a:pt x="641350" y="758825"/>
                  </a:cubicBezTo>
                  <a:cubicBezTo>
                    <a:pt x="649895" y="765946"/>
                    <a:pt x="650265" y="770195"/>
                    <a:pt x="660400" y="774700"/>
                  </a:cubicBezTo>
                  <a:cubicBezTo>
                    <a:pt x="694405" y="789813"/>
                    <a:pt x="667419" y="773029"/>
                    <a:pt x="688975" y="787400"/>
                  </a:cubicBezTo>
                  <a:cubicBezTo>
                    <a:pt x="691092" y="790575"/>
                    <a:pt x="691583" y="796177"/>
                    <a:pt x="695325" y="796925"/>
                  </a:cubicBezTo>
                  <a:cubicBezTo>
                    <a:pt x="699067" y="797673"/>
                    <a:pt x="701363" y="792125"/>
                    <a:pt x="704850" y="790575"/>
                  </a:cubicBezTo>
                  <a:cubicBezTo>
                    <a:pt x="710967" y="787857"/>
                    <a:pt x="717336" y="785538"/>
                    <a:pt x="723900" y="784225"/>
                  </a:cubicBezTo>
                  <a:cubicBezTo>
                    <a:pt x="734483" y="782108"/>
                    <a:pt x="745411" y="781288"/>
                    <a:pt x="755650" y="777875"/>
                  </a:cubicBezTo>
                  <a:lnTo>
                    <a:pt x="784225" y="768350"/>
                  </a:lnTo>
                  <a:cubicBezTo>
                    <a:pt x="787400" y="767292"/>
                    <a:pt x="790503" y="765987"/>
                    <a:pt x="793750" y="765175"/>
                  </a:cubicBezTo>
                  <a:cubicBezTo>
                    <a:pt x="812944" y="760377"/>
                    <a:pt x="802310" y="763380"/>
                    <a:pt x="825500" y="755650"/>
                  </a:cubicBezTo>
                  <a:lnTo>
                    <a:pt x="835025" y="752475"/>
                  </a:lnTo>
                  <a:lnTo>
                    <a:pt x="844550" y="749300"/>
                  </a:lnTo>
                  <a:cubicBezTo>
                    <a:pt x="841968" y="741553"/>
                    <a:pt x="841180" y="736405"/>
                    <a:pt x="835025" y="730250"/>
                  </a:cubicBezTo>
                  <a:cubicBezTo>
                    <a:pt x="832327" y="727552"/>
                    <a:pt x="828352" y="726435"/>
                    <a:pt x="825500" y="723900"/>
                  </a:cubicBezTo>
                  <a:cubicBezTo>
                    <a:pt x="818788" y="717934"/>
                    <a:pt x="812800" y="711200"/>
                    <a:pt x="806450" y="704850"/>
                  </a:cubicBezTo>
                  <a:cubicBezTo>
                    <a:pt x="778623" y="677023"/>
                    <a:pt x="812677" y="712322"/>
                    <a:pt x="790575" y="685800"/>
                  </a:cubicBezTo>
                  <a:cubicBezTo>
                    <a:pt x="782935" y="676633"/>
                    <a:pt x="780891" y="676169"/>
                    <a:pt x="771525" y="669925"/>
                  </a:cubicBezTo>
                  <a:cubicBezTo>
                    <a:pt x="773642" y="666750"/>
                    <a:pt x="774639" y="662422"/>
                    <a:pt x="777875" y="660400"/>
                  </a:cubicBezTo>
                  <a:cubicBezTo>
                    <a:pt x="783551" y="656852"/>
                    <a:pt x="796925" y="654050"/>
                    <a:pt x="796925" y="654050"/>
                  </a:cubicBezTo>
                  <a:cubicBezTo>
                    <a:pt x="794808" y="650875"/>
                    <a:pt x="793750" y="646642"/>
                    <a:pt x="790575" y="644525"/>
                  </a:cubicBezTo>
                  <a:cubicBezTo>
                    <a:pt x="786944" y="642104"/>
                    <a:pt x="781886" y="643069"/>
                    <a:pt x="777875" y="641350"/>
                  </a:cubicBezTo>
                  <a:cubicBezTo>
                    <a:pt x="774368" y="639847"/>
                    <a:pt x="771763" y="636707"/>
                    <a:pt x="768350" y="635000"/>
                  </a:cubicBezTo>
                  <a:cubicBezTo>
                    <a:pt x="765357" y="633503"/>
                    <a:pt x="761751" y="633450"/>
                    <a:pt x="758825" y="631825"/>
                  </a:cubicBezTo>
                  <a:cubicBezTo>
                    <a:pt x="747838" y="625721"/>
                    <a:pt x="738229" y="619175"/>
                    <a:pt x="730250" y="609600"/>
                  </a:cubicBezTo>
                  <a:cubicBezTo>
                    <a:pt x="727807" y="606669"/>
                    <a:pt x="726017" y="603250"/>
                    <a:pt x="723900" y="600075"/>
                  </a:cubicBezTo>
                  <a:cubicBezTo>
                    <a:pt x="741362" y="588433"/>
                    <a:pt x="726546" y="600075"/>
                    <a:pt x="739775" y="584200"/>
                  </a:cubicBezTo>
                  <a:cubicBezTo>
                    <a:pt x="760147" y="559754"/>
                    <a:pt x="739884" y="588799"/>
                    <a:pt x="755650" y="565150"/>
                  </a:cubicBezTo>
                  <a:cubicBezTo>
                    <a:pt x="754592" y="561975"/>
                    <a:pt x="754842" y="557992"/>
                    <a:pt x="752475" y="555625"/>
                  </a:cubicBezTo>
                  <a:cubicBezTo>
                    <a:pt x="750108" y="553258"/>
                    <a:pt x="745876" y="554075"/>
                    <a:pt x="742950" y="552450"/>
                  </a:cubicBezTo>
                  <a:cubicBezTo>
                    <a:pt x="736279" y="548744"/>
                    <a:pt x="729296" y="545146"/>
                    <a:pt x="723900" y="539750"/>
                  </a:cubicBezTo>
                  <a:cubicBezTo>
                    <a:pt x="717550" y="533400"/>
                    <a:pt x="712882" y="524716"/>
                    <a:pt x="704850" y="520700"/>
                  </a:cubicBezTo>
                  <a:cubicBezTo>
                    <a:pt x="700617" y="518583"/>
                    <a:pt x="696001" y="517101"/>
                    <a:pt x="692150" y="514350"/>
                  </a:cubicBezTo>
                  <a:cubicBezTo>
                    <a:pt x="688496" y="511740"/>
                    <a:pt x="686074" y="507700"/>
                    <a:pt x="682625" y="504825"/>
                  </a:cubicBezTo>
                  <a:cubicBezTo>
                    <a:pt x="679694" y="502382"/>
                    <a:pt x="676275" y="500592"/>
                    <a:pt x="673100" y="498475"/>
                  </a:cubicBezTo>
                  <a:cubicBezTo>
                    <a:pt x="676275" y="497417"/>
                    <a:pt x="680258" y="497667"/>
                    <a:pt x="682625" y="495300"/>
                  </a:cubicBezTo>
                  <a:cubicBezTo>
                    <a:pt x="692981" y="484944"/>
                    <a:pt x="694994" y="475242"/>
                    <a:pt x="701675" y="463550"/>
                  </a:cubicBezTo>
                  <a:cubicBezTo>
                    <a:pt x="710631" y="447877"/>
                    <a:pt x="706193" y="459497"/>
                    <a:pt x="717550" y="441325"/>
                  </a:cubicBezTo>
                  <a:cubicBezTo>
                    <a:pt x="725966" y="427859"/>
                    <a:pt x="722723" y="427804"/>
                    <a:pt x="730250" y="412750"/>
                  </a:cubicBezTo>
                  <a:cubicBezTo>
                    <a:pt x="733010" y="407230"/>
                    <a:pt x="736778" y="402270"/>
                    <a:pt x="739775" y="396875"/>
                  </a:cubicBezTo>
                  <a:cubicBezTo>
                    <a:pt x="753203" y="372705"/>
                    <a:pt x="739169" y="394608"/>
                    <a:pt x="752475" y="374650"/>
                  </a:cubicBezTo>
                  <a:cubicBezTo>
                    <a:pt x="753533" y="370417"/>
                    <a:pt x="753699" y="365853"/>
                    <a:pt x="755650" y="361950"/>
                  </a:cubicBezTo>
                  <a:cubicBezTo>
                    <a:pt x="759063" y="355124"/>
                    <a:pt x="764117" y="349250"/>
                    <a:pt x="768350" y="342900"/>
                  </a:cubicBezTo>
                  <a:lnTo>
                    <a:pt x="781050" y="323850"/>
                  </a:lnTo>
                  <a:cubicBezTo>
                    <a:pt x="803016" y="290901"/>
                    <a:pt x="769580" y="341908"/>
                    <a:pt x="793750" y="301625"/>
                  </a:cubicBezTo>
                  <a:cubicBezTo>
                    <a:pt x="797677" y="295081"/>
                    <a:pt x="804037" y="289815"/>
                    <a:pt x="806450" y="282575"/>
                  </a:cubicBezTo>
                  <a:cubicBezTo>
                    <a:pt x="807508" y="279400"/>
                    <a:pt x="808000" y="275976"/>
                    <a:pt x="809625" y="273050"/>
                  </a:cubicBezTo>
                  <a:lnTo>
                    <a:pt x="828675" y="244475"/>
                  </a:lnTo>
                  <a:cubicBezTo>
                    <a:pt x="830792" y="241300"/>
                    <a:pt x="833818" y="238570"/>
                    <a:pt x="835025" y="234950"/>
                  </a:cubicBezTo>
                  <a:lnTo>
                    <a:pt x="838200" y="225425"/>
                  </a:lnTo>
                  <a:cubicBezTo>
                    <a:pt x="836083" y="222250"/>
                    <a:pt x="834830" y="218284"/>
                    <a:pt x="831850" y="215900"/>
                  </a:cubicBezTo>
                  <a:cubicBezTo>
                    <a:pt x="829237" y="213809"/>
                    <a:pt x="825318" y="214222"/>
                    <a:pt x="822325" y="212725"/>
                  </a:cubicBezTo>
                  <a:cubicBezTo>
                    <a:pt x="818912" y="211018"/>
                    <a:pt x="815731" y="208818"/>
                    <a:pt x="812800" y="206375"/>
                  </a:cubicBezTo>
                  <a:cubicBezTo>
                    <a:pt x="803633" y="198735"/>
                    <a:pt x="803169" y="196691"/>
                    <a:pt x="796925" y="187325"/>
                  </a:cubicBezTo>
                  <a:cubicBezTo>
                    <a:pt x="797983" y="184150"/>
                    <a:pt x="800100" y="181147"/>
                    <a:pt x="800100" y="177800"/>
                  </a:cubicBezTo>
                  <a:cubicBezTo>
                    <a:pt x="800100" y="161314"/>
                    <a:pt x="795605" y="151615"/>
                    <a:pt x="790575" y="136525"/>
                  </a:cubicBezTo>
                  <a:cubicBezTo>
                    <a:pt x="789517" y="133350"/>
                    <a:pt x="790726" y="127370"/>
                    <a:pt x="787400" y="127000"/>
                  </a:cubicBezTo>
                  <a:lnTo>
                    <a:pt x="758825" y="123825"/>
                  </a:lnTo>
                  <a:cubicBezTo>
                    <a:pt x="724087" y="112246"/>
                    <a:pt x="776704" y="130713"/>
                    <a:pt x="739775" y="114300"/>
                  </a:cubicBezTo>
                  <a:cubicBezTo>
                    <a:pt x="733658" y="111582"/>
                    <a:pt x="726294" y="111663"/>
                    <a:pt x="720725" y="107950"/>
                  </a:cubicBezTo>
                  <a:lnTo>
                    <a:pt x="701675" y="95250"/>
                  </a:lnTo>
                  <a:cubicBezTo>
                    <a:pt x="698500" y="93133"/>
                    <a:pt x="695770" y="90107"/>
                    <a:pt x="692150" y="88900"/>
                  </a:cubicBezTo>
                  <a:cubicBezTo>
                    <a:pt x="668209" y="80920"/>
                    <a:pt x="697719" y="91685"/>
                    <a:pt x="673100" y="79375"/>
                  </a:cubicBezTo>
                  <a:cubicBezTo>
                    <a:pt x="646128" y="65889"/>
                    <a:pt x="690516" y="98394"/>
                    <a:pt x="638175" y="63500"/>
                  </a:cubicBezTo>
                  <a:cubicBezTo>
                    <a:pt x="635000" y="61383"/>
                    <a:pt x="632137" y="58700"/>
                    <a:pt x="628650" y="57150"/>
                  </a:cubicBezTo>
                  <a:cubicBezTo>
                    <a:pt x="622533" y="54432"/>
                    <a:pt x="615950" y="52917"/>
                    <a:pt x="609600" y="50800"/>
                  </a:cubicBezTo>
                  <a:lnTo>
                    <a:pt x="600075" y="47625"/>
                  </a:lnTo>
                  <a:cubicBezTo>
                    <a:pt x="596900" y="46567"/>
                    <a:pt x="593335" y="46306"/>
                    <a:pt x="590550" y="44450"/>
                  </a:cubicBezTo>
                  <a:cubicBezTo>
                    <a:pt x="587375" y="42333"/>
                    <a:pt x="584438" y="39807"/>
                    <a:pt x="581025" y="38100"/>
                  </a:cubicBezTo>
                  <a:cubicBezTo>
                    <a:pt x="578032" y="36603"/>
                    <a:pt x="574493" y="36422"/>
                    <a:pt x="571500" y="34925"/>
                  </a:cubicBezTo>
                  <a:cubicBezTo>
                    <a:pt x="568087" y="33218"/>
                    <a:pt x="564906" y="31018"/>
                    <a:pt x="561975" y="28575"/>
                  </a:cubicBezTo>
                  <a:cubicBezTo>
                    <a:pt x="553898" y="21844"/>
                    <a:pt x="552663" y="16873"/>
                    <a:pt x="542925" y="12700"/>
                  </a:cubicBezTo>
                  <a:cubicBezTo>
                    <a:pt x="538914" y="10981"/>
                    <a:pt x="534405" y="10779"/>
                    <a:pt x="530225" y="9525"/>
                  </a:cubicBezTo>
                  <a:cubicBezTo>
                    <a:pt x="523814" y="7602"/>
                    <a:pt x="517525" y="5292"/>
                    <a:pt x="511175" y="3175"/>
                  </a:cubicBezTo>
                  <a:lnTo>
                    <a:pt x="501650" y="0"/>
                  </a:lnTo>
                  <a:cubicBezTo>
                    <a:pt x="473075" y="1058"/>
                    <a:pt x="444460" y="1334"/>
                    <a:pt x="415925" y="3175"/>
                  </a:cubicBezTo>
                  <a:cubicBezTo>
                    <a:pt x="409515" y="3589"/>
                    <a:pt x="400050" y="7711"/>
                    <a:pt x="393700" y="9525"/>
                  </a:cubicBezTo>
                  <a:cubicBezTo>
                    <a:pt x="360111" y="19122"/>
                    <a:pt x="407221" y="3960"/>
                    <a:pt x="361950" y="19050"/>
                  </a:cubicBezTo>
                  <a:lnTo>
                    <a:pt x="333375" y="28575"/>
                  </a:lnTo>
                  <a:cubicBezTo>
                    <a:pt x="330200" y="29633"/>
                    <a:pt x="326635" y="29894"/>
                    <a:pt x="323850" y="31750"/>
                  </a:cubicBezTo>
                  <a:lnTo>
                    <a:pt x="304800" y="44450"/>
                  </a:lnTo>
                  <a:cubicBezTo>
                    <a:pt x="301625" y="46567"/>
                    <a:pt x="297973" y="48102"/>
                    <a:pt x="295275" y="50800"/>
                  </a:cubicBezTo>
                  <a:cubicBezTo>
                    <a:pt x="287057" y="59018"/>
                    <a:pt x="278093" y="69227"/>
                    <a:pt x="266700" y="73025"/>
                  </a:cubicBezTo>
                  <a:lnTo>
                    <a:pt x="247650" y="79375"/>
                  </a:lnTo>
                  <a:cubicBezTo>
                    <a:pt x="236705" y="83023"/>
                    <a:pt x="235479" y="102129"/>
                    <a:pt x="231775" y="111125"/>
                  </a:cubicBezTo>
                  <a:close/>
                </a:path>
              </a:pathLst>
            </a:custGeom>
            <a:solidFill>
              <a:srgbClr val="002060"/>
            </a:solidFill>
            <a:ln w="254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1" name="Freeform 7">
              <a:extLst>
                <a:ext uri="{FF2B5EF4-FFF2-40B4-BE49-F238E27FC236}">
                  <a16:creationId xmlns:a16="http://schemas.microsoft.com/office/drawing/2014/main" id="{8D8AD1C8-789D-4A7C-8306-B1C817A04D6C}"/>
                </a:ext>
              </a:extLst>
            </p:cNvPr>
            <p:cNvSpPr/>
            <p:nvPr/>
          </p:nvSpPr>
          <p:spPr>
            <a:xfrm>
              <a:off x="9051406" y="1268413"/>
              <a:ext cx="659772" cy="815134"/>
            </a:xfrm>
            <a:custGeom>
              <a:avLst/>
              <a:gdLst>
                <a:gd name="connsiteX0" fmla="*/ 406400 w 514350"/>
                <a:gd name="connsiteY0" fmla="*/ 61 h 854136"/>
                <a:gd name="connsiteX1" fmla="*/ 381000 w 514350"/>
                <a:gd name="connsiteY1" fmla="*/ 3236 h 854136"/>
                <a:gd name="connsiteX2" fmla="*/ 327025 w 514350"/>
                <a:gd name="connsiteY2" fmla="*/ 6411 h 854136"/>
                <a:gd name="connsiteX3" fmla="*/ 298450 w 514350"/>
                <a:gd name="connsiteY3" fmla="*/ 12761 h 854136"/>
                <a:gd name="connsiteX4" fmla="*/ 269875 w 514350"/>
                <a:gd name="connsiteY4" fmla="*/ 19111 h 854136"/>
                <a:gd name="connsiteX5" fmla="*/ 250825 w 514350"/>
                <a:gd name="connsiteY5" fmla="*/ 25461 h 854136"/>
                <a:gd name="connsiteX6" fmla="*/ 231775 w 514350"/>
                <a:gd name="connsiteY6" fmla="*/ 31811 h 854136"/>
                <a:gd name="connsiteX7" fmla="*/ 222250 w 514350"/>
                <a:gd name="connsiteY7" fmla="*/ 34986 h 854136"/>
                <a:gd name="connsiteX8" fmla="*/ 212725 w 514350"/>
                <a:gd name="connsiteY8" fmla="*/ 38161 h 854136"/>
                <a:gd name="connsiteX9" fmla="*/ 203200 w 514350"/>
                <a:gd name="connsiteY9" fmla="*/ 44511 h 854136"/>
                <a:gd name="connsiteX10" fmla="*/ 165100 w 514350"/>
                <a:gd name="connsiteY10" fmla="*/ 63561 h 854136"/>
                <a:gd name="connsiteX11" fmla="*/ 155575 w 514350"/>
                <a:gd name="connsiteY11" fmla="*/ 69911 h 854136"/>
                <a:gd name="connsiteX12" fmla="*/ 146050 w 514350"/>
                <a:gd name="connsiteY12" fmla="*/ 76261 h 854136"/>
                <a:gd name="connsiteX13" fmla="*/ 133350 w 514350"/>
                <a:gd name="connsiteY13" fmla="*/ 95311 h 854136"/>
                <a:gd name="connsiteX14" fmla="*/ 127000 w 514350"/>
                <a:gd name="connsiteY14" fmla="*/ 104836 h 854136"/>
                <a:gd name="connsiteX15" fmla="*/ 95250 w 514350"/>
                <a:gd name="connsiteY15" fmla="*/ 130236 h 854136"/>
                <a:gd name="connsiteX16" fmla="*/ 88900 w 514350"/>
                <a:gd name="connsiteY16" fmla="*/ 139761 h 854136"/>
                <a:gd name="connsiteX17" fmla="*/ 79375 w 514350"/>
                <a:gd name="connsiteY17" fmla="*/ 158811 h 854136"/>
                <a:gd name="connsiteX18" fmla="*/ 69850 w 514350"/>
                <a:gd name="connsiteY18" fmla="*/ 165161 h 854136"/>
                <a:gd name="connsiteX19" fmla="*/ 60325 w 514350"/>
                <a:gd name="connsiteY19" fmla="*/ 184211 h 854136"/>
                <a:gd name="connsiteX20" fmla="*/ 53975 w 514350"/>
                <a:gd name="connsiteY20" fmla="*/ 203261 h 854136"/>
                <a:gd name="connsiteX21" fmla="*/ 47625 w 514350"/>
                <a:gd name="connsiteY21" fmla="*/ 222311 h 854136"/>
                <a:gd name="connsiteX22" fmla="*/ 44450 w 514350"/>
                <a:gd name="connsiteY22" fmla="*/ 231836 h 854136"/>
                <a:gd name="connsiteX23" fmla="*/ 41275 w 514350"/>
                <a:gd name="connsiteY23" fmla="*/ 244536 h 854136"/>
                <a:gd name="connsiteX24" fmla="*/ 38100 w 514350"/>
                <a:gd name="connsiteY24" fmla="*/ 273111 h 854136"/>
                <a:gd name="connsiteX25" fmla="*/ 31750 w 514350"/>
                <a:gd name="connsiteY25" fmla="*/ 292161 h 854136"/>
                <a:gd name="connsiteX26" fmla="*/ 25400 w 514350"/>
                <a:gd name="connsiteY26" fmla="*/ 314386 h 854136"/>
                <a:gd name="connsiteX27" fmla="*/ 22225 w 514350"/>
                <a:gd name="connsiteY27" fmla="*/ 539811 h 854136"/>
                <a:gd name="connsiteX28" fmla="*/ 15875 w 514350"/>
                <a:gd name="connsiteY28" fmla="*/ 593786 h 854136"/>
                <a:gd name="connsiteX29" fmla="*/ 12700 w 514350"/>
                <a:gd name="connsiteY29" fmla="*/ 606486 h 854136"/>
                <a:gd name="connsiteX30" fmla="*/ 9525 w 514350"/>
                <a:gd name="connsiteY30" fmla="*/ 631886 h 854136"/>
                <a:gd name="connsiteX31" fmla="*/ 6350 w 514350"/>
                <a:gd name="connsiteY31" fmla="*/ 723961 h 854136"/>
                <a:gd name="connsiteX32" fmla="*/ 0 w 514350"/>
                <a:gd name="connsiteY32" fmla="*/ 765236 h 854136"/>
                <a:gd name="connsiteX33" fmla="*/ 28575 w 514350"/>
                <a:gd name="connsiteY33" fmla="*/ 777936 h 854136"/>
                <a:gd name="connsiteX34" fmla="*/ 63500 w 514350"/>
                <a:gd name="connsiteY34" fmla="*/ 787461 h 854136"/>
                <a:gd name="connsiteX35" fmla="*/ 73025 w 514350"/>
                <a:gd name="connsiteY35" fmla="*/ 793811 h 854136"/>
                <a:gd name="connsiteX36" fmla="*/ 76200 w 514350"/>
                <a:gd name="connsiteY36" fmla="*/ 781111 h 854136"/>
                <a:gd name="connsiteX37" fmla="*/ 101600 w 514350"/>
                <a:gd name="connsiteY37" fmla="*/ 758886 h 854136"/>
                <a:gd name="connsiteX38" fmla="*/ 111125 w 514350"/>
                <a:gd name="connsiteY38" fmla="*/ 755711 h 854136"/>
                <a:gd name="connsiteX39" fmla="*/ 114300 w 514350"/>
                <a:gd name="connsiteY39" fmla="*/ 768411 h 854136"/>
                <a:gd name="connsiteX40" fmla="*/ 117475 w 514350"/>
                <a:gd name="connsiteY40" fmla="*/ 784286 h 854136"/>
                <a:gd name="connsiteX41" fmla="*/ 146050 w 514350"/>
                <a:gd name="connsiteY41" fmla="*/ 793811 h 854136"/>
                <a:gd name="connsiteX42" fmla="*/ 174625 w 514350"/>
                <a:gd name="connsiteY42" fmla="*/ 800161 h 854136"/>
                <a:gd name="connsiteX43" fmla="*/ 184150 w 514350"/>
                <a:gd name="connsiteY43" fmla="*/ 803336 h 854136"/>
                <a:gd name="connsiteX44" fmla="*/ 190500 w 514350"/>
                <a:gd name="connsiteY44" fmla="*/ 793811 h 854136"/>
                <a:gd name="connsiteX45" fmla="*/ 196850 w 514350"/>
                <a:gd name="connsiteY45" fmla="*/ 774761 h 854136"/>
                <a:gd name="connsiteX46" fmla="*/ 209550 w 514350"/>
                <a:gd name="connsiteY46" fmla="*/ 777936 h 854136"/>
                <a:gd name="connsiteX47" fmla="*/ 215900 w 514350"/>
                <a:gd name="connsiteY47" fmla="*/ 787461 h 854136"/>
                <a:gd name="connsiteX48" fmla="*/ 234950 w 514350"/>
                <a:gd name="connsiteY48" fmla="*/ 793811 h 854136"/>
                <a:gd name="connsiteX49" fmla="*/ 241300 w 514350"/>
                <a:gd name="connsiteY49" fmla="*/ 784286 h 854136"/>
                <a:gd name="connsiteX50" fmla="*/ 244475 w 514350"/>
                <a:gd name="connsiteY50" fmla="*/ 771586 h 854136"/>
                <a:gd name="connsiteX51" fmla="*/ 254000 w 514350"/>
                <a:gd name="connsiteY51" fmla="*/ 777936 h 854136"/>
                <a:gd name="connsiteX52" fmla="*/ 260350 w 514350"/>
                <a:gd name="connsiteY52" fmla="*/ 787461 h 854136"/>
                <a:gd name="connsiteX53" fmla="*/ 269875 w 514350"/>
                <a:gd name="connsiteY53" fmla="*/ 790636 h 854136"/>
                <a:gd name="connsiteX54" fmla="*/ 288925 w 514350"/>
                <a:gd name="connsiteY54" fmla="*/ 803336 h 854136"/>
                <a:gd name="connsiteX55" fmla="*/ 298450 w 514350"/>
                <a:gd name="connsiteY55" fmla="*/ 806511 h 854136"/>
                <a:gd name="connsiteX56" fmla="*/ 327025 w 514350"/>
                <a:gd name="connsiteY56" fmla="*/ 822386 h 854136"/>
                <a:gd name="connsiteX57" fmla="*/ 333375 w 514350"/>
                <a:gd name="connsiteY57" fmla="*/ 831911 h 854136"/>
                <a:gd name="connsiteX58" fmla="*/ 361950 w 514350"/>
                <a:gd name="connsiteY58" fmla="*/ 847786 h 854136"/>
                <a:gd name="connsiteX59" fmla="*/ 371475 w 514350"/>
                <a:gd name="connsiteY59" fmla="*/ 854136 h 854136"/>
                <a:gd name="connsiteX60" fmla="*/ 377825 w 514350"/>
                <a:gd name="connsiteY60" fmla="*/ 701736 h 854136"/>
                <a:gd name="connsiteX61" fmla="*/ 368300 w 514350"/>
                <a:gd name="connsiteY61" fmla="*/ 676336 h 854136"/>
                <a:gd name="connsiteX62" fmla="*/ 355600 w 514350"/>
                <a:gd name="connsiteY62" fmla="*/ 657286 h 854136"/>
                <a:gd name="connsiteX63" fmla="*/ 365125 w 514350"/>
                <a:gd name="connsiteY63" fmla="*/ 650936 h 854136"/>
                <a:gd name="connsiteX64" fmla="*/ 390525 w 514350"/>
                <a:gd name="connsiteY64" fmla="*/ 647761 h 854136"/>
                <a:gd name="connsiteX65" fmla="*/ 396875 w 514350"/>
                <a:gd name="connsiteY65" fmla="*/ 628711 h 854136"/>
                <a:gd name="connsiteX66" fmla="*/ 403225 w 514350"/>
                <a:gd name="connsiteY66" fmla="*/ 590611 h 854136"/>
                <a:gd name="connsiteX67" fmla="*/ 409575 w 514350"/>
                <a:gd name="connsiteY67" fmla="*/ 571561 h 854136"/>
                <a:gd name="connsiteX68" fmla="*/ 415925 w 514350"/>
                <a:gd name="connsiteY68" fmla="*/ 562036 h 854136"/>
                <a:gd name="connsiteX69" fmla="*/ 425450 w 514350"/>
                <a:gd name="connsiteY69" fmla="*/ 539811 h 854136"/>
                <a:gd name="connsiteX70" fmla="*/ 431800 w 514350"/>
                <a:gd name="connsiteY70" fmla="*/ 520761 h 854136"/>
                <a:gd name="connsiteX71" fmla="*/ 434975 w 514350"/>
                <a:gd name="connsiteY71" fmla="*/ 511236 h 854136"/>
                <a:gd name="connsiteX72" fmla="*/ 447675 w 514350"/>
                <a:gd name="connsiteY72" fmla="*/ 482661 h 854136"/>
                <a:gd name="connsiteX73" fmla="*/ 454025 w 514350"/>
                <a:gd name="connsiteY73" fmla="*/ 463611 h 854136"/>
                <a:gd name="connsiteX74" fmla="*/ 463550 w 514350"/>
                <a:gd name="connsiteY74" fmla="*/ 444561 h 854136"/>
                <a:gd name="connsiteX75" fmla="*/ 473075 w 514350"/>
                <a:gd name="connsiteY75" fmla="*/ 441386 h 854136"/>
                <a:gd name="connsiteX76" fmla="*/ 498475 w 514350"/>
                <a:gd name="connsiteY76" fmla="*/ 403286 h 854136"/>
                <a:gd name="connsiteX77" fmla="*/ 504825 w 514350"/>
                <a:gd name="connsiteY77" fmla="*/ 393761 h 854136"/>
                <a:gd name="connsiteX78" fmla="*/ 511175 w 514350"/>
                <a:gd name="connsiteY78" fmla="*/ 384236 h 854136"/>
                <a:gd name="connsiteX79" fmla="*/ 514350 w 514350"/>
                <a:gd name="connsiteY79" fmla="*/ 374711 h 854136"/>
                <a:gd name="connsiteX80" fmla="*/ 511175 w 514350"/>
                <a:gd name="connsiteY80" fmla="*/ 362011 h 854136"/>
                <a:gd name="connsiteX81" fmla="*/ 501650 w 514350"/>
                <a:gd name="connsiteY81" fmla="*/ 358836 h 854136"/>
                <a:gd name="connsiteX82" fmla="*/ 479425 w 514350"/>
                <a:gd name="connsiteY82" fmla="*/ 355661 h 854136"/>
                <a:gd name="connsiteX83" fmla="*/ 473075 w 514350"/>
                <a:gd name="connsiteY83" fmla="*/ 346136 h 854136"/>
                <a:gd name="connsiteX84" fmla="*/ 485775 w 514350"/>
                <a:gd name="connsiteY84" fmla="*/ 327086 h 854136"/>
                <a:gd name="connsiteX85" fmla="*/ 495300 w 514350"/>
                <a:gd name="connsiteY85" fmla="*/ 323911 h 854136"/>
                <a:gd name="connsiteX86" fmla="*/ 495300 w 514350"/>
                <a:gd name="connsiteY86" fmla="*/ 288986 h 854136"/>
                <a:gd name="connsiteX87" fmla="*/ 498475 w 514350"/>
                <a:gd name="connsiteY87" fmla="*/ 257236 h 854136"/>
                <a:gd name="connsiteX88" fmla="*/ 495300 w 514350"/>
                <a:gd name="connsiteY88" fmla="*/ 228661 h 854136"/>
                <a:gd name="connsiteX89" fmla="*/ 492125 w 514350"/>
                <a:gd name="connsiteY89" fmla="*/ 219136 h 854136"/>
                <a:gd name="connsiteX90" fmla="*/ 488950 w 514350"/>
                <a:gd name="connsiteY90" fmla="*/ 203261 h 854136"/>
                <a:gd name="connsiteX91" fmla="*/ 479425 w 514350"/>
                <a:gd name="connsiteY91" fmla="*/ 149286 h 854136"/>
                <a:gd name="connsiteX92" fmla="*/ 476250 w 514350"/>
                <a:gd name="connsiteY92" fmla="*/ 139761 h 854136"/>
                <a:gd name="connsiteX93" fmla="*/ 473075 w 514350"/>
                <a:gd name="connsiteY93" fmla="*/ 130236 h 854136"/>
                <a:gd name="connsiteX94" fmla="*/ 463550 w 514350"/>
                <a:gd name="connsiteY94" fmla="*/ 123886 h 854136"/>
                <a:gd name="connsiteX95" fmla="*/ 434975 w 514350"/>
                <a:gd name="connsiteY95" fmla="*/ 123886 h 854136"/>
                <a:gd name="connsiteX96" fmla="*/ 428625 w 514350"/>
                <a:gd name="connsiteY96" fmla="*/ 114361 h 854136"/>
                <a:gd name="connsiteX97" fmla="*/ 425450 w 514350"/>
                <a:gd name="connsiteY97" fmla="*/ 69911 h 854136"/>
                <a:gd name="connsiteX98" fmla="*/ 415925 w 514350"/>
                <a:gd name="connsiteY98" fmla="*/ 50861 h 854136"/>
                <a:gd name="connsiteX99" fmla="*/ 412750 w 514350"/>
                <a:gd name="connsiteY99" fmla="*/ 41336 h 854136"/>
                <a:gd name="connsiteX100" fmla="*/ 400050 w 514350"/>
                <a:gd name="connsiteY100" fmla="*/ 6411 h 854136"/>
                <a:gd name="connsiteX101" fmla="*/ 406400 w 514350"/>
                <a:gd name="connsiteY101" fmla="*/ 61 h 85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14350" h="854136">
                  <a:moveTo>
                    <a:pt x="406400" y="61"/>
                  </a:moveTo>
                  <a:cubicBezTo>
                    <a:pt x="403225" y="-468"/>
                    <a:pt x="389505" y="2556"/>
                    <a:pt x="381000" y="3236"/>
                  </a:cubicBezTo>
                  <a:cubicBezTo>
                    <a:pt x="363035" y="4673"/>
                    <a:pt x="344980" y="4850"/>
                    <a:pt x="327025" y="6411"/>
                  </a:cubicBezTo>
                  <a:cubicBezTo>
                    <a:pt x="300232" y="8741"/>
                    <a:pt x="316391" y="8276"/>
                    <a:pt x="298450" y="12761"/>
                  </a:cubicBezTo>
                  <a:cubicBezTo>
                    <a:pt x="280323" y="17293"/>
                    <a:pt x="286172" y="14222"/>
                    <a:pt x="269875" y="19111"/>
                  </a:cubicBezTo>
                  <a:cubicBezTo>
                    <a:pt x="263464" y="21034"/>
                    <a:pt x="257175" y="23344"/>
                    <a:pt x="250825" y="25461"/>
                  </a:cubicBezTo>
                  <a:lnTo>
                    <a:pt x="231775" y="31811"/>
                  </a:lnTo>
                  <a:lnTo>
                    <a:pt x="222250" y="34986"/>
                  </a:lnTo>
                  <a:cubicBezTo>
                    <a:pt x="219075" y="36044"/>
                    <a:pt x="215510" y="36305"/>
                    <a:pt x="212725" y="38161"/>
                  </a:cubicBezTo>
                  <a:cubicBezTo>
                    <a:pt x="209550" y="40278"/>
                    <a:pt x="206687" y="42961"/>
                    <a:pt x="203200" y="44511"/>
                  </a:cubicBezTo>
                  <a:cubicBezTo>
                    <a:pt x="163765" y="62038"/>
                    <a:pt x="204707" y="37156"/>
                    <a:pt x="165100" y="63561"/>
                  </a:cubicBezTo>
                  <a:lnTo>
                    <a:pt x="155575" y="69911"/>
                  </a:lnTo>
                  <a:lnTo>
                    <a:pt x="146050" y="76261"/>
                  </a:lnTo>
                  <a:lnTo>
                    <a:pt x="133350" y="95311"/>
                  </a:lnTo>
                  <a:cubicBezTo>
                    <a:pt x="131233" y="98486"/>
                    <a:pt x="130413" y="103129"/>
                    <a:pt x="127000" y="104836"/>
                  </a:cubicBezTo>
                  <a:cubicBezTo>
                    <a:pt x="112170" y="112251"/>
                    <a:pt x="106448" y="113438"/>
                    <a:pt x="95250" y="130236"/>
                  </a:cubicBezTo>
                  <a:cubicBezTo>
                    <a:pt x="93133" y="133411"/>
                    <a:pt x="90607" y="136348"/>
                    <a:pt x="88900" y="139761"/>
                  </a:cubicBezTo>
                  <a:cubicBezTo>
                    <a:pt x="83735" y="150090"/>
                    <a:pt x="88474" y="149712"/>
                    <a:pt x="79375" y="158811"/>
                  </a:cubicBezTo>
                  <a:cubicBezTo>
                    <a:pt x="76677" y="161509"/>
                    <a:pt x="73025" y="163044"/>
                    <a:pt x="69850" y="165161"/>
                  </a:cubicBezTo>
                  <a:cubicBezTo>
                    <a:pt x="58271" y="199899"/>
                    <a:pt x="76738" y="147282"/>
                    <a:pt x="60325" y="184211"/>
                  </a:cubicBezTo>
                  <a:cubicBezTo>
                    <a:pt x="57607" y="190328"/>
                    <a:pt x="56092" y="196911"/>
                    <a:pt x="53975" y="203261"/>
                  </a:cubicBezTo>
                  <a:lnTo>
                    <a:pt x="47625" y="222311"/>
                  </a:lnTo>
                  <a:cubicBezTo>
                    <a:pt x="46567" y="225486"/>
                    <a:pt x="45262" y="228589"/>
                    <a:pt x="44450" y="231836"/>
                  </a:cubicBezTo>
                  <a:lnTo>
                    <a:pt x="41275" y="244536"/>
                  </a:lnTo>
                  <a:cubicBezTo>
                    <a:pt x="40217" y="254061"/>
                    <a:pt x="39980" y="263713"/>
                    <a:pt x="38100" y="273111"/>
                  </a:cubicBezTo>
                  <a:cubicBezTo>
                    <a:pt x="36787" y="279675"/>
                    <a:pt x="33867" y="285811"/>
                    <a:pt x="31750" y="292161"/>
                  </a:cubicBezTo>
                  <a:cubicBezTo>
                    <a:pt x="27195" y="305826"/>
                    <a:pt x="29387" y="298439"/>
                    <a:pt x="25400" y="314386"/>
                  </a:cubicBezTo>
                  <a:cubicBezTo>
                    <a:pt x="24342" y="389528"/>
                    <a:pt x="24057" y="464684"/>
                    <a:pt x="22225" y="539811"/>
                  </a:cubicBezTo>
                  <a:cubicBezTo>
                    <a:pt x="21856" y="554949"/>
                    <a:pt x="19106" y="577633"/>
                    <a:pt x="15875" y="593786"/>
                  </a:cubicBezTo>
                  <a:cubicBezTo>
                    <a:pt x="15019" y="598065"/>
                    <a:pt x="13417" y="602182"/>
                    <a:pt x="12700" y="606486"/>
                  </a:cubicBezTo>
                  <a:cubicBezTo>
                    <a:pt x="11297" y="614902"/>
                    <a:pt x="10583" y="623419"/>
                    <a:pt x="9525" y="631886"/>
                  </a:cubicBezTo>
                  <a:cubicBezTo>
                    <a:pt x="8467" y="662578"/>
                    <a:pt x="8008" y="693296"/>
                    <a:pt x="6350" y="723961"/>
                  </a:cubicBezTo>
                  <a:cubicBezTo>
                    <a:pt x="5496" y="739766"/>
                    <a:pt x="2957" y="750450"/>
                    <a:pt x="0" y="765236"/>
                  </a:cubicBezTo>
                  <a:cubicBezTo>
                    <a:pt x="5987" y="783198"/>
                    <a:pt x="-437" y="773473"/>
                    <a:pt x="28575" y="777936"/>
                  </a:cubicBezTo>
                  <a:cubicBezTo>
                    <a:pt x="36328" y="779129"/>
                    <a:pt x="57546" y="783491"/>
                    <a:pt x="63500" y="787461"/>
                  </a:cubicBezTo>
                  <a:lnTo>
                    <a:pt x="73025" y="793811"/>
                  </a:lnTo>
                  <a:cubicBezTo>
                    <a:pt x="74083" y="789578"/>
                    <a:pt x="74481" y="785122"/>
                    <a:pt x="76200" y="781111"/>
                  </a:cubicBezTo>
                  <a:cubicBezTo>
                    <a:pt x="80522" y="771027"/>
                    <a:pt x="91899" y="762120"/>
                    <a:pt x="101600" y="758886"/>
                  </a:cubicBezTo>
                  <a:lnTo>
                    <a:pt x="111125" y="755711"/>
                  </a:lnTo>
                  <a:cubicBezTo>
                    <a:pt x="112183" y="759944"/>
                    <a:pt x="113353" y="764151"/>
                    <a:pt x="114300" y="768411"/>
                  </a:cubicBezTo>
                  <a:cubicBezTo>
                    <a:pt x="115471" y="773679"/>
                    <a:pt x="114798" y="779601"/>
                    <a:pt x="117475" y="784286"/>
                  </a:cubicBezTo>
                  <a:cubicBezTo>
                    <a:pt x="122207" y="792566"/>
                    <a:pt x="140359" y="792776"/>
                    <a:pt x="146050" y="793811"/>
                  </a:cubicBezTo>
                  <a:cubicBezTo>
                    <a:pt x="155052" y="795448"/>
                    <a:pt x="165707" y="797613"/>
                    <a:pt x="174625" y="800161"/>
                  </a:cubicBezTo>
                  <a:cubicBezTo>
                    <a:pt x="177843" y="801080"/>
                    <a:pt x="180975" y="802278"/>
                    <a:pt x="184150" y="803336"/>
                  </a:cubicBezTo>
                  <a:cubicBezTo>
                    <a:pt x="186267" y="800161"/>
                    <a:pt x="188950" y="797298"/>
                    <a:pt x="190500" y="793811"/>
                  </a:cubicBezTo>
                  <a:cubicBezTo>
                    <a:pt x="193218" y="787694"/>
                    <a:pt x="196850" y="774761"/>
                    <a:pt x="196850" y="774761"/>
                  </a:cubicBezTo>
                  <a:cubicBezTo>
                    <a:pt x="201083" y="775819"/>
                    <a:pt x="205919" y="775515"/>
                    <a:pt x="209550" y="777936"/>
                  </a:cubicBezTo>
                  <a:cubicBezTo>
                    <a:pt x="212725" y="780053"/>
                    <a:pt x="212664" y="785439"/>
                    <a:pt x="215900" y="787461"/>
                  </a:cubicBezTo>
                  <a:cubicBezTo>
                    <a:pt x="221576" y="791009"/>
                    <a:pt x="234950" y="793811"/>
                    <a:pt x="234950" y="793811"/>
                  </a:cubicBezTo>
                  <a:cubicBezTo>
                    <a:pt x="237067" y="790636"/>
                    <a:pt x="239797" y="787793"/>
                    <a:pt x="241300" y="784286"/>
                  </a:cubicBezTo>
                  <a:cubicBezTo>
                    <a:pt x="243019" y="780275"/>
                    <a:pt x="240572" y="773537"/>
                    <a:pt x="244475" y="771586"/>
                  </a:cubicBezTo>
                  <a:cubicBezTo>
                    <a:pt x="247888" y="769879"/>
                    <a:pt x="250825" y="775819"/>
                    <a:pt x="254000" y="777936"/>
                  </a:cubicBezTo>
                  <a:cubicBezTo>
                    <a:pt x="256117" y="781111"/>
                    <a:pt x="257370" y="785077"/>
                    <a:pt x="260350" y="787461"/>
                  </a:cubicBezTo>
                  <a:cubicBezTo>
                    <a:pt x="262963" y="789552"/>
                    <a:pt x="266949" y="789011"/>
                    <a:pt x="269875" y="790636"/>
                  </a:cubicBezTo>
                  <a:cubicBezTo>
                    <a:pt x="276546" y="794342"/>
                    <a:pt x="281685" y="800923"/>
                    <a:pt x="288925" y="803336"/>
                  </a:cubicBezTo>
                  <a:cubicBezTo>
                    <a:pt x="292100" y="804394"/>
                    <a:pt x="295524" y="804886"/>
                    <a:pt x="298450" y="806511"/>
                  </a:cubicBezTo>
                  <a:cubicBezTo>
                    <a:pt x="331202" y="824707"/>
                    <a:pt x="305472" y="815202"/>
                    <a:pt x="327025" y="822386"/>
                  </a:cubicBezTo>
                  <a:cubicBezTo>
                    <a:pt x="329142" y="825561"/>
                    <a:pt x="330503" y="829398"/>
                    <a:pt x="333375" y="831911"/>
                  </a:cubicBezTo>
                  <a:cubicBezTo>
                    <a:pt x="360071" y="855270"/>
                    <a:pt x="343053" y="838338"/>
                    <a:pt x="361950" y="847786"/>
                  </a:cubicBezTo>
                  <a:cubicBezTo>
                    <a:pt x="365363" y="849493"/>
                    <a:pt x="368300" y="852019"/>
                    <a:pt x="371475" y="854136"/>
                  </a:cubicBezTo>
                  <a:cubicBezTo>
                    <a:pt x="389486" y="800104"/>
                    <a:pt x="377825" y="838209"/>
                    <a:pt x="377825" y="701736"/>
                  </a:cubicBezTo>
                  <a:cubicBezTo>
                    <a:pt x="377825" y="683359"/>
                    <a:pt x="374869" y="689474"/>
                    <a:pt x="368300" y="676336"/>
                  </a:cubicBezTo>
                  <a:cubicBezTo>
                    <a:pt x="359110" y="657956"/>
                    <a:pt x="373656" y="675342"/>
                    <a:pt x="355600" y="657286"/>
                  </a:cubicBezTo>
                  <a:cubicBezTo>
                    <a:pt x="358775" y="655169"/>
                    <a:pt x="361444" y="651940"/>
                    <a:pt x="365125" y="650936"/>
                  </a:cubicBezTo>
                  <a:cubicBezTo>
                    <a:pt x="373357" y="648691"/>
                    <a:pt x="383535" y="652654"/>
                    <a:pt x="390525" y="647761"/>
                  </a:cubicBezTo>
                  <a:cubicBezTo>
                    <a:pt x="396009" y="643923"/>
                    <a:pt x="396875" y="628711"/>
                    <a:pt x="396875" y="628711"/>
                  </a:cubicBezTo>
                  <a:cubicBezTo>
                    <a:pt x="398238" y="619171"/>
                    <a:pt x="400439" y="600825"/>
                    <a:pt x="403225" y="590611"/>
                  </a:cubicBezTo>
                  <a:cubicBezTo>
                    <a:pt x="404986" y="584153"/>
                    <a:pt x="405862" y="577130"/>
                    <a:pt x="409575" y="571561"/>
                  </a:cubicBezTo>
                  <a:lnTo>
                    <a:pt x="415925" y="562036"/>
                  </a:lnTo>
                  <a:cubicBezTo>
                    <a:pt x="424324" y="528441"/>
                    <a:pt x="412921" y="568002"/>
                    <a:pt x="425450" y="539811"/>
                  </a:cubicBezTo>
                  <a:cubicBezTo>
                    <a:pt x="428168" y="533694"/>
                    <a:pt x="429683" y="527111"/>
                    <a:pt x="431800" y="520761"/>
                  </a:cubicBezTo>
                  <a:cubicBezTo>
                    <a:pt x="432858" y="517586"/>
                    <a:pt x="433119" y="514021"/>
                    <a:pt x="434975" y="511236"/>
                  </a:cubicBezTo>
                  <a:cubicBezTo>
                    <a:pt x="445038" y="496142"/>
                    <a:pt x="440118" y="505331"/>
                    <a:pt x="447675" y="482661"/>
                  </a:cubicBezTo>
                  <a:lnTo>
                    <a:pt x="454025" y="463611"/>
                  </a:lnTo>
                  <a:cubicBezTo>
                    <a:pt x="456117" y="457336"/>
                    <a:pt x="457955" y="449037"/>
                    <a:pt x="463550" y="444561"/>
                  </a:cubicBezTo>
                  <a:cubicBezTo>
                    <a:pt x="466163" y="442470"/>
                    <a:pt x="469900" y="442444"/>
                    <a:pt x="473075" y="441386"/>
                  </a:cubicBezTo>
                  <a:lnTo>
                    <a:pt x="498475" y="403286"/>
                  </a:lnTo>
                  <a:lnTo>
                    <a:pt x="504825" y="393761"/>
                  </a:lnTo>
                  <a:cubicBezTo>
                    <a:pt x="506942" y="390586"/>
                    <a:pt x="509968" y="387856"/>
                    <a:pt x="511175" y="384236"/>
                  </a:cubicBezTo>
                  <a:lnTo>
                    <a:pt x="514350" y="374711"/>
                  </a:lnTo>
                  <a:cubicBezTo>
                    <a:pt x="513292" y="370478"/>
                    <a:pt x="513901" y="365418"/>
                    <a:pt x="511175" y="362011"/>
                  </a:cubicBezTo>
                  <a:cubicBezTo>
                    <a:pt x="509084" y="359398"/>
                    <a:pt x="504932" y="359492"/>
                    <a:pt x="501650" y="358836"/>
                  </a:cubicBezTo>
                  <a:cubicBezTo>
                    <a:pt x="494312" y="357368"/>
                    <a:pt x="486833" y="356719"/>
                    <a:pt x="479425" y="355661"/>
                  </a:cubicBezTo>
                  <a:cubicBezTo>
                    <a:pt x="477308" y="352486"/>
                    <a:pt x="473615" y="349914"/>
                    <a:pt x="473075" y="346136"/>
                  </a:cubicBezTo>
                  <a:cubicBezTo>
                    <a:pt x="471496" y="335081"/>
                    <a:pt x="477586" y="331180"/>
                    <a:pt x="485775" y="327086"/>
                  </a:cubicBezTo>
                  <a:cubicBezTo>
                    <a:pt x="488768" y="325589"/>
                    <a:pt x="492125" y="324969"/>
                    <a:pt x="495300" y="323911"/>
                  </a:cubicBezTo>
                  <a:cubicBezTo>
                    <a:pt x="502581" y="302067"/>
                    <a:pt x="495300" y="328477"/>
                    <a:pt x="495300" y="288986"/>
                  </a:cubicBezTo>
                  <a:cubicBezTo>
                    <a:pt x="495300" y="278350"/>
                    <a:pt x="497417" y="267819"/>
                    <a:pt x="498475" y="257236"/>
                  </a:cubicBezTo>
                  <a:cubicBezTo>
                    <a:pt x="497417" y="247711"/>
                    <a:pt x="496876" y="238114"/>
                    <a:pt x="495300" y="228661"/>
                  </a:cubicBezTo>
                  <a:cubicBezTo>
                    <a:pt x="494750" y="225360"/>
                    <a:pt x="492937" y="222383"/>
                    <a:pt x="492125" y="219136"/>
                  </a:cubicBezTo>
                  <a:cubicBezTo>
                    <a:pt x="490816" y="213901"/>
                    <a:pt x="490008" y="208553"/>
                    <a:pt x="488950" y="203261"/>
                  </a:cubicBezTo>
                  <a:cubicBezTo>
                    <a:pt x="485169" y="161670"/>
                    <a:pt x="489472" y="179426"/>
                    <a:pt x="479425" y="149286"/>
                  </a:cubicBezTo>
                  <a:lnTo>
                    <a:pt x="476250" y="139761"/>
                  </a:lnTo>
                  <a:cubicBezTo>
                    <a:pt x="475192" y="136586"/>
                    <a:pt x="475860" y="132092"/>
                    <a:pt x="473075" y="130236"/>
                  </a:cubicBezTo>
                  <a:lnTo>
                    <a:pt x="463550" y="123886"/>
                  </a:lnTo>
                  <a:cubicBezTo>
                    <a:pt x="454060" y="125784"/>
                    <a:pt x="444288" y="130094"/>
                    <a:pt x="434975" y="123886"/>
                  </a:cubicBezTo>
                  <a:cubicBezTo>
                    <a:pt x="431800" y="121769"/>
                    <a:pt x="430742" y="117536"/>
                    <a:pt x="428625" y="114361"/>
                  </a:cubicBezTo>
                  <a:cubicBezTo>
                    <a:pt x="427567" y="99544"/>
                    <a:pt x="427186" y="84664"/>
                    <a:pt x="425450" y="69911"/>
                  </a:cubicBezTo>
                  <a:cubicBezTo>
                    <a:pt x="424222" y="59475"/>
                    <a:pt x="420535" y="60082"/>
                    <a:pt x="415925" y="50861"/>
                  </a:cubicBezTo>
                  <a:cubicBezTo>
                    <a:pt x="414428" y="47868"/>
                    <a:pt x="413808" y="44511"/>
                    <a:pt x="412750" y="41336"/>
                  </a:cubicBezTo>
                  <a:cubicBezTo>
                    <a:pt x="410516" y="21233"/>
                    <a:pt x="417006" y="13194"/>
                    <a:pt x="400050" y="6411"/>
                  </a:cubicBezTo>
                  <a:cubicBezTo>
                    <a:pt x="398085" y="5625"/>
                    <a:pt x="409575" y="590"/>
                    <a:pt x="406400" y="61"/>
                  </a:cubicBezTo>
                  <a:close/>
                </a:path>
              </a:pathLst>
            </a:custGeom>
            <a:solidFill>
              <a:srgbClr val="002060"/>
            </a:solidFill>
            <a:ln w="254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2" name="Text Placeholder 5">
              <a:extLst>
                <a:ext uri="{FF2B5EF4-FFF2-40B4-BE49-F238E27FC236}">
                  <a16:creationId xmlns:a16="http://schemas.microsoft.com/office/drawing/2014/main" id="{AC50EF37-0613-4C08-82B7-23D9362AB02F}"/>
                </a:ext>
              </a:extLst>
            </p:cNvPr>
            <p:cNvSpPr txBox="1">
              <a:spLocks/>
            </p:cNvSpPr>
            <p:nvPr/>
          </p:nvSpPr>
          <p:spPr>
            <a:xfrm>
              <a:off x="8942766" y="1466709"/>
              <a:ext cx="923970" cy="439641"/>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000" b="1" i="0" u="none" strike="noStrike" kern="1200" cap="none" spc="0" normalizeH="0" baseline="0" noProof="0">
                  <a:ln>
                    <a:noFill/>
                  </a:ln>
                  <a:solidFill>
                    <a:srgbClr val="FFFFFF"/>
                  </a:solidFill>
                  <a:effectLst>
                    <a:outerShdw blurRad="50800" dist="38100" dir="2700000" algn="tl" rotWithShape="0">
                      <a:prstClr val="black">
                        <a:alpha val="40000"/>
                      </a:prstClr>
                    </a:outerShdw>
                  </a:effectLst>
                  <a:uLnTx/>
                  <a:uFillTx/>
                  <a:latin typeface="Arial" panose="020B0604020202020204"/>
                  <a:ea typeface="+mn-ea"/>
                  <a:cs typeface="+mn-cs"/>
                </a:rPr>
                <a:t>Waterloo</a:t>
              </a:r>
              <a:br>
                <a:rPr kumimoji="0" lang="en-GB" sz="1000" b="1" i="0" u="none" strike="noStrike" kern="1200" cap="none" spc="0" normalizeH="0" baseline="0" noProof="0">
                  <a:ln>
                    <a:noFill/>
                  </a:ln>
                  <a:solidFill>
                    <a:srgbClr val="FFFFFF"/>
                  </a:solidFill>
                  <a:effectLst>
                    <a:outerShdw blurRad="50800" dist="38100" dir="2700000" algn="tl" rotWithShape="0">
                      <a:prstClr val="black">
                        <a:alpha val="40000"/>
                      </a:prstClr>
                    </a:outerShdw>
                  </a:effectLst>
                  <a:uLnTx/>
                  <a:uFillTx/>
                  <a:latin typeface="Arial" panose="020B0604020202020204"/>
                  <a:ea typeface="+mn-ea"/>
                  <a:cs typeface="+mn-cs"/>
                </a:rPr>
              </a:br>
              <a:r>
                <a:rPr kumimoji="0" lang="en-GB" sz="1000" b="1" i="0" u="none" strike="noStrike" kern="1200" cap="none" spc="0" normalizeH="0" baseline="0" noProof="0">
                  <a:ln>
                    <a:noFill/>
                  </a:ln>
                  <a:solidFill>
                    <a:srgbClr val="FFFFFF"/>
                  </a:solidFill>
                  <a:effectLst>
                    <a:outerShdw blurRad="50800" dist="38100" dir="2700000" algn="tl" rotWithShape="0">
                      <a:prstClr val="black">
                        <a:alpha val="40000"/>
                      </a:prstClr>
                    </a:outerShdw>
                  </a:effectLst>
                  <a:uLnTx/>
                  <a:uFillTx/>
                  <a:latin typeface="Arial" panose="020B0604020202020204"/>
                  <a:ea typeface="+mn-ea"/>
                  <a:cs typeface="+mn-cs"/>
                </a:rPr>
                <a:t>32%*</a:t>
              </a:r>
            </a:p>
          </p:txBody>
        </p:sp>
        <p:sp>
          <p:nvSpPr>
            <p:cNvPr id="63" name="Text Placeholder 5">
              <a:extLst>
                <a:ext uri="{FF2B5EF4-FFF2-40B4-BE49-F238E27FC236}">
                  <a16:creationId xmlns:a16="http://schemas.microsoft.com/office/drawing/2014/main" id="{680EBDDF-AFEE-4A25-86B6-3987B1933933}"/>
                </a:ext>
              </a:extLst>
            </p:cNvPr>
            <p:cNvSpPr txBox="1">
              <a:spLocks/>
            </p:cNvSpPr>
            <p:nvPr/>
          </p:nvSpPr>
          <p:spPr>
            <a:xfrm>
              <a:off x="8719467" y="2057282"/>
              <a:ext cx="1101709" cy="589932"/>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000" b="1" i="0" u="none" strike="noStrike" kern="1200" cap="none" spc="0" normalizeH="0" baseline="0" noProof="0">
                  <a:ln>
                    <a:noFill/>
                  </a:ln>
                  <a:solidFill>
                    <a:srgbClr val="FFFFFF"/>
                  </a:solidFill>
                  <a:effectLst/>
                  <a:uLnTx/>
                  <a:uFillTx/>
                  <a:latin typeface="Arial" panose="020B0604020202020204"/>
                  <a:ea typeface="+mn-ea"/>
                  <a:cs typeface="+mn-cs"/>
                </a:rPr>
                <a:t>North </a:t>
              </a:r>
              <a:br>
                <a:rPr kumimoji="0" lang="en-GB" sz="1000" b="1" i="0" u="none" strike="noStrike" kern="1200" cap="none" spc="0" normalizeH="0" baseline="0" noProof="0">
                  <a:ln>
                    <a:noFill/>
                  </a:ln>
                  <a:solidFill>
                    <a:srgbClr val="FFFFFF"/>
                  </a:solidFill>
                  <a:effectLst/>
                  <a:uLnTx/>
                  <a:uFillTx/>
                  <a:latin typeface="Arial" panose="020B0604020202020204"/>
                  <a:ea typeface="+mn-ea"/>
                  <a:cs typeface="+mn-cs"/>
                </a:rPr>
              </a:br>
              <a:r>
                <a:rPr kumimoji="0" lang="en-GB" sz="1000" b="1" i="0" u="none" strike="noStrike" kern="1200" cap="none" spc="0" normalizeH="0" baseline="0" noProof="0">
                  <a:ln>
                    <a:noFill/>
                  </a:ln>
                  <a:solidFill>
                    <a:srgbClr val="FFFFFF"/>
                  </a:solidFill>
                  <a:effectLst/>
                  <a:uLnTx/>
                  <a:uFillTx/>
                  <a:latin typeface="Arial" panose="020B0604020202020204"/>
                  <a:ea typeface="+mn-ea"/>
                  <a:cs typeface="+mn-cs"/>
                </a:rPr>
                <a:t>Lambeth</a:t>
              </a:r>
              <a:br>
                <a:rPr kumimoji="0" lang="en-GB" sz="1000" b="1" i="0" u="none" strike="noStrike" kern="1200" cap="none" spc="0" normalizeH="0" baseline="0" noProof="0">
                  <a:ln>
                    <a:noFill/>
                  </a:ln>
                  <a:solidFill>
                    <a:srgbClr val="FFFFFF"/>
                  </a:solidFill>
                  <a:effectLst/>
                  <a:uLnTx/>
                  <a:uFillTx/>
                  <a:latin typeface="Arial" panose="020B0604020202020204"/>
                  <a:ea typeface="+mn-ea"/>
                  <a:cs typeface="+mn-cs"/>
                </a:rPr>
              </a:br>
              <a:r>
                <a:rPr kumimoji="0" lang="en-GB" sz="1000" b="1" i="0" u="none" strike="noStrike" kern="1200" cap="none" spc="0" normalizeH="0" baseline="0" noProof="0">
                  <a:ln>
                    <a:noFill/>
                  </a:ln>
                  <a:solidFill>
                    <a:srgbClr val="FFFFFF"/>
                  </a:solidFill>
                  <a:effectLst/>
                  <a:uLnTx/>
                  <a:uFillTx/>
                  <a:latin typeface="Arial" panose="020B0604020202020204"/>
                  <a:ea typeface="+mn-ea"/>
                  <a:cs typeface="+mn-cs"/>
                </a:rPr>
                <a:t>35% </a:t>
              </a:r>
            </a:p>
          </p:txBody>
        </p:sp>
        <p:sp>
          <p:nvSpPr>
            <p:cNvPr id="64" name="Text Placeholder 5">
              <a:extLst>
                <a:ext uri="{FF2B5EF4-FFF2-40B4-BE49-F238E27FC236}">
                  <a16:creationId xmlns:a16="http://schemas.microsoft.com/office/drawing/2014/main" id="{7F5E9528-0EB1-48CF-97BC-91FD954F4709}"/>
                </a:ext>
              </a:extLst>
            </p:cNvPr>
            <p:cNvSpPr txBox="1">
              <a:spLocks/>
            </p:cNvSpPr>
            <p:nvPr/>
          </p:nvSpPr>
          <p:spPr>
            <a:xfrm>
              <a:off x="8587977" y="2862281"/>
              <a:ext cx="1011885" cy="425199"/>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000" b="1" i="0" u="none" strike="noStrike" kern="1200" cap="none" spc="0" normalizeH="0" baseline="0" noProof="0">
                  <a:ln>
                    <a:noFill/>
                  </a:ln>
                  <a:solidFill>
                    <a:srgbClr val="FFFFFF"/>
                  </a:solidFill>
                  <a:effectLst/>
                  <a:uLnTx/>
                  <a:uFillTx/>
                  <a:latin typeface="Arial" panose="020B0604020202020204"/>
                  <a:ea typeface="+mn-ea"/>
                  <a:cs typeface="+mn-cs"/>
                </a:rPr>
                <a:t>Stockwell</a:t>
              </a:r>
              <a:br>
                <a:rPr kumimoji="0" lang="en-GB" sz="1000" b="1" i="0" u="none" strike="noStrike" kern="1200" cap="none" spc="0" normalizeH="0" baseline="0" noProof="0">
                  <a:ln>
                    <a:noFill/>
                  </a:ln>
                  <a:solidFill>
                    <a:srgbClr val="FFFFFF"/>
                  </a:solidFill>
                  <a:effectLst/>
                  <a:uLnTx/>
                  <a:uFillTx/>
                  <a:latin typeface="Arial" panose="020B0604020202020204"/>
                  <a:ea typeface="+mn-ea"/>
                  <a:cs typeface="+mn-cs"/>
                </a:rPr>
              </a:br>
              <a:r>
                <a:rPr kumimoji="0" lang="en-GB" sz="1000" b="1" i="0" u="none" strike="noStrike" kern="1200" cap="none" spc="0" normalizeH="0" baseline="0" noProof="0">
                  <a:ln>
                    <a:noFill/>
                  </a:ln>
                  <a:solidFill>
                    <a:srgbClr val="FFFFFF"/>
                  </a:solidFill>
                  <a:effectLst/>
                  <a:uLnTx/>
                  <a:uFillTx/>
                  <a:latin typeface="Arial" panose="020B0604020202020204"/>
                  <a:ea typeface="+mn-ea"/>
                  <a:cs typeface="+mn-cs"/>
                </a:rPr>
                <a:t>25%</a:t>
              </a:r>
            </a:p>
          </p:txBody>
        </p:sp>
        <p:sp>
          <p:nvSpPr>
            <p:cNvPr id="65" name="Text Placeholder 5">
              <a:extLst>
                <a:ext uri="{FF2B5EF4-FFF2-40B4-BE49-F238E27FC236}">
                  <a16:creationId xmlns:a16="http://schemas.microsoft.com/office/drawing/2014/main" id="{6CF571E5-586B-4273-B8A6-25E094E69630}"/>
                </a:ext>
              </a:extLst>
            </p:cNvPr>
            <p:cNvSpPr txBox="1">
              <a:spLocks/>
            </p:cNvSpPr>
            <p:nvPr/>
          </p:nvSpPr>
          <p:spPr>
            <a:xfrm>
              <a:off x="8020102" y="3420995"/>
              <a:ext cx="978093" cy="425199"/>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000" b="1" i="0" u="none" strike="noStrike" kern="1200" cap="none" spc="0" normalizeH="0" baseline="0" noProof="0">
                  <a:ln>
                    <a:noFill/>
                  </a:ln>
                  <a:solidFill>
                    <a:srgbClr val="FFFFFF"/>
                  </a:solidFill>
                  <a:effectLst/>
                  <a:uLnTx/>
                  <a:uFillTx/>
                  <a:latin typeface="Arial" panose="020B0604020202020204"/>
                  <a:ea typeface="+mn-ea"/>
                  <a:cs typeface="+mn-cs"/>
                </a:rPr>
                <a:t>Clapham</a:t>
              </a:r>
              <a:br>
                <a:rPr kumimoji="0" lang="en-GB" sz="1000" b="1" i="0" u="none" strike="noStrike" kern="1200" cap="none" spc="0" normalizeH="0" baseline="0" noProof="0">
                  <a:ln>
                    <a:noFill/>
                  </a:ln>
                  <a:solidFill>
                    <a:srgbClr val="FFFFFF"/>
                  </a:solidFill>
                  <a:effectLst/>
                  <a:uLnTx/>
                  <a:uFillTx/>
                  <a:latin typeface="Arial" panose="020B0604020202020204"/>
                  <a:ea typeface="+mn-ea"/>
                  <a:cs typeface="+mn-cs"/>
                </a:rPr>
              </a:br>
              <a:r>
                <a:rPr kumimoji="0" lang="en-GB" sz="1000" b="1" i="0" u="none" strike="noStrike" kern="1200" cap="none" spc="0" normalizeH="0" baseline="0" noProof="0">
                  <a:ln>
                    <a:noFill/>
                  </a:ln>
                  <a:solidFill>
                    <a:srgbClr val="FFFFFF"/>
                  </a:solidFill>
                  <a:effectLst/>
                  <a:uLnTx/>
                  <a:uFillTx/>
                  <a:latin typeface="Arial" panose="020B0604020202020204"/>
                  <a:ea typeface="+mn-ea"/>
                  <a:cs typeface="+mn-cs"/>
                </a:rPr>
                <a:t>52%</a:t>
              </a:r>
            </a:p>
          </p:txBody>
        </p:sp>
        <p:sp>
          <p:nvSpPr>
            <p:cNvPr id="66" name="Text Placeholder 5">
              <a:extLst>
                <a:ext uri="{FF2B5EF4-FFF2-40B4-BE49-F238E27FC236}">
                  <a16:creationId xmlns:a16="http://schemas.microsoft.com/office/drawing/2014/main" id="{79B293C3-664A-4665-BD38-015C955B3659}"/>
                </a:ext>
              </a:extLst>
            </p:cNvPr>
            <p:cNvSpPr txBox="1">
              <a:spLocks/>
            </p:cNvSpPr>
            <p:nvPr/>
          </p:nvSpPr>
          <p:spPr>
            <a:xfrm>
              <a:off x="9215688" y="3632887"/>
              <a:ext cx="768348" cy="307777"/>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000" b="1" i="0" u="none" strike="noStrike" kern="1200" cap="none" spc="0" normalizeH="0" baseline="0" noProof="0">
                  <a:ln>
                    <a:noFill/>
                  </a:ln>
                  <a:solidFill>
                    <a:srgbClr val="FFFFFF"/>
                  </a:solidFill>
                  <a:effectLst/>
                  <a:uLnTx/>
                  <a:uFillTx/>
                  <a:latin typeface="Arial" panose="020B0604020202020204"/>
                  <a:ea typeface="+mn-ea"/>
                  <a:cs typeface="+mn-cs"/>
                </a:rPr>
                <a:t>Brixton</a:t>
              </a:r>
              <a:br>
                <a:rPr kumimoji="0" lang="en-GB" sz="1000" b="1" i="0" u="none" strike="noStrike" kern="1200" cap="none" spc="0" normalizeH="0" baseline="0" noProof="0">
                  <a:ln>
                    <a:noFill/>
                  </a:ln>
                  <a:solidFill>
                    <a:srgbClr val="FFFFFF"/>
                  </a:solidFill>
                  <a:effectLst/>
                  <a:uLnTx/>
                  <a:uFillTx/>
                  <a:latin typeface="Arial" panose="020B0604020202020204"/>
                  <a:ea typeface="+mn-ea"/>
                  <a:cs typeface="+mn-cs"/>
                </a:rPr>
              </a:br>
              <a:r>
                <a:rPr kumimoji="0" lang="en-GB" sz="1000" b="1" i="0" u="none" strike="noStrike" kern="1200" cap="none" spc="0" normalizeH="0" baseline="0" noProof="0">
                  <a:ln>
                    <a:noFill/>
                  </a:ln>
                  <a:solidFill>
                    <a:srgbClr val="FFFFFF"/>
                  </a:solidFill>
                  <a:effectLst/>
                  <a:uLnTx/>
                  <a:uFillTx/>
                  <a:latin typeface="Arial" panose="020B0604020202020204"/>
                  <a:ea typeface="+mn-ea"/>
                  <a:cs typeface="+mn-cs"/>
                </a:rPr>
                <a:t>37%</a:t>
              </a:r>
            </a:p>
          </p:txBody>
        </p:sp>
        <p:sp>
          <p:nvSpPr>
            <p:cNvPr id="67" name="Text Placeholder 5">
              <a:extLst>
                <a:ext uri="{FF2B5EF4-FFF2-40B4-BE49-F238E27FC236}">
                  <a16:creationId xmlns:a16="http://schemas.microsoft.com/office/drawing/2014/main" id="{7E951238-BC60-4072-8D6B-FD220D0162A1}"/>
                </a:ext>
              </a:extLst>
            </p:cNvPr>
            <p:cNvSpPr txBox="1">
              <a:spLocks/>
            </p:cNvSpPr>
            <p:nvPr/>
          </p:nvSpPr>
          <p:spPr>
            <a:xfrm>
              <a:off x="8505996" y="5075494"/>
              <a:ext cx="1048887" cy="425199"/>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000" b="1" i="0" u="none" strike="noStrike" kern="1200" cap="none" spc="0" normalizeH="0" baseline="0" noProof="0">
                  <a:ln>
                    <a:noFill/>
                  </a:ln>
                  <a:solidFill>
                    <a:srgbClr val="FFFFFF"/>
                  </a:solidFill>
                  <a:effectLst/>
                  <a:uLnTx/>
                  <a:uFillTx/>
                  <a:latin typeface="Arial" panose="020B0604020202020204"/>
                  <a:ea typeface="+mn-ea"/>
                  <a:cs typeface="+mn-cs"/>
                </a:rPr>
                <a:t>Streatham</a:t>
              </a:r>
              <a:br>
                <a:rPr kumimoji="0" lang="en-GB" sz="1000" b="1" i="0" u="none" strike="noStrike" kern="1200" cap="none" spc="0" normalizeH="0" baseline="0" noProof="0">
                  <a:ln>
                    <a:noFill/>
                  </a:ln>
                  <a:solidFill>
                    <a:srgbClr val="FFFFFF"/>
                  </a:solidFill>
                  <a:effectLst/>
                  <a:uLnTx/>
                  <a:uFillTx/>
                  <a:latin typeface="Arial" panose="020B0604020202020204"/>
                  <a:ea typeface="+mn-ea"/>
                  <a:cs typeface="+mn-cs"/>
                </a:rPr>
              </a:br>
              <a:r>
                <a:rPr kumimoji="0" lang="en-GB" sz="1000" b="1" i="0" u="none" strike="noStrike" kern="1200" cap="none" spc="0" normalizeH="0" baseline="0" noProof="0">
                  <a:ln>
                    <a:noFill/>
                  </a:ln>
                  <a:solidFill>
                    <a:srgbClr val="FFFFFF"/>
                  </a:solidFill>
                  <a:effectLst/>
                  <a:uLnTx/>
                  <a:uFillTx/>
                  <a:latin typeface="Arial" panose="020B0604020202020204"/>
                  <a:ea typeface="+mn-ea"/>
                  <a:cs typeface="+mn-cs"/>
                </a:rPr>
                <a:t>45%</a:t>
              </a:r>
            </a:p>
          </p:txBody>
        </p:sp>
        <p:sp>
          <p:nvSpPr>
            <p:cNvPr id="68" name="Text Placeholder 5">
              <a:extLst>
                <a:ext uri="{FF2B5EF4-FFF2-40B4-BE49-F238E27FC236}">
                  <a16:creationId xmlns:a16="http://schemas.microsoft.com/office/drawing/2014/main" id="{640D823C-E5AE-4CA3-8167-33A3519C6F4C}"/>
                </a:ext>
              </a:extLst>
            </p:cNvPr>
            <p:cNvSpPr txBox="1">
              <a:spLocks/>
            </p:cNvSpPr>
            <p:nvPr/>
          </p:nvSpPr>
          <p:spPr>
            <a:xfrm>
              <a:off x="9609969" y="4781627"/>
              <a:ext cx="845968" cy="425199"/>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000" b="1" i="0" u="none" strike="noStrike" kern="1200" cap="none" spc="0" normalizeH="0" baseline="0" noProof="0">
                  <a:ln>
                    <a:noFill/>
                  </a:ln>
                  <a:solidFill>
                    <a:srgbClr val="FFFFFF"/>
                  </a:solidFill>
                  <a:effectLst/>
                  <a:uLnTx/>
                  <a:uFillTx/>
                  <a:latin typeface="Arial" panose="020B0604020202020204"/>
                  <a:ea typeface="+mn-ea"/>
                  <a:cs typeface="+mn-cs"/>
                </a:rPr>
                <a:t>Norwood</a:t>
              </a:r>
              <a:br>
                <a:rPr kumimoji="0" lang="en-GB" sz="1000" b="1" i="0" u="none" strike="noStrike" kern="1200" cap="none" spc="0" normalizeH="0" baseline="0" noProof="0">
                  <a:ln>
                    <a:noFill/>
                  </a:ln>
                  <a:solidFill>
                    <a:srgbClr val="FFFFFF"/>
                  </a:solidFill>
                  <a:effectLst/>
                  <a:uLnTx/>
                  <a:uFillTx/>
                  <a:latin typeface="Arial" panose="020B0604020202020204"/>
                  <a:ea typeface="+mn-ea"/>
                  <a:cs typeface="+mn-cs"/>
                </a:rPr>
              </a:br>
              <a:r>
                <a:rPr kumimoji="0" lang="en-GB" sz="1000" b="1" i="0" u="none" strike="noStrike" kern="1200" cap="none" spc="0" normalizeH="0" baseline="0" noProof="0">
                  <a:ln>
                    <a:noFill/>
                  </a:ln>
                  <a:solidFill>
                    <a:srgbClr val="FFFFFF"/>
                  </a:solidFill>
                  <a:effectLst/>
                  <a:uLnTx/>
                  <a:uFillTx/>
                  <a:latin typeface="Arial" panose="020B0604020202020204"/>
                  <a:ea typeface="+mn-ea"/>
                  <a:cs typeface="+mn-cs"/>
                </a:rPr>
                <a:t>50%</a:t>
              </a:r>
            </a:p>
          </p:txBody>
        </p:sp>
      </p:grpSp>
      <p:grpSp>
        <p:nvGrpSpPr>
          <p:cNvPr id="69" name="Group 68">
            <a:extLst>
              <a:ext uri="{FF2B5EF4-FFF2-40B4-BE49-F238E27FC236}">
                <a16:creationId xmlns:a16="http://schemas.microsoft.com/office/drawing/2014/main" id="{10D34D14-E7A0-4988-829C-318AD1CF4372}"/>
              </a:ext>
              <a:ext uri="{C183D7F6-B498-43B3-948B-1728B52AA6E4}">
                <adec:decorative xmlns:adec="http://schemas.microsoft.com/office/drawing/2017/decorative" val="1"/>
              </a:ext>
            </a:extLst>
          </p:cNvPr>
          <p:cNvGrpSpPr/>
          <p:nvPr/>
        </p:nvGrpSpPr>
        <p:grpSpPr>
          <a:xfrm>
            <a:off x="6499590" y="2468945"/>
            <a:ext cx="2115560" cy="3595747"/>
            <a:chOff x="7972149" y="1268413"/>
            <a:chExt cx="2952684" cy="4648119"/>
          </a:xfrm>
        </p:grpSpPr>
        <p:sp>
          <p:nvSpPr>
            <p:cNvPr id="70" name="Freeform 13">
              <a:extLst>
                <a:ext uri="{FF2B5EF4-FFF2-40B4-BE49-F238E27FC236}">
                  <a16:creationId xmlns:a16="http://schemas.microsoft.com/office/drawing/2014/main" id="{FE68C2E3-EC7C-4689-9689-44A8D97A99B9}"/>
                </a:ext>
              </a:extLst>
            </p:cNvPr>
            <p:cNvSpPr/>
            <p:nvPr/>
          </p:nvSpPr>
          <p:spPr>
            <a:xfrm>
              <a:off x="9181731" y="4067899"/>
              <a:ext cx="1743102" cy="1427459"/>
            </a:xfrm>
            <a:custGeom>
              <a:avLst/>
              <a:gdLst>
                <a:gd name="connsiteX0" fmla="*/ 641350 w 1358900"/>
                <a:gd name="connsiteY0" fmla="*/ 332 h 1495757"/>
                <a:gd name="connsiteX1" fmla="*/ 673100 w 1358900"/>
                <a:gd name="connsiteY1" fmla="*/ 16207 h 1495757"/>
                <a:gd name="connsiteX2" fmla="*/ 688975 w 1358900"/>
                <a:gd name="connsiteY2" fmla="*/ 35257 h 1495757"/>
                <a:gd name="connsiteX3" fmla="*/ 698500 w 1358900"/>
                <a:gd name="connsiteY3" fmla="*/ 41607 h 1495757"/>
                <a:gd name="connsiteX4" fmla="*/ 723900 w 1358900"/>
                <a:gd name="connsiteY4" fmla="*/ 79707 h 1495757"/>
                <a:gd name="connsiteX5" fmla="*/ 730250 w 1358900"/>
                <a:gd name="connsiteY5" fmla="*/ 89232 h 1495757"/>
                <a:gd name="connsiteX6" fmla="*/ 733425 w 1358900"/>
                <a:gd name="connsiteY6" fmla="*/ 98757 h 1495757"/>
                <a:gd name="connsiteX7" fmla="*/ 742950 w 1358900"/>
                <a:gd name="connsiteY7" fmla="*/ 108282 h 1495757"/>
                <a:gd name="connsiteX8" fmla="*/ 765175 w 1358900"/>
                <a:gd name="connsiteY8" fmla="*/ 133682 h 1495757"/>
                <a:gd name="connsiteX9" fmla="*/ 774700 w 1358900"/>
                <a:gd name="connsiteY9" fmla="*/ 152732 h 1495757"/>
                <a:gd name="connsiteX10" fmla="*/ 784225 w 1358900"/>
                <a:gd name="connsiteY10" fmla="*/ 171782 h 1495757"/>
                <a:gd name="connsiteX11" fmla="*/ 793750 w 1358900"/>
                <a:gd name="connsiteY11" fmla="*/ 178132 h 1495757"/>
                <a:gd name="connsiteX12" fmla="*/ 815975 w 1358900"/>
                <a:gd name="connsiteY12" fmla="*/ 206707 h 1495757"/>
                <a:gd name="connsiteX13" fmla="*/ 822325 w 1358900"/>
                <a:gd name="connsiteY13" fmla="*/ 225757 h 1495757"/>
                <a:gd name="connsiteX14" fmla="*/ 828675 w 1358900"/>
                <a:gd name="connsiteY14" fmla="*/ 276557 h 1495757"/>
                <a:gd name="connsiteX15" fmla="*/ 835025 w 1358900"/>
                <a:gd name="connsiteY15" fmla="*/ 295607 h 1495757"/>
                <a:gd name="connsiteX16" fmla="*/ 838200 w 1358900"/>
                <a:gd name="connsiteY16" fmla="*/ 305132 h 1495757"/>
                <a:gd name="connsiteX17" fmla="*/ 850900 w 1358900"/>
                <a:gd name="connsiteY17" fmla="*/ 324182 h 1495757"/>
                <a:gd name="connsiteX18" fmla="*/ 854075 w 1358900"/>
                <a:gd name="connsiteY18" fmla="*/ 333707 h 1495757"/>
                <a:gd name="connsiteX19" fmla="*/ 866775 w 1358900"/>
                <a:gd name="connsiteY19" fmla="*/ 352757 h 1495757"/>
                <a:gd name="connsiteX20" fmla="*/ 873125 w 1358900"/>
                <a:gd name="connsiteY20" fmla="*/ 362282 h 1495757"/>
                <a:gd name="connsiteX21" fmla="*/ 882650 w 1358900"/>
                <a:gd name="connsiteY21" fmla="*/ 381332 h 1495757"/>
                <a:gd name="connsiteX22" fmla="*/ 885825 w 1358900"/>
                <a:gd name="connsiteY22" fmla="*/ 390857 h 1495757"/>
                <a:gd name="connsiteX23" fmla="*/ 898525 w 1358900"/>
                <a:gd name="connsiteY23" fmla="*/ 409907 h 1495757"/>
                <a:gd name="connsiteX24" fmla="*/ 904875 w 1358900"/>
                <a:gd name="connsiteY24" fmla="*/ 428957 h 1495757"/>
                <a:gd name="connsiteX25" fmla="*/ 908050 w 1358900"/>
                <a:gd name="connsiteY25" fmla="*/ 438482 h 1495757"/>
                <a:gd name="connsiteX26" fmla="*/ 911225 w 1358900"/>
                <a:gd name="connsiteY26" fmla="*/ 482932 h 1495757"/>
                <a:gd name="connsiteX27" fmla="*/ 920750 w 1358900"/>
                <a:gd name="connsiteY27" fmla="*/ 511507 h 1495757"/>
                <a:gd name="connsiteX28" fmla="*/ 927100 w 1358900"/>
                <a:gd name="connsiteY28" fmla="*/ 530557 h 1495757"/>
                <a:gd name="connsiteX29" fmla="*/ 933450 w 1358900"/>
                <a:gd name="connsiteY29" fmla="*/ 549607 h 1495757"/>
                <a:gd name="connsiteX30" fmla="*/ 936625 w 1358900"/>
                <a:gd name="connsiteY30" fmla="*/ 559132 h 1495757"/>
                <a:gd name="connsiteX31" fmla="*/ 952500 w 1358900"/>
                <a:gd name="connsiteY31" fmla="*/ 578182 h 1495757"/>
                <a:gd name="connsiteX32" fmla="*/ 962025 w 1358900"/>
                <a:gd name="connsiteY32" fmla="*/ 597232 h 1495757"/>
                <a:gd name="connsiteX33" fmla="*/ 984250 w 1358900"/>
                <a:gd name="connsiteY33" fmla="*/ 625807 h 1495757"/>
                <a:gd name="connsiteX34" fmla="*/ 990600 w 1358900"/>
                <a:gd name="connsiteY34" fmla="*/ 644857 h 1495757"/>
                <a:gd name="connsiteX35" fmla="*/ 993775 w 1358900"/>
                <a:gd name="connsiteY35" fmla="*/ 654382 h 1495757"/>
                <a:gd name="connsiteX36" fmla="*/ 996950 w 1358900"/>
                <a:gd name="connsiteY36" fmla="*/ 673432 h 1495757"/>
                <a:gd name="connsiteX37" fmla="*/ 1000125 w 1358900"/>
                <a:gd name="connsiteY37" fmla="*/ 695657 h 1495757"/>
                <a:gd name="connsiteX38" fmla="*/ 1006475 w 1358900"/>
                <a:gd name="connsiteY38" fmla="*/ 714707 h 1495757"/>
                <a:gd name="connsiteX39" fmla="*/ 1009650 w 1358900"/>
                <a:gd name="connsiteY39" fmla="*/ 724232 h 1495757"/>
                <a:gd name="connsiteX40" fmla="*/ 1016000 w 1358900"/>
                <a:gd name="connsiteY40" fmla="*/ 752807 h 1495757"/>
                <a:gd name="connsiteX41" fmla="*/ 1022350 w 1358900"/>
                <a:gd name="connsiteY41" fmla="*/ 771857 h 1495757"/>
                <a:gd name="connsiteX42" fmla="*/ 1028700 w 1358900"/>
                <a:gd name="connsiteY42" fmla="*/ 790907 h 1495757"/>
                <a:gd name="connsiteX43" fmla="*/ 1031875 w 1358900"/>
                <a:gd name="connsiteY43" fmla="*/ 800432 h 1495757"/>
                <a:gd name="connsiteX44" fmla="*/ 1038225 w 1358900"/>
                <a:gd name="connsiteY44" fmla="*/ 809957 h 1495757"/>
                <a:gd name="connsiteX45" fmla="*/ 1044575 w 1358900"/>
                <a:gd name="connsiteY45" fmla="*/ 829007 h 1495757"/>
                <a:gd name="connsiteX46" fmla="*/ 1047750 w 1358900"/>
                <a:gd name="connsiteY46" fmla="*/ 838532 h 1495757"/>
                <a:gd name="connsiteX47" fmla="*/ 1050925 w 1358900"/>
                <a:gd name="connsiteY47" fmla="*/ 911557 h 1495757"/>
                <a:gd name="connsiteX48" fmla="*/ 1057275 w 1358900"/>
                <a:gd name="connsiteY48" fmla="*/ 940132 h 1495757"/>
                <a:gd name="connsiteX49" fmla="*/ 1060450 w 1358900"/>
                <a:gd name="connsiteY49" fmla="*/ 949657 h 1495757"/>
                <a:gd name="connsiteX50" fmla="*/ 1069975 w 1358900"/>
                <a:gd name="connsiteY50" fmla="*/ 984582 h 1495757"/>
                <a:gd name="connsiteX51" fmla="*/ 1085850 w 1358900"/>
                <a:gd name="connsiteY51" fmla="*/ 1013157 h 1495757"/>
                <a:gd name="connsiteX52" fmla="*/ 1095375 w 1358900"/>
                <a:gd name="connsiteY52" fmla="*/ 1016332 h 1495757"/>
                <a:gd name="connsiteX53" fmla="*/ 1120775 w 1358900"/>
                <a:gd name="connsiteY53" fmla="*/ 1044907 h 1495757"/>
                <a:gd name="connsiteX54" fmla="*/ 1139825 w 1358900"/>
                <a:gd name="connsiteY54" fmla="*/ 1054432 h 1495757"/>
                <a:gd name="connsiteX55" fmla="*/ 1130300 w 1358900"/>
                <a:gd name="connsiteY55" fmla="*/ 1060782 h 1495757"/>
                <a:gd name="connsiteX56" fmla="*/ 1114425 w 1358900"/>
                <a:gd name="connsiteY56" fmla="*/ 1076657 h 1495757"/>
                <a:gd name="connsiteX57" fmla="*/ 1117600 w 1358900"/>
                <a:gd name="connsiteY57" fmla="*/ 1098882 h 1495757"/>
                <a:gd name="connsiteX58" fmla="*/ 1136650 w 1358900"/>
                <a:gd name="connsiteY58" fmla="*/ 1108407 h 1495757"/>
                <a:gd name="connsiteX59" fmla="*/ 1146175 w 1358900"/>
                <a:gd name="connsiteY59" fmla="*/ 1117932 h 1495757"/>
                <a:gd name="connsiteX60" fmla="*/ 1155700 w 1358900"/>
                <a:gd name="connsiteY60" fmla="*/ 1124282 h 1495757"/>
                <a:gd name="connsiteX61" fmla="*/ 1162050 w 1358900"/>
                <a:gd name="connsiteY61" fmla="*/ 1133807 h 1495757"/>
                <a:gd name="connsiteX62" fmla="*/ 1184275 w 1358900"/>
                <a:gd name="connsiteY62" fmla="*/ 1162382 h 1495757"/>
                <a:gd name="connsiteX63" fmla="*/ 1190625 w 1358900"/>
                <a:gd name="connsiteY63" fmla="*/ 1171907 h 1495757"/>
                <a:gd name="connsiteX64" fmla="*/ 1196975 w 1358900"/>
                <a:gd name="connsiteY64" fmla="*/ 1190957 h 1495757"/>
                <a:gd name="connsiteX65" fmla="*/ 1203325 w 1358900"/>
                <a:gd name="connsiteY65" fmla="*/ 1213182 h 1495757"/>
                <a:gd name="connsiteX66" fmla="*/ 1209675 w 1358900"/>
                <a:gd name="connsiteY66" fmla="*/ 1244932 h 1495757"/>
                <a:gd name="connsiteX67" fmla="*/ 1216025 w 1358900"/>
                <a:gd name="connsiteY67" fmla="*/ 1289382 h 1495757"/>
                <a:gd name="connsiteX68" fmla="*/ 1219200 w 1358900"/>
                <a:gd name="connsiteY68" fmla="*/ 1298907 h 1495757"/>
                <a:gd name="connsiteX69" fmla="*/ 1238250 w 1358900"/>
                <a:gd name="connsiteY69" fmla="*/ 1311607 h 1495757"/>
                <a:gd name="connsiteX70" fmla="*/ 1247775 w 1358900"/>
                <a:gd name="connsiteY70" fmla="*/ 1308432 h 1495757"/>
                <a:gd name="connsiteX71" fmla="*/ 1263650 w 1358900"/>
                <a:gd name="connsiteY71" fmla="*/ 1295732 h 1495757"/>
                <a:gd name="connsiteX72" fmla="*/ 1276350 w 1358900"/>
                <a:gd name="connsiteY72" fmla="*/ 1314782 h 1495757"/>
                <a:gd name="connsiteX73" fmla="*/ 1282700 w 1358900"/>
                <a:gd name="connsiteY73" fmla="*/ 1324307 h 1495757"/>
                <a:gd name="connsiteX74" fmla="*/ 1289050 w 1358900"/>
                <a:gd name="connsiteY74" fmla="*/ 1346532 h 1495757"/>
                <a:gd name="connsiteX75" fmla="*/ 1295400 w 1358900"/>
                <a:gd name="connsiteY75" fmla="*/ 1365582 h 1495757"/>
                <a:gd name="connsiteX76" fmla="*/ 1298575 w 1358900"/>
                <a:gd name="connsiteY76" fmla="*/ 1375107 h 1495757"/>
                <a:gd name="connsiteX77" fmla="*/ 1314450 w 1358900"/>
                <a:gd name="connsiteY77" fmla="*/ 1371932 h 1495757"/>
                <a:gd name="connsiteX78" fmla="*/ 1333500 w 1358900"/>
                <a:gd name="connsiteY78" fmla="*/ 1365582 h 1495757"/>
                <a:gd name="connsiteX79" fmla="*/ 1336675 w 1358900"/>
                <a:gd name="connsiteY79" fmla="*/ 1375107 h 1495757"/>
                <a:gd name="connsiteX80" fmla="*/ 1339850 w 1358900"/>
                <a:gd name="connsiteY80" fmla="*/ 1390982 h 1495757"/>
                <a:gd name="connsiteX81" fmla="*/ 1349375 w 1358900"/>
                <a:gd name="connsiteY81" fmla="*/ 1394157 h 1495757"/>
                <a:gd name="connsiteX82" fmla="*/ 1346200 w 1358900"/>
                <a:gd name="connsiteY82" fmla="*/ 1410032 h 1495757"/>
                <a:gd name="connsiteX83" fmla="*/ 1343025 w 1358900"/>
                <a:gd name="connsiteY83" fmla="*/ 1419557 h 1495757"/>
                <a:gd name="connsiteX84" fmla="*/ 1346200 w 1358900"/>
                <a:gd name="connsiteY84" fmla="*/ 1429082 h 1495757"/>
                <a:gd name="connsiteX85" fmla="*/ 1358900 w 1358900"/>
                <a:gd name="connsiteY85" fmla="*/ 1448132 h 1495757"/>
                <a:gd name="connsiteX86" fmla="*/ 1355725 w 1358900"/>
                <a:gd name="connsiteY86" fmla="*/ 1464007 h 1495757"/>
                <a:gd name="connsiteX87" fmla="*/ 1346200 w 1358900"/>
                <a:gd name="connsiteY87" fmla="*/ 1467182 h 1495757"/>
                <a:gd name="connsiteX88" fmla="*/ 1317625 w 1358900"/>
                <a:gd name="connsiteY88" fmla="*/ 1470357 h 1495757"/>
                <a:gd name="connsiteX89" fmla="*/ 1295400 w 1358900"/>
                <a:gd name="connsiteY89" fmla="*/ 1473532 h 1495757"/>
                <a:gd name="connsiteX90" fmla="*/ 1257300 w 1358900"/>
                <a:gd name="connsiteY90" fmla="*/ 1479882 h 1495757"/>
                <a:gd name="connsiteX91" fmla="*/ 1247775 w 1358900"/>
                <a:gd name="connsiteY91" fmla="*/ 1483057 h 1495757"/>
                <a:gd name="connsiteX92" fmla="*/ 1222375 w 1358900"/>
                <a:gd name="connsiteY92" fmla="*/ 1489407 h 1495757"/>
                <a:gd name="connsiteX93" fmla="*/ 1212850 w 1358900"/>
                <a:gd name="connsiteY93" fmla="*/ 1492582 h 1495757"/>
                <a:gd name="connsiteX94" fmla="*/ 1146175 w 1358900"/>
                <a:gd name="connsiteY94" fmla="*/ 1495757 h 1495757"/>
                <a:gd name="connsiteX95" fmla="*/ 1114425 w 1358900"/>
                <a:gd name="connsiteY95" fmla="*/ 1492582 h 1495757"/>
                <a:gd name="connsiteX96" fmla="*/ 1104900 w 1358900"/>
                <a:gd name="connsiteY96" fmla="*/ 1486232 h 1495757"/>
                <a:gd name="connsiteX97" fmla="*/ 1085850 w 1358900"/>
                <a:gd name="connsiteY97" fmla="*/ 1479882 h 1495757"/>
                <a:gd name="connsiteX98" fmla="*/ 1076325 w 1358900"/>
                <a:gd name="connsiteY98" fmla="*/ 1470357 h 1495757"/>
                <a:gd name="connsiteX99" fmla="*/ 1066800 w 1358900"/>
                <a:gd name="connsiteY99" fmla="*/ 1464007 h 1495757"/>
                <a:gd name="connsiteX100" fmla="*/ 1063625 w 1358900"/>
                <a:gd name="connsiteY100" fmla="*/ 1454482 h 1495757"/>
                <a:gd name="connsiteX101" fmla="*/ 1047750 w 1358900"/>
                <a:gd name="connsiteY101" fmla="*/ 1438607 h 1495757"/>
                <a:gd name="connsiteX102" fmla="*/ 1022350 w 1358900"/>
                <a:gd name="connsiteY102" fmla="*/ 1416382 h 1495757"/>
                <a:gd name="connsiteX103" fmla="*/ 1012825 w 1358900"/>
                <a:gd name="connsiteY103" fmla="*/ 1410032 h 1495757"/>
                <a:gd name="connsiteX104" fmla="*/ 993775 w 1358900"/>
                <a:gd name="connsiteY104" fmla="*/ 1403682 h 1495757"/>
                <a:gd name="connsiteX105" fmla="*/ 984250 w 1358900"/>
                <a:gd name="connsiteY105" fmla="*/ 1400507 h 1495757"/>
                <a:gd name="connsiteX106" fmla="*/ 965200 w 1358900"/>
                <a:gd name="connsiteY106" fmla="*/ 1390982 h 1495757"/>
                <a:gd name="connsiteX107" fmla="*/ 946150 w 1358900"/>
                <a:gd name="connsiteY107" fmla="*/ 1375107 h 1495757"/>
                <a:gd name="connsiteX108" fmla="*/ 933450 w 1358900"/>
                <a:gd name="connsiteY108" fmla="*/ 1356057 h 1495757"/>
                <a:gd name="connsiteX109" fmla="*/ 930275 w 1358900"/>
                <a:gd name="connsiteY109" fmla="*/ 1346532 h 1495757"/>
                <a:gd name="connsiteX110" fmla="*/ 914400 w 1358900"/>
                <a:gd name="connsiteY110" fmla="*/ 1327482 h 1495757"/>
                <a:gd name="connsiteX111" fmla="*/ 895350 w 1358900"/>
                <a:gd name="connsiteY111" fmla="*/ 1321132 h 1495757"/>
                <a:gd name="connsiteX112" fmla="*/ 885825 w 1358900"/>
                <a:gd name="connsiteY112" fmla="*/ 1317957 h 1495757"/>
                <a:gd name="connsiteX113" fmla="*/ 876300 w 1358900"/>
                <a:gd name="connsiteY113" fmla="*/ 1314782 h 1495757"/>
                <a:gd name="connsiteX114" fmla="*/ 809625 w 1358900"/>
                <a:gd name="connsiteY114" fmla="*/ 1317957 h 1495757"/>
                <a:gd name="connsiteX115" fmla="*/ 787400 w 1358900"/>
                <a:gd name="connsiteY115" fmla="*/ 1324307 h 1495757"/>
                <a:gd name="connsiteX116" fmla="*/ 762000 w 1358900"/>
                <a:gd name="connsiteY116" fmla="*/ 1327482 h 1495757"/>
                <a:gd name="connsiteX117" fmla="*/ 746125 w 1358900"/>
                <a:gd name="connsiteY117" fmla="*/ 1330657 h 1495757"/>
                <a:gd name="connsiteX118" fmla="*/ 698500 w 1358900"/>
                <a:gd name="connsiteY118" fmla="*/ 1337007 h 1495757"/>
                <a:gd name="connsiteX119" fmla="*/ 679450 w 1358900"/>
                <a:gd name="connsiteY119" fmla="*/ 1340182 h 1495757"/>
                <a:gd name="connsiteX120" fmla="*/ 631825 w 1358900"/>
                <a:gd name="connsiteY120" fmla="*/ 1343357 h 1495757"/>
                <a:gd name="connsiteX121" fmla="*/ 533400 w 1358900"/>
                <a:gd name="connsiteY121" fmla="*/ 1340182 h 1495757"/>
                <a:gd name="connsiteX122" fmla="*/ 517525 w 1358900"/>
                <a:gd name="connsiteY122" fmla="*/ 1337007 h 1495757"/>
                <a:gd name="connsiteX123" fmla="*/ 495300 w 1358900"/>
                <a:gd name="connsiteY123" fmla="*/ 1333832 h 1495757"/>
                <a:gd name="connsiteX124" fmla="*/ 469900 w 1358900"/>
                <a:gd name="connsiteY124" fmla="*/ 1327482 h 1495757"/>
                <a:gd name="connsiteX125" fmla="*/ 450850 w 1358900"/>
                <a:gd name="connsiteY125" fmla="*/ 1324307 h 1495757"/>
                <a:gd name="connsiteX126" fmla="*/ 441325 w 1358900"/>
                <a:gd name="connsiteY126" fmla="*/ 1321132 h 1495757"/>
                <a:gd name="connsiteX127" fmla="*/ 412750 w 1358900"/>
                <a:gd name="connsiteY127" fmla="*/ 1314782 h 1495757"/>
                <a:gd name="connsiteX128" fmla="*/ 298450 w 1358900"/>
                <a:gd name="connsiteY128" fmla="*/ 1317957 h 1495757"/>
                <a:gd name="connsiteX129" fmla="*/ 292100 w 1358900"/>
                <a:gd name="connsiteY129" fmla="*/ 1327482 h 1495757"/>
                <a:gd name="connsiteX130" fmla="*/ 282575 w 1358900"/>
                <a:gd name="connsiteY130" fmla="*/ 1333832 h 1495757"/>
                <a:gd name="connsiteX131" fmla="*/ 273050 w 1358900"/>
                <a:gd name="connsiteY131" fmla="*/ 1337007 h 1495757"/>
                <a:gd name="connsiteX132" fmla="*/ 263525 w 1358900"/>
                <a:gd name="connsiteY132" fmla="*/ 1343357 h 1495757"/>
                <a:gd name="connsiteX133" fmla="*/ 254000 w 1358900"/>
                <a:gd name="connsiteY133" fmla="*/ 1346532 h 1495757"/>
                <a:gd name="connsiteX134" fmla="*/ 231775 w 1358900"/>
                <a:gd name="connsiteY134" fmla="*/ 1359232 h 1495757"/>
                <a:gd name="connsiteX135" fmla="*/ 222250 w 1358900"/>
                <a:gd name="connsiteY135" fmla="*/ 1362407 h 1495757"/>
                <a:gd name="connsiteX136" fmla="*/ 168275 w 1358900"/>
                <a:gd name="connsiteY136" fmla="*/ 1359232 h 1495757"/>
                <a:gd name="connsiteX137" fmla="*/ 158750 w 1358900"/>
                <a:gd name="connsiteY137" fmla="*/ 1356057 h 1495757"/>
                <a:gd name="connsiteX138" fmla="*/ 146050 w 1358900"/>
                <a:gd name="connsiteY138" fmla="*/ 1346532 h 1495757"/>
                <a:gd name="connsiteX139" fmla="*/ 127000 w 1358900"/>
                <a:gd name="connsiteY139" fmla="*/ 1333832 h 1495757"/>
                <a:gd name="connsiteX140" fmla="*/ 107950 w 1358900"/>
                <a:gd name="connsiteY140" fmla="*/ 1314782 h 1495757"/>
                <a:gd name="connsiteX141" fmla="*/ 101600 w 1358900"/>
                <a:gd name="connsiteY141" fmla="*/ 1305257 h 1495757"/>
                <a:gd name="connsiteX142" fmla="*/ 92075 w 1358900"/>
                <a:gd name="connsiteY142" fmla="*/ 1289382 h 1495757"/>
                <a:gd name="connsiteX143" fmla="*/ 76200 w 1358900"/>
                <a:gd name="connsiteY143" fmla="*/ 1251282 h 1495757"/>
                <a:gd name="connsiteX144" fmla="*/ 69850 w 1358900"/>
                <a:gd name="connsiteY144" fmla="*/ 1225882 h 1495757"/>
                <a:gd name="connsiteX145" fmla="*/ 66675 w 1358900"/>
                <a:gd name="connsiteY145" fmla="*/ 1213182 h 1495757"/>
                <a:gd name="connsiteX146" fmla="*/ 57150 w 1358900"/>
                <a:gd name="connsiteY146" fmla="*/ 1184607 h 1495757"/>
                <a:gd name="connsiteX147" fmla="*/ 50800 w 1358900"/>
                <a:gd name="connsiteY147" fmla="*/ 1152857 h 1495757"/>
                <a:gd name="connsiteX148" fmla="*/ 41275 w 1358900"/>
                <a:gd name="connsiteY148" fmla="*/ 1121107 h 1495757"/>
                <a:gd name="connsiteX149" fmla="*/ 34925 w 1358900"/>
                <a:gd name="connsiteY149" fmla="*/ 1095707 h 1495757"/>
                <a:gd name="connsiteX150" fmla="*/ 31750 w 1358900"/>
                <a:gd name="connsiteY150" fmla="*/ 1083007 h 1495757"/>
                <a:gd name="connsiteX151" fmla="*/ 28575 w 1358900"/>
                <a:gd name="connsiteY151" fmla="*/ 1057607 h 1495757"/>
                <a:gd name="connsiteX152" fmla="*/ 22225 w 1358900"/>
                <a:gd name="connsiteY152" fmla="*/ 1009982 h 1495757"/>
                <a:gd name="connsiteX153" fmla="*/ 15875 w 1358900"/>
                <a:gd name="connsiteY153" fmla="*/ 908382 h 1495757"/>
                <a:gd name="connsiteX154" fmla="*/ 9525 w 1358900"/>
                <a:gd name="connsiteY154" fmla="*/ 841707 h 1495757"/>
                <a:gd name="connsiteX155" fmla="*/ 6350 w 1358900"/>
                <a:gd name="connsiteY155" fmla="*/ 806782 h 1495757"/>
                <a:gd name="connsiteX156" fmla="*/ 3175 w 1358900"/>
                <a:gd name="connsiteY156" fmla="*/ 787732 h 1495757"/>
                <a:gd name="connsiteX157" fmla="*/ 0 w 1358900"/>
                <a:gd name="connsiteY157" fmla="*/ 752807 h 1495757"/>
                <a:gd name="connsiteX158" fmla="*/ 6350 w 1358900"/>
                <a:gd name="connsiteY158" fmla="*/ 673432 h 1495757"/>
                <a:gd name="connsiteX159" fmla="*/ 12700 w 1358900"/>
                <a:gd name="connsiteY159" fmla="*/ 660732 h 1495757"/>
                <a:gd name="connsiteX160" fmla="*/ 31750 w 1358900"/>
                <a:gd name="connsiteY160" fmla="*/ 632157 h 1495757"/>
                <a:gd name="connsiteX161" fmla="*/ 38100 w 1358900"/>
                <a:gd name="connsiteY161" fmla="*/ 622632 h 1495757"/>
                <a:gd name="connsiteX162" fmla="*/ 47625 w 1358900"/>
                <a:gd name="connsiteY162" fmla="*/ 600407 h 1495757"/>
                <a:gd name="connsiteX163" fmla="*/ 50800 w 1358900"/>
                <a:gd name="connsiteY163" fmla="*/ 590882 h 1495757"/>
                <a:gd name="connsiteX164" fmla="*/ 57150 w 1358900"/>
                <a:gd name="connsiteY164" fmla="*/ 581357 h 1495757"/>
                <a:gd name="connsiteX165" fmla="*/ 69850 w 1358900"/>
                <a:gd name="connsiteY165" fmla="*/ 546432 h 1495757"/>
                <a:gd name="connsiteX166" fmla="*/ 76200 w 1358900"/>
                <a:gd name="connsiteY166" fmla="*/ 536907 h 1495757"/>
                <a:gd name="connsiteX167" fmla="*/ 82550 w 1358900"/>
                <a:gd name="connsiteY167" fmla="*/ 514682 h 1495757"/>
                <a:gd name="connsiteX168" fmla="*/ 101600 w 1358900"/>
                <a:gd name="connsiteY168" fmla="*/ 451182 h 1495757"/>
                <a:gd name="connsiteX169" fmla="*/ 107950 w 1358900"/>
                <a:gd name="connsiteY169" fmla="*/ 425782 h 1495757"/>
                <a:gd name="connsiteX170" fmla="*/ 111125 w 1358900"/>
                <a:gd name="connsiteY170" fmla="*/ 416257 h 1495757"/>
                <a:gd name="connsiteX171" fmla="*/ 117475 w 1358900"/>
                <a:gd name="connsiteY171" fmla="*/ 381332 h 1495757"/>
                <a:gd name="connsiteX172" fmla="*/ 120650 w 1358900"/>
                <a:gd name="connsiteY172" fmla="*/ 371807 h 1495757"/>
                <a:gd name="connsiteX173" fmla="*/ 142875 w 1358900"/>
                <a:gd name="connsiteY173" fmla="*/ 340057 h 1495757"/>
                <a:gd name="connsiteX174" fmla="*/ 152400 w 1358900"/>
                <a:gd name="connsiteY174" fmla="*/ 324182 h 1495757"/>
                <a:gd name="connsiteX175" fmla="*/ 174625 w 1358900"/>
                <a:gd name="connsiteY175" fmla="*/ 295607 h 1495757"/>
                <a:gd name="connsiteX176" fmla="*/ 193675 w 1358900"/>
                <a:gd name="connsiteY176" fmla="*/ 263857 h 1495757"/>
                <a:gd name="connsiteX177" fmla="*/ 203200 w 1358900"/>
                <a:gd name="connsiteY177" fmla="*/ 251157 h 1495757"/>
                <a:gd name="connsiteX178" fmla="*/ 212725 w 1358900"/>
                <a:gd name="connsiteY178" fmla="*/ 235282 h 1495757"/>
                <a:gd name="connsiteX179" fmla="*/ 219075 w 1358900"/>
                <a:gd name="connsiteY179" fmla="*/ 225757 h 1495757"/>
                <a:gd name="connsiteX180" fmla="*/ 225425 w 1358900"/>
                <a:gd name="connsiteY180" fmla="*/ 213057 h 1495757"/>
                <a:gd name="connsiteX181" fmla="*/ 234950 w 1358900"/>
                <a:gd name="connsiteY181" fmla="*/ 203532 h 1495757"/>
                <a:gd name="connsiteX182" fmla="*/ 241300 w 1358900"/>
                <a:gd name="connsiteY182" fmla="*/ 194007 h 1495757"/>
                <a:gd name="connsiteX183" fmla="*/ 260350 w 1358900"/>
                <a:gd name="connsiteY183" fmla="*/ 171782 h 1495757"/>
                <a:gd name="connsiteX184" fmla="*/ 288925 w 1358900"/>
                <a:gd name="connsiteY184" fmla="*/ 155907 h 1495757"/>
                <a:gd name="connsiteX185" fmla="*/ 298450 w 1358900"/>
                <a:gd name="connsiteY185" fmla="*/ 149557 h 1495757"/>
                <a:gd name="connsiteX186" fmla="*/ 307975 w 1358900"/>
                <a:gd name="connsiteY186" fmla="*/ 146382 h 1495757"/>
                <a:gd name="connsiteX187" fmla="*/ 323850 w 1358900"/>
                <a:gd name="connsiteY187" fmla="*/ 140032 h 1495757"/>
                <a:gd name="connsiteX188" fmla="*/ 333375 w 1358900"/>
                <a:gd name="connsiteY188" fmla="*/ 136857 h 1495757"/>
                <a:gd name="connsiteX189" fmla="*/ 355600 w 1358900"/>
                <a:gd name="connsiteY189" fmla="*/ 127332 h 1495757"/>
                <a:gd name="connsiteX190" fmla="*/ 374650 w 1358900"/>
                <a:gd name="connsiteY190" fmla="*/ 111457 h 1495757"/>
                <a:gd name="connsiteX191" fmla="*/ 403225 w 1358900"/>
                <a:gd name="connsiteY191" fmla="*/ 89232 h 1495757"/>
                <a:gd name="connsiteX192" fmla="*/ 415925 w 1358900"/>
                <a:gd name="connsiteY192" fmla="*/ 76532 h 1495757"/>
                <a:gd name="connsiteX193" fmla="*/ 434975 w 1358900"/>
                <a:gd name="connsiteY193" fmla="*/ 63832 h 1495757"/>
                <a:gd name="connsiteX194" fmla="*/ 444500 w 1358900"/>
                <a:gd name="connsiteY194" fmla="*/ 57482 h 1495757"/>
                <a:gd name="connsiteX195" fmla="*/ 457200 w 1358900"/>
                <a:gd name="connsiteY195" fmla="*/ 51132 h 1495757"/>
                <a:gd name="connsiteX196" fmla="*/ 476250 w 1358900"/>
                <a:gd name="connsiteY196" fmla="*/ 38432 h 1495757"/>
                <a:gd name="connsiteX197" fmla="*/ 498475 w 1358900"/>
                <a:gd name="connsiteY197" fmla="*/ 35257 h 1495757"/>
                <a:gd name="connsiteX198" fmla="*/ 527050 w 1358900"/>
                <a:gd name="connsiteY198" fmla="*/ 32082 h 1495757"/>
                <a:gd name="connsiteX199" fmla="*/ 542925 w 1358900"/>
                <a:gd name="connsiteY199" fmla="*/ 28907 h 1495757"/>
                <a:gd name="connsiteX200" fmla="*/ 552450 w 1358900"/>
                <a:gd name="connsiteY200" fmla="*/ 25732 h 1495757"/>
                <a:gd name="connsiteX201" fmla="*/ 574675 w 1358900"/>
                <a:gd name="connsiteY201" fmla="*/ 22557 h 1495757"/>
                <a:gd name="connsiteX202" fmla="*/ 590550 w 1358900"/>
                <a:gd name="connsiteY202" fmla="*/ 19382 h 1495757"/>
                <a:gd name="connsiteX203" fmla="*/ 619125 w 1358900"/>
                <a:gd name="connsiteY203" fmla="*/ 9857 h 1495757"/>
                <a:gd name="connsiteX204" fmla="*/ 628650 w 1358900"/>
                <a:gd name="connsiteY204" fmla="*/ 6682 h 1495757"/>
                <a:gd name="connsiteX205" fmla="*/ 641350 w 1358900"/>
                <a:gd name="connsiteY205" fmla="*/ 332 h 1495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1358900" h="1495757">
                  <a:moveTo>
                    <a:pt x="641350" y="332"/>
                  </a:moveTo>
                  <a:cubicBezTo>
                    <a:pt x="648758" y="1919"/>
                    <a:pt x="663552" y="8250"/>
                    <a:pt x="673100" y="16207"/>
                  </a:cubicBezTo>
                  <a:cubicBezTo>
                    <a:pt x="704308" y="42214"/>
                    <a:pt x="664000" y="10282"/>
                    <a:pt x="688975" y="35257"/>
                  </a:cubicBezTo>
                  <a:cubicBezTo>
                    <a:pt x="691673" y="37955"/>
                    <a:pt x="695325" y="39490"/>
                    <a:pt x="698500" y="41607"/>
                  </a:cubicBezTo>
                  <a:lnTo>
                    <a:pt x="723900" y="79707"/>
                  </a:lnTo>
                  <a:cubicBezTo>
                    <a:pt x="726017" y="82882"/>
                    <a:pt x="729043" y="85612"/>
                    <a:pt x="730250" y="89232"/>
                  </a:cubicBezTo>
                  <a:cubicBezTo>
                    <a:pt x="731308" y="92407"/>
                    <a:pt x="731569" y="95972"/>
                    <a:pt x="733425" y="98757"/>
                  </a:cubicBezTo>
                  <a:cubicBezTo>
                    <a:pt x="735916" y="102493"/>
                    <a:pt x="740193" y="104738"/>
                    <a:pt x="742950" y="108282"/>
                  </a:cubicBezTo>
                  <a:cubicBezTo>
                    <a:pt x="762896" y="133926"/>
                    <a:pt x="746736" y="121389"/>
                    <a:pt x="765175" y="133682"/>
                  </a:cubicBezTo>
                  <a:cubicBezTo>
                    <a:pt x="773155" y="157623"/>
                    <a:pt x="762390" y="128113"/>
                    <a:pt x="774700" y="152732"/>
                  </a:cubicBezTo>
                  <a:cubicBezTo>
                    <a:pt x="779865" y="163061"/>
                    <a:pt x="775126" y="162683"/>
                    <a:pt x="784225" y="171782"/>
                  </a:cubicBezTo>
                  <a:cubicBezTo>
                    <a:pt x="786923" y="174480"/>
                    <a:pt x="790575" y="176015"/>
                    <a:pt x="793750" y="178132"/>
                  </a:cubicBezTo>
                  <a:cubicBezTo>
                    <a:pt x="808941" y="200918"/>
                    <a:pt x="801054" y="191786"/>
                    <a:pt x="815975" y="206707"/>
                  </a:cubicBezTo>
                  <a:cubicBezTo>
                    <a:pt x="818092" y="213057"/>
                    <a:pt x="821586" y="219104"/>
                    <a:pt x="822325" y="225757"/>
                  </a:cubicBezTo>
                  <a:cubicBezTo>
                    <a:pt x="823011" y="231933"/>
                    <a:pt x="826733" y="268144"/>
                    <a:pt x="828675" y="276557"/>
                  </a:cubicBezTo>
                  <a:cubicBezTo>
                    <a:pt x="830180" y="283079"/>
                    <a:pt x="832908" y="289257"/>
                    <a:pt x="835025" y="295607"/>
                  </a:cubicBezTo>
                  <a:cubicBezTo>
                    <a:pt x="836083" y="298782"/>
                    <a:pt x="836344" y="302347"/>
                    <a:pt x="838200" y="305132"/>
                  </a:cubicBezTo>
                  <a:cubicBezTo>
                    <a:pt x="842433" y="311482"/>
                    <a:pt x="848487" y="316942"/>
                    <a:pt x="850900" y="324182"/>
                  </a:cubicBezTo>
                  <a:cubicBezTo>
                    <a:pt x="851958" y="327357"/>
                    <a:pt x="852450" y="330781"/>
                    <a:pt x="854075" y="333707"/>
                  </a:cubicBezTo>
                  <a:cubicBezTo>
                    <a:pt x="857781" y="340378"/>
                    <a:pt x="862542" y="346407"/>
                    <a:pt x="866775" y="352757"/>
                  </a:cubicBezTo>
                  <a:cubicBezTo>
                    <a:pt x="868892" y="355932"/>
                    <a:pt x="871918" y="358662"/>
                    <a:pt x="873125" y="362282"/>
                  </a:cubicBezTo>
                  <a:cubicBezTo>
                    <a:pt x="881105" y="386223"/>
                    <a:pt x="870340" y="356713"/>
                    <a:pt x="882650" y="381332"/>
                  </a:cubicBezTo>
                  <a:cubicBezTo>
                    <a:pt x="884147" y="384325"/>
                    <a:pt x="884200" y="387931"/>
                    <a:pt x="885825" y="390857"/>
                  </a:cubicBezTo>
                  <a:cubicBezTo>
                    <a:pt x="889531" y="397528"/>
                    <a:pt x="896112" y="402667"/>
                    <a:pt x="898525" y="409907"/>
                  </a:cubicBezTo>
                  <a:lnTo>
                    <a:pt x="904875" y="428957"/>
                  </a:lnTo>
                  <a:lnTo>
                    <a:pt x="908050" y="438482"/>
                  </a:lnTo>
                  <a:cubicBezTo>
                    <a:pt x="909108" y="453299"/>
                    <a:pt x="909585" y="468168"/>
                    <a:pt x="911225" y="482932"/>
                  </a:cubicBezTo>
                  <a:cubicBezTo>
                    <a:pt x="912381" y="493332"/>
                    <a:pt x="917222" y="501806"/>
                    <a:pt x="920750" y="511507"/>
                  </a:cubicBezTo>
                  <a:cubicBezTo>
                    <a:pt x="923037" y="517797"/>
                    <a:pt x="924983" y="524207"/>
                    <a:pt x="927100" y="530557"/>
                  </a:cubicBezTo>
                  <a:lnTo>
                    <a:pt x="933450" y="549607"/>
                  </a:lnTo>
                  <a:cubicBezTo>
                    <a:pt x="934508" y="552782"/>
                    <a:pt x="934769" y="556347"/>
                    <a:pt x="936625" y="559132"/>
                  </a:cubicBezTo>
                  <a:cubicBezTo>
                    <a:pt x="945466" y="572393"/>
                    <a:pt x="940277" y="565959"/>
                    <a:pt x="952500" y="578182"/>
                  </a:cubicBezTo>
                  <a:cubicBezTo>
                    <a:pt x="955682" y="587728"/>
                    <a:pt x="955186" y="589026"/>
                    <a:pt x="962025" y="597232"/>
                  </a:cubicBezTo>
                  <a:cubicBezTo>
                    <a:pt x="971157" y="608190"/>
                    <a:pt x="978900" y="609758"/>
                    <a:pt x="984250" y="625807"/>
                  </a:cubicBezTo>
                  <a:lnTo>
                    <a:pt x="990600" y="644857"/>
                  </a:lnTo>
                  <a:cubicBezTo>
                    <a:pt x="991658" y="648032"/>
                    <a:pt x="993225" y="651081"/>
                    <a:pt x="993775" y="654382"/>
                  </a:cubicBezTo>
                  <a:cubicBezTo>
                    <a:pt x="994833" y="660732"/>
                    <a:pt x="995971" y="667069"/>
                    <a:pt x="996950" y="673432"/>
                  </a:cubicBezTo>
                  <a:cubicBezTo>
                    <a:pt x="998088" y="680829"/>
                    <a:pt x="998442" y="688365"/>
                    <a:pt x="1000125" y="695657"/>
                  </a:cubicBezTo>
                  <a:cubicBezTo>
                    <a:pt x="1001630" y="702179"/>
                    <a:pt x="1004358" y="708357"/>
                    <a:pt x="1006475" y="714707"/>
                  </a:cubicBezTo>
                  <a:cubicBezTo>
                    <a:pt x="1007533" y="717882"/>
                    <a:pt x="1008994" y="720950"/>
                    <a:pt x="1009650" y="724232"/>
                  </a:cubicBezTo>
                  <a:cubicBezTo>
                    <a:pt x="1011463" y="733296"/>
                    <a:pt x="1013310" y="743839"/>
                    <a:pt x="1016000" y="752807"/>
                  </a:cubicBezTo>
                  <a:cubicBezTo>
                    <a:pt x="1017923" y="759218"/>
                    <a:pt x="1020233" y="765507"/>
                    <a:pt x="1022350" y="771857"/>
                  </a:cubicBezTo>
                  <a:lnTo>
                    <a:pt x="1028700" y="790907"/>
                  </a:lnTo>
                  <a:cubicBezTo>
                    <a:pt x="1029758" y="794082"/>
                    <a:pt x="1030019" y="797647"/>
                    <a:pt x="1031875" y="800432"/>
                  </a:cubicBezTo>
                  <a:cubicBezTo>
                    <a:pt x="1033992" y="803607"/>
                    <a:pt x="1036675" y="806470"/>
                    <a:pt x="1038225" y="809957"/>
                  </a:cubicBezTo>
                  <a:cubicBezTo>
                    <a:pt x="1040943" y="816074"/>
                    <a:pt x="1042458" y="822657"/>
                    <a:pt x="1044575" y="829007"/>
                  </a:cubicBezTo>
                  <a:lnTo>
                    <a:pt x="1047750" y="838532"/>
                  </a:lnTo>
                  <a:cubicBezTo>
                    <a:pt x="1048808" y="862874"/>
                    <a:pt x="1049189" y="887254"/>
                    <a:pt x="1050925" y="911557"/>
                  </a:cubicBezTo>
                  <a:cubicBezTo>
                    <a:pt x="1051237" y="915922"/>
                    <a:pt x="1055798" y="934964"/>
                    <a:pt x="1057275" y="940132"/>
                  </a:cubicBezTo>
                  <a:cubicBezTo>
                    <a:pt x="1058194" y="943350"/>
                    <a:pt x="1059638" y="946410"/>
                    <a:pt x="1060450" y="949657"/>
                  </a:cubicBezTo>
                  <a:cubicBezTo>
                    <a:pt x="1069425" y="985559"/>
                    <a:pt x="1056352" y="943714"/>
                    <a:pt x="1069975" y="984582"/>
                  </a:cubicBezTo>
                  <a:cubicBezTo>
                    <a:pt x="1072771" y="992969"/>
                    <a:pt x="1077662" y="1010428"/>
                    <a:pt x="1085850" y="1013157"/>
                  </a:cubicBezTo>
                  <a:lnTo>
                    <a:pt x="1095375" y="1016332"/>
                  </a:lnTo>
                  <a:cubicBezTo>
                    <a:pt x="1101426" y="1025408"/>
                    <a:pt x="1111454" y="1041800"/>
                    <a:pt x="1120775" y="1044907"/>
                  </a:cubicBezTo>
                  <a:cubicBezTo>
                    <a:pt x="1133920" y="1049289"/>
                    <a:pt x="1127515" y="1046226"/>
                    <a:pt x="1139825" y="1054432"/>
                  </a:cubicBezTo>
                  <a:cubicBezTo>
                    <a:pt x="1136650" y="1056549"/>
                    <a:pt x="1132998" y="1058084"/>
                    <a:pt x="1130300" y="1060782"/>
                  </a:cubicBezTo>
                  <a:cubicBezTo>
                    <a:pt x="1109133" y="1081949"/>
                    <a:pt x="1139825" y="1059724"/>
                    <a:pt x="1114425" y="1076657"/>
                  </a:cubicBezTo>
                  <a:cubicBezTo>
                    <a:pt x="1115483" y="1084065"/>
                    <a:pt x="1114561" y="1092043"/>
                    <a:pt x="1117600" y="1098882"/>
                  </a:cubicBezTo>
                  <a:cubicBezTo>
                    <a:pt x="1119741" y="1103699"/>
                    <a:pt x="1132424" y="1106998"/>
                    <a:pt x="1136650" y="1108407"/>
                  </a:cubicBezTo>
                  <a:cubicBezTo>
                    <a:pt x="1139825" y="1111582"/>
                    <a:pt x="1142726" y="1115057"/>
                    <a:pt x="1146175" y="1117932"/>
                  </a:cubicBezTo>
                  <a:cubicBezTo>
                    <a:pt x="1149106" y="1120375"/>
                    <a:pt x="1153002" y="1121584"/>
                    <a:pt x="1155700" y="1124282"/>
                  </a:cubicBezTo>
                  <a:cubicBezTo>
                    <a:pt x="1158398" y="1126980"/>
                    <a:pt x="1159607" y="1130876"/>
                    <a:pt x="1162050" y="1133807"/>
                  </a:cubicBezTo>
                  <a:cubicBezTo>
                    <a:pt x="1186919" y="1163650"/>
                    <a:pt x="1152177" y="1114234"/>
                    <a:pt x="1184275" y="1162382"/>
                  </a:cubicBezTo>
                  <a:cubicBezTo>
                    <a:pt x="1186392" y="1165557"/>
                    <a:pt x="1189418" y="1168287"/>
                    <a:pt x="1190625" y="1171907"/>
                  </a:cubicBezTo>
                  <a:lnTo>
                    <a:pt x="1196975" y="1190957"/>
                  </a:lnTo>
                  <a:cubicBezTo>
                    <a:pt x="1199695" y="1199118"/>
                    <a:pt x="1201730" y="1204411"/>
                    <a:pt x="1203325" y="1213182"/>
                  </a:cubicBezTo>
                  <a:cubicBezTo>
                    <a:pt x="1209162" y="1245287"/>
                    <a:pt x="1203155" y="1225371"/>
                    <a:pt x="1209675" y="1244932"/>
                  </a:cubicBezTo>
                  <a:cubicBezTo>
                    <a:pt x="1211792" y="1259749"/>
                    <a:pt x="1211292" y="1275183"/>
                    <a:pt x="1216025" y="1289382"/>
                  </a:cubicBezTo>
                  <a:cubicBezTo>
                    <a:pt x="1217083" y="1292557"/>
                    <a:pt x="1216833" y="1296540"/>
                    <a:pt x="1219200" y="1298907"/>
                  </a:cubicBezTo>
                  <a:cubicBezTo>
                    <a:pt x="1224596" y="1304303"/>
                    <a:pt x="1238250" y="1311607"/>
                    <a:pt x="1238250" y="1311607"/>
                  </a:cubicBezTo>
                  <a:cubicBezTo>
                    <a:pt x="1241425" y="1310549"/>
                    <a:pt x="1245162" y="1310523"/>
                    <a:pt x="1247775" y="1308432"/>
                  </a:cubicBezTo>
                  <a:cubicBezTo>
                    <a:pt x="1268291" y="1292019"/>
                    <a:pt x="1239709" y="1303712"/>
                    <a:pt x="1263650" y="1295732"/>
                  </a:cubicBezTo>
                  <a:lnTo>
                    <a:pt x="1276350" y="1314782"/>
                  </a:lnTo>
                  <a:cubicBezTo>
                    <a:pt x="1278467" y="1317957"/>
                    <a:pt x="1281493" y="1320687"/>
                    <a:pt x="1282700" y="1324307"/>
                  </a:cubicBezTo>
                  <a:cubicBezTo>
                    <a:pt x="1293370" y="1356318"/>
                    <a:pt x="1277090" y="1306665"/>
                    <a:pt x="1289050" y="1346532"/>
                  </a:cubicBezTo>
                  <a:cubicBezTo>
                    <a:pt x="1290973" y="1352943"/>
                    <a:pt x="1293283" y="1359232"/>
                    <a:pt x="1295400" y="1365582"/>
                  </a:cubicBezTo>
                  <a:lnTo>
                    <a:pt x="1298575" y="1375107"/>
                  </a:lnTo>
                  <a:cubicBezTo>
                    <a:pt x="1303867" y="1374049"/>
                    <a:pt x="1309244" y="1373352"/>
                    <a:pt x="1314450" y="1371932"/>
                  </a:cubicBezTo>
                  <a:cubicBezTo>
                    <a:pt x="1320908" y="1370171"/>
                    <a:pt x="1333500" y="1365582"/>
                    <a:pt x="1333500" y="1365582"/>
                  </a:cubicBezTo>
                  <a:cubicBezTo>
                    <a:pt x="1334558" y="1368757"/>
                    <a:pt x="1335863" y="1371860"/>
                    <a:pt x="1336675" y="1375107"/>
                  </a:cubicBezTo>
                  <a:cubicBezTo>
                    <a:pt x="1337984" y="1380342"/>
                    <a:pt x="1336857" y="1386492"/>
                    <a:pt x="1339850" y="1390982"/>
                  </a:cubicBezTo>
                  <a:cubicBezTo>
                    <a:pt x="1341706" y="1393767"/>
                    <a:pt x="1346200" y="1393099"/>
                    <a:pt x="1349375" y="1394157"/>
                  </a:cubicBezTo>
                  <a:cubicBezTo>
                    <a:pt x="1360536" y="1410898"/>
                    <a:pt x="1356206" y="1397524"/>
                    <a:pt x="1346200" y="1410032"/>
                  </a:cubicBezTo>
                  <a:cubicBezTo>
                    <a:pt x="1344109" y="1412645"/>
                    <a:pt x="1344083" y="1416382"/>
                    <a:pt x="1343025" y="1419557"/>
                  </a:cubicBezTo>
                  <a:cubicBezTo>
                    <a:pt x="1344083" y="1422732"/>
                    <a:pt x="1344575" y="1426156"/>
                    <a:pt x="1346200" y="1429082"/>
                  </a:cubicBezTo>
                  <a:cubicBezTo>
                    <a:pt x="1349906" y="1435753"/>
                    <a:pt x="1358900" y="1448132"/>
                    <a:pt x="1358900" y="1448132"/>
                  </a:cubicBezTo>
                  <a:cubicBezTo>
                    <a:pt x="1357842" y="1453424"/>
                    <a:pt x="1358718" y="1459517"/>
                    <a:pt x="1355725" y="1464007"/>
                  </a:cubicBezTo>
                  <a:cubicBezTo>
                    <a:pt x="1353869" y="1466792"/>
                    <a:pt x="1349501" y="1466632"/>
                    <a:pt x="1346200" y="1467182"/>
                  </a:cubicBezTo>
                  <a:cubicBezTo>
                    <a:pt x="1336747" y="1468758"/>
                    <a:pt x="1327135" y="1469168"/>
                    <a:pt x="1317625" y="1470357"/>
                  </a:cubicBezTo>
                  <a:cubicBezTo>
                    <a:pt x="1310199" y="1471285"/>
                    <a:pt x="1302792" y="1472365"/>
                    <a:pt x="1295400" y="1473532"/>
                  </a:cubicBezTo>
                  <a:cubicBezTo>
                    <a:pt x="1282682" y="1475540"/>
                    <a:pt x="1269514" y="1475811"/>
                    <a:pt x="1257300" y="1479882"/>
                  </a:cubicBezTo>
                  <a:cubicBezTo>
                    <a:pt x="1254125" y="1480940"/>
                    <a:pt x="1251004" y="1482176"/>
                    <a:pt x="1247775" y="1483057"/>
                  </a:cubicBezTo>
                  <a:cubicBezTo>
                    <a:pt x="1239355" y="1485353"/>
                    <a:pt x="1230654" y="1486647"/>
                    <a:pt x="1222375" y="1489407"/>
                  </a:cubicBezTo>
                  <a:cubicBezTo>
                    <a:pt x="1219200" y="1490465"/>
                    <a:pt x="1216185" y="1492304"/>
                    <a:pt x="1212850" y="1492582"/>
                  </a:cubicBezTo>
                  <a:cubicBezTo>
                    <a:pt x="1190677" y="1494430"/>
                    <a:pt x="1168400" y="1494699"/>
                    <a:pt x="1146175" y="1495757"/>
                  </a:cubicBezTo>
                  <a:cubicBezTo>
                    <a:pt x="1135592" y="1494699"/>
                    <a:pt x="1124789" y="1494974"/>
                    <a:pt x="1114425" y="1492582"/>
                  </a:cubicBezTo>
                  <a:cubicBezTo>
                    <a:pt x="1110707" y="1491724"/>
                    <a:pt x="1108387" y="1487782"/>
                    <a:pt x="1104900" y="1486232"/>
                  </a:cubicBezTo>
                  <a:cubicBezTo>
                    <a:pt x="1098783" y="1483514"/>
                    <a:pt x="1085850" y="1479882"/>
                    <a:pt x="1085850" y="1479882"/>
                  </a:cubicBezTo>
                  <a:cubicBezTo>
                    <a:pt x="1082675" y="1476707"/>
                    <a:pt x="1079774" y="1473232"/>
                    <a:pt x="1076325" y="1470357"/>
                  </a:cubicBezTo>
                  <a:cubicBezTo>
                    <a:pt x="1073394" y="1467914"/>
                    <a:pt x="1069184" y="1466987"/>
                    <a:pt x="1066800" y="1464007"/>
                  </a:cubicBezTo>
                  <a:cubicBezTo>
                    <a:pt x="1064709" y="1461394"/>
                    <a:pt x="1065122" y="1457475"/>
                    <a:pt x="1063625" y="1454482"/>
                  </a:cubicBezTo>
                  <a:cubicBezTo>
                    <a:pt x="1058333" y="1443899"/>
                    <a:pt x="1057275" y="1444957"/>
                    <a:pt x="1047750" y="1438607"/>
                  </a:cubicBezTo>
                  <a:cubicBezTo>
                    <a:pt x="1037167" y="1422732"/>
                    <a:pt x="1044575" y="1431199"/>
                    <a:pt x="1022350" y="1416382"/>
                  </a:cubicBezTo>
                  <a:cubicBezTo>
                    <a:pt x="1019175" y="1414265"/>
                    <a:pt x="1016445" y="1411239"/>
                    <a:pt x="1012825" y="1410032"/>
                  </a:cubicBezTo>
                  <a:lnTo>
                    <a:pt x="993775" y="1403682"/>
                  </a:lnTo>
                  <a:cubicBezTo>
                    <a:pt x="990600" y="1402624"/>
                    <a:pt x="987035" y="1402363"/>
                    <a:pt x="984250" y="1400507"/>
                  </a:cubicBezTo>
                  <a:cubicBezTo>
                    <a:pt x="956953" y="1382309"/>
                    <a:pt x="991490" y="1404127"/>
                    <a:pt x="965200" y="1390982"/>
                  </a:cubicBezTo>
                  <a:cubicBezTo>
                    <a:pt x="958529" y="1387647"/>
                    <a:pt x="950618" y="1380852"/>
                    <a:pt x="946150" y="1375107"/>
                  </a:cubicBezTo>
                  <a:cubicBezTo>
                    <a:pt x="941465" y="1369083"/>
                    <a:pt x="935863" y="1363297"/>
                    <a:pt x="933450" y="1356057"/>
                  </a:cubicBezTo>
                  <a:cubicBezTo>
                    <a:pt x="932392" y="1352882"/>
                    <a:pt x="931772" y="1349525"/>
                    <a:pt x="930275" y="1346532"/>
                  </a:cubicBezTo>
                  <a:cubicBezTo>
                    <a:pt x="927691" y="1341364"/>
                    <a:pt x="919261" y="1330183"/>
                    <a:pt x="914400" y="1327482"/>
                  </a:cubicBezTo>
                  <a:cubicBezTo>
                    <a:pt x="908549" y="1324231"/>
                    <a:pt x="901700" y="1323249"/>
                    <a:pt x="895350" y="1321132"/>
                  </a:cubicBezTo>
                  <a:lnTo>
                    <a:pt x="885825" y="1317957"/>
                  </a:lnTo>
                  <a:lnTo>
                    <a:pt x="876300" y="1314782"/>
                  </a:lnTo>
                  <a:cubicBezTo>
                    <a:pt x="854075" y="1315840"/>
                    <a:pt x="831804" y="1316183"/>
                    <a:pt x="809625" y="1317957"/>
                  </a:cubicBezTo>
                  <a:cubicBezTo>
                    <a:pt x="793791" y="1319224"/>
                    <a:pt x="800978" y="1321838"/>
                    <a:pt x="787400" y="1324307"/>
                  </a:cubicBezTo>
                  <a:cubicBezTo>
                    <a:pt x="779005" y="1325833"/>
                    <a:pt x="770433" y="1326185"/>
                    <a:pt x="762000" y="1327482"/>
                  </a:cubicBezTo>
                  <a:cubicBezTo>
                    <a:pt x="756666" y="1328303"/>
                    <a:pt x="751448" y="1329770"/>
                    <a:pt x="746125" y="1330657"/>
                  </a:cubicBezTo>
                  <a:cubicBezTo>
                    <a:pt x="724532" y="1334256"/>
                    <a:pt x="720974" y="1333796"/>
                    <a:pt x="698500" y="1337007"/>
                  </a:cubicBezTo>
                  <a:cubicBezTo>
                    <a:pt x="692127" y="1337917"/>
                    <a:pt x="685859" y="1339572"/>
                    <a:pt x="679450" y="1340182"/>
                  </a:cubicBezTo>
                  <a:cubicBezTo>
                    <a:pt x="663611" y="1341690"/>
                    <a:pt x="647700" y="1342299"/>
                    <a:pt x="631825" y="1343357"/>
                  </a:cubicBezTo>
                  <a:cubicBezTo>
                    <a:pt x="599017" y="1342299"/>
                    <a:pt x="566175" y="1342003"/>
                    <a:pt x="533400" y="1340182"/>
                  </a:cubicBezTo>
                  <a:cubicBezTo>
                    <a:pt x="528012" y="1339883"/>
                    <a:pt x="522848" y="1337894"/>
                    <a:pt x="517525" y="1337007"/>
                  </a:cubicBezTo>
                  <a:cubicBezTo>
                    <a:pt x="510143" y="1335777"/>
                    <a:pt x="502638" y="1335300"/>
                    <a:pt x="495300" y="1333832"/>
                  </a:cubicBezTo>
                  <a:cubicBezTo>
                    <a:pt x="486742" y="1332120"/>
                    <a:pt x="478508" y="1328917"/>
                    <a:pt x="469900" y="1327482"/>
                  </a:cubicBezTo>
                  <a:cubicBezTo>
                    <a:pt x="463550" y="1326424"/>
                    <a:pt x="457134" y="1325704"/>
                    <a:pt x="450850" y="1324307"/>
                  </a:cubicBezTo>
                  <a:cubicBezTo>
                    <a:pt x="447583" y="1323581"/>
                    <a:pt x="444592" y="1321858"/>
                    <a:pt x="441325" y="1321132"/>
                  </a:cubicBezTo>
                  <a:cubicBezTo>
                    <a:pt x="407798" y="1313682"/>
                    <a:pt x="434192" y="1321929"/>
                    <a:pt x="412750" y="1314782"/>
                  </a:cubicBezTo>
                  <a:cubicBezTo>
                    <a:pt x="374650" y="1315840"/>
                    <a:pt x="336355" y="1313967"/>
                    <a:pt x="298450" y="1317957"/>
                  </a:cubicBezTo>
                  <a:cubicBezTo>
                    <a:pt x="294655" y="1318356"/>
                    <a:pt x="294798" y="1324784"/>
                    <a:pt x="292100" y="1327482"/>
                  </a:cubicBezTo>
                  <a:cubicBezTo>
                    <a:pt x="289402" y="1330180"/>
                    <a:pt x="285988" y="1332125"/>
                    <a:pt x="282575" y="1333832"/>
                  </a:cubicBezTo>
                  <a:cubicBezTo>
                    <a:pt x="279582" y="1335329"/>
                    <a:pt x="276043" y="1335510"/>
                    <a:pt x="273050" y="1337007"/>
                  </a:cubicBezTo>
                  <a:cubicBezTo>
                    <a:pt x="269637" y="1338714"/>
                    <a:pt x="266938" y="1341650"/>
                    <a:pt x="263525" y="1343357"/>
                  </a:cubicBezTo>
                  <a:cubicBezTo>
                    <a:pt x="260532" y="1344854"/>
                    <a:pt x="257076" y="1345214"/>
                    <a:pt x="254000" y="1346532"/>
                  </a:cubicBezTo>
                  <a:cubicBezTo>
                    <a:pt x="215036" y="1363231"/>
                    <a:pt x="263661" y="1343289"/>
                    <a:pt x="231775" y="1359232"/>
                  </a:cubicBezTo>
                  <a:cubicBezTo>
                    <a:pt x="228782" y="1360729"/>
                    <a:pt x="225425" y="1361349"/>
                    <a:pt x="222250" y="1362407"/>
                  </a:cubicBezTo>
                  <a:cubicBezTo>
                    <a:pt x="204258" y="1361349"/>
                    <a:pt x="186208" y="1361025"/>
                    <a:pt x="168275" y="1359232"/>
                  </a:cubicBezTo>
                  <a:cubicBezTo>
                    <a:pt x="164945" y="1358899"/>
                    <a:pt x="161656" y="1357717"/>
                    <a:pt x="158750" y="1356057"/>
                  </a:cubicBezTo>
                  <a:cubicBezTo>
                    <a:pt x="154156" y="1353432"/>
                    <a:pt x="150385" y="1349567"/>
                    <a:pt x="146050" y="1346532"/>
                  </a:cubicBezTo>
                  <a:cubicBezTo>
                    <a:pt x="139798" y="1342155"/>
                    <a:pt x="127000" y="1333832"/>
                    <a:pt x="127000" y="1333832"/>
                  </a:cubicBezTo>
                  <a:cubicBezTo>
                    <a:pt x="112035" y="1311384"/>
                    <a:pt x="131579" y="1338411"/>
                    <a:pt x="107950" y="1314782"/>
                  </a:cubicBezTo>
                  <a:cubicBezTo>
                    <a:pt x="105252" y="1312084"/>
                    <a:pt x="103622" y="1308493"/>
                    <a:pt x="101600" y="1305257"/>
                  </a:cubicBezTo>
                  <a:cubicBezTo>
                    <a:pt x="98329" y="1300024"/>
                    <a:pt x="94703" y="1294966"/>
                    <a:pt x="92075" y="1289382"/>
                  </a:cubicBezTo>
                  <a:cubicBezTo>
                    <a:pt x="86217" y="1276933"/>
                    <a:pt x="79537" y="1264630"/>
                    <a:pt x="76200" y="1251282"/>
                  </a:cubicBezTo>
                  <a:lnTo>
                    <a:pt x="69850" y="1225882"/>
                  </a:lnTo>
                  <a:cubicBezTo>
                    <a:pt x="68792" y="1221649"/>
                    <a:pt x="68055" y="1217322"/>
                    <a:pt x="66675" y="1213182"/>
                  </a:cubicBezTo>
                  <a:cubicBezTo>
                    <a:pt x="63500" y="1203657"/>
                    <a:pt x="59119" y="1194452"/>
                    <a:pt x="57150" y="1184607"/>
                  </a:cubicBezTo>
                  <a:cubicBezTo>
                    <a:pt x="55033" y="1174024"/>
                    <a:pt x="54808" y="1162878"/>
                    <a:pt x="50800" y="1152857"/>
                  </a:cubicBezTo>
                  <a:cubicBezTo>
                    <a:pt x="40797" y="1127850"/>
                    <a:pt x="47129" y="1146473"/>
                    <a:pt x="41275" y="1121107"/>
                  </a:cubicBezTo>
                  <a:cubicBezTo>
                    <a:pt x="39313" y="1112603"/>
                    <a:pt x="37042" y="1104174"/>
                    <a:pt x="34925" y="1095707"/>
                  </a:cubicBezTo>
                  <a:cubicBezTo>
                    <a:pt x="33867" y="1091474"/>
                    <a:pt x="32291" y="1087337"/>
                    <a:pt x="31750" y="1083007"/>
                  </a:cubicBezTo>
                  <a:cubicBezTo>
                    <a:pt x="30692" y="1074540"/>
                    <a:pt x="29703" y="1066065"/>
                    <a:pt x="28575" y="1057607"/>
                  </a:cubicBezTo>
                  <a:cubicBezTo>
                    <a:pt x="26196" y="1039764"/>
                    <a:pt x="24045" y="1028180"/>
                    <a:pt x="22225" y="1009982"/>
                  </a:cubicBezTo>
                  <a:cubicBezTo>
                    <a:pt x="17718" y="964910"/>
                    <a:pt x="18975" y="961083"/>
                    <a:pt x="15875" y="908382"/>
                  </a:cubicBezTo>
                  <a:cubicBezTo>
                    <a:pt x="10939" y="824476"/>
                    <a:pt x="15419" y="894754"/>
                    <a:pt x="9525" y="841707"/>
                  </a:cubicBezTo>
                  <a:cubicBezTo>
                    <a:pt x="8234" y="830089"/>
                    <a:pt x="7716" y="818392"/>
                    <a:pt x="6350" y="806782"/>
                  </a:cubicBezTo>
                  <a:cubicBezTo>
                    <a:pt x="5598" y="800389"/>
                    <a:pt x="3927" y="794125"/>
                    <a:pt x="3175" y="787732"/>
                  </a:cubicBezTo>
                  <a:cubicBezTo>
                    <a:pt x="1809" y="776122"/>
                    <a:pt x="1058" y="764449"/>
                    <a:pt x="0" y="752807"/>
                  </a:cubicBezTo>
                  <a:cubicBezTo>
                    <a:pt x="2117" y="726349"/>
                    <a:pt x="2723" y="699726"/>
                    <a:pt x="6350" y="673432"/>
                  </a:cubicBezTo>
                  <a:cubicBezTo>
                    <a:pt x="6997" y="668743"/>
                    <a:pt x="10219" y="664763"/>
                    <a:pt x="12700" y="660732"/>
                  </a:cubicBezTo>
                  <a:cubicBezTo>
                    <a:pt x="18700" y="650983"/>
                    <a:pt x="25400" y="641682"/>
                    <a:pt x="31750" y="632157"/>
                  </a:cubicBezTo>
                  <a:cubicBezTo>
                    <a:pt x="33867" y="628982"/>
                    <a:pt x="36893" y="626252"/>
                    <a:pt x="38100" y="622632"/>
                  </a:cubicBezTo>
                  <a:cubicBezTo>
                    <a:pt x="45546" y="600294"/>
                    <a:pt x="35855" y="627870"/>
                    <a:pt x="47625" y="600407"/>
                  </a:cubicBezTo>
                  <a:cubicBezTo>
                    <a:pt x="48943" y="597331"/>
                    <a:pt x="49303" y="593875"/>
                    <a:pt x="50800" y="590882"/>
                  </a:cubicBezTo>
                  <a:cubicBezTo>
                    <a:pt x="52507" y="587469"/>
                    <a:pt x="55600" y="584844"/>
                    <a:pt x="57150" y="581357"/>
                  </a:cubicBezTo>
                  <a:cubicBezTo>
                    <a:pt x="69005" y="554684"/>
                    <a:pt x="57862" y="570409"/>
                    <a:pt x="69850" y="546432"/>
                  </a:cubicBezTo>
                  <a:cubicBezTo>
                    <a:pt x="71557" y="543019"/>
                    <a:pt x="74493" y="540320"/>
                    <a:pt x="76200" y="536907"/>
                  </a:cubicBezTo>
                  <a:cubicBezTo>
                    <a:pt x="78868" y="531572"/>
                    <a:pt x="81024" y="519768"/>
                    <a:pt x="82550" y="514682"/>
                  </a:cubicBezTo>
                  <a:cubicBezTo>
                    <a:pt x="94648" y="474356"/>
                    <a:pt x="85047" y="517395"/>
                    <a:pt x="101600" y="451182"/>
                  </a:cubicBezTo>
                  <a:cubicBezTo>
                    <a:pt x="103717" y="442715"/>
                    <a:pt x="105190" y="434061"/>
                    <a:pt x="107950" y="425782"/>
                  </a:cubicBezTo>
                  <a:cubicBezTo>
                    <a:pt x="109008" y="422607"/>
                    <a:pt x="110313" y="419504"/>
                    <a:pt x="111125" y="416257"/>
                  </a:cubicBezTo>
                  <a:cubicBezTo>
                    <a:pt x="116903" y="393145"/>
                    <a:pt x="111814" y="406808"/>
                    <a:pt x="117475" y="381332"/>
                  </a:cubicBezTo>
                  <a:cubicBezTo>
                    <a:pt x="118201" y="378065"/>
                    <a:pt x="118896" y="374657"/>
                    <a:pt x="120650" y="371807"/>
                  </a:cubicBezTo>
                  <a:cubicBezTo>
                    <a:pt x="127421" y="360805"/>
                    <a:pt x="136228" y="351135"/>
                    <a:pt x="142875" y="340057"/>
                  </a:cubicBezTo>
                  <a:cubicBezTo>
                    <a:pt x="146050" y="334765"/>
                    <a:pt x="148813" y="329204"/>
                    <a:pt x="152400" y="324182"/>
                  </a:cubicBezTo>
                  <a:cubicBezTo>
                    <a:pt x="159414" y="314363"/>
                    <a:pt x="168417" y="305954"/>
                    <a:pt x="174625" y="295607"/>
                  </a:cubicBezTo>
                  <a:cubicBezTo>
                    <a:pt x="180975" y="285024"/>
                    <a:pt x="187001" y="274239"/>
                    <a:pt x="193675" y="263857"/>
                  </a:cubicBezTo>
                  <a:cubicBezTo>
                    <a:pt x="196537" y="259406"/>
                    <a:pt x="200265" y="255560"/>
                    <a:pt x="203200" y="251157"/>
                  </a:cubicBezTo>
                  <a:cubicBezTo>
                    <a:pt x="206623" y="246022"/>
                    <a:pt x="209454" y="240515"/>
                    <a:pt x="212725" y="235282"/>
                  </a:cubicBezTo>
                  <a:cubicBezTo>
                    <a:pt x="214747" y="232046"/>
                    <a:pt x="217182" y="229070"/>
                    <a:pt x="219075" y="225757"/>
                  </a:cubicBezTo>
                  <a:cubicBezTo>
                    <a:pt x="221423" y="221648"/>
                    <a:pt x="222674" y="216908"/>
                    <a:pt x="225425" y="213057"/>
                  </a:cubicBezTo>
                  <a:cubicBezTo>
                    <a:pt x="228035" y="209403"/>
                    <a:pt x="232075" y="206981"/>
                    <a:pt x="234950" y="203532"/>
                  </a:cubicBezTo>
                  <a:cubicBezTo>
                    <a:pt x="237393" y="200601"/>
                    <a:pt x="239082" y="197112"/>
                    <a:pt x="241300" y="194007"/>
                  </a:cubicBezTo>
                  <a:cubicBezTo>
                    <a:pt x="246626" y="186551"/>
                    <a:pt x="252932" y="177551"/>
                    <a:pt x="260350" y="171782"/>
                  </a:cubicBezTo>
                  <a:cubicBezTo>
                    <a:pt x="296389" y="143752"/>
                    <a:pt x="265931" y="167404"/>
                    <a:pt x="288925" y="155907"/>
                  </a:cubicBezTo>
                  <a:cubicBezTo>
                    <a:pt x="292338" y="154200"/>
                    <a:pt x="295037" y="151264"/>
                    <a:pt x="298450" y="149557"/>
                  </a:cubicBezTo>
                  <a:cubicBezTo>
                    <a:pt x="301443" y="148060"/>
                    <a:pt x="304841" y="147557"/>
                    <a:pt x="307975" y="146382"/>
                  </a:cubicBezTo>
                  <a:cubicBezTo>
                    <a:pt x="313311" y="144381"/>
                    <a:pt x="318514" y="142033"/>
                    <a:pt x="323850" y="140032"/>
                  </a:cubicBezTo>
                  <a:cubicBezTo>
                    <a:pt x="326984" y="138857"/>
                    <a:pt x="330299" y="138175"/>
                    <a:pt x="333375" y="136857"/>
                  </a:cubicBezTo>
                  <a:cubicBezTo>
                    <a:pt x="360838" y="125087"/>
                    <a:pt x="333262" y="134778"/>
                    <a:pt x="355600" y="127332"/>
                  </a:cubicBezTo>
                  <a:cubicBezTo>
                    <a:pt x="361950" y="122040"/>
                    <a:pt x="368195" y="116621"/>
                    <a:pt x="374650" y="111457"/>
                  </a:cubicBezTo>
                  <a:cubicBezTo>
                    <a:pt x="384073" y="103919"/>
                    <a:pt x="394692" y="97765"/>
                    <a:pt x="403225" y="89232"/>
                  </a:cubicBezTo>
                  <a:cubicBezTo>
                    <a:pt x="407458" y="84999"/>
                    <a:pt x="411250" y="80272"/>
                    <a:pt x="415925" y="76532"/>
                  </a:cubicBezTo>
                  <a:cubicBezTo>
                    <a:pt x="421884" y="71764"/>
                    <a:pt x="428625" y="68065"/>
                    <a:pt x="434975" y="63832"/>
                  </a:cubicBezTo>
                  <a:cubicBezTo>
                    <a:pt x="438150" y="61715"/>
                    <a:pt x="441087" y="59189"/>
                    <a:pt x="444500" y="57482"/>
                  </a:cubicBezTo>
                  <a:cubicBezTo>
                    <a:pt x="448733" y="55365"/>
                    <a:pt x="453141" y="53567"/>
                    <a:pt x="457200" y="51132"/>
                  </a:cubicBezTo>
                  <a:cubicBezTo>
                    <a:pt x="463744" y="47205"/>
                    <a:pt x="468695" y="39511"/>
                    <a:pt x="476250" y="38432"/>
                  </a:cubicBezTo>
                  <a:lnTo>
                    <a:pt x="498475" y="35257"/>
                  </a:lnTo>
                  <a:cubicBezTo>
                    <a:pt x="507985" y="34068"/>
                    <a:pt x="517563" y="33437"/>
                    <a:pt x="527050" y="32082"/>
                  </a:cubicBezTo>
                  <a:cubicBezTo>
                    <a:pt x="532392" y="31319"/>
                    <a:pt x="537690" y="30216"/>
                    <a:pt x="542925" y="28907"/>
                  </a:cubicBezTo>
                  <a:cubicBezTo>
                    <a:pt x="546172" y="28095"/>
                    <a:pt x="549168" y="26388"/>
                    <a:pt x="552450" y="25732"/>
                  </a:cubicBezTo>
                  <a:cubicBezTo>
                    <a:pt x="559788" y="24264"/>
                    <a:pt x="567293" y="23787"/>
                    <a:pt x="574675" y="22557"/>
                  </a:cubicBezTo>
                  <a:cubicBezTo>
                    <a:pt x="579998" y="21670"/>
                    <a:pt x="585344" y="20802"/>
                    <a:pt x="590550" y="19382"/>
                  </a:cubicBezTo>
                  <a:lnTo>
                    <a:pt x="619125" y="9857"/>
                  </a:lnTo>
                  <a:lnTo>
                    <a:pt x="628650" y="6682"/>
                  </a:lnTo>
                  <a:cubicBezTo>
                    <a:pt x="639179" y="3172"/>
                    <a:pt x="633942" y="-1255"/>
                    <a:pt x="641350" y="332"/>
                  </a:cubicBezTo>
                  <a:close/>
                </a:path>
              </a:pathLst>
            </a:custGeom>
            <a:solidFill>
              <a:srgbClr val="000066"/>
            </a:solidFill>
            <a:ln w="254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1" name="Freeform 11">
              <a:extLst>
                <a:ext uri="{FF2B5EF4-FFF2-40B4-BE49-F238E27FC236}">
                  <a16:creationId xmlns:a16="http://schemas.microsoft.com/office/drawing/2014/main" id="{067016AA-D6BA-409C-9C25-B41BC9234705}"/>
                </a:ext>
              </a:extLst>
            </p:cNvPr>
            <p:cNvSpPr/>
            <p:nvPr/>
          </p:nvSpPr>
          <p:spPr>
            <a:xfrm>
              <a:off x="8717447" y="2983466"/>
              <a:ext cx="1706448" cy="1548344"/>
            </a:xfrm>
            <a:custGeom>
              <a:avLst/>
              <a:gdLst>
                <a:gd name="connsiteX0" fmla="*/ 1003300 w 1330325"/>
                <a:gd name="connsiteY0" fmla="*/ 19050 h 1622425"/>
                <a:gd name="connsiteX1" fmla="*/ 1025525 w 1330325"/>
                <a:gd name="connsiteY1" fmla="*/ 28575 h 1622425"/>
                <a:gd name="connsiteX2" fmla="*/ 1031875 w 1330325"/>
                <a:gd name="connsiteY2" fmla="*/ 38100 h 1622425"/>
                <a:gd name="connsiteX3" fmla="*/ 1060450 w 1330325"/>
                <a:gd name="connsiteY3" fmla="*/ 63500 h 1622425"/>
                <a:gd name="connsiteX4" fmla="*/ 1082675 w 1330325"/>
                <a:gd name="connsiteY4" fmla="*/ 88900 h 1622425"/>
                <a:gd name="connsiteX5" fmla="*/ 1085850 w 1330325"/>
                <a:gd name="connsiteY5" fmla="*/ 98425 h 1622425"/>
                <a:gd name="connsiteX6" fmla="*/ 1095375 w 1330325"/>
                <a:gd name="connsiteY6" fmla="*/ 104775 h 1622425"/>
                <a:gd name="connsiteX7" fmla="*/ 1104900 w 1330325"/>
                <a:gd name="connsiteY7" fmla="*/ 114300 h 1622425"/>
                <a:gd name="connsiteX8" fmla="*/ 1111250 w 1330325"/>
                <a:gd name="connsiteY8" fmla="*/ 123825 h 1622425"/>
                <a:gd name="connsiteX9" fmla="*/ 1130300 w 1330325"/>
                <a:gd name="connsiteY9" fmla="*/ 136525 h 1622425"/>
                <a:gd name="connsiteX10" fmla="*/ 1139825 w 1330325"/>
                <a:gd name="connsiteY10" fmla="*/ 142875 h 1622425"/>
                <a:gd name="connsiteX11" fmla="*/ 1165225 w 1330325"/>
                <a:gd name="connsiteY11" fmla="*/ 120650 h 1622425"/>
                <a:gd name="connsiteX12" fmla="*/ 1174750 w 1330325"/>
                <a:gd name="connsiteY12" fmla="*/ 114300 h 1622425"/>
                <a:gd name="connsiteX13" fmla="*/ 1184275 w 1330325"/>
                <a:gd name="connsiteY13" fmla="*/ 107950 h 1622425"/>
                <a:gd name="connsiteX14" fmla="*/ 1190625 w 1330325"/>
                <a:gd name="connsiteY14" fmla="*/ 76200 h 1622425"/>
                <a:gd name="connsiteX15" fmla="*/ 1203325 w 1330325"/>
                <a:gd name="connsiteY15" fmla="*/ 57150 h 1622425"/>
                <a:gd name="connsiteX16" fmla="*/ 1212850 w 1330325"/>
                <a:gd name="connsiteY16" fmla="*/ 53975 h 1622425"/>
                <a:gd name="connsiteX17" fmla="*/ 1219200 w 1330325"/>
                <a:gd name="connsiteY17" fmla="*/ 44450 h 1622425"/>
                <a:gd name="connsiteX18" fmla="*/ 1228725 w 1330325"/>
                <a:gd name="connsiteY18" fmla="*/ 47625 h 1622425"/>
                <a:gd name="connsiteX19" fmla="*/ 1231900 w 1330325"/>
                <a:gd name="connsiteY19" fmla="*/ 101600 h 1622425"/>
                <a:gd name="connsiteX20" fmla="*/ 1235075 w 1330325"/>
                <a:gd name="connsiteY20" fmla="*/ 127000 h 1622425"/>
                <a:gd name="connsiteX21" fmla="*/ 1244600 w 1330325"/>
                <a:gd name="connsiteY21" fmla="*/ 165100 h 1622425"/>
                <a:gd name="connsiteX22" fmla="*/ 1257300 w 1330325"/>
                <a:gd name="connsiteY22" fmla="*/ 184150 h 1622425"/>
                <a:gd name="connsiteX23" fmla="*/ 1263650 w 1330325"/>
                <a:gd name="connsiteY23" fmla="*/ 193675 h 1622425"/>
                <a:gd name="connsiteX24" fmla="*/ 1266825 w 1330325"/>
                <a:gd name="connsiteY24" fmla="*/ 203200 h 1622425"/>
                <a:gd name="connsiteX25" fmla="*/ 1273175 w 1330325"/>
                <a:gd name="connsiteY25" fmla="*/ 212725 h 1622425"/>
                <a:gd name="connsiteX26" fmla="*/ 1276350 w 1330325"/>
                <a:gd name="connsiteY26" fmla="*/ 222250 h 1622425"/>
                <a:gd name="connsiteX27" fmla="*/ 1282700 w 1330325"/>
                <a:gd name="connsiteY27" fmla="*/ 231775 h 1622425"/>
                <a:gd name="connsiteX28" fmla="*/ 1295400 w 1330325"/>
                <a:gd name="connsiteY28" fmla="*/ 260350 h 1622425"/>
                <a:gd name="connsiteX29" fmla="*/ 1298575 w 1330325"/>
                <a:gd name="connsiteY29" fmla="*/ 288925 h 1622425"/>
                <a:gd name="connsiteX30" fmla="*/ 1301750 w 1330325"/>
                <a:gd name="connsiteY30" fmla="*/ 298450 h 1622425"/>
                <a:gd name="connsiteX31" fmla="*/ 1311275 w 1330325"/>
                <a:gd name="connsiteY31" fmla="*/ 307975 h 1622425"/>
                <a:gd name="connsiteX32" fmla="*/ 1320800 w 1330325"/>
                <a:gd name="connsiteY32" fmla="*/ 330200 h 1622425"/>
                <a:gd name="connsiteX33" fmla="*/ 1330325 w 1330325"/>
                <a:gd name="connsiteY33" fmla="*/ 349250 h 1622425"/>
                <a:gd name="connsiteX34" fmla="*/ 1323975 w 1330325"/>
                <a:gd name="connsiteY34" fmla="*/ 381000 h 1622425"/>
                <a:gd name="connsiteX35" fmla="*/ 1317625 w 1330325"/>
                <a:gd name="connsiteY35" fmla="*/ 441325 h 1622425"/>
                <a:gd name="connsiteX36" fmla="*/ 1311275 w 1330325"/>
                <a:gd name="connsiteY36" fmla="*/ 504825 h 1622425"/>
                <a:gd name="connsiteX37" fmla="*/ 1308100 w 1330325"/>
                <a:gd name="connsiteY37" fmla="*/ 514350 h 1622425"/>
                <a:gd name="connsiteX38" fmla="*/ 1298575 w 1330325"/>
                <a:gd name="connsiteY38" fmla="*/ 520700 h 1622425"/>
                <a:gd name="connsiteX39" fmla="*/ 1285875 w 1330325"/>
                <a:gd name="connsiteY39" fmla="*/ 539750 h 1622425"/>
                <a:gd name="connsiteX40" fmla="*/ 1282700 w 1330325"/>
                <a:gd name="connsiteY40" fmla="*/ 549275 h 1622425"/>
                <a:gd name="connsiteX41" fmla="*/ 1270000 w 1330325"/>
                <a:gd name="connsiteY41" fmla="*/ 568325 h 1622425"/>
                <a:gd name="connsiteX42" fmla="*/ 1263650 w 1330325"/>
                <a:gd name="connsiteY42" fmla="*/ 587375 h 1622425"/>
                <a:gd name="connsiteX43" fmla="*/ 1257300 w 1330325"/>
                <a:gd name="connsiteY43" fmla="*/ 596900 h 1622425"/>
                <a:gd name="connsiteX44" fmla="*/ 1241425 w 1330325"/>
                <a:gd name="connsiteY44" fmla="*/ 619125 h 1622425"/>
                <a:gd name="connsiteX45" fmla="*/ 1235075 w 1330325"/>
                <a:gd name="connsiteY45" fmla="*/ 631825 h 1622425"/>
                <a:gd name="connsiteX46" fmla="*/ 1228725 w 1330325"/>
                <a:gd name="connsiteY46" fmla="*/ 641350 h 1622425"/>
                <a:gd name="connsiteX47" fmla="*/ 1212850 w 1330325"/>
                <a:gd name="connsiteY47" fmla="*/ 669925 h 1622425"/>
                <a:gd name="connsiteX48" fmla="*/ 1203325 w 1330325"/>
                <a:gd name="connsiteY48" fmla="*/ 679450 h 1622425"/>
                <a:gd name="connsiteX49" fmla="*/ 1190625 w 1330325"/>
                <a:gd name="connsiteY49" fmla="*/ 698500 h 1622425"/>
                <a:gd name="connsiteX50" fmla="*/ 1184275 w 1330325"/>
                <a:gd name="connsiteY50" fmla="*/ 708025 h 1622425"/>
                <a:gd name="connsiteX51" fmla="*/ 1174750 w 1330325"/>
                <a:gd name="connsiteY51" fmla="*/ 714375 h 1622425"/>
                <a:gd name="connsiteX52" fmla="*/ 1158875 w 1330325"/>
                <a:gd name="connsiteY52" fmla="*/ 742950 h 1622425"/>
                <a:gd name="connsiteX53" fmla="*/ 1152525 w 1330325"/>
                <a:gd name="connsiteY53" fmla="*/ 752475 h 1622425"/>
                <a:gd name="connsiteX54" fmla="*/ 1149350 w 1330325"/>
                <a:gd name="connsiteY54" fmla="*/ 762000 h 1622425"/>
                <a:gd name="connsiteX55" fmla="*/ 1139825 w 1330325"/>
                <a:gd name="connsiteY55" fmla="*/ 768350 h 1622425"/>
                <a:gd name="connsiteX56" fmla="*/ 1120775 w 1330325"/>
                <a:gd name="connsiteY56" fmla="*/ 787400 h 1622425"/>
                <a:gd name="connsiteX57" fmla="*/ 1111250 w 1330325"/>
                <a:gd name="connsiteY57" fmla="*/ 793750 h 1622425"/>
                <a:gd name="connsiteX58" fmla="*/ 1092200 w 1330325"/>
                <a:gd name="connsiteY58" fmla="*/ 809625 h 1622425"/>
                <a:gd name="connsiteX59" fmla="*/ 1079500 w 1330325"/>
                <a:gd name="connsiteY59" fmla="*/ 838200 h 1622425"/>
                <a:gd name="connsiteX60" fmla="*/ 1076325 w 1330325"/>
                <a:gd name="connsiteY60" fmla="*/ 847725 h 1622425"/>
                <a:gd name="connsiteX61" fmla="*/ 1066800 w 1330325"/>
                <a:gd name="connsiteY61" fmla="*/ 854075 h 1622425"/>
                <a:gd name="connsiteX62" fmla="*/ 1057275 w 1330325"/>
                <a:gd name="connsiteY62" fmla="*/ 863600 h 1622425"/>
                <a:gd name="connsiteX63" fmla="*/ 1038225 w 1330325"/>
                <a:gd name="connsiteY63" fmla="*/ 876300 h 1622425"/>
                <a:gd name="connsiteX64" fmla="*/ 1028700 w 1330325"/>
                <a:gd name="connsiteY64" fmla="*/ 885825 h 1622425"/>
                <a:gd name="connsiteX65" fmla="*/ 1000125 w 1330325"/>
                <a:gd name="connsiteY65" fmla="*/ 908050 h 1622425"/>
                <a:gd name="connsiteX66" fmla="*/ 987425 w 1330325"/>
                <a:gd name="connsiteY66" fmla="*/ 927100 h 1622425"/>
                <a:gd name="connsiteX67" fmla="*/ 974725 w 1330325"/>
                <a:gd name="connsiteY67" fmla="*/ 955675 h 1622425"/>
                <a:gd name="connsiteX68" fmla="*/ 977900 w 1330325"/>
                <a:gd name="connsiteY68" fmla="*/ 977900 h 1622425"/>
                <a:gd name="connsiteX69" fmla="*/ 984250 w 1330325"/>
                <a:gd name="connsiteY69" fmla="*/ 987425 h 1622425"/>
                <a:gd name="connsiteX70" fmla="*/ 987425 w 1330325"/>
                <a:gd name="connsiteY70" fmla="*/ 996950 h 1622425"/>
                <a:gd name="connsiteX71" fmla="*/ 984250 w 1330325"/>
                <a:gd name="connsiteY71" fmla="*/ 1006475 h 1622425"/>
                <a:gd name="connsiteX72" fmla="*/ 974725 w 1330325"/>
                <a:gd name="connsiteY72" fmla="*/ 1009650 h 1622425"/>
                <a:gd name="connsiteX73" fmla="*/ 968375 w 1330325"/>
                <a:gd name="connsiteY73" fmla="*/ 1028700 h 1622425"/>
                <a:gd name="connsiteX74" fmla="*/ 974725 w 1330325"/>
                <a:gd name="connsiteY74" fmla="*/ 1057275 h 1622425"/>
                <a:gd name="connsiteX75" fmla="*/ 977900 w 1330325"/>
                <a:gd name="connsiteY75" fmla="*/ 1066800 h 1622425"/>
                <a:gd name="connsiteX76" fmla="*/ 984250 w 1330325"/>
                <a:gd name="connsiteY76" fmla="*/ 1076325 h 1622425"/>
                <a:gd name="connsiteX77" fmla="*/ 990600 w 1330325"/>
                <a:gd name="connsiteY77" fmla="*/ 1095375 h 1622425"/>
                <a:gd name="connsiteX78" fmla="*/ 1000125 w 1330325"/>
                <a:gd name="connsiteY78" fmla="*/ 1114425 h 1622425"/>
                <a:gd name="connsiteX79" fmla="*/ 1009650 w 1330325"/>
                <a:gd name="connsiteY79" fmla="*/ 1120775 h 1622425"/>
                <a:gd name="connsiteX80" fmla="*/ 993775 w 1330325"/>
                <a:gd name="connsiteY80" fmla="*/ 1158875 h 1622425"/>
                <a:gd name="connsiteX81" fmla="*/ 987425 w 1330325"/>
                <a:gd name="connsiteY81" fmla="*/ 1168400 h 1622425"/>
                <a:gd name="connsiteX82" fmla="*/ 974725 w 1330325"/>
                <a:gd name="connsiteY82" fmla="*/ 1187450 h 1622425"/>
                <a:gd name="connsiteX83" fmla="*/ 968375 w 1330325"/>
                <a:gd name="connsiteY83" fmla="*/ 1206500 h 1622425"/>
                <a:gd name="connsiteX84" fmla="*/ 936625 w 1330325"/>
                <a:gd name="connsiteY84" fmla="*/ 1254125 h 1622425"/>
                <a:gd name="connsiteX85" fmla="*/ 923925 w 1330325"/>
                <a:gd name="connsiteY85" fmla="*/ 1273175 h 1622425"/>
                <a:gd name="connsiteX86" fmla="*/ 908050 w 1330325"/>
                <a:gd name="connsiteY86" fmla="*/ 1289050 h 1622425"/>
                <a:gd name="connsiteX87" fmla="*/ 885825 w 1330325"/>
                <a:gd name="connsiteY87" fmla="*/ 1295400 h 1622425"/>
                <a:gd name="connsiteX88" fmla="*/ 841375 w 1330325"/>
                <a:gd name="connsiteY88" fmla="*/ 1308100 h 1622425"/>
                <a:gd name="connsiteX89" fmla="*/ 790575 w 1330325"/>
                <a:gd name="connsiteY89" fmla="*/ 1311275 h 1622425"/>
                <a:gd name="connsiteX90" fmla="*/ 758825 w 1330325"/>
                <a:gd name="connsiteY90" fmla="*/ 1317625 h 1622425"/>
                <a:gd name="connsiteX91" fmla="*/ 749300 w 1330325"/>
                <a:gd name="connsiteY91" fmla="*/ 1323975 h 1622425"/>
                <a:gd name="connsiteX92" fmla="*/ 720725 w 1330325"/>
                <a:gd name="connsiteY92" fmla="*/ 1336675 h 1622425"/>
                <a:gd name="connsiteX93" fmla="*/ 714375 w 1330325"/>
                <a:gd name="connsiteY93" fmla="*/ 1346200 h 1622425"/>
                <a:gd name="connsiteX94" fmla="*/ 723900 w 1330325"/>
                <a:gd name="connsiteY94" fmla="*/ 1352550 h 1622425"/>
                <a:gd name="connsiteX95" fmla="*/ 733425 w 1330325"/>
                <a:gd name="connsiteY95" fmla="*/ 1362075 h 1622425"/>
                <a:gd name="connsiteX96" fmla="*/ 714375 w 1330325"/>
                <a:gd name="connsiteY96" fmla="*/ 1371600 h 1622425"/>
                <a:gd name="connsiteX97" fmla="*/ 704850 w 1330325"/>
                <a:gd name="connsiteY97" fmla="*/ 1377950 h 1622425"/>
                <a:gd name="connsiteX98" fmla="*/ 685800 w 1330325"/>
                <a:gd name="connsiteY98" fmla="*/ 1387475 h 1622425"/>
                <a:gd name="connsiteX99" fmla="*/ 692150 w 1330325"/>
                <a:gd name="connsiteY99" fmla="*/ 1412875 h 1622425"/>
                <a:gd name="connsiteX100" fmla="*/ 698500 w 1330325"/>
                <a:gd name="connsiteY100" fmla="*/ 1422400 h 1622425"/>
                <a:gd name="connsiteX101" fmla="*/ 701675 w 1330325"/>
                <a:gd name="connsiteY101" fmla="*/ 1431925 h 1622425"/>
                <a:gd name="connsiteX102" fmla="*/ 714375 w 1330325"/>
                <a:gd name="connsiteY102" fmla="*/ 1450975 h 1622425"/>
                <a:gd name="connsiteX103" fmla="*/ 720725 w 1330325"/>
                <a:gd name="connsiteY103" fmla="*/ 1470025 h 1622425"/>
                <a:gd name="connsiteX104" fmla="*/ 727075 w 1330325"/>
                <a:gd name="connsiteY104" fmla="*/ 1479550 h 1622425"/>
                <a:gd name="connsiteX105" fmla="*/ 733425 w 1330325"/>
                <a:gd name="connsiteY105" fmla="*/ 1498600 h 1622425"/>
                <a:gd name="connsiteX106" fmla="*/ 746125 w 1330325"/>
                <a:gd name="connsiteY106" fmla="*/ 1517650 h 1622425"/>
                <a:gd name="connsiteX107" fmla="*/ 752475 w 1330325"/>
                <a:gd name="connsiteY107" fmla="*/ 1527175 h 1622425"/>
                <a:gd name="connsiteX108" fmla="*/ 781050 w 1330325"/>
                <a:gd name="connsiteY108" fmla="*/ 1543050 h 1622425"/>
                <a:gd name="connsiteX109" fmla="*/ 784225 w 1330325"/>
                <a:gd name="connsiteY109" fmla="*/ 1552575 h 1622425"/>
                <a:gd name="connsiteX110" fmla="*/ 774700 w 1330325"/>
                <a:gd name="connsiteY110" fmla="*/ 1593850 h 1622425"/>
                <a:gd name="connsiteX111" fmla="*/ 768350 w 1330325"/>
                <a:gd name="connsiteY111" fmla="*/ 1619250 h 1622425"/>
                <a:gd name="connsiteX112" fmla="*/ 758825 w 1330325"/>
                <a:gd name="connsiteY112" fmla="*/ 1622425 h 1622425"/>
                <a:gd name="connsiteX113" fmla="*/ 749300 w 1330325"/>
                <a:gd name="connsiteY113" fmla="*/ 1616075 h 1622425"/>
                <a:gd name="connsiteX114" fmla="*/ 730250 w 1330325"/>
                <a:gd name="connsiteY114" fmla="*/ 1609725 h 1622425"/>
                <a:gd name="connsiteX115" fmla="*/ 720725 w 1330325"/>
                <a:gd name="connsiteY115" fmla="*/ 1606550 h 1622425"/>
                <a:gd name="connsiteX116" fmla="*/ 704850 w 1330325"/>
                <a:gd name="connsiteY116" fmla="*/ 1603375 h 1622425"/>
                <a:gd name="connsiteX117" fmla="*/ 685800 w 1330325"/>
                <a:gd name="connsiteY117" fmla="*/ 1597025 h 1622425"/>
                <a:gd name="connsiteX118" fmla="*/ 676275 w 1330325"/>
                <a:gd name="connsiteY118" fmla="*/ 1590675 h 1622425"/>
                <a:gd name="connsiteX119" fmla="*/ 650875 w 1330325"/>
                <a:gd name="connsiteY119" fmla="*/ 1584325 h 1622425"/>
                <a:gd name="connsiteX120" fmla="*/ 641350 w 1330325"/>
                <a:gd name="connsiteY120" fmla="*/ 1581150 h 1622425"/>
                <a:gd name="connsiteX121" fmla="*/ 619125 w 1330325"/>
                <a:gd name="connsiteY121" fmla="*/ 1574800 h 1622425"/>
                <a:gd name="connsiteX122" fmla="*/ 600075 w 1330325"/>
                <a:gd name="connsiteY122" fmla="*/ 1555750 h 1622425"/>
                <a:gd name="connsiteX123" fmla="*/ 590550 w 1330325"/>
                <a:gd name="connsiteY123" fmla="*/ 1549400 h 1622425"/>
                <a:gd name="connsiteX124" fmla="*/ 581025 w 1330325"/>
                <a:gd name="connsiteY124" fmla="*/ 1539875 h 1622425"/>
                <a:gd name="connsiteX125" fmla="*/ 552450 w 1330325"/>
                <a:gd name="connsiteY125" fmla="*/ 1524000 h 1622425"/>
                <a:gd name="connsiteX126" fmla="*/ 530225 w 1330325"/>
                <a:gd name="connsiteY126" fmla="*/ 1495425 h 1622425"/>
                <a:gd name="connsiteX127" fmla="*/ 523875 w 1330325"/>
                <a:gd name="connsiteY127" fmla="*/ 1485900 h 1622425"/>
                <a:gd name="connsiteX128" fmla="*/ 504825 w 1330325"/>
                <a:gd name="connsiteY128" fmla="*/ 1470025 h 1622425"/>
                <a:gd name="connsiteX129" fmla="*/ 495300 w 1330325"/>
                <a:gd name="connsiteY129" fmla="*/ 1463675 h 1622425"/>
                <a:gd name="connsiteX130" fmla="*/ 488950 w 1330325"/>
                <a:gd name="connsiteY130" fmla="*/ 1454150 h 1622425"/>
                <a:gd name="connsiteX131" fmla="*/ 438150 w 1330325"/>
                <a:gd name="connsiteY131" fmla="*/ 1441450 h 1622425"/>
                <a:gd name="connsiteX132" fmla="*/ 390525 w 1330325"/>
                <a:gd name="connsiteY132" fmla="*/ 1425575 h 1622425"/>
                <a:gd name="connsiteX133" fmla="*/ 371475 w 1330325"/>
                <a:gd name="connsiteY133" fmla="*/ 1416050 h 1622425"/>
                <a:gd name="connsiteX134" fmla="*/ 361950 w 1330325"/>
                <a:gd name="connsiteY134" fmla="*/ 1412875 h 1622425"/>
                <a:gd name="connsiteX135" fmla="*/ 352425 w 1330325"/>
                <a:gd name="connsiteY135" fmla="*/ 1406525 h 1622425"/>
                <a:gd name="connsiteX136" fmla="*/ 342900 w 1330325"/>
                <a:gd name="connsiteY136" fmla="*/ 1403350 h 1622425"/>
                <a:gd name="connsiteX137" fmla="*/ 333375 w 1330325"/>
                <a:gd name="connsiteY137" fmla="*/ 1397000 h 1622425"/>
                <a:gd name="connsiteX138" fmla="*/ 314325 w 1330325"/>
                <a:gd name="connsiteY138" fmla="*/ 1390650 h 1622425"/>
                <a:gd name="connsiteX139" fmla="*/ 301625 w 1330325"/>
                <a:gd name="connsiteY139" fmla="*/ 1384300 h 1622425"/>
                <a:gd name="connsiteX140" fmla="*/ 279400 w 1330325"/>
                <a:gd name="connsiteY140" fmla="*/ 1371600 h 1622425"/>
                <a:gd name="connsiteX141" fmla="*/ 269875 w 1330325"/>
                <a:gd name="connsiteY141" fmla="*/ 1368425 h 1622425"/>
                <a:gd name="connsiteX142" fmla="*/ 250825 w 1330325"/>
                <a:gd name="connsiteY142" fmla="*/ 1355725 h 1622425"/>
                <a:gd name="connsiteX143" fmla="*/ 228600 w 1330325"/>
                <a:gd name="connsiteY143" fmla="*/ 1343025 h 1622425"/>
                <a:gd name="connsiteX144" fmla="*/ 219075 w 1330325"/>
                <a:gd name="connsiteY144" fmla="*/ 1333500 h 1622425"/>
                <a:gd name="connsiteX145" fmla="*/ 209550 w 1330325"/>
                <a:gd name="connsiteY145" fmla="*/ 1330325 h 1622425"/>
                <a:gd name="connsiteX146" fmla="*/ 190500 w 1330325"/>
                <a:gd name="connsiteY146" fmla="*/ 1317625 h 1622425"/>
                <a:gd name="connsiteX147" fmla="*/ 180975 w 1330325"/>
                <a:gd name="connsiteY147" fmla="*/ 1314450 h 1622425"/>
                <a:gd name="connsiteX148" fmla="*/ 161925 w 1330325"/>
                <a:gd name="connsiteY148" fmla="*/ 1301750 h 1622425"/>
                <a:gd name="connsiteX149" fmla="*/ 133350 w 1330325"/>
                <a:gd name="connsiteY149" fmla="*/ 1285875 h 1622425"/>
                <a:gd name="connsiteX150" fmla="*/ 123825 w 1330325"/>
                <a:gd name="connsiteY150" fmla="*/ 1276350 h 1622425"/>
                <a:gd name="connsiteX151" fmla="*/ 104775 w 1330325"/>
                <a:gd name="connsiteY151" fmla="*/ 1263650 h 1622425"/>
                <a:gd name="connsiteX152" fmla="*/ 95250 w 1330325"/>
                <a:gd name="connsiteY152" fmla="*/ 1254125 h 1622425"/>
                <a:gd name="connsiteX153" fmla="*/ 76200 w 1330325"/>
                <a:gd name="connsiteY153" fmla="*/ 1241425 h 1622425"/>
                <a:gd name="connsiteX154" fmla="*/ 53975 w 1330325"/>
                <a:gd name="connsiteY154" fmla="*/ 1222375 h 1622425"/>
                <a:gd name="connsiteX155" fmla="*/ 44450 w 1330325"/>
                <a:gd name="connsiteY155" fmla="*/ 1212850 h 1622425"/>
                <a:gd name="connsiteX156" fmla="*/ 25400 w 1330325"/>
                <a:gd name="connsiteY156" fmla="*/ 1200150 h 1622425"/>
                <a:gd name="connsiteX157" fmla="*/ 12700 w 1330325"/>
                <a:gd name="connsiteY157" fmla="*/ 1181100 h 1622425"/>
                <a:gd name="connsiteX158" fmla="*/ 0 w 1330325"/>
                <a:gd name="connsiteY158" fmla="*/ 1152525 h 1622425"/>
                <a:gd name="connsiteX159" fmla="*/ 3175 w 1330325"/>
                <a:gd name="connsiteY159" fmla="*/ 1041400 h 1622425"/>
                <a:gd name="connsiteX160" fmla="*/ 9525 w 1330325"/>
                <a:gd name="connsiteY160" fmla="*/ 996950 h 1622425"/>
                <a:gd name="connsiteX161" fmla="*/ 15875 w 1330325"/>
                <a:gd name="connsiteY161" fmla="*/ 895350 h 1622425"/>
                <a:gd name="connsiteX162" fmla="*/ 12700 w 1330325"/>
                <a:gd name="connsiteY162" fmla="*/ 708025 h 1622425"/>
                <a:gd name="connsiteX163" fmla="*/ 19050 w 1330325"/>
                <a:gd name="connsiteY163" fmla="*/ 581025 h 1622425"/>
                <a:gd name="connsiteX164" fmla="*/ 22225 w 1330325"/>
                <a:gd name="connsiteY164" fmla="*/ 558800 h 1622425"/>
                <a:gd name="connsiteX165" fmla="*/ 25400 w 1330325"/>
                <a:gd name="connsiteY165" fmla="*/ 549275 h 1622425"/>
                <a:gd name="connsiteX166" fmla="*/ 28575 w 1330325"/>
                <a:gd name="connsiteY166" fmla="*/ 536575 h 1622425"/>
                <a:gd name="connsiteX167" fmla="*/ 31750 w 1330325"/>
                <a:gd name="connsiteY167" fmla="*/ 527050 h 1622425"/>
                <a:gd name="connsiteX168" fmla="*/ 34925 w 1330325"/>
                <a:gd name="connsiteY168" fmla="*/ 514350 h 1622425"/>
                <a:gd name="connsiteX169" fmla="*/ 41275 w 1330325"/>
                <a:gd name="connsiteY169" fmla="*/ 498475 h 1622425"/>
                <a:gd name="connsiteX170" fmla="*/ 44450 w 1330325"/>
                <a:gd name="connsiteY170" fmla="*/ 482600 h 1622425"/>
                <a:gd name="connsiteX171" fmla="*/ 47625 w 1330325"/>
                <a:gd name="connsiteY171" fmla="*/ 469900 h 1622425"/>
                <a:gd name="connsiteX172" fmla="*/ 50800 w 1330325"/>
                <a:gd name="connsiteY172" fmla="*/ 450850 h 1622425"/>
                <a:gd name="connsiteX173" fmla="*/ 60325 w 1330325"/>
                <a:gd name="connsiteY173" fmla="*/ 425450 h 1622425"/>
                <a:gd name="connsiteX174" fmla="*/ 63500 w 1330325"/>
                <a:gd name="connsiteY174" fmla="*/ 409575 h 1622425"/>
                <a:gd name="connsiteX175" fmla="*/ 69850 w 1330325"/>
                <a:gd name="connsiteY175" fmla="*/ 390525 h 1622425"/>
                <a:gd name="connsiteX176" fmla="*/ 104775 w 1330325"/>
                <a:gd name="connsiteY176" fmla="*/ 377825 h 1622425"/>
                <a:gd name="connsiteX177" fmla="*/ 120650 w 1330325"/>
                <a:gd name="connsiteY177" fmla="*/ 368300 h 1622425"/>
                <a:gd name="connsiteX178" fmla="*/ 190500 w 1330325"/>
                <a:gd name="connsiteY178" fmla="*/ 317500 h 1622425"/>
                <a:gd name="connsiteX179" fmla="*/ 215900 w 1330325"/>
                <a:gd name="connsiteY179" fmla="*/ 298450 h 1622425"/>
                <a:gd name="connsiteX180" fmla="*/ 238125 w 1330325"/>
                <a:gd name="connsiteY180" fmla="*/ 279400 h 1622425"/>
                <a:gd name="connsiteX181" fmla="*/ 288925 w 1330325"/>
                <a:gd name="connsiteY181" fmla="*/ 241300 h 1622425"/>
                <a:gd name="connsiteX182" fmla="*/ 317500 w 1330325"/>
                <a:gd name="connsiteY182" fmla="*/ 222250 h 1622425"/>
                <a:gd name="connsiteX183" fmla="*/ 358775 w 1330325"/>
                <a:gd name="connsiteY183" fmla="*/ 187325 h 1622425"/>
                <a:gd name="connsiteX184" fmla="*/ 384175 w 1330325"/>
                <a:gd name="connsiteY184" fmla="*/ 171450 h 1622425"/>
                <a:gd name="connsiteX185" fmla="*/ 403225 w 1330325"/>
                <a:gd name="connsiteY185" fmla="*/ 152400 h 1622425"/>
                <a:gd name="connsiteX186" fmla="*/ 463550 w 1330325"/>
                <a:gd name="connsiteY186" fmla="*/ 111125 h 1622425"/>
                <a:gd name="connsiteX187" fmla="*/ 473075 w 1330325"/>
                <a:gd name="connsiteY187" fmla="*/ 104775 h 1622425"/>
                <a:gd name="connsiteX188" fmla="*/ 485775 w 1330325"/>
                <a:gd name="connsiteY188" fmla="*/ 92075 h 1622425"/>
                <a:gd name="connsiteX189" fmla="*/ 542925 w 1330325"/>
                <a:gd name="connsiteY189" fmla="*/ 47625 h 1622425"/>
                <a:gd name="connsiteX190" fmla="*/ 555625 w 1330325"/>
                <a:gd name="connsiteY190" fmla="*/ 38100 h 1622425"/>
                <a:gd name="connsiteX191" fmla="*/ 568325 w 1330325"/>
                <a:gd name="connsiteY191" fmla="*/ 31750 h 1622425"/>
                <a:gd name="connsiteX192" fmla="*/ 587375 w 1330325"/>
                <a:gd name="connsiteY192" fmla="*/ 15875 h 1622425"/>
                <a:gd name="connsiteX193" fmla="*/ 612775 w 1330325"/>
                <a:gd name="connsiteY193" fmla="*/ 9525 h 1622425"/>
                <a:gd name="connsiteX194" fmla="*/ 762000 w 1330325"/>
                <a:gd name="connsiteY194" fmla="*/ 6350 h 1622425"/>
                <a:gd name="connsiteX195" fmla="*/ 815975 w 1330325"/>
                <a:gd name="connsiteY195" fmla="*/ 0 h 1622425"/>
                <a:gd name="connsiteX196" fmla="*/ 863600 w 1330325"/>
                <a:gd name="connsiteY196" fmla="*/ 3175 h 1622425"/>
                <a:gd name="connsiteX197" fmla="*/ 882650 w 1330325"/>
                <a:gd name="connsiteY197" fmla="*/ 9525 h 1622425"/>
                <a:gd name="connsiteX198" fmla="*/ 892175 w 1330325"/>
                <a:gd name="connsiteY198" fmla="*/ 12700 h 1622425"/>
                <a:gd name="connsiteX199" fmla="*/ 936625 w 1330325"/>
                <a:gd name="connsiteY199" fmla="*/ 19050 h 1622425"/>
                <a:gd name="connsiteX200" fmla="*/ 946150 w 1330325"/>
                <a:gd name="connsiteY200" fmla="*/ 22225 h 1622425"/>
                <a:gd name="connsiteX201" fmla="*/ 987425 w 1330325"/>
                <a:gd name="connsiteY201" fmla="*/ 31750 h 1622425"/>
                <a:gd name="connsiteX202" fmla="*/ 1003300 w 1330325"/>
                <a:gd name="connsiteY202" fmla="*/ 19050 h 162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Lst>
              <a:rect l="l" t="t" r="r" b="b"/>
              <a:pathLst>
                <a:path w="1330325" h="1622425">
                  <a:moveTo>
                    <a:pt x="1003300" y="19050"/>
                  </a:moveTo>
                  <a:cubicBezTo>
                    <a:pt x="1009650" y="18521"/>
                    <a:pt x="1018819" y="24104"/>
                    <a:pt x="1025525" y="28575"/>
                  </a:cubicBezTo>
                  <a:cubicBezTo>
                    <a:pt x="1028700" y="30692"/>
                    <a:pt x="1029177" y="35402"/>
                    <a:pt x="1031875" y="38100"/>
                  </a:cubicBezTo>
                  <a:cubicBezTo>
                    <a:pt x="1050962" y="57187"/>
                    <a:pt x="1033783" y="23499"/>
                    <a:pt x="1060450" y="63500"/>
                  </a:cubicBezTo>
                  <a:cubicBezTo>
                    <a:pt x="1075267" y="85725"/>
                    <a:pt x="1066800" y="78317"/>
                    <a:pt x="1082675" y="88900"/>
                  </a:cubicBezTo>
                  <a:cubicBezTo>
                    <a:pt x="1083733" y="92075"/>
                    <a:pt x="1083759" y="95812"/>
                    <a:pt x="1085850" y="98425"/>
                  </a:cubicBezTo>
                  <a:cubicBezTo>
                    <a:pt x="1088234" y="101405"/>
                    <a:pt x="1092444" y="102332"/>
                    <a:pt x="1095375" y="104775"/>
                  </a:cubicBezTo>
                  <a:cubicBezTo>
                    <a:pt x="1098824" y="107650"/>
                    <a:pt x="1102025" y="110851"/>
                    <a:pt x="1104900" y="114300"/>
                  </a:cubicBezTo>
                  <a:cubicBezTo>
                    <a:pt x="1107343" y="117231"/>
                    <a:pt x="1108378" y="121312"/>
                    <a:pt x="1111250" y="123825"/>
                  </a:cubicBezTo>
                  <a:cubicBezTo>
                    <a:pt x="1116993" y="128851"/>
                    <a:pt x="1123950" y="132292"/>
                    <a:pt x="1130300" y="136525"/>
                  </a:cubicBezTo>
                  <a:lnTo>
                    <a:pt x="1139825" y="142875"/>
                  </a:lnTo>
                  <a:cubicBezTo>
                    <a:pt x="1150408" y="127000"/>
                    <a:pt x="1143000" y="135467"/>
                    <a:pt x="1165225" y="120650"/>
                  </a:cubicBezTo>
                  <a:lnTo>
                    <a:pt x="1174750" y="114300"/>
                  </a:lnTo>
                  <a:lnTo>
                    <a:pt x="1184275" y="107950"/>
                  </a:lnTo>
                  <a:cubicBezTo>
                    <a:pt x="1185064" y="102428"/>
                    <a:pt x="1186362" y="83873"/>
                    <a:pt x="1190625" y="76200"/>
                  </a:cubicBezTo>
                  <a:cubicBezTo>
                    <a:pt x="1194331" y="69529"/>
                    <a:pt x="1196085" y="59563"/>
                    <a:pt x="1203325" y="57150"/>
                  </a:cubicBezTo>
                  <a:lnTo>
                    <a:pt x="1212850" y="53975"/>
                  </a:lnTo>
                  <a:cubicBezTo>
                    <a:pt x="1214967" y="50800"/>
                    <a:pt x="1215657" y="45867"/>
                    <a:pt x="1219200" y="44450"/>
                  </a:cubicBezTo>
                  <a:cubicBezTo>
                    <a:pt x="1222307" y="43207"/>
                    <a:pt x="1227999" y="44358"/>
                    <a:pt x="1228725" y="47625"/>
                  </a:cubicBezTo>
                  <a:cubicBezTo>
                    <a:pt x="1232635" y="65219"/>
                    <a:pt x="1230463" y="83635"/>
                    <a:pt x="1231900" y="101600"/>
                  </a:cubicBezTo>
                  <a:cubicBezTo>
                    <a:pt x="1232580" y="110105"/>
                    <a:pt x="1233868" y="118553"/>
                    <a:pt x="1235075" y="127000"/>
                  </a:cubicBezTo>
                  <a:cubicBezTo>
                    <a:pt x="1236373" y="136089"/>
                    <a:pt x="1239310" y="157164"/>
                    <a:pt x="1244600" y="165100"/>
                  </a:cubicBezTo>
                  <a:lnTo>
                    <a:pt x="1257300" y="184150"/>
                  </a:lnTo>
                  <a:cubicBezTo>
                    <a:pt x="1259417" y="187325"/>
                    <a:pt x="1262443" y="190055"/>
                    <a:pt x="1263650" y="193675"/>
                  </a:cubicBezTo>
                  <a:cubicBezTo>
                    <a:pt x="1264708" y="196850"/>
                    <a:pt x="1265328" y="200207"/>
                    <a:pt x="1266825" y="203200"/>
                  </a:cubicBezTo>
                  <a:cubicBezTo>
                    <a:pt x="1268532" y="206613"/>
                    <a:pt x="1271468" y="209312"/>
                    <a:pt x="1273175" y="212725"/>
                  </a:cubicBezTo>
                  <a:cubicBezTo>
                    <a:pt x="1274672" y="215718"/>
                    <a:pt x="1274853" y="219257"/>
                    <a:pt x="1276350" y="222250"/>
                  </a:cubicBezTo>
                  <a:cubicBezTo>
                    <a:pt x="1278057" y="225663"/>
                    <a:pt x="1281150" y="228288"/>
                    <a:pt x="1282700" y="231775"/>
                  </a:cubicBezTo>
                  <a:cubicBezTo>
                    <a:pt x="1297813" y="265780"/>
                    <a:pt x="1281029" y="238794"/>
                    <a:pt x="1295400" y="260350"/>
                  </a:cubicBezTo>
                  <a:cubicBezTo>
                    <a:pt x="1296458" y="269875"/>
                    <a:pt x="1296999" y="279472"/>
                    <a:pt x="1298575" y="288925"/>
                  </a:cubicBezTo>
                  <a:cubicBezTo>
                    <a:pt x="1299125" y="292226"/>
                    <a:pt x="1299894" y="295665"/>
                    <a:pt x="1301750" y="298450"/>
                  </a:cubicBezTo>
                  <a:cubicBezTo>
                    <a:pt x="1304241" y="302186"/>
                    <a:pt x="1308665" y="304321"/>
                    <a:pt x="1311275" y="307975"/>
                  </a:cubicBezTo>
                  <a:cubicBezTo>
                    <a:pt x="1322286" y="323391"/>
                    <a:pt x="1313891" y="316381"/>
                    <a:pt x="1320800" y="330200"/>
                  </a:cubicBezTo>
                  <a:cubicBezTo>
                    <a:pt x="1333110" y="354819"/>
                    <a:pt x="1322345" y="325309"/>
                    <a:pt x="1330325" y="349250"/>
                  </a:cubicBezTo>
                  <a:cubicBezTo>
                    <a:pt x="1325263" y="364435"/>
                    <a:pt x="1326550" y="358681"/>
                    <a:pt x="1323975" y="381000"/>
                  </a:cubicBezTo>
                  <a:cubicBezTo>
                    <a:pt x="1321657" y="401086"/>
                    <a:pt x="1318970" y="421150"/>
                    <a:pt x="1317625" y="441325"/>
                  </a:cubicBezTo>
                  <a:cubicBezTo>
                    <a:pt x="1315778" y="469025"/>
                    <a:pt x="1316998" y="481933"/>
                    <a:pt x="1311275" y="504825"/>
                  </a:cubicBezTo>
                  <a:cubicBezTo>
                    <a:pt x="1310463" y="508072"/>
                    <a:pt x="1310191" y="511737"/>
                    <a:pt x="1308100" y="514350"/>
                  </a:cubicBezTo>
                  <a:cubicBezTo>
                    <a:pt x="1305716" y="517330"/>
                    <a:pt x="1301750" y="518583"/>
                    <a:pt x="1298575" y="520700"/>
                  </a:cubicBezTo>
                  <a:cubicBezTo>
                    <a:pt x="1294342" y="527050"/>
                    <a:pt x="1288288" y="532510"/>
                    <a:pt x="1285875" y="539750"/>
                  </a:cubicBezTo>
                  <a:cubicBezTo>
                    <a:pt x="1284817" y="542925"/>
                    <a:pt x="1284325" y="546349"/>
                    <a:pt x="1282700" y="549275"/>
                  </a:cubicBezTo>
                  <a:cubicBezTo>
                    <a:pt x="1278994" y="555946"/>
                    <a:pt x="1272413" y="561085"/>
                    <a:pt x="1270000" y="568325"/>
                  </a:cubicBezTo>
                  <a:cubicBezTo>
                    <a:pt x="1267883" y="574675"/>
                    <a:pt x="1267363" y="581806"/>
                    <a:pt x="1263650" y="587375"/>
                  </a:cubicBezTo>
                  <a:cubicBezTo>
                    <a:pt x="1261533" y="590550"/>
                    <a:pt x="1259518" y="593795"/>
                    <a:pt x="1257300" y="596900"/>
                  </a:cubicBezTo>
                  <a:cubicBezTo>
                    <a:pt x="1252433" y="603714"/>
                    <a:pt x="1245701" y="611642"/>
                    <a:pt x="1241425" y="619125"/>
                  </a:cubicBezTo>
                  <a:cubicBezTo>
                    <a:pt x="1239077" y="623234"/>
                    <a:pt x="1237423" y="627716"/>
                    <a:pt x="1235075" y="631825"/>
                  </a:cubicBezTo>
                  <a:cubicBezTo>
                    <a:pt x="1233182" y="635138"/>
                    <a:pt x="1230432" y="637937"/>
                    <a:pt x="1228725" y="641350"/>
                  </a:cubicBezTo>
                  <a:cubicBezTo>
                    <a:pt x="1220740" y="657320"/>
                    <a:pt x="1232872" y="649903"/>
                    <a:pt x="1212850" y="669925"/>
                  </a:cubicBezTo>
                  <a:cubicBezTo>
                    <a:pt x="1209675" y="673100"/>
                    <a:pt x="1206082" y="675906"/>
                    <a:pt x="1203325" y="679450"/>
                  </a:cubicBezTo>
                  <a:cubicBezTo>
                    <a:pt x="1198640" y="685474"/>
                    <a:pt x="1194858" y="692150"/>
                    <a:pt x="1190625" y="698500"/>
                  </a:cubicBezTo>
                  <a:cubicBezTo>
                    <a:pt x="1188508" y="701675"/>
                    <a:pt x="1187450" y="705908"/>
                    <a:pt x="1184275" y="708025"/>
                  </a:cubicBezTo>
                  <a:lnTo>
                    <a:pt x="1174750" y="714375"/>
                  </a:lnTo>
                  <a:cubicBezTo>
                    <a:pt x="1169162" y="731140"/>
                    <a:pt x="1173431" y="721115"/>
                    <a:pt x="1158875" y="742950"/>
                  </a:cubicBezTo>
                  <a:cubicBezTo>
                    <a:pt x="1156758" y="746125"/>
                    <a:pt x="1153732" y="748855"/>
                    <a:pt x="1152525" y="752475"/>
                  </a:cubicBezTo>
                  <a:cubicBezTo>
                    <a:pt x="1151467" y="755650"/>
                    <a:pt x="1151441" y="759387"/>
                    <a:pt x="1149350" y="762000"/>
                  </a:cubicBezTo>
                  <a:cubicBezTo>
                    <a:pt x="1146966" y="764980"/>
                    <a:pt x="1142677" y="765815"/>
                    <a:pt x="1139825" y="768350"/>
                  </a:cubicBezTo>
                  <a:cubicBezTo>
                    <a:pt x="1133113" y="774316"/>
                    <a:pt x="1128247" y="782419"/>
                    <a:pt x="1120775" y="787400"/>
                  </a:cubicBezTo>
                  <a:cubicBezTo>
                    <a:pt x="1117600" y="789517"/>
                    <a:pt x="1114181" y="791307"/>
                    <a:pt x="1111250" y="793750"/>
                  </a:cubicBezTo>
                  <a:cubicBezTo>
                    <a:pt x="1086804" y="814122"/>
                    <a:pt x="1115849" y="793859"/>
                    <a:pt x="1092200" y="809625"/>
                  </a:cubicBezTo>
                  <a:cubicBezTo>
                    <a:pt x="1075818" y="858772"/>
                    <a:pt x="1094594" y="808011"/>
                    <a:pt x="1079500" y="838200"/>
                  </a:cubicBezTo>
                  <a:cubicBezTo>
                    <a:pt x="1078003" y="841193"/>
                    <a:pt x="1078416" y="845112"/>
                    <a:pt x="1076325" y="847725"/>
                  </a:cubicBezTo>
                  <a:cubicBezTo>
                    <a:pt x="1073941" y="850705"/>
                    <a:pt x="1069731" y="851632"/>
                    <a:pt x="1066800" y="854075"/>
                  </a:cubicBezTo>
                  <a:cubicBezTo>
                    <a:pt x="1063351" y="856950"/>
                    <a:pt x="1060819" y="860843"/>
                    <a:pt x="1057275" y="863600"/>
                  </a:cubicBezTo>
                  <a:cubicBezTo>
                    <a:pt x="1051251" y="868285"/>
                    <a:pt x="1043621" y="870904"/>
                    <a:pt x="1038225" y="876300"/>
                  </a:cubicBezTo>
                  <a:cubicBezTo>
                    <a:pt x="1035050" y="879475"/>
                    <a:pt x="1032244" y="883068"/>
                    <a:pt x="1028700" y="885825"/>
                  </a:cubicBezTo>
                  <a:cubicBezTo>
                    <a:pt x="1015195" y="896329"/>
                    <a:pt x="1009586" y="895886"/>
                    <a:pt x="1000125" y="908050"/>
                  </a:cubicBezTo>
                  <a:cubicBezTo>
                    <a:pt x="995440" y="914074"/>
                    <a:pt x="989838" y="919860"/>
                    <a:pt x="987425" y="927100"/>
                  </a:cubicBezTo>
                  <a:cubicBezTo>
                    <a:pt x="979868" y="949770"/>
                    <a:pt x="984788" y="940581"/>
                    <a:pt x="974725" y="955675"/>
                  </a:cubicBezTo>
                  <a:cubicBezTo>
                    <a:pt x="975783" y="963083"/>
                    <a:pt x="975750" y="970732"/>
                    <a:pt x="977900" y="977900"/>
                  </a:cubicBezTo>
                  <a:cubicBezTo>
                    <a:pt x="978996" y="981555"/>
                    <a:pt x="982543" y="984012"/>
                    <a:pt x="984250" y="987425"/>
                  </a:cubicBezTo>
                  <a:cubicBezTo>
                    <a:pt x="985747" y="990418"/>
                    <a:pt x="986367" y="993775"/>
                    <a:pt x="987425" y="996950"/>
                  </a:cubicBezTo>
                  <a:cubicBezTo>
                    <a:pt x="986367" y="1000125"/>
                    <a:pt x="986617" y="1004108"/>
                    <a:pt x="984250" y="1006475"/>
                  </a:cubicBezTo>
                  <a:cubicBezTo>
                    <a:pt x="981883" y="1008842"/>
                    <a:pt x="976670" y="1006927"/>
                    <a:pt x="974725" y="1009650"/>
                  </a:cubicBezTo>
                  <a:cubicBezTo>
                    <a:pt x="970834" y="1015097"/>
                    <a:pt x="968375" y="1028700"/>
                    <a:pt x="968375" y="1028700"/>
                  </a:cubicBezTo>
                  <a:cubicBezTo>
                    <a:pt x="970557" y="1039612"/>
                    <a:pt x="971736" y="1046813"/>
                    <a:pt x="974725" y="1057275"/>
                  </a:cubicBezTo>
                  <a:cubicBezTo>
                    <a:pt x="975644" y="1060493"/>
                    <a:pt x="976403" y="1063807"/>
                    <a:pt x="977900" y="1066800"/>
                  </a:cubicBezTo>
                  <a:cubicBezTo>
                    <a:pt x="979607" y="1070213"/>
                    <a:pt x="982700" y="1072838"/>
                    <a:pt x="984250" y="1076325"/>
                  </a:cubicBezTo>
                  <a:cubicBezTo>
                    <a:pt x="986968" y="1082442"/>
                    <a:pt x="988483" y="1089025"/>
                    <a:pt x="990600" y="1095375"/>
                  </a:cubicBezTo>
                  <a:cubicBezTo>
                    <a:pt x="993182" y="1103122"/>
                    <a:pt x="993970" y="1108270"/>
                    <a:pt x="1000125" y="1114425"/>
                  </a:cubicBezTo>
                  <a:cubicBezTo>
                    <a:pt x="1002823" y="1117123"/>
                    <a:pt x="1006475" y="1118658"/>
                    <a:pt x="1009650" y="1120775"/>
                  </a:cubicBezTo>
                  <a:cubicBezTo>
                    <a:pt x="1005530" y="1137255"/>
                    <a:pt x="1005496" y="1141293"/>
                    <a:pt x="993775" y="1158875"/>
                  </a:cubicBezTo>
                  <a:cubicBezTo>
                    <a:pt x="991658" y="1162050"/>
                    <a:pt x="989132" y="1164987"/>
                    <a:pt x="987425" y="1168400"/>
                  </a:cubicBezTo>
                  <a:cubicBezTo>
                    <a:pt x="978235" y="1186780"/>
                    <a:pt x="992781" y="1169394"/>
                    <a:pt x="974725" y="1187450"/>
                  </a:cubicBezTo>
                  <a:cubicBezTo>
                    <a:pt x="972608" y="1193800"/>
                    <a:pt x="972088" y="1200931"/>
                    <a:pt x="968375" y="1206500"/>
                  </a:cubicBezTo>
                  <a:lnTo>
                    <a:pt x="936625" y="1254125"/>
                  </a:lnTo>
                  <a:lnTo>
                    <a:pt x="923925" y="1273175"/>
                  </a:lnTo>
                  <a:cubicBezTo>
                    <a:pt x="917575" y="1282700"/>
                    <a:pt x="918633" y="1283758"/>
                    <a:pt x="908050" y="1289050"/>
                  </a:cubicBezTo>
                  <a:cubicBezTo>
                    <a:pt x="902715" y="1291718"/>
                    <a:pt x="890911" y="1293874"/>
                    <a:pt x="885825" y="1295400"/>
                  </a:cubicBezTo>
                  <a:cubicBezTo>
                    <a:pt x="873971" y="1298956"/>
                    <a:pt x="853091" y="1307368"/>
                    <a:pt x="841375" y="1308100"/>
                  </a:cubicBezTo>
                  <a:lnTo>
                    <a:pt x="790575" y="1311275"/>
                  </a:lnTo>
                  <a:cubicBezTo>
                    <a:pt x="782385" y="1312445"/>
                    <a:pt x="767691" y="1313192"/>
                    <a:pt x="758825" y="1317625"/>
                  </a:cubicBezTo>
                  <a:cubicBezTo>
                    <a:pt x="755412" y="1319332"/>
                    <a:pt x="752787" y="1322425"/>
                    <a:pt x="749300" y="1323975"/>
                  </a:cubicBezTo>
                  <a:cubicBezTo>
                    <a:pt x="715295" y="1339088"/>
                    <a:pt x="742281" y="1322304"/>
                    <a:pt x="720725" y="1336675"/>
                  </a:cubicBezTo>
                  <a:cubicBezTo>
                    <a:pt x="718608" y="1339850"/>
                    <a:pt x="713627" y="1342458"/>
                    <a:pt x="714375" y="1346200"/>
                  </a:cubicBezTo>
                  <a:cubicBezTo>
                    <a:pt x="715123" y="1349942"/>
                    <a:pt x="720969" y="1350107"/>
                    <a:pt x="723900" y="1352550"/>
                  </a:cubicBezTo>
                  <a:cubicBezTo>
                    <a:pt x="727349" y="1355425"/>
                    <a:pt x="730250" y="1358900"/>
                    <a:pt x="733425" y="1362075"/>
                  </a:cubicBezTo>
                  <a:cubicBezTo>
                    <a:pt x="706128" y="1380273"/>
                    <a:pt x="740665" y="1358455"/>
                    <a:pt x="714375" y="1371600"/>
                  </a:cubicBezTo>
                  <a:cubicBezTo>
                    <a:pt x="710962" y="1373307"/>
                    <a:pt x="708263" y="1376243"/>
                    <a:pt x="704850" y="1377950"/>
                  </a:cubicBezTo>
                  <a:cubicBezTo>
                    <a:pt x="678560" y="1391095"/>
                    <a:pt x="713097" y="1369277"/>
                    <a:pt x="685800" y="1387475"/>
                  </a:cubicBezTo>
                  <a:cubicBezTo>
                    <a:pt x="687008" y="1393513"/>
                    <a:pt x="688896" y="1406366"/>
                    <a:pt x="692150" y="1412875"/>
                  </a:cubicBezTo>
                  <a:cubicBezTo>
                    <a:pt x="693857" y="1416288"/>
                    <a:pt x="696793" y="1418987"/>
                    <a:pt x="698500" y="1422400"/>
                  </a:cubicBezTo>
                  <a:cubicBezTo>
                    <a:pt x="699997" y="1425393"/>
                    <a:pt x="700050" y="1428999"/>
                    <a:pt x="701675" y="1431925"/>
                  </a:cubicBezTo>
                  <a:cubicBezTo>
                    <a:pt x="705381" y="1438596"/>
                    <a:pt x="711962" y="1443735"/>
                    <a:pt x="714375" y="1450975"/>
                  </a:cubicBezTo>
                  <a:cubicBezTo>
                    <a:pt x="716492" y="1457325"/>
                    <a:pt x="717012" y="1464456"/>
                    <a:pt x="720725" y="1470025"/>
                  </a:cubicBezTo>
                  <a:cubicBezTo>
                    <a:pt x="722842" y="1473200"/>
                    <a:pt x="725525" y="1476063"/>
                    <a:pt x="727075" y="1479550"/>
                  </a:cubicBezTo>
                  <a:cubicBezTo>
                    <a:pt x="729793" y="1485667"/>
                    <a:pt x="729712" y="1493031"/>
                    <a:pt x="733425" y="1498600"/>
                  </a:cubicBezTo>
                  <a:lnTo>
                    <a:pt x="746125" y="1517650"/>
                  </a:lnTo>
                  <a:cubicBezTo>
                    <a:pt x="748242" y="1520825"/>
                    <a:pt x="749300" y="1525058"/>
                    <a:pt x="752475" y="1527175"/>
                  </a:cubicBezTo>
                  <a:cubicBezTo>
                    <a:pt x="774310" y="1541731"/>
                    <a:pt x="764285" y="1537462"/>
                    <a:pt x="781050" y="1543050"/>
                  </a:cubicBezTo>
                  <a:cubicBezTo>
                    <a:pt x="782108" y="1546225"/>
                    <a:pt x="784225" y="1549228"/>
                    <a:pt x="784225" y="1552575"/>
                  </a:cubicBezTo>
                  <a:cubicBezTo>
                    <a:pt x="784225" y="1574685"/>
                    <a:pt x="779730" y="1573730"/>
                    <a:pt x="774700" y="1593850"/>
                  </a:cubicBezTo>
                  <a:cubicBezTo>
                    <a:pt x="772583" y="1602317"/>
                    <a:pt x="776629" y="1616490"/>
                    <a:pt x="768350" y="1619250"/>
                  </a:cubicBezTo>
                  <a:lnTo>
                    <a:pt x="758825" y="1622425"/>
                  </a:lnTo>
                  <a:cubicBezTo>
                    <a:pt x="755650" y="1620308"/>
                    <a:pt x="752787" y="1617625"/>
                    <a:pt x="749300" y="1616075"/>
                  </a:cubicBezTo>
                  <a:cubicBezTo>
                    <a:pt x="743183" y="1613357"/>
                    <a:pt x="736600" y="1611842"/>
                    <a:pt x="730250" y="1609725"/>
                  </a:cubicBezTo>
                  <a:cubicBezTo>
                    <a:pt x="727075" y="1608667"/>
                    <a:pt x="724007" y="1607206"/>
                    <a:pt x="720725" y="1606550"/>
                  </a:cubicBezTo>
                  <a:cubicBezTo>
                    <a:pt x="715433" y="1605492"/>
                    <a:pt x="710056" y="1604795"/>
                    <a:pt x="704850" y="1603375"/>
                  </a:cubicBezTo>
                  <a:cubicBezTo>
                    <a:pt x="698392" y="1601614"/>
                    <a:pt x="691369" y="1600738"/>
                    <a:pt x="685800" y="1597025"/>
                  </a:cubicBezTo>
                  <a:cubicBezTo>
                    <a:pt x="682625" y="1594908"/>
                    <a:pt x="679861" y="1591979"/>
                    <a:pt x="676275" y="1590675"/>
                  </a:cubicBezTo>
                  <a:cubicBezTo>
                    <a:pt x="668073" y="1587693"/>
                    <a:pt x="659154" y="1587085"/>
                    <a:pt x="650875" y="1584325"/>
                  </a:cubicBezTo>
                  <a:cubicBezTo>
                    <a:pt x="647700" y="1583267"/>
                    <a:pt x="644568" y="1582069"/>
                    <a:pt x="641350" y="1581150"/>
                  </a:cubicBezTo>
                  <a:cubicBezTo>
                    <a:pt x="636603" y="1579794"/>
                    <a:pt x="624200" y="1577338"/>
                    <a:pt x="619125" y="1574800"/>
                  </a:cubicBezTo>
                  <a:cubicBezTo>
                    <a:pt x="604160" y="1567317"/>
                    <a:pt x="613328" y="1569003"/>
                    <a:pt x="600075" y="1555750"/>
                  </a:cubicBezTo>
                  <a:cubicBezTo>
                    <a:pt x="597377" y="1553052"/>
                    <a:pt x="593481" y="1551843"/>
                    <a:pt x="590550" y="1549400"/>
                  </a:cubicBezTo>
                  <a:cubicBezTo>
                    <a:pt x="587101" y="1546525"/>
                    <a:pt x="584761" y="1542366"/>
                    <a:pt x="581025" y="1539875"/>
                  </a:cubicBezTo>
                  <a:cubicBezTo>
                    <a:pt x="557070" y="1523905"/>
                    <a:pt x="590680" y="1562230"/>
                    <a:pt x="552450" y="1524000"/>
                  </a:cubicBezTo>
                  <a:cubicBezTo>
                    <a:pt x="537529" y="1509079"/>
                    <a:pt x="545416" y="1518211"/>
                    <a:pt x="530225" y="1495425"/>
                  </a:cubicBezTo>
                  <a:cubicBezTo>
                    <a:pt x="528108" y="1492250"/>
                    <a:pt x="527050" y="1488017"/>
                    <a:pt x="523875" y="1485900"/>
                  </a:cubicBezTo>
                  <a:cubicBezTo>
                    <a:pt x="500226" y="1470134"/>
                    <a:pt x="529271" y="1490397"/>
                    <a:pt x="504825" y="1470025"/>
                  </a:cubicBezTo>
                  <a:cubicBezTo>
                    <a:pt x="501894" y="1467582"/>
                    <a:pt x="498475" y="1465792"/>
                    <a:pt x="495300" y="1463675"/>
                  </a:cubicBezTo>
                  <a:cubicBezTo>
                    <a:pt x="493183" y="1460500"/>
                    <a:pt x="492186" y="1456172"/>
                    <a:pt x="488950" y="1454150"/>
                  </a:cubicBezTo>
                  <a:cubicBezTo>
                    <a:pt x="478088" y="1447361"/>
                    <a:pt x="446751" y="1444317"/>
                    <a:pt x="438150" y="1441450"/>
                  </a:cubicBezTo>
                  <a:lnTo>
                    <a:pt x="390525" y="1425575"/>
                  </a:lnTo>
                  <a:cubicBezTo>
                    <a:pt x="366584" y="1417595"/>
                    <a:pt x="396094" y="1428360"/>
                    <a:pt x="371475" y="1416050"/>
                  </a:cubicBezTo>
                  <a:cubicBezTo>
                    <a:pt x="368482" y="1414553"/>
                    <a:pt x="364943" y="1414372"/>
                    <a:pt x="361950" y="1412875"/>
                  </a:cubicBezTo>
                  <a:cubicBezTo>
                    <a:pt x="358537" y="1411168"/>
                    <a:pt x="355838" y="1408232"/>
                    <a:pt x="352425" y="1406525"/>
                  </a:cubicBezTo>
                  <a:cubicBezTo>
                    <a:pt x="349432" y="1405028"/>
                    <a:pt x="345893" y="1404847"/>
                    <a:pt x="342900" y="1403350"/>
                  </a:cubicBezTo>
                  <a:cubicBezTo>
                    <a:pt x="339487" y="1401643"/>
                    <a:pt x="336862" y="1398550"/>
                    <a:pt x="333375" y="1397000"/>
                  </a:cubicBezTo>
                  <a:cubicBezTo>
                    <a:pt x="327258" y="1394282"/>
                    <a:pt x="320312" y="1393643"/>
                    <a:pt x="314325" y="1390650"/>
                  </a:cubicBezTo>
                  <a:cubicBezTo>
                    <a:pt x="310092" y="1388533"/>
                    <a:pt x="305734" y="1386648"/>
                    <a:pt x="301625" y="1384300"/>
                  </a:cubicBezTo>
                  <a:cubicBezTo>
                    <a:pt x="285682" y="1375190"/>
                    <a:pt x="298589" y="1379824"/>
                    <a:pt x="279400" y="1371600"/>
                  </a:cubicBezTo>
                  <a:cubicBezTo>
                    <a:pt x="276324" y="1370282"/>
                    <a:pt x="272801" y="1370050"/>
                    <a:pt x="269875" y="1368425"/>
                  </a:cubicBezTo>
                  <a:cubicBezTo>
                    <a:pt x="263204" y="1364719"/>
                    <a:pt x="257651" y="1359138"/>
                    <a:pt x="250825" y="1355725"/>
                  </a:cubicBezTo>
                  <a:cubicBezTo>
                    <a:pt x="243061" y="1351843"/>
                    <a:pt x="235332" y="1348635"/>
                    <a:pt x="228600" y="1343025"/>
                  </a:cubicBezTo>
                  <a:cubicBezTo>
                    <a:pt x="225151" y="1340150"/>
                    <a:pt x="222811" y="1335991"/>
                    <a:pt x="219075" y="1333500"/>
                  </a:cubicBezTo>
                  <a:cubicBezTo>
                    <a:pt x="216290" y="1331644"/>
                    <a:pt x="212476" y="1331950"/>
                    <a:pt x="209550" y="1330325"/>
                  </a:cubicBezTo>
                  <a:cubicBezTo>
                    <a:pt x="202879" y="1326619"/>
                    <a:pt x="197740" y="1320038"/>
                    <a:pt x="190500" y="1317625"/>
                  </a:cubicBezTo>
                  <a:cubicBezTo>
                    <a:pt x="187325" y="1316567"/>
                    <a:pt x="183901" y="1316075"/>
                    <a:pt x="180975" y="1314450"/>
                  </a:cubicBezTo>
                  <a:cubicBezTo>
                    <a:pt x="174304" y="1310744"/>
                    <a:pt x="169165" y="1304163"/>
                    <a:pt x="161925" y="1301750"/>
                  </a:cubicBezTo>
                  <a:cubicBezTo>
                    <a:pt x="149947" y="1297757"/>
                    <a:pt x="144267" y="1296792"/>
                    <a:pt x="133350" y="1285875"/>
                  </a:cubicBezTo>
                  <a:cubicBezTo>
                    <a:pt x="130175" y="1282700"/>
                    <a:pt x="127369" y="1279107"/>
                    <a:pt x="123825" y="1276350"/>
                  </a:cubicBezTo>
                  <a:cubicBezTo>
                    <a:pt x="117801" y="1271665"/>
                    <a:pt x="110171" y="1269046"/>
                    <a:pt x="104775" y="1263650"/>
                  </a:cubicBezTo>
                  <a:cubicBezTo>
                    <a:pt x="101600" y="1260475"/>
                    <a:pt x="98794" y="1256882"/>
                    <a:pt x="95250" y="1254125"/>
                  </a:cubicBezTo>
                  <a:cubicBezTo>
                    <a:pt x="89226" y="1249440"/>
                    <a:pt x="81596" y="1246821"/>
                    <a:pt x="76200" y="1241425"/>
                  </a:cubicBezTo>
                  <a:cubicBezTo>
                    <a:pt x="52565" y="1217790"/>
                    <a:pt x="82486" y="1246813"/>
                    <a:pt x="53975" y="1222375"/>
                  </a:cubicBezTo>
                  <a:cubicBezTo>
                    <a:pt x="50566" y="1219453"/>
                    <a:pt x="47994" y="1215607"/>
                    <a:pt x="44450" y="1212850"/>
                  </a:cubicBezTo>
                  <a:cubicBezTo>
                    <a:pt x="38426" y="1208165"/>
                    <a:pt x="25400" y="1200150"/>
                    <a:pt x="25400" y="1200150"/>
                  </a:cubicBezTo>
                  <a:cubicBezTo>
                    <a:pt x="21167" y="1193800"/>
                    <a:pt x="15113" y="1188340"/>
                    <a:pt x="12700" y="1181100"/>
                  </a:cubicBezTo>
                  <a:cubicBezTo>
                    <a:pt x="5143" y="1158430"/>
                    <a:pt x="10063" y="1167619"/>
                    <a:pt x="0" y="1152525"/>
                  </a:cubicBezTo>
                  <a:cubicBezTo>
                    <a:pt x="1058" y="1115483"/>
                    <a:pt x="1530" y="1078420"/>
                    <a:pt x="3175" y="1041400"/>
                  </a:cubicBezTo>
                  <a:cubicBezTo>
                    <a:pt x="4346" y="1015063"/>
                    <a:pt x="4771" y="1015967"/>
                    <a:pt x="9525" y="996950"/>
                  </a:cubicBezTo>
                  <a:cubicBezTo>
                    <a:pt x="12754" y="961428"/>
                    <a:pt x="15875" y="932660"/>
                    <a:pt x="15875" y="895350"/>
                  </a:cubicBezTo>
                  <a:cubicBezTo>
                    <a:pt x="15875" y="832899"/>
                    <a:pt x="13758" y="770467"/>
                    <a:pt x="12700" y="708025"/>
                  </a:cubicBezTo>
                  <a:cubicBezTo>
                    <a:pt x="15544" y="617029"/>
                    <a:pt x="11823" y="635228"/>
                    <a:pt x="19050" y="581025"/>
                  </a:cubicBezTo>
                  <a:cubicBezTo>
                    <a:pt x="20039" y="573607"/>
                    <a:pt x="20757" y="566138"/>
                    <a:pt x="22225" y="558800"/>
                  </a:cubicBezTo>
                  <a:cubicBezTo>
                    <a:pt x="22881" y="555518"/>
                    <a:pt x="24481" y="552493"/>
                    <a:pt x="25400" y="549275"/>
                  </a:cubicBezTo>
                  <a:cubicBezTo>
                    <a:pt x="26599" y="545079"/>
                    <a:pt x="27376" y="540771"/>
                    <a:pt x="28575" y="536575"/>
                  </a:cubicBezTo>
                  <a:cubicBezTo>
                    <a:pt x="29494" y="533357"/>
                    <a:pt x="30831" y="530268"/>
                    <a:pt x="31750" y="527050"/>
                  </a:cubicBezTo>
                  <a:cubicBezTo>
                    <a:pt x="32949" y="522854"/>
                    <a:pt x="33545" y="518490"/>
                    <a:pt x="34925" y="514350"/>
                  </a:cubicBezTo>
                  <a:cubicBezTo>
                    <a:pt x="36727" y="508943"/>
                    <a:pt x="39637" y="503934"/>
                    <a:pt x="41275" y="498475"/>
                  </a:cubicBezTo>
                  <a:cubicBezTo>
                    <a:pt x="42826" y="493306"/>
                    <a:pt x="43279" y="487868"/>
                    <a:pt x="44450" y="482600"/>
                  </a:cubicBezTo>
                  <a:cubicBezTo>
                    <a:pt x="45397" y="478340"/>
                    <a:pt x="46769" y="474179"/>
                    <a:pt x="47625" y="469900"/>
                  </a:cubicBezTo>
                  <a:cubicBezTo>
                    <a:pt x="48888" y="463587"/>
                    <a:pt x="49403" y="457134"/>
                    <a:pt x="50800" y="450850"/>
                  </a:cubicBezTo>
                  <a:cubicBezTo>
                    <a:pt x="52563" y="442918"/>
                    <a:pt x="58206" y="432513"/>
                    <a:pt x="60325" y="425450"/>
                  </a:cubicBezTo>
                  <a:cubicBezTo>
                    <a:pt x="61876" y="420281"/>
                    <a:pt x="62080" y="414781"/>
                    <a:pt x="63500" y="409575"/>
                  </a:cubicBezTo>
                  <a:cubicBezTo>
                    <a:pt x="65261" y="403117"/>
                    <a:pt x="63500" y="392642"/>
                    <a:pt x="69850" y="390525"/>
                  </a:cubicBezTo>
                  <a:cubicBezTo>
                    <a:pt x="78741" y="387561"/>
                    <a:pt x="95939" y="382243"/>
                    <a:pt x="104775" y="377825"/>
                  </a:cubicBezTo>
                  <a:cubicBezTo>
                    <a:pt x="110295" y="375065"/>
                    <a:pt x="115515" y="371723"/>
                    <a:pt x="120650" y="368300"/>
                  </a:cubicBezTo>
                  <a:cubicBezTo>
                    <a:pt x="202821" y="313519"/>
                    <a:pt x="145785" y="352633"/>
                    <a:pt x="190500" y="317500"/>
                  </a:cubicBezTo>
                  <a:cubicBezTo>
                    <a:pt x="198822" y="310961"/>
                    <a:pt x="207636" y="305061"/>
                    <a:pt x="215900" y="298450"/>
                  </a:cubicBezTo>
                  <a:cubicBezTo>
                    <a:pt x="223519" y="292355"/>
                    <a:pt x="230441" y="285414"/>
                    <a:pt x="238125" y="279400"/>
                  </a:cubicBezTo>
                  <a:cubicBezTo>
                    <a:pt x="254794" y="266355"/>
                    <a:pt x="271313" y="253041"/>
                    <a:pt x="288925" y="241300"/>
                  </a:cubicBezTo>
                  <a:cubicBezTo>
                    <a:pt x="298450" y="234950"/>
                    <a:pt x="308442" y="229250"/>
                    <a:pt x="317500" y="222250"/>
                  </a:cubicBezTo>
                  <a:cubicBezTo>
                    <a:pt x="331761" y="211230"/>
                    <a:pt x="343492" y="196877"/>
                    <a:pt x="358775" y="187325"/>
                  </a:cubicBezTo>
                  <a:cubicBezTo>
                    <a:pt x="367242" y="182033"/>
                    <a:pt x="376324" y="177619"/>
                    <a:pt x="384175" y="171450"/>
                  </a:cubicBezTo>
                  <a:cubicBezTo>
                    <a:pt x="391236" y="165902"/>
                    <a:pt x="396075" y="157834"/>
                    <a:pt x="403225" y="152400"/>
                  </a:cubicBezTo>
                  <a:cubicBezTo>
                    <a:pt x="422623" y="137657"/>
                    <a:pt x="443419" y="124851"/>
                    <a:pt x="463550" y="111125"/>
                  </a:cubicBezTo>
                  <a:cubicBezTo>
                    <a:pt x="466703" y="108975"/>
                    <a:pt x="470377" y="107473"/>
                    <a:pt x="473075" y="104775"/>
                  </a:cubicBezTo>
                  <a:cubicBezTo>
                    <a:pt x="477308" y="100542"/>
                    <a:pt x="481325" y="96080"/>
                    <a:pt x="485775" y="92075"/>
                  </a:cubicBezTo>
                  <a:cubicBezTo>
                    <a:pt x="503134" y="76452"/>
                    <a:pt x="524883" y="61157"/>
                    <a:pt x="542925" y="47625"/>
                  </a:cubicBezTo>
                  <a:cubicBezTo>
                    <a:pt x="547158" y="44450"/>
                    <a:pt x="550892" y="40467"/>
                    <a:pt x="555625" y="38100"/>
                  </a:cubicBezTo>
                  <a:cubicBezTo>
                    <a:pt x="559858" y="35983"/>
                    <a:pt x="564474" y="34501"/>
                    <a:pt x="568325" y="31750"/>
                  </a:cubicBezTo>
                  <a:cubicBezTo>
                    <a:pt x="584709" y="20047"/>
                    <a:pt x="570578" y="24274"/>
                    <a:pt x="587375" y="15875"/>
                  </a:cubicBezTo>
                  <a:cubicBezTo>
                    <a:pt x="592573" y="13276"/>
                    <a:pt x="608850" y="9676"/>
                    <a:pt x="612775" y="9525"/>
                  </a:cubicBezTo>
                  <a:cubicBezTo>
                    <a:pt x="662491" y="7613"/>
                    <a:pt x="712258" y="7408"/>
                    <a:pt x="762000" y="6350"/>
                  </a:cubicBezTo>
                  <a:lnTo>
                    <a:pt x="815975" y="0"/>
                  </a:lnTo>
                  <a:cubicBezTo>
                    <a:pt x="831885" y="0"/>
                    <a:pt x="847725" y="2117"/>
                    <a:pt x="863600" y="3175"/>
                  </a:cubicBezTo>
                  <a:lnTo>
                    <a:pt x="882650" y="9525"/>
                  </a:lnTo>
                  <a:cubicBezTo>
                    <a:pt x="885825" y="10583"/>
                    <a:pt x="888854" y="12285"/>
                    <a:pt x="892175" y="12700"/>
                  </a:cubicBezTo>
                  <a:cubicBezTo>
                    <a:pt x="903160" y="14073"/>
                    <a:pt x="924854" y="16434"/>
                    <a:pt x="936625" y="19050"/>
                  </a:cubicBezTo>
                  <a:cubicBezTo>
                    <a:pt x="939892" y="19776"/>
                    <a:pt x="942921" y="21344"/>
                    <a:pt x="946150" y="22225"/>
                  </a:cubicBezTo>
                  <a:cubicBezTo>
                    <a:pt x="967212" y="27969"/>
                    <a:pt x="968912" y="28047"/>
                    <a:pt x="987425" y="31750"/>
                  </a:cubicBezTo>
                  <a:cubicBezTo>
                    <a:pt x="1007519" y="28401"/>
                    <a:pt x="996950" y="19579"/>
                    <a:pt x="1003300" y="19050"/>
                  </a:cubicBezTo>
                  <a:close/>
                </a:path>
              </a:pathLst>
            </a:custGeom>
            <a:solidFill>
              <a:srgbClr val="002060"/>
            </a:solidFill>
            <a:ln w="254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2" name="Freeform 12">
              <a:extLst>
                <a:ext uri="{FF2B5EF4-FFF2-40B4-BE49-F238E27FC236}">
                  <a16:creationId xmlns:a16="http://schemas.microsoft.com/office/drawing/2014/main" id="{6F557522-D28C-4188-ABA4-105AAA9F29F7}"/>
                </a:ext>
              </a:extLst>
            </p:cNvPr>
            <p:cNvSpPr/>
            <p:nvPr/>
          </p:nvSpPr>
          <p:spPr>
            <a:xfrm>
              <a:off x="8173054" y="4142561"/>
              <a:ext cx="1652159" cy="1773971"/>
            </a:xfrm>
            <a:custGeom>
              <a:avLst/>
              <a:gdLst>
                <a:gd name="connsiteX0" fmla="*/ 364077 w 1288002"/>
                <a:gd name="connsiteY0" fmla="*/ 299923 h 1858848"/>
                <a:gd name="connsiteX1" fmla="*/ 360902 w 1288002"/>
                <a:gd name="connsiteY1" fmla="*/ 325323 h 1858848"/>
                <a:gd name="connsiteX2" fmla="*/ 351377 w 1288002"/>
                <a:gd name="connsiteY2" fmla="*/ 353898 h 1858848"/>
                <a:gd name="connsiteX3" fmla="*/ 345027 w 1288002"/>
                <a:gd name="connsiteY3" fmla="*/ 372948 h 1858848"/>
                <a:gd name="connsiteX4" fmla="*/ 341852 w 1288002"/>
                <a:gd name="connsiteY4" fmla="*/ 382473 h 1858848"/>
                <a:gd name="connsiteX5" fmla="*/ 332327 w 1288002"/>
                <a:gd name="connsiteY5" fmla="*/ 388823 h 1858848"/>
                <a:gd name="connsiteX6" fmla="*/ 319627 w 1288002"/>
                <a:gd name="connsiteY6" fmla="*/ 407873 h 1858848"/>
                <a:gd name="connsiteX7" fmla="*/ 313277 w 1288002"/>
                <a:gd name="connsiteY7" fmla="*/ 426923 h 1858848"/>
                <a:gd name="connsiteX8" fmla="*/ 316452 w 1288002"/>
                <a:gd name="connsiteY8" fmla="*/ 458673 h 1858848"/>
                <a:gd name="connsiteX9" fmla="*/ 313277 w 1288002"/>
                <a:gd name="connsiteY9" fmla="*/ 484073 h 1858848"/>
                <a:gd name="connsiteX10" fmla="*/ 306927 w 1288002"/>
                <a:gd name="connsiteY10" fmla="*/ 509473 h 1858848"/>
                <a:gd name="connsiteX11" fmla="*/ 303752 w 1288002"/>
                <a:gd name="connsiteY11" fmla="*/ 518998 h 1858848"/>
                <a:gd name="connsiteX12" fmla="*/ 297402 w 1288002"/>
                <a:gd name="connsiteY12" fmla="*/ 528523 h 1858848"/>
                <a:gd name="connsiteX13" fmla="*/ 278352 w 1288002"/>
                <a:gd name="connsiteY13" fmla="*/ 541223 h 1858848"/>
                <a:gd name="connsiteX14" fmla="*/ 265652 w 1288002"/>
                <a:gd name="connsiteY14" fmla="*/ 560273 h 1858848"/>
                <a:gd name="connsiteX15" fmla="*/ 262477 w 1288002"/>
                <a:gd name="connsiteY15" fmla="*/ 569798 h 1858848"/>
                <a:gd name="connsiteX16" fmla="*/ 256127 w 1288002"/>
                <a:gd name="connsiteY16" fmla="*/ 579323 h 1858848"/>
                <a:gd name="connsiteX17" fmla="*/ 249777 w 1288002"/>
                <a:gd name="connsiteY17" fmla="*/ 598373 h 1858848"/>
                <a:gd name="connsiteX18" fmla="*/ 249777 w 1288002"/>
                <a:gd name="connsiteY18" fmla="*/ 668223 h 1858848"/>
                <a:gd name="connsiteX19" fmla="*/ 262477 w 1288002"/>
                <a:gd name="connsiteY19" fmla="*/ 696798 h 1858848"/>
                <a:gd name="connsiteX20" fmla="*/ 272002 w 1288002"/>
                <a:gd name="connsiteY20" fmla="*/ 715848 h 1858848"/>
                <a:gd name="connsiteX21" fmla="*/ 281527 w 1288002"/>
                <a:gd name="connsiteY21" fmla="*/ 722198 h 1858848"/>
                <a:gd name="connsiteX22" fmla="*/ 300577 w 1288002"/>
                <a:gd name="connsiteY22" fmla="*/ 738073 h 1858848"/>
                <a:gd name="connsiteX23" fmla="*/ 348202 w 1288002"/>
                <a:gd name="connsiteY23" fmla="*/ 747598 h 1858848"/>
                <a:gd name="connsiteX24" fmla="*/ 354552 w 1288002"/>
                <a:gd name="connsiteY24" fmla="*/ 766648 h 1858848"/>
                <a:gd name="connsiteX25" fmla="*/ 357727 w 1288002"/>
                <a:gd name="connsiteY25" fmla="*/ 776173 h 1858848"/>
                <a:gd name="connsiteX26" fmla="*/ 360902 w 1288002"/>
                <a:gd name="connsiteY26" fmla="*/ 798398 h 1858848"/>
                <a:gd name="connsiteX27" fmla="*/ 370427 w 1288002"/>
                <a:gd name="connsiteY27" fmla="*/ 830148 h 1858848"/>
                <a:gd name="connsiteX28" fmla="*/ 376777 w 1288002"/>
                <a:gd name="connsiteY28" fmla="*/ 849198 h 1858848"/>
                <a:gd name="connsiteX29" fmla="*/ 379952 w 1288002"/>
                <a:gd name="connsiteY29" fmla="*/ 858723 h 1858848"/>
                <a:gd name="connsiteX30" fmla="*/ 392652 w 1288002"/>
                <a:gd name="connsiteY30" fmla="*/ 877773 h 1858848"/>
                <a:gd name="connsiteX31" fmla="*/ 402177 w 1288002"/>
                <a:gd name="connsiteY31" fmla="*/ 909523 h 1858848"/>
                <a:gd name="connsiteX32" fmla="*/ 405352 w 1288002"/>
                <a:gd name="connsiteY32" fmla="*/ 919048 h 1858848"/>
                <a:gd name="connsiteX33" fmla="*/ 389477 w 1288002"/>
                <a:gd name="connsiteY33" fmla="*/ 915873 h 1858848"/>
                <a:gd name="connsiteX34" fmla="*/ 379952 w 1288002"/>
                <a:gd name="connsiteY34" fmla="*/ 909523 h 1858848"/>
                <a:gd name="connsiteX35" fmla="*/ 370427 w 1288002"/>
                <a:gd name="connsiteY35" fmla="*/ 906348 h 1858848"/>
                <a:gd name="connsiteX36" fmla="*/ 338677 w 1288002"/>
                <a:gd name="connsiteY36" fmla="*/ 899998 h 1858848"/>
                <a:gd name="connsiteX37" fmla="*/ 329152 w 1288002"/>
                <a:gd name="connsiteY37" fmla="*/ 896823 h 1858848"/>
                <a:gd name="connsiteX38" fmla="*/ 291052 w 1288002"/>
                <a:gd name="connsiteY38" fmla="*/ 899998 h 1858848"/>
                <a:gd name="connsiteX39" fmla="*/ 291052 w 1288002"/>
                <a:gd name="connsiteY39" fmla="*/ 1227023 h 1858848"/>
                <a:gd name="connsiteX40" fmla="*/ 300577 w 1288002"/>
                <a:gd name="connsiteY40" fmla="*/ 1258773 h 1858848"/>
                <a:gd name="connsiteX41" fmla="*/ 303752 w 1288002"/>
                <a:gd name="connsiteY41" fmla="*/ 1268298 h 1858848"/>
                <a:gd name="connsiteX42" fmla="*/ 310102 w 1288002"/>
                <a:gd name="connsiteY42" fmla="*/ 1277823 h 1858848"/>
                <a:gd name="connsiteX43" fmla="*/ 316452 w 1288002"/>
                <a:gd name="connsiteY43" fmla="*/ 1296873 h 1858848"/>
                <a:gd name="connsiteX44" fmla="*/ 319627 w 1288002"/>
                <a:gd name="connsiteY44" fmla="*/ 1306398 h 1858848"/>
                <a:gd name="connsiteX45" fmla="*/ 316452 w 1288002"/>
                <a:gd name="connsiteY45" fmla="*/ 1360373 h 1858848"/>
                <a:gd name="connsiteX46" fmla="*/ 306927 w 1288002"/>
                <a:gd name="connsiteY46" fmla="*/ 1363548 h 1858848"/>
                <a:gd name="connsiteX47" fmla="*/ 287877 w 1288002"/>
                <a:gd name="connsiteY47" fmla="*/ 1385773 h 1858848"/>
                <a:gd name="connsiteX48" fmla="*/ 275177 w 1288002"/>
                <a:gd name="connsiteY48" fmla="*/ 1404823 h 1858848"/>
                <a:gd name="connsiteX49" fmla="*/ 265652 w 1288002"/>
                <a:gd name="connsiteY49" fmla="*/ 1427048 h 1858848"/>
                <a:gd name="connsiteX50" fmla="*/ 246602 w 1288002"/>
                <a:gd name="connsiteY50" fmla="*/ 1455623 h 1858848"/>
                <a:gd name="connsiteX51" fmla="*/ 240252 w 1288002"/>
                <a:gd name="connsiteY51" fmla="*/ 1465148 h 1858848"/>
                <a:gd name="connsiteX52" fmla="*/ 233902 w 1288002"/>
                <a:gd name="connsiteY52" fmla="*/ 1474673 h 1858848"/>
                <a:gd name="connsiteX53" fmla="*/ 230727 w 1288002"/>
                <a:gd name="connsiteY53" fmla="*/ 1484198 h 1858848"/>
                <a:gd name="connsiteX54" fmla="*/ 218027 w 1288002"/>
                <a:gd name="connsiteY54" fmla="*/ 1487373 h 1858848"/>
                <a:gd name="connsiteX55" fmla="*/ 208502 w 1288002"/>
                <a:gd name="connsiteY55" fmla="*/ 1490548 h 1858848"/>
                <a:gd name="connsiteX56" fmla="*/ 189452 w 1288002"/>
                <a:gd name="connsiteY56" fmla="*/ 1503248 h 1858848"/>
                <a:gd name="connsiteX57" fmla="*/ 183102 w 1288002"/>
                <a:gd name="connsiteY57" fmla="*/ 1512773 h 1858848"/>
                <a:gd name="connsiteX58" fmla="*/ 164052 w 1288002"/>
                <a:gd name="connsiteY58" fmla="*/ 1525473 h 1858848"/>
                <a:gd name="connsiteX59" fmla="*/ 157702 w 1288002"/>
                <a:gd name="connsiteY59" fmla="*/ 1534998 h 1858848"/>
                <a:gd name="connsiteX60" fmla="*/ 148177 w 1288002"/>
                <a:gd name="connsiteY60" fmla="*/ 1541348 h 1858848"/>
                <a:gd name="connsiteX61" fmla="*/ 151352 w 1288002"/>
                <a:gd name="connsiteY61" fmla="*/ 1554048 h 1858848"/>
                <a:gd name="connsiteX62" fmla="*/ 164052 w 1288002"/>
                <a:gd name="connsiteY62" fmla="*/ 1573098 h 1858848"/>
                <a:gd name="connsiteX63" fmla="*/ 154527 w 1288002"/>
                <a:gd name="connsiteY63" fmla="*/ 1579448 h 1858848"/>
                <a:gd name="connsiteX64" fmla="*/ 135477 w 1288002"/>
                <a:gd name="connsiteY64" fmla="*/ 1585798 h 1858848"/>
                <a:gd name="connsiteX65" fmla="*/ 125952 w 1288002"/>
                <a:gd name="connsiteY65" fmla="*/ 1604848 h 1858848"/>
                <a:gd name="connsiteX66" fmla="*/ 122777 w 1288002"/>
                <a:gd name="connsiteY66" fmla="*/ 1655648 h 1858848"/>
                <a:gd name="connsiteX67" fmla="*/ 103727 w 1288002"/>
                <a:gd name="connsiteY67" fmla="*/ 1658823 h 1858848"/>
                <a:gd name="connsiteX68" fmla="*/ 84677 w 1288002"/>
                <a:gd name="connsiteY68" fmla="*/ 1668348 h 1858848"/>
                <a:gd name="connsiteX69" fmla="*/ 68802 w 1288002"/>
                <a:gd name="connsiteY69" fmla="*/ 1687398 h 1858848"/>
                <a:gd name="connsiteX70" fmla="*/ 62452 w 1288002"/>
                <a:gd name="connsiteY70" fmla="*/ 1696923 h 1858848"/>
                <a:gd name="connsiteX71" fmla="*/ 52927 w 1288002"/>
                <a:gd name="connsiteY71" fmla="*/ 1706448 h 1858848"/>
                <a:gd name="connsiteX72" fmla="*/ 46577 w 1288002"/>
                <a:gd name="connsiteY72" fmla="*/ 1715973 h 1858848"/>
                <a:gd name="connsiteX73" fmla="*/ 37052 w 1288002"/>
                <a:gd name="connsiteY73" fmla="*/ 1725498 h 1858848"/>
                <a:gd name="connsiteX74" fmla="*/ 27527 w 1288002"/>
                <a:gd name="connsiteY74" fmla="*/ 1744548 h 1858848"/>
                <a:gd name="connsiteX75" fmla="*/ 14827 w 1288002"/>
                <a:gd name="connsiteY75" fmla="*/ 1763598 h 1858848"/>
                <a:gd name="connsiteX76" fmla="*/ 8477 w 1288002"/>
                <a:gd name="connsiteY76" fmla="*/ 1773123 h 1858848"/>
                <a:gd name="connsiteX77" fmla="*/ 2127 w 1288002"/>
                <a:gd name="connsiteY77" fmla="*/ 1792173 h 1858848"/>
                <a:gd name="connsiteX78" fmla="*/ 30702 w 1288002"/>
                <a:gd name="connsiteY78" fmla="*/ 1788998 h 1858848"/>
                <a:gd name="connsiteX79" fmla="*/ 91027 w 1288002"/>
                <a:gd name="connsiteY79" fmla="*/ 1792173 h 1858848"/>
                <a:gd name="connsiteX80" fmla="*/ 113252 w 1288002"/>
                <a:gd name="connsiteY80" fmla="*/ 1795348 h 1858848"/>
                <a:gd name="connsiteX81" fmla="*/ 141827 w 1288002"/>
                <a:gd name="connsiteY81" fmla="*/ 1792173 h 1858848"/>
                <a:gd name="connsiteX82" fmla="*/ 157702 w 1288002"/>
                <a:gd name="connsiteY82" fmla="*/ 1776298 h 1858848"/>
                <a:gd name="connsiteX83" fmla="*/ 167227 w 1288002"/>
                <a:gd name="connsiteY83" fmla="*/ 1769948 h 1858848"/>
                <a:gd name="connsiteX84" fmla="*/ 173577 w 1288002"/>
                <a:gd name="connsiteY84" fmla="*/ 1760423 h 1858848"/>
                <a:gd name="connsiteX85" fmla="*/ 205327 w 1288002"/>
                <a:gd name="connsiteY85" fmla="*/ 1769948 h 1858848"/>
                <a:gd name="connsiteX86" fmla="*/ 224377 w 1288002"/>
                <a:gd name="connsiteY86" fmla="*/ 1776298 h 1858848"/>
                <a:gd name="connsiteX87" fmla="*/ 237077 w 1288002"/>
                <a:gd name="connsiteY87" fmla="*/ 1782648 h 1858848"/>
                <a:gd name="connsiteX88" fmla="*/ 256127 w 1288002"/>
                <a:gd name="connsiteY88" fmla="*/ 1788998 h 1858848"/>
                <a:gd name="connsiteX89" fmla="*/ 265652 w 1288002"/>
                <a:gd name="connsiteY89" fmla="*/ 1795348 h 1858848"/>
                <a:gd name="connsiteX90" fmla="*/ 284702 w 1288002"/>
                <a:gd name="connsiteY90" fmla="*/ 1801698 h 1858848"/>
                <a:gd name="connsiteX91" fmla="*/ 294227 w 1288002"/>
                <a:gd name="connsiteY91" fmla="*/ 1808048 h 1858848"/>
                <a:gd name="connsiteX92" fmla="*/ 313277 w 1288002"/>
                <a:gd name="connsiteY92" fmla="*/ 1814398 h 1858848"/>
                <a:gd name="connsiteX93" fmla="*/ 322802 w 1288002"/>
                <a:gd name="connsiteY93" fmla="*/ 1817573 h 1858848"/>
                <a:gd name="connsiteX94" fmla="*/ 332327 w 1288002"/>
                <a:gd name="connsiteY94" fmla="*/ 1823923 h 1858848"/>
                <a:gd name="connsiteX95" fmla="*/ 351377 w 1288002"/>
                <a:gd name="connsiteY95" fmla="*/ 1830273 h 1858848"/>
                <a:gd name="connsiteX96" fmla="*/ 379952 w 1288002"/>
                <a:gd name="connsiteY96" fmla="*/ 1842973 h 1858848"/>
                <a:gd name="connsiteX97" fmla="*/ 389477 w 1288002"/>
                <a:gd name="connsiteY97" fmla="*/ 1846148 h 1858848"/>
                <a:gd name="connsiteX98" fmla="*/ 399002 w 1288002"/>
                <a:gd name="connsiteY98" fmla="*/ 1849323 h 1858848"/>
                <a:gd name="connsiteX99" fmla="*/ 421227 w 1288002"/>
                <a:gd name="connsiteY99" fmla="*/ 1858848 h 1858848"/>
                <a:gd name="connsiteX100" fmla="*/ 446627 w 1288002"/>
                <a:gd name="connsiteY100" fmla="*/ 1855673 h 1858848"/>
                <a:gd name="connsiteX101" fmla="*/ 456152 w 1288002"/>
                <a:gd name="connsiteY101" fmla="*/ 1852498 h 1858848"/>
                <a:gd name="connsiteX102" fmla="*/ 462502 w 1288002"/>
                <a:gd name="connsiteY102" fmla="*/ 1833448 h 1858848"/>
                <a:gd name="connsiteX103" fmla="*/ 465677 w 1288002"/>
                <a:gd name="connsiteY103" fmla="*/ 1823923 h 1858848"/>
                <a:gd name="connsiteX104" fmla="*/ 468852 w 1288002"/>
                <a:gd name="connsiteY104" fmla="*/ 1773123 h 1858848"/>
                <a:gd name="connsiteX105" fmla="*/ 478377 w 1288002"/>
                <a:gd name="connsiteY105" fmla="*/ 1779473 h 1858848"/>
                <a:gd name="connsiteX106" fmla="*/ 608552 w 1288002"/>
                <a:gd name="connsiteY106" fmla="*/ 1782648 h 1858848"/>
                <a:gd name="connsiteX107" fmla="*/ 624427 w 1288002"/>
                <a:gd name="connsiteY107" fmla="*/ 1785823 h 1858848"/>
                <a:gd name="connsiteX108" fmla="*/ 643477 w 1288002"/>
                <a:gd name="connsiteY108" fmla="*/ 1792173 h 1858848"/>
                <a:gd name="connsiteX109" fmla="*/ 662527 w 1288002"/>
                <a:gd name="connsiteY109" fmla="*/ 1769948 h 1858848"/>
                <a:gd name="connsiteX110" fmla="*/ 662527 w 1288002"/>
                <a:gd name="connsiteY110" fmla="*/ 1769948 h 1858848"/>
                <a:gd name="connsiteX111" fmla="*/ 681577 w 1288002"/>
                <a:gd name="connsiteY111" fmla="*/ 1763598 h 1858848"/>
                <a:gd name="connsiteX112" fmla="*/ 716502 w 1288002"/>
                <a:gd name="connsiteY112" fmla="*/ 1763598 h 1858848"/>
                <a:gd name="connsiteX113" fmla="*/ 722852 w 1288002"/>
                <a:gd name="connsiteY113" fmla="*/ 1754073 h 1858848"/>
                <a:gd name="connsiteX114" fmla="*/ 726027 w 1288002"/>
                <a:gd name="connsiteY114" fmla="*/ 1744548 h 1858848"/>
                <a:gd name="connsiteX115" fmla="*/ 745077 w 1288002"/>
                <a:gd name="connsiteY115" fmla="*/ 1738198 h 1858848"/>
                <a:gd name="connsiteX116" fmla="*/ 751427 w 1288002"/>
                <a:gd name="connsiteY116" fmla="*/ 1677873 h 1858848"/>
                <a:gd name="connsiteX117" fmla="*/ 754602 w 1288002"/>
                <a:gd name="connsiteY117" fmla="*/ 1668348 h 1858848"/>
                <a:gd name="connsiteX118" fmla="*/ 764127 w 1288002"/>
                <a:gd name="connsiteY118" fmla="*/ 1665173 h 1858848"/>
                <a:gd name="connsiteX119" fmla="*/ 783177 w 1288002"/>
                <a:gd name="connsiteY119" fmla="*/ 1661998 h 1858848"/>
                <a:gd name="connsiteX120" fmla="*/ 795877 w 1288002"/>
                <a:gd name="connsiteY120" fmla="*/ 1642948 h 1858848"/>
                <a:gd name="connsiteX121" fmla="*/ 802227 w 1288002"/>
                <a:gd name="connsiteY121" fmla="*/ 1633423 h 1858848"/>
                <a:gd name="connsiteX122" fmla="*/ 811752 w 1288002"/>
                <a:gd name="connsiteY122" fmla="*/ 1627073 h 1858848"/>
                <a:gd name="connsiteX123" fmla="*/ 818102 w 1288002"/>
                <a:gd name="connsiteY123" fmla="*/ 1614373 h 1858848"/>
                <a:gd name="connsiteX124" fmla="*/ 824452 w 1288002"/>
                <a:gd name="connsiteY124" fmla="*/ 1604848 h 1858848"/>
                <a:gd name="connsiteX125" fmla="*/ 833977 w 1288002"/>
                <a:gd name="connsiteY125" fmla="*/ 1585798 h 1858848"/>
                <a:gd name="connsiteX126" fmla="*/ 843502 w 1288002"/>
                <a:gd name="connsiteY126" fmla="*/ 1563573 h 1858848"/>
                <a:gd name="connsiteX127" fmla="*/ 846677 w 1288002"/>
                <a:gd name="connsiteY127" fmla="*/ 1554048 h 1858848"/>
                <a:gd name="connsiteX128" fmla="*/ 859377 w 1288002"/>
                <a:gd name="connsiteY128" fmla="*/ 1534998 h 1858848"/>
                <a:gd name="connsiteX129" fmla="*/ 865727 w 1288002"/>
                <a:gd name="connsiteY129" fmla="*/ 1515948 h 1858848"/>
                <a:gd name="connsiteX130" fmla="*/ 868902 w 1288002"/>
                <a:gd name="connsiteY130" fmla="*/ 1506423 h 1858848"/>
                <a:gd name="connsiteX131" fmla="*/ 872077 w 1288002"/>
                <a:gd name="connsiteY131" fmla="*/ 1493723 h 1858848"/>
                <a:gd name="connsiteX132" fmla="*/ 878427 w 1288002"/>
                <a:gd name="connsiteY132" fmla="*/ 1481023 h 1858848"/>
                <a:gd name="connsiteX133" fmla="*/ 884777 w 1288002"/>
                <a:gd name="connsiteY133" fmla="*/ 1461973 h 1858848"/>
                <a:gd name="connsiteX134" fmla="*/ 887952 w 1288002"/>
                <a:gd name="connsiteY134" fmla="*/ 1452448 h 1858848"/>
                <a:gd name="connsiteX135" fmla="*/ 907002 w 1288002"/>
                <a:gd name="connsiteY135" fmla="*/ 1446098 h 1858848"/>
                <a:gd name="connsiteX136" fmla="*/ 926052 w 1288002"/>
                <a:gd name="connsiteY136" fmla="*/ 1430223 h 1858848"/>
                <a:gd name="connsiteX137" fmla="*/ 945102 w 1288002"/>
                <a:gd name="connsiteY137" fmla="*/ 1417523 h 1858848"/>
                <a:gd name="connsiteX138" fmla="*/ 954627 w 1288002"/>
                <a:gd name="connsiteY138" fmla="*/ 1411173 h 1858848"/>
                <a:gd name="connsiteX139" fmla="*/ 964152 w 1288002"/>
                <a:gd name="connsiteY139" fmla="*/ 1404823 h 1858848"/>
                <a:gd name="connsiteX140" fmla="*/ 970502 w 1288002"/>
                <a:gd name="connsiteY140" fmla="*/ 1395298 h 1858848"/>
                <a:gd name="connsiteX141" fmla="*/ 980027 w 1288002"/>
                <a:gd name="connsiteY141" fmla="*/ 1388948 h 1858848"/>
                <a:gd name="connsiteX142" fmla="*/ 992727 w 1288002"/>
                <a:gd name="connsiteY142" fmla="*/ 1369898 h 1858848"/>
                <a:gd name="connsiteX143" fmla="*/ 999077 w 1288002"/>
                <a:gd name="connsiteY143" fmla="*/ 1360373 h 1858848"/>
                <a:gd name="connsiteX144" fmla="*/ 1008602 w 1288002"/>
                <a:gd name="connsiteY144" fmla="*/ 1354023 h 1858848"/>
                <a:gd name="connsiteX145" fmla="*/ 1018127 w 1288002"/>
                <a:gd name="connsiteY145" fmla="*/ 1350848 h 1858848"/>
                <a:gd name="connsiteX146" fmla="*/ 1037177 w 1288002"/>
                <a:gd name="connsiteY146" fmla="*/ 1338148 h 1858848"/>
                <a:gd name="connsiteX147" fmla="*/ 1046702 w 1288002"/>
                <a:gd name="connsiteY147" fmla="*/ 1331798 h 1858848"/>
                <a:gd name="connsiteX148" fmla="*/ 1053052 w 1288002"/>
                <a:gd name="connsiteY148" fmla="*/ 1293698 h 1858848"/>
                <a:gd name="connsiteX149" fmla="*/ 1056227 w 1288002"/>
                <a:gd name="connsiteY149" fmla="*/ 1284173 h 1858848"/>
                <a:gd name="connsiteX150" fmla="*/ 1075277 w 1288002"/>
                <a:gd name="connsiteY150" fmla="*/ 1271473 h 1858848"/>
                <a:gd name="connsiteX151" fmla="*/ 1081627 w 1288002"/>
                <a:gd name="connsiteY151" fmla="*/ 1261948 h 1858848"/>
                <a:gd name="connsiteX152" fmla="*/ 1097502 w 1288002"/>
                <a:gd name="connsiteY152" fmla="*/ 1242898 h 1858848"/>
                <a:gd name="connsiteX153" fmla="*/ 1100677 w 1288002"/>
                <a:gd name="connsiteY153" fmla="*/ 1233373 h 1858848"/>
                <a:gd name="connsiteX154" fmla="*/ 1110202 w 1288002"/>
                <a:gd name="connsiteY154" fmla="*/ 1230198 h 1858848"/>
                <a:gd name="connsiteX155" fmla="*/ 1100677 w 1288002"/>
                <a:gd name="connsiteY155" fmla="*/ 1236548 h 1858848"/>
                <a:gd name="connsiteX156" fmla="*/ 1046702 w 1288002"/>
                <a:gd name="connsiteY156" fmla="*/ 1223848 h 1858848"/>
                <a:gd name="connsiteX157" fmla="*/ 1043527 w 1288002"/>
                <a:gd name="connsiteY157" fmla="*/ 1204798 h 1858848"/>
                <a:gd name="connsiteX158" fmla="*/ 1043527 w 1288002"/>
                <a:gd name="connsiteY158" fmla="*/ 1071448 h 1858848"/>
                <a:gd name="connsiteX159" fmla="*/ 1037177 w 1288002"/>
                <a:gd name="connsiteY159" fmla="*/ 1052398 h 1858848"/>
                <a:gd name="connsiteX160" fmla="*/ 1034002 w 1288002"/>
                <a:gd name="connsiteY160" fmla="*/ 1042873 h 1858848"/>
                <a:gd name="connsiteX161" fmla="*/ 1030827 w 1288002"/>
                <a:gd name="connsiteY161" fmla="*/ 1033348 h 1858848"/>
                <a:gd name="connsiteX162" fmla="*/ 1034002 w 1288002"/>
                <a:gd name="connsiteY162" fmla="*/ 969848 h 1858848"/>
                <a:gd name="connsiteX163" fmla="*/ 1037177 w 1288002"/>
                <a:gd name="connsiteY163" fmla="*/ 947623 h 1858848"/>
                <a:gd name="connsiteX164" fmla="*/ 1034002 w 1288002"/>
                <a:gd name="connsiteY164" fmla="*/ 887298 h 1858848"/>
                <a:gd name="connsiteX165" fmla="*/ 1027652 w 1288002"/>
                <a:gd name="connsiteY165" fmla="*/ 868248 h 1858848"/>
                <a:gd name="connsiteX166" fmla="*/ 1021302 w 1288002"/>
                <a:gd name="connsiteY166" fmla="*/ 846023 h 1858848"/>
                <a:gd name="connsiteX167" fmla="*/ 1014952 w 1288002"/>
                <a:gd name="connsiteY167" fmla="*/ 826973 h 1858848"/>
                <a:gd name="connsiteX168" fmla="*/ 995902 w 1288002"/>
                <a:gd name="connsiteY168" fmla="*/ 814273 h 1858848"/>
                <a:gd name="connsiteX169" fmla="*/ 986377 w 1288002"/>
                <a:gd name="connsiteY169" fmla="*/ 807923 h 1858848"/>
                <a:gd name="connsiteX170" fmla="*/ 970502 w 1288002"/>
                <a:gd name="connsiteY170" fmla="*/ 788873 h 1858848"/>
                <a:gd name="connsiteX171" fmla="*/ 964152 w 1288002"/>
                <a:gd name="connsiteY171" fmla="*/ 779348 h 1858848"/>
                <a:gd name="connsiteX172" fmla="*/ 945102 w 1288002"/>
                <a:gd name="connsiteY172" fmla="*/ 772998 h 1858848"/>
                <a:gd name="connsiteX173" fmla="*/ 935577 w 1288002"/>
                <a:gd name="connsiteY173" fmla="*/ 766648 h 1858848"/>
                <a:gd name="connsiteX174" fmla="*/ 929227 w 1288002"/>
                <a:gd name="connsiteY174" fmla="*/ 757123 h 1858848"/>
                <a:gd name="connsiteX175" fmla="*/ 913352 w 1288002"/>
                <a:gd name="connsiteY175" fmla="*/ 741248 h 1858848"/>
                <a:gd name="connsiteX176" fmla="*/ 919702 w 1288002"/>
                <a:gd name="connsiteY176" fmla="*/ 731723 h 1858848"/>
                <a:gd name="connsiteX177" fmla="*/ 932402 w 1288002"/>
                <a:gd name="connsiteY177" fmla="*/ 719023 h 1858848"/>
                <a:gd name="connsiteX178" fmla="*/ 922877 w 1288002"/>
                <a:gd name="connsiteY178" fmla="*/ 696798 h 1858848"/>
                <a:gd name="connsiteX179" fmla="*/ 913352 w 1288002"/>
                <a:gd name="connsiteY179" fmla="*/ 693623 h 1858848"/>
                <a:gd name="connsiteX180" fmla="*/ 932402 w 1288002"/>
                <a:gd name="connsiteY180" fmla="*/ 680923 h 1858848"/>
                <a:gd name="connsiteX181" fmla="*/ 960977 w 1288002"/>
                <a:gd name="connsiteY181" fmla="*/ 658698 h 1858848"/>
                <a:gd name="connsiteX182" fmla="*/ 970502 w 1288002"/>
                <a:gd name="connsiteY182" fmla="*/ 655523 h 1858848"/>
                <a:gd name="connsiteX183" fmla="*/ 989552 w 1288002"/>
                <a:gd name="connsiteY183" fmla="*/ 642823 h 1858848"/>
                <a:gd name="connsiteX184" fmla="*/ 999077 w 1288002"/>
                <a:gd name="connsiteY184" fmla="*/ 639648 h 1858848"/>
                <a:gd name="connsiteX185" fmla="*/ 1018127 w 1288002"/>
                <a:gd name="connsiteY185" fmla="*/ 626948 h 1858848"/>
                <a:gd name="connsiteX186" fmla="*/ 1040352 w 1288002"/>
                <a:gd name="connsiteY186" fmla="*/ 617423 h 1858848"/>
                <a:gd name="connsiteX187" fmla="*/ 1059402 w 1288002"/>
                <a:gd name="connsiteY187" fmla="*/ 604723 h 1858848"/>
                <a:gd name="connsiteX188" fmla="*/ 1078452 w 1288002"/>
                <a:gd name="connsiteY188" fmla="*/ 598373 h 1858848"/>
                <a:gd name="connsiteX189" fmla="*/ 1084802 w 1288002"/>
                <a:gd name="connsiteY189" fmla="*/ 588848 h 1858848"/>
                <a:gd name="connsiteX190" fmla="*/ 1103852 w 1288002"/>
                <a:gd name="connsiteY190" fmla="*/ 579323 h 1858848"/>
                <a:gd name="connsiteX191" fmla="*/ 1122902 w 1288002"/>
                <a:gd name="connsiteY191" fmla="*/ 566623 h 1858848"/>
                <a:gd name="connsiteX192" fmla="*/ 1141952 w 1288002"/>
                <a:gd name="connsiteY192" fmla="*/ 553923 h 1858848"/>
                <a:gd name="connsiteX193" fmla="*/ 1151477 w 1288002"/>
                <a:gd name="connsiteY193" fmla="*/ 547573 h 1858848"/>
                <a:gd name="connsiteX194" fmla="*/ 1180052 w 1288002"/>
                <a:gd name="connsiteY194" fmla="*/ 534873 h 1858848"/>
                <a:gd name="connsiteX195" fmla="*/ 1202277 w 1288002"/>
                <a:gd name="connsiteY195" fmla="*/ 528523 h 1858848"/>
                <a:gd name="connsiteX196" fmla="*/ 1221327 w 1288002"/>
                <a:gd name="connsiteY196" fmla="*/ 522173 h 1858848"/>
                <a:gd name="connsiteX197" fmla="*/ 1240377 w 1288002"/>
                <a:gd name="connsiteY197" fmla="*/ 506298 h 1858848"/>
                <a:gd name="connsiteX198" fmla="*/ 1256252 w 1288002"/>
                <a:gd name="connsiteY198" fmla="*/ 487248 h 1858848"/>
                <a:gd name="connsiteX199" fmla="*/ 1259427 w 1288002"/>
                <a:gd name="connsiteY199" fmla="*/ 477723 h 1858848"/>
                <a:gd name="connsiteX200" fmla="*/ 1268952 w 1288002"/>
                <a:gd name="connsiteY200" fmla="*/ 471373 h 1858848"/>
                <a:gd name="connsiteX201" fmla="*/ 1275302 w 1288002"/>
                <a:gd name="connsiteY201" fmla="*/ 452323 h 1858848"/>
                <a:gd name="connsiteX202" fmla="*/ 1288002 w 1288002"/>
                <a:gd name="connsiteY202" fmla="*/ 433273 h 1858848"/>
                <a:gd name="connsiteX203" fmla="*/ 1278477 w 1288002"/>
                <a:gd name="connsiteY203" fmla="*/ 426923 h 1858848"/>
                <a:gd name="connsiteX204" fmla="*/ 1265777 w 1288002"/>
                <a:gd name="connsiteY204" fmla="*/ 398348 h 1858848"/>
                <a:gd name="connsiteX205" fmla="*/ 1262602 w 1288002"/>
                <a:gd name="connsiteY205" fmla="*/ 385648 h 1858848"/>
                <a:gd name="connsiteX206" fmla="*/ 1205452 w 1288002"/>
                <a:gd name="connsiteY206" fmla="*/ 382473 h 1858848"/>
                <a:gd name="connsiteX207" fmla="*/ 1173702 w 1288002"/>
                <a:gd name="connsiteY207" fmla="*/ 372948 h 1858848"/>
                <a:gd name="connsiteX208" fmla="*/ 1151477 w 1288002"/>
                <a:gd name="connsiteY208" fmla="*/ 360248 h 1858848"/>
                <a:gd name="connsiteX209" fmla="*/ 1132427 w 1288002"/>
                <a:gd name="connsiteY209" fmla="*/ 347548 h 1858848"/>
                <a:gd name="connsiteX210" fmla="*/ 1110202 w 1288002"/>
                <a:gd name="connsiteY210" fmla="*/ 338023 h 1858848"/>
                <a:gd name="connsiteX211" fmla="*/ 1094327 w 1288002"/>
                <a:gd name="connsiteY211" fmla="*/ 328498 h 1858848"/>
                <a:gd name="connsiteX212" fmla="*/ 1081627 w 1288002"/>
                <a:gd name="connsiteY212" fmla="*/ 315798 h 1858848"/>
                <a:gd name="connsiteX213" fmla="*/ 1072102 w 1288002"/>
                <a:gd name="connsiteY213" fmla="*/ 309448 h 1858848"/>
                <a:gd name="connsiteX214" fmla="*/ 1053052 w 1288002"/>
                <a:gd name="connsiteY214" fmla="*/ 293573 h 1858848"/>
                <a:gd name="connsiteX215" fmla="*/ 1037177 w 1288002"/>
                <a:gd name="connsiteY215" fmla="*/ 274523 h 1858848"/>
                <a:gd name="connsiteX216" fmla="*/ 1008602 w 1288002"/>
                <a:gd name="connsiteY216" fmla="*/ 252298 h 1858848"/>
                <a:gd name="connsiteX217" fmla="*/ 983202 w 1288002"/>
                <a:gd name="connsiteY217" fmla="*/ 230073 h 1858848"/>
                <a:gd name="connsiteX218" fmla="*/ 970502 w 1288002"/>
                <a:gd name="connsiteY218" fmla="*/ 223723 h 1858848"/>
                <a:gd name="connsiteX219" fmla="*/ 960977 w 1288002"/>
                <a:gd name="connsiteY219" fmla="*/ 217373 h 1858848"/>
                <a:gd name="connsiteX220" fmla="*/ 948277 w 1288002"/>
                <a:gd name="connsiteY220" fmla="*/ 207848 h 1858848"/>
                <a:gd name="connsiteX221" fmla="*/ 929227 w 1288002"/>
                <a:gd name="connsiteY221" fmla="*/ 195148 h 1858848"/>
                <a:gd name="connsiteX222" fmla="*/ 919702 w 1288002"/>
                <a:gd name="connsiteY222" fmla="*/ 185623 h 1858848"/>
                <a:gd name="connsiteX223" fmla="*/ 907002 w 1288002"/>
                <a:gd name="connsiteY223" fmla="*/ 182448 h 1858848"/>
                <a:gd name="connsiteX224" fmla="*/ 887952 w 1288002"/>
                <a:gd name="connsiteY224" fmla="*/ 172923 h 1858848"/>
                <a:gd name="connsiteX225" fmla="*/ 865727 w 1288002"/>
                <a:gd name="connsiteY225" fmla="*/ 160223 h 1858848"/>
                <a:gd name="connsiteX226" fmla="*/ 843502 w 1288002"/>
                <a:gd name="connsiteY226" fmla="*/ 147523 h 1858848"/>
                <a:gd name="connsiteX227" fmla="*/ 833977 w 1288002"/>
                <a:gd name="connsiteY227" fmla="*/ 141173 h 1858848"/>
                <a:gd name="connsiteX228" fmla="*/ 805402 w 1288002"/>
                <a:gd name="connsiteY228" fmla="*/ 125298 h 1858848"/>
                <a:gd name="connsiteX229" fmla="*/ 786352 w 1288002"/>
                <a:gd name="connsiteY229" fmla="*/ 118948 h 1858848"/>
                <a:gd name="connsiteX230" fmla="*/ 776827 w 1288002"/>
                <a:gd name="connsiteY230" fmla="*/ 112598 h 1858848"/>
                <a:gd name="connsiteX231" fmla="*/ 754602 w 1288002"/>
                <a:gd name="connsiteY231" fmla="*/ 103073 h 1858848"/>
                <a:gd name="connsiteX232" fmla="*/ 735552 w 1288002"/>
                <a:gd name="connsiteY232" fmla="*/ 90373 h 1858848"/>
                <a:gd name="connsiteX233" fmla="*/ 716502 w 1288002"/>
                <a:gd name="connsiteY233" fmla="*/ 71323 h 1858848"/>
                <a:gd name="connsiteX234" fmla="*/ 710152 w 1288002"/>
                <a:gd name="connsiteY234" fmla="*/ 61798 h 1858848"/>
                <a:gd name="connsiteX235" fmla="*/ 691102 w 1288002"/>
                <a:gd name="connsiteY235" fmla="*/ 49098 h 1858848"/>
                <a:gd name="connsiteX236" fmla="*/ 681577 w 1288002"/>
                <a:gd name="connsiteY236" fmla="*/ 42748 h 1858848"/>
                <a:gd name="connsiteX237" fmla="*/ 668877 w 1288002"/>
                <a:gd name="connsiteY237" fmla="*/ 39573 h 1858848"/>
                <a:gd name="connsiteX238" fmla="*/ 656177 w 1288002"/>
                <a:gd name="connsiteY238" fmla="*/ 33223 h 1858848"/>
                <a:gd name="connsiteX239" fmla="*/ 640302 w 1288002"/>
                <a:gd name="connsiteY239" fmla="*/ 26873 h 1858848"/>
                <a:gd name="connsiteX240" fmla="*/ 605377 w 1288002"/>
                <a:gd name="connsiteY240" fmla="*/ 17348 h 1858848"/>
                <a:gd name="connsiteX241" fmla="*/ 579977 w 1288002"/>
                <a:gd name="connsiteY241" fmla="*/ 14173 h 1858848"/>
                <a:gd name="connsiteX242" fmla="*/ 557752 w 1288002"/>
                <a:gd name="connsiteY242" fmla="*/ 7823 h 1858848"/>
                <a:gd name="connsiteX243" fmla="*/ 526002 w 1288002"/>
                <a:gd name="connsiteY243" fmla="*/ 1473 h 1858848"/>
                <a:gd name="connsiteX244" fmla="*/ 491077 w 1288002"/>
                <a:gd name="connsiteY244" fmla="*/ 4648 h 1858848"/>
                <a:gd name="connsiteX245" fmla="*/ 487902 w 1288002"/>
                <a:gd name="connsiteY245" fmla="*/ 45923 h 1858848"/>
                <a:gd name="connsiteX246" fmla="*/ 478377 w 1288002"/>
                <a:gd name="connsiteY246" fmla="*/ 64973 h 1858848"/>
                <a:gd name="connsiteX247" fmla="*/ 468852 w 1288002"/>
                <a:gd name="connsiteY247" fmla="*/ 74498 h 1858848"/>
                <a:gd name="connsiteX248" fmla="*/ 456152 w 1288002"/>
                <a:gd name="connsiteY248" fmla="*/ 96723 h 1858848"/>
                <a:gd name="connsiteX249" fmla="*/ 446627 w 1288002"/>
                <a:gd name="connsiteY249" fmla="*/ 106248 h 1858848"/>
                <a:gd name="connsiteX250" fmla="*/ 440277 w 1288002"/>
                <a:gd name="connsiteY250" fmla="*/ 115773 h 1858848"/>
                <a:gd name="connsiteX251" fmla="*/ 424402 w 1288002"/>
                <a:gd name="connsiteY251" fmla="*/ 137998 h 1858848"/>
                <a:gd name="connsiteX252" fmla="*/ 421227 w 1288002"/>
                <a:gd name="connsiteY252" fmla="*/ 147523 h 1858848"/>
                <a:gd name="connsiteX253" fmla="*/ 414877 w 1288002"/>
                <a:gd name="connsiteY253" fmla="*/ 163398 h 1858848"/>
                <a:gd name="connsiteX254" fmla="*/ 408527 w 1288002"/>
                <a:gd name="connsiteY254" fmla="*/ 176098 h 1858848"/>
                <a:gd name="connsiteX255" fmla="*/ 405352 w 1288002"/>
                <a:gd name="connsiteY255" fmla="*/ 188798 h 1858848"/>
                <a:gd name="connsiteX256" fmla="*/ 399002 w 1288002"/>
                <a:gd name="connsiteY256" fmla="*/ 207848 h 1858848"/>
                <a:gd name="connsiteX257" fmla="*/ 395827 w 1288002"/>
                <a:gd name="connsiteY257" fmla="*/ 217373 h 1858848"/>
                <a:gd name="connsiteX258" fmla="*/ 373602 w 1288002"/>
                <a:gd name="connsiteY258" fmla="*/ 245948 h 1858848"/>
                <a:gd name="connsiteX259" fmla="*/ 364077 w 1288002"/>
                <a:gd name="connsiteY259" fmla="*/ 299923 h 18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1288002" h="1858848">
                  <a:moveTo>
                    <a:pt x="364077" y="299923"/>
                  </a:moveTo>
                  <a:cubicBezTo>
                    <a:pt x="363019" y="308390"/>
                    <a:pt x="362690" y="316980"/>
                    <a:pt x="360902" y="325323"/>
                  </a:cubicBezTo>
                  <a:lnTo>
                    <a:pt x="351377" y="353898"/>
                  </a:lnTo>
                  <a:lnTo>
                    <a:pt x="345027" y="372948"/>
                  </a:lnTo>
                  <a:cubicBezTo>
                    <a:pt x="343969" y="376123"/>
                    <a:pt x="344637" y="380617"/>
                    <a:pt x="341852" y="382473"/>
                  </a:cubicBezTo>
                  <a:lnTo>
                    <a:pt x="332327" y="388823"/>
                  </a:lnTo>
                  <a:cubicBezTo>
                    <a:pt x="328094" y="395173"/>
                    <a:pt x="322040" y="400633"/>
                    <a:pt x="319627" y="407873"/>
                  </a:cubicBezTo>
                  <a:lnTo>
                    <a:pt x="313277" y="426923"/>
                  </a:lnTo>
                  <a:cubicBezTo>
                    <a:pt x="314335" y="437506"/>
                    <a:pt x="316452" y="448037"/>
                    <a:pt x="316452" y="458673"/>
                  </a:cubicBezTo>
                  <a:cubicBezTo>
                    <a:pt x="316452" y="467206"/>
                    <a:pt x="314849" y="475687"/>
                    <a:pt x="313277" y="484073"/>
                  </a:cubicBezTo>
                  <a:cubicBezTo>
                    <a:pt x="311669" y="492651"/>
                    <a:pt x="309687" y="501194"/>
                    <a:pt x="306927" y="509473"/>
                  </a:cubicBezTo>
                  <a:cubicBezTo>
                    <a:pt x="305869" y="512648"/>
                    <a:pt x="305249" y="516005"/>
                    <a:pt x="303752" y="518998"/>
                  </a:cubicBezTo>
                  <a:cubicBezTo>
                    <a:pt x="302045" y="522411"/>
                    <a:pt x="300274" y="526010"/>
                    <a:pt x="297402" y="528523"/>
                  </a:cubicBezTo>
                  <a:cubicBezTo>
                    <a:pt x="291659" y="533549"/>
                    <a:pt x="278352" y="541223"/>
                    <a:pt x="278352" y="541223"/>
                  </a:cubicBezTo>
                  <a:cubicBezTo>
                    <a:pt x="274119" y="547573"/>
                    <a:pt x="268065" y="553033"/>
                    <a:pt x="265652" y="560273"/>
                  </a:cubicBezTo>
                  <a:cubicBezTo>
                    <a:pt x="264594" y="563448"/>
                    <a:pt x="263974" y="566805"/>
                    <a:pt x="262477" y="569798"/>
                  </a:cubicBezTo>
                  <a:cubicBezTo>
                    <a:pt x="260770" y="573211"/>
                    <a:pt x="257677" y="575836"/>
                    <a:pt x="256127" y="579323"/>
                  </a:cubicBezTo>
                  <a:cubicBezTo>
                    <a:pt x="253409" y="585440"/>
                    <a:pt x="249777" y="598373"/>
                    <a:pt x="249777" y="598373"/>
                  </a:cubicBezTo>
                  <a:cubicBezTo>
                    <a:pt x="246259" y="630036"/>
                    <a:pt x="244167" y="632693"/>
                    <a:pt x="249777" y="668223"/>
                  </a:cubicBezTo>
                  <a:cubicBezTo>
                    <a:pt x="253558" y="692167"/>
                    <a:pt x="254567" y="680978"/>
                    <a:pt x="262477" y="696798"/>
                  </a:cubicBezTo>
                  <a:cubicBezTo>
                    <a:pt x="267642" y="707127"/>
                    <a:pt x="262903" y="706749"/>
                    <a:pt x="272002" y="715848"/>
                  </a:cubicBezTo>
                  <a:cubicBezTo>
                    <a:pt x="274700" y="718546"/>
                    <a:pt x="278596" y="719755"/>
                    <a:pt x="281527" y="722198"/>
                  </a:cubicBezTo>
                  <a:cubicBezTo>
                    <a:pt x="290072" y="729319"/>
                    <a:pt x="290442" y="733568"/>
                    <a:pt x="300577" y="738073"/>
                  </a:cubicBezTo>
                  <a:cubicBezTo>
                    <a:pt x="319338" y="746411"/>
                    <a:pt x="326405" y="745176"/>
                    <a:pt x="348202" y="747598"/>
                  </a:cubicBezTo>
                  <a:lnTo>
                    <a:pt x="354552" y="766648"/>
                  </a:lnTo>
                  <a:lnTo>
                    <a:pt x="357727" y="776173"/>
                  </a:lnTo>
                  <a:cubicBezTo>
                    <a:pt x="358785" y="783581"/>
                    <a:pt x="359563" y="791035"/>
                    <a:pt x="360902" y="798398"/>
                  </a:cubicBezTo>
                  <a:cubicBezTo>
                    <a:pt x="362821" y="808955"/>
                    <a:pt x="367113" y="820207"/>
                    <a:pt x="370427" y="830148"/>
                  </a:cubicBezTo>
                  <a:lnTo>
                    <a:pt x="376777" y="849198"/>
                  </a:lnTo>
                  <a:cubicBezTo>
                    <a:pt x="377835" y="852373"/>
                    <a:pt x="378096" y="855938"/>
                    <a:pt x="379952" y="858723"/>
                  </a:cubicBezTo>
                  <a:lnTo>
                    <a:pt x="392652" y="877773"/>
                  </a:lnTo>
                  <a:cubicBezTo>
                    <a:pt x="397450" y="896967"/>
                    <a:pt x="394447" y="886333"/>
                    <a:pt x="402177" y="909523"/>
                  </a:cubicBezTo>
                  <a:cubicBezTo>
                    <a:pt x="403235" y="912698"/>
                    <a:pt x="408634" y="919704"/>
                    <a:pt x="405352" y="919048"/>
                  </a:cubicBezTo>
                  <a:lnTo>
                    <a:pt x="389477" y="915873"/>
                  </a:lnTo>
                  <a:cubicBezTo>
                    <a:pt x="386302" y="913756"/>
                    <a:pt x="383365" y="911230"/>
                    <a:pt x="379952" y="909523"/>
                  </a:cubicBezTo>
                  <a:cubicBezTo>
                    <a:pt x="376959" y="908026"/>
                    <a:pt x="373645" y="907267"/>
                    <a:pt x="370427" y="906348"/>
                  </a:cubicBezTo>
                  <a:cubicBezTo>
                    <a:pt x="348287" y="900022"/>
                    <a:pt x="366744" y="906235"/>
                    <a:pt x="338677" y="899998"/>
                  </a:cubicBezTo>
                  <a:cubicBezTo>
                    <a:pt x="335410" y="899272"/>
                    <a:pt x="332327" y="897881"/>
                    <a:pt x="329152" y="896823"/>
                  </a:cubicBezTo>
                  <a:cubicBezTo>
                    <a:pt x="316452" y="897881"/>
                    <a:pt x="293708" y="887534"/>
                    <a:pt x="291052" y="899998"/>
                  </a:cubicBezTo>
                  <a:cubicBezTo>
                    <a:pt x="283890" y="933603"/>
                    <a:pt x="288714" y="1172086"/>
                    <a:pt x="291052" y="1227023"/>
                  </a:cubicBezTo>
                  <a:cubicBezTo>
                    <a:pt x="291286" y="1232524"/>
                    <a:pt x="299848" y="1256587"/>
                    <a:pt x="300577" y="1258773"/>
                  </a:cubicBezTo>
                  <a:cubicBezTo>
                    <a:pt x="301635" y="1261948"/>
                    <a:pt x="301896" y="1265513"/>
                    <a:pt x="303752" y="1268298"/>
                  </a:cubicBezTo>
                  <a:cubicBezTo>
                    <a:pt x="305869" y="1271473"/>
                    <a:pt x="308552" y="1274336"/>
                    <a:pt x="310102" y="1277823"/>
                  </a:cubicBezTo>
                  <a:cubicBezTo>
                    <a:pt x="312820" y="1283940"/>
                    <a:pt x="314335" y="1290523"/>
                    <a:pt x="316452" y="1296873"/>
                  </a:cubicBezTo>
                  <a:lnTo>
                    <a:pt x="319627" y="1306398"/>
                  </a:lnTo>
                  <a:cubicBezTo>
                    <a:pt x="318569" y="1324390"/>
                    <a:pt x="320362" y="1342779"/>
                    <a:pt x="316452" y="1360373"/>
                  </a:cubicBezTo>
                  <a:cubicBezTo>
                    <a:pt x="315726" y="1363640"/>
                    <a:pt x="309712" y="1361692"/>
                    <a:pt x="306927" y="1363548"/>
                  </a:cubicBezTo>
                  <a:cubicBezTo>
                    <a:pt x="300760" y="1367659"/>
                    <a:pt x="291728" y="1380271"/>
                    <a:pt x="287877" y="1385773"/>
                  </a:cubicBezTo>
                  <a:cubicBezTo>
                    <a:pt x="283500" y="1392025"/>
                    <a:pt x="277590" y="1397583"/>
                    <a:pt x="275177" y="1404823"/>
                  </a:cubicBezTo>
                  <a:cubicBezTo>
                    <a:pt x="271892" y="1414677"/>
                    <a:pt x="271537" y="1417240"/>
                    <a:pt x="265652" y="1427048"/>
                  </a:cubicBezTo>
                  <a:lnTo>
                    <a:pt x="246602" y="1455623"/>
                  </a:lnTo>
                  <a:lnTo>
                    <a:pt x="240252" y="1465148"/>
                  </a:lnTo>
                  <a:cubicBezTo>
                    <a:pt x="238135" y="1468323"/>
                    <a:pt x="235109" y="1471053"/>
                    <a:pt x="233902" y="1474673"/>
                  </a:cubicBezTo>
                  <a:cubicBezTo>
                    <a:pt x="232844" y="1477848"/>
                    <a:pt x="233340" y="1482107"/>
                    <a:pt x="230727" y="1484198"/>
                  </a:cubicBezTo>
                  <a:cubicBezTo>
                    <a:pt x="227320" y="1486924"/>
                    <a:pt x="222223" y="1486174"/>
                    <a:pt x="218027" y="1487373"/>
                  </a:cubicBezTo>
                  <a:cubicBezTo>
                    <a:pt x="214809" y="1488292"/>
                    <a:pt x="211428" y="1488923"/>
                    <a:pt x="208502" y="1490548"/>
                  </a:cubicBezTo>
                  <a:cubicBezTo>
                    <a:pt x="201831" y="1494254"/>
                    <a:pt x="189452" y="1503248"/>
                    <a:pt x="189452" y="1503248"/>
                  </a:cubicBezTo>
                  <a:cubicBezTo>
                    <a:pt x="187335" y="1506423"/>
                    <a:pt x="185974" y="1510260"/>
                    <a:pt x="183102" y="1512773"/>
                  </a:cubicBezTo>
                  <a:cubicBezTo>
                    <a:pt x="177359" y="1517799"/>
                    <a:pt x="164052" y="1525473"/>
                    <a:pt x="164052" y="1525473"/>
                  </a:cubicBezTo>
                  <a:cubicBezTo>
                    <a:pt x="161935" y="1528648"/>
                    <a:pt x="160400" y="1532300"/>
                    <a:pt x="157702" y="1534998"/>
                  </a:cubicBezTo>
                  <a:cubicBezTo>
                    <a:pt x="155004" y="1537696"/>
                    <a:pt x="149384" y="1537728"/>
                    <a:pt x="148177" y="1541348"/>
                  </a:cubicBezTo>
                  <a:cubicBezTo>
                    <a:pt x="146797" y="1545488"/>
                    <a:pt x="149401" y="1550145"/>
                    <a:pt x="151352" y="1554048"/>
                  </a:cubicBezTo>
                  <a:cubicBezTo>
                    <a:pt x="154765" y="1560874"/>
                    <a:pt x="164052" y="1573098"/>
                    <a:pt x="164052" y="1573098"/>
                  </a:cubicBezTo>
                  <a:cubicBezTo>
                    <a:pt x="160877" y="1575215"/>
                    <a:pt x="158014" y="1577898"/>
                    <a:pt x="154527" y="1579448"/>
                  </a:cubicBezTo>
                  <a:cubicBezTo>
                    <a:pt x="148410" y="1582166"/>
                    <a:pt x="135477" y="1585798"/>
                    <a:pt x="135477" y="1585798"/>
                  </a:cubicBezTo>
                  <a:cubicBezTo>
                    <a:pt x="131330" y="1592019"/>
                    <a:pt x="126774" y="1597043"/>
                    <a:pt x="125952" y="1604848"/>
                  </a:cubicBezTo>
                  <a:cubicBezTo>
                    <a:pt x="124176" y="1621721"/>
                    <a:pt x="129237" y="1639960"/>
                    <a:pt x="122777" y="1655648"/>
                  </a:cubicBezTo>
                  <a:cubicBezTo>
                    <a:pt x="120326" y="1661601"/>
                    <a:pt x="110011" y="1657426"/>
                    <a:pt x="103727" y="1658823"/>
                  </a:cubicBezTo>
                  <a:cubicBezTo>
                    <a:pt x="93868" y="1661014"/>
                    <a:pt x="93240" y="1662640"/>
                    <a:pt x="84677" y="1668348"/>
                  </a:cubicBezTo>
                  <a:cubicBezTo>
                    <a:pt x="68911" y="1691997"/>
                    <a:pt x="89174" y="1662952"/>
                    <a:pt x="68802" y="1687398"/>
                  </a:cubicBezTo>
                  <a:cubicBezTo>
                    <a:pt x="66359" y="1690329"/>
                    <a:pt x="64895" y="1693992"/>
                    <a:pt x="62452" y="1696923"/>
                  </a:cubicBezTo>
                  <a:cubicBezTo>
                    <a:pt x="59577" y="1700372"/>
                    <a:pt x="55802" y="1702999"/>
                    <a:pt x="52927" y="1706448"/>
                  </a:cubicBezTo>
                  <a:cubicBezTo>
                    <a:pt x="50484" y="1709379"/>
                    <a:pt x="49020" y="1713042"/>
                    <a:pt x="46577" y="1715973"/>
                  </a:cubicBezTo>
                  <a:cubicBezTo>
                    <a:pt x="43702" y="1719422"/>
                    <a:pt x="39927" y="1722049"/>
                    <a:pt x="37052" y="1725498"/>
                  </a:cubicBezTo>
                  <a:cubicBezTo>
                    <a:pt x="22957" y="1742412"/>
                    <a:pt x="37073" y="1727365"/>
                    <a:pt x="27527" y="1744548"/>
                  </a:cubicBezTo>
                  <a:cubicBezTo>
                    <a:pt x="23821" y="1751219"/>
                    <a:pt x="19060" y="1757248"/>
                    <a:pt x="14827" y="1763598"/>
                  </a:cubicBezTo>
                  <a:cubicBezTo>
                    <a:pt x="12710" y="1766773"/>
                    <a:pt x="9684" y="1769503"/>
                    <a:pt x="8477" y="1773123"/>
                  </a:cubicBezTo>
                  <a:cubicBezTo>
                    <a:pt x="6360" y="1779473"/>
                    <a:pt x="-4526" y="1792912"/>
                    <a:pt x="2127" y="1792173"/>
                  </a:cubicBezTo>
                  <a:lnTo>
                    <a:pt x="30702" y="1788998"/>
                  </a:lnTo>
                  <a:cubicBezTo>
                    <a:pt x="50810" y="1790056"/>
                    <a:pt x="70950" y="1790629"/>
                    <a:pt x="91027" y="1792173"/>
                  </a:cubicBezTo>
                  <a:cubicBezTo>
                    <a:pt x="98489" y="1792747"/>
                    <a:pt x="105768" y="1795348"/>
                    <a:pt x="113252" y="1795348"/>
                  </a:cubicBezTo>
                  <a:cubicBezTo>
                    <a:pt x="122836" y="1795348"/>
                    <a:pt x="132302" y="1793231"/>
                    <a:pt x="141827" y="1792173"/>
                  </a:cubicBezTo>
                  <a:cubicBezTo>
                    <a:pt x="167227" y="1775240"/>
                    <a:pt x="136535" y="1797465"/>
                    <a:pt x="157702" y="1776298"/>
                  </a:cubicBezTo>
                  <a:cubicBezTo>
                    <a:pt x="160400" y="1773600"/>
                    <a:pt x="164052" y="1772065"/>
                    <a:pt x="167227" y="1769948"/>
                  </a:cubicBezTo>
                  <a:cubicBezTo>
                    <a:pt x="169344" y="1766773"/>
                    <a:pt x="169852" y="1761251"/>
                    <a:pt x="173577" y="1760423"/>
                  </a:cubicBezTo>
                  <a:cubicBezTo>
                    <a:pt x="195637" y="1755521"/>
                    <a:pt x="191585" y="1763841"/>
                    <a:pt x="205327" y="1769948"/>
                  </a:cubicBezTo>
                  <a:cubicBezTo>
                    <a:pt x="211444" y="1772666"/>
                    <a:pt x="218390" y="1773305"/>
                    <a:pt x="224377" y="1776298"/>
                  </a:cubicBezTo>
                  <a:cubicBezTo>
                    <a:pt x="228610" y="1778415"/>
                    <a:pt x="232683" y="1780890"/>
                    <a:pt x="237077" y="1782648"/>
                  </a:cubicBezTo>
                  <a:cubicBezTo>
                    <a:pt x="243292" y="1785134"/>
                    <a:pt x="250558" y="1785285"/>
                    <a:pt x="256127" y="1788998"/>
                  </a:cubicBezTo>
                  <a:cubicBezTo>
                    <a:pt x="259302" y="1791115"/>
                    <a:pt x="262165" y="1793798"/>
                    <a:pt x="265652" y="1795348"/>
                  </a:cubicBezTo>
                  <a:cubicBezTo>
                    <a:pt x="271769" y="1798066"/>
                    <a:pt x="279133" y="1797985"/>
                    <a:pt x="284702" y="1801698"/>
                  </a:cubicBezTo>
                  <a:cubicBezTo>
                    <a:pt x="287877" y="1803815"/>
                    <a:pt x="290740" y="1806498"/>
                    <a:pt x="294227" y="1808048"/>
                  </a:cubicBezTo>
                  <a:cubicBezTo>
                    <a:pt x="300344" y="1810766"/>
                    <a:pt x="306927" y="1812281"/>
                    <a:pt x="313277" y="1814398"/>
                  </a:cubicBezTo>
                  <a:cubicBezTo>
                    <a:pt x="316452" y="1815456"/>
                    <a:pt x="320017" y="1815717"/>
                    <a:pt x="322802" y="1817573"/>
                  </a:cubicBezTo>
                  <a:cubicBezTo>
                    <a:pt x="325977" y="1819690"/>
                    <a:pt x="328840" y="1822373"/>
                    <a:pt x="332327" y="1823923"/>
                  </a:cubicBezTo>
                  <a:cubicBezTo>
                    <a:pt x="338444" y="1826641"/>
                    <a:pt x="345808" y="1826560"/>
                    <a:pt x="351377" y="1830273"/>
                  </a:cubicBezTo>
                  <a:cubicBezTo>
                    <a:pt x="366471" y="1840336"/>
                    <a:pt x="357282" y="1835416"/>
                    <a:pt x="379952" y="1842973"/>
                  </a:cubicBezTo>
                  <a:lnTo>
                    <a:pt x="389477" y="1846148"/>
                  </a:lnTo>
                  <a:cubicBezTo>
                    <a:pt x="392652" y="1847206"/>
                    <a:pt x="396217" y="1847467"/>
                    <a:pt x="399002" y="1849323"/>
                  </a:cubicBezTo>
                  <a:cubicBezTo>
                    <a:pt x="412158" y="1858094"/>
                    <a:pt x="404825" y="1854748"/>
                    <a:pt x="421227" y="1858848"/>
                  </a:cubicBezTo>
                  <a:cubicBezTo>
                    <a:pt x="429694" y="1857790"/>
                    <a:pt x="438232" y="1857199"/>
                    <a:pt x="446627" y="1855673"/>
                  </a:cubicBezTo>
                  <a:cubicBezTo>
                    <a:pt x="449920" y="1855074"/>
                    <a:pt x="454207" y="1855221"/>
                    <a:pt x="456152" y="1852498"/>
                  </a:cubicBezTo>
                  <a:cubicBezTo>
                    <a:pt x="460043" y="1847051"/>
                    <a:pt x="460385" y="1839798"/>
                    <a:pt x="462502" y="1833448"/>
                  </a:cubicBezTo>
                  <a:lnTo>
                    <a:pt x="465677" y="1823923"/>
                  </a:lnTo>
                  <a:cubicBezTo>
                    <a:pt x="466735" y="1806990"/>
                    <a:pt x="464191" y="1789437"/>
                    <a:pt x="468852" y="1773123"/>
                  </a:cubicBezTo>
                  <a:cubicBezTo>
                    <a:pt x="469900" y="1769454"/>
                    <a:pt x="474570" y="1779213"/>
                    <a:pt x="478377" y="1779473"/>
                  </a:cubicBezTo>
                  <a:cubicBezTo>
                    <a:pt x="521681" y="1782426"/>
                    <a:pt x="565160" y="1781590"/>
                    <a:pt x="608552" y="1782648"/>
                  </a:cubicBezTo>
                  <a:cubicBezTo>
                    <a:pt x="613844" y="1783706"/>
                    <a:pt x="619221" y="1784403"/>
                    <a:pt x="624427" y="1785823"/>
                  </a:cubicBezTo>
                  <a:cubicBezTo>
                    <a:pt x="630885" y="1787584"/>
                    <a:pt x="643477" y="1792173"/>
                    <a:pt x="643477" y="1792173"/>
                  </a:cubicBezTo>
                  <a:cubicBezTo>
                    <a:pt x="662671" y="1787375"/>
                    <a:pt x="654797" y="1793138"/>
                    <a:pt x="662527" y="1769948"/>
                  </a:cubicBezTo>
                  <a:lnTo>
                    <a:pt x="662527" y="1769948"/>
                  </a:lnTo>
                  <a:lnTo>
                    <a:pt x="681577" y="1763598"/>
                  </a:lnTo>
                  <a:cubicBezTo>
                    <a:pt x="687635" y="1764355"/>
                    <a:pt x="707772" y="1770582"/>
                    <a:pt x="716502" y="1763598"/>
                  </a:cubicBezTo>
                  <a:cubicBezTo>
                    <a:pt x="719482" y="1761214"/>
                    <a:pt x="721145" y="1757486"/>
                    <a:pt x="722852" y="1754073"/>
                  </a:cubicBezTo>
                  <a:cubicBezTo>
                    <a:pt x="724349" y="1751080"/>
                    <a:pt x="723304" y="1746493"/>
                    <a:pt x="726027" y="1744548"/>
                  </a:cubicBezTo>
                  <a:cubicBezTo>
                    <a:pt x="731474" y="1740657"/>
                    <a:pt x="745077" y="1738198"/>
                    <a:pt x="745077" y="1738198"/>
                  </a:cubicBezTo>
                  <a:cubicBezTo>
                    <a:pt x="754285" y="1710575"/>
                    <a:pt x="744659" y="1742165"/>
                    <a:pt x="751427" y="1677873"/>
                  </a:cubicBezTo>
                  <a:cubicBezTo>
                    <a:pt x="751777" y="1674545"/>
                    <a:pt x="752235" y="1670715"/>
                    <a:pt x="754602" y="1668348"/>
                  </a:cubicBezTo>
                  <a:cubicBezTo>
                    <a:pt x="756969" y="1665981"/>
                    <a:pt x="760860" y="1665899"/>
                    <a:pt x="764127" y="1665173"/>
                  </a:cubicBezTo>
                  <a:cubicBezTo>
                    <a:pt x="770411" y="1663776"/>
                    <a:pt x="776827" y="1663056"/>
                    <a:pt x="783177" y="1661998"/>
                  </a:cubicBezTo>
                  <a:lnTo>
                    <a:pt x="795877" y="1642948"/>
                  </a:lnTo>
                  <a:cubicBezTo>
                    <a:pt x="797994" y="1639773"/>
                    <a:pt x="799052" y="1635540"/>
                    <a:pt x="802227" y="1633423"/>
                  </a:cubicBezTo>
                  <a:lnTo>
                    <a:pt x="811752" y="1627073"/>
                  </a:lnTo>
                  <a:cubicBezTo>
                    <a:pt x="813869" y="1622840"/>
                    <a:pt x="815754" y="1618482"/>
                    <a:pt x="818102" y="1614373"/>
                  </a:cubicBezTo>
                  <a:cubicBezTo>
                    <a:pt x="819995" y="1611060"/>
                    <a:pt x="822745" y="1608261"/>
                    <a:pt x="824452" y="1604848"/>
                  </a:cubicBezTo>
                  <a:cubicBezTo>
                    <a:pt x="837597" y="1578558"/>
                    <a:pt x="815779" y="1613095"/>
                    <a:pt x="833977" y="1585798"/>
                  </a:cubicBezTo>
                  <a:cubicBezTo>
                    <a:pt x="840585" y="1559367"/>
                    <a:pt x="832539" y="1585499"/>
                    <a:pt x="843502" y="1563573"/>
                  </a:cubicBezTo>
                  <a:cubicBezTo>
                    <a:pt x="844999" y="1560580"/>
                    <a:pt x="845052" y="1556974"/>
                    <a:pt x="846677" y="1554048"/>
                  </a:cubicBezTo>
                  <a:cubicBezTo>
                    <a:pt x="850383" y="1547377"/>
                    <a:pt x="856964" y="1542238"/>
                    <a:pt x="859377" y="1534998"/>
                  </a:cubicBezTo>
                  <a:lnTo>
                    <a:pt x="865727" y="1515948"/>
                  </a:lnTo>
                  <a:cubicBezTo>
                    <a:pt x="866785" y="1512773"/>
                    <a:pt x="868090" y="1509670"/>
                    <a:pt x="868902" y="1506423"/>
                  </a:cubicBezTo>
                  <a:cubicBezTo>
                    <a:pt x="869960" y="1502190"/>
                    <a:pt x="870545" y="1497809"/>
                    <a:pt x="872077" y="1493723"/>
                  </a:cubicBezTo>
                  <a:cubicBezTo>
                    <a:pt x="873739" y="1489291"/>
                    <a:pt x="876669" y="1485417"/>
                    <a:pt x="878427" y="1481023"/>
                  </a:cubicBezTo>
                  <a:cubicBezTo>
                    <a:pt x="880913" y="1474808"/>
                    <a:pt x="882660" y="1468323"/>
                    <a:pt x="884777" y="1461973"/>
                  </a:cubicBezTo>
                  <a:cubicBezTo>
                    <a:pt x="885835" y="1458798"/>
                    <a:pt x="884777" y="1453506"/>
                    <a:pt x="887952" y="1452448"/>
                  </a:cubicBezTo>
                  <a:cubicBezTo>
                    <a:pt x="894302" y="1450331"/>
                    <a:pt x="901433" y="1449811"/>
                    <a:pt x="907002" y="1446098"/>
                  </a:cubicBezTo>
                  <a:cubicBezTo>
                    <a:pt x="941039" y="1423407"/>
                    <a:pt x="889382" y="1458744"/>
                    <a:pt x="926052" y="1430223"/>
                  </a:cubicBezTo>
                  <a:cubicBezTo>
                    <a:pt x="932076" y="1425538"/>
                    <a:pt x="938752" y="1421756"/>
                    <a:pt x="945102" y="1417523"/>
                  </a:cubicBezTo>
                  <a:lnTo>
                    <a:pt x="954627" y="1411173"/>
                  </a:lnTo>
                  <a:lnTo>
                    <a:pt x="964152" y="1404823"/>
                  </a:lnTo>
                  <a:cubicBezTo>
                    <a:pt x="966269" y="1401648"/>
                    <a:pt x="967804" y="1397996"/>
                    <a:pt x="970502" y="1395298"/>
                  </a:cubicBezTo>
                  <a:cubicBezTo>
                    <a:pt x="973200" y="1392600"/>
                    <a:pt x="977514" y="1391820"/>
                    <a:pt x="980027" y="1388948"/>
                  </a:cubicBezTo>
                  <a:cubicBezTo>
                    <a:pt x="985053" y="1383205"/>
                    <a:pt x="988494" y="1376248"/>
                    <a:pt x="992727" y="1369898"/>
                  </a:cubicBezTo>
                  <a:cubicBezTo>
                    <a:pt x="994844" y="1366723"/>
                    <a:pt x="995902" y="1362490"/>
                    <a:pt x="999077" y="1360373"/>
                  </a:cubicBezTo>
                  <a:cubicBezTo>
                    <a:pt x="1002252" y="1358256"/>
                    <a:pt x="1005189" y="1355730"/>
                    <a:pt x="1008602" y="1354023"/>
                  </a:cubicBezTo>
                  <a:cubicBezTo>
                    <a:pt x="1011595" y="1352526"/>
                    <a:pt x="1015201" y="1352473"/>
                    <a:pt x="1018127" y="1350848"/>
                  </a:cubicBezTo>
                  <a:cubicBezTo>
                    <a:pt x="1024798" y="1347142"/>
                    <a:pt x="1030827" y="1342381"/>
                    <a:pt x="1037177" y="1338148"/>
                  </a:cubicBezTo>
                  <a:lnTo>
                    <a:pt x="1046702" y="1331798"/>
                  </a:lnTo>
                  <a:cubicBezTo>
                    <a:pt x="1049279" y="1311184"/>
                    <a:pt x="1048390" y="1310014"/>
                    <a:pt x="1053052" y="1293698"/>
                  </a:cubicBezTo>
                  <a:cubicBezTo>
                    <a:pt x="1053971" y="1290480"/>
                    <a:pt x="1053860" y="1286540"/>
                    <a:pt x="1056227" y="1284173"/>
                  </a:cubicBezTo>
                  <a:cubicBezTo>
                    <a:pt x="1061623" y="1278777"/>
                    <a:pt x="1075277" y="1271473"/>
                    <a:pt x="1075277" y="1271473"/>
                  </a:cubicBezTo>
                  <a:cubicBezTo>
                    <a:pt x="1077394" y="1268298"/>
                    <a:pt x="1079184" y="1264879"/>
                    <a:pt x="1081627" y="1261948"/>
                  </a:cubicBezTo>
                  <a:cubicBezTo>
                    <a:pt x="1090404" y="1251415"/>
                    <a:pt x="1091590" y="1254722"/>
                    <a:pt x="1097502" y="1242898"/>
                  </a:cubicBezTo>
                  <a:cubicBezTo>
                    <a:pt x="1098999" y="1239905"/>
                    <a:pt x="1098310" y="1235740"/>
                    <a:pt x="1100677" y="1233373"/>
                  </a:cubicBezTo>
                  <a:cubicBezTo>
                    <a:pt x="1103044" y="1231006"/>
                    <a:pt x="1110202" y="1226851"/>
                    <a:pt x="1110202" y="1230198"/>
                  </a:cubicBezTo>
                  <a:cubicBezTo>
                    <a:pt x="1110202" y="1234014"/>
                    <a:pt x="1103852" y="1234431"/>
                    <a:pt x="1100677" y="1236548"/>
                  </a:cubicBezTo>
                  <a:cubicBezTo>
                    <a:pt x="1081600" y="1235276"/>
                    <a:pt x="1054117" y="1246094"/>
                    <a:pt x="1046702" y="1223848"/>
                  </a:cubicBezTo>
                  <a:cubicBezTo>
                    <a:pt x="1044666" y="1217741"/>
                    <a:pt x="1044585" y="1211148"/>
                    <a:pt x="1043527" y="1204798"/>
                  </a:cubicBezTo>
                  <a:cubicBezTo>
                    <a:pt x="1046623" y="1149076"/>
                    <a:pt x="1049481" y="1130987"/>
                    <a:pt x="1043527" y="1071448"/>
                  </a:cubicBezTo>
                  <a:cubicBezTo>
                    <a:pt x="1042861" y="1064788"/>
                    <a:pt x="1039294" y="1058748"/>
                    <a:pt x="1037177" y="1052398"/>
                  </a:cubicBezTo>
                  <a:lnTo>
                    <a:pt x="1034002" y="1042873"/>
                  </a:lnTo>
                  <a:lnTo>
                    <a:pt x="1030827" y="1033348"/>
                  </a:lnTo>
                  <a:cubicBezTo>
                    <a:pt x="1031885" y="1012181"/>
                    <a:pt x="1032436" y="990983"/>
                    <a:pt x="1034002" y="969848"/>
                  </a:cubicBezTo>
                  <a:cubicBezTo>
                    <a:pt x="1034555" y="962385"/>
                    <a:pt x="1037177" y="955107"/>
                    <a:pt x="1037177" y="947623"/>
                  </a:cubicBezTo>
                  <a:cubicBezTo>
                    <a:pt x="1037177" y="927487"/>
                    <a:pt x="1036401" y="907291"/>
                    <a:pt x="1034002" y="887298"/>
                  </a:cubicBezTo>
                  <a:cubicBezTo>
                    <a:pt x="1033205" y="880652"/>
                    <a:pt x="1029769" y="874598"/>
                    <a:pt x="1027652" y="868248"/>
                  </a:cubicBezTo>
                  <a:cubicBezTo>
                    <a:pt x="1016982" y="836237"/>
                    <a:pt x="1033262" y="885890"/>
                    <a:pt x="1021302" y="846023"/>
                  </a:cubicBezTo>
                  <a:cubicBezTo>
                    <a:pt x="1019379" y="839612"/>
                    <a:pt x="1020521" y="830686"/>
                    <a:pt x="1014952" y="826973"/>
                  </a:cubicBezTo>
                  <a:lnTo>
                    <a:pt x="995902" y="814273"/>
                  </a:lnTo>
                  <a:lnTo>
                    <a:pt x="986377" y="807923"/>
                  </a:lnTo>
                  <a:cubicBezTo>
                    <a:pt x="970611" y="784274"/>
                    <a:pt x="990874" y="813319"/>
                    <a:pt x="970502" y="788873"/>
                  </a:cubicBezTo>
                  <a:cubicBezTo>
                    <a:pt x="968059" y="785942"/>
                    <a:pt x="967388" y="781370"/>
                    <a:pt x="964152" y="779348"/>
                  </a:cubicBezTo>
                  <a:cubicBezTo>
                    <a:pt x="958476" y="775800"/>
                    <a:pt x="950671" y="776711"/>
                    <a:pt x="945102" y="772998"/>
                  </a:cubicBezTo>
                  <a:lnTo>
                    <a:pt x="935577" y="766648"/>
                  </a:lnTo>
                  <a:cubicBezTo>
                    <a:pt x="933460" y="763473"/>
                    <a:pt x="931925" y="759821"/>
                    <a:pt x="929227" y="757123"/>
                  </a:cubicBezTo>
                  <a:cubicBezTo>
                    <a:pt x="908060" y="735956"/>
                    <a:pt x="930285" y="766648"/>
                    <a:pt x="913352" y="741248"/>
                  </a:cubicBezTo>
                  <a:cubicBezTo>
                    <a:pt x="915469" y="738073"/>
                    <a:pt x="916722" y="734107"/>
                    <a:pt x="919702" y="731723"/>
                  </a:cubicBezTo>
                  <a:cubicBezTo>
                    <a:pt x="935096" y="719408"/>
                    <a:pt x="925475" y="739805"/>
                    <a:pt x="932402" y="719023"/>
                  </a:cubicBezTo>
                  <a:cubicBezTo>
                    <a:pt x="930495" y="711397"/>
                    <a:pt x="929729" y="702280"/>
                    <a:pt x="922877" y="696798"/>
                  </a:cubicBezTo>
                  <a:cubicBezTo>
                    <a:pt x="920264" y="694707"/>
                    <a:pt x="916527" y="694681"/>
                    <a:pt x="913352" y="693623"/>
                  </a:cubicBezTo>
                  <a:cubicBezTo>
                    <a:pt x="919702" y="689390"/>
                    <a:pt x="927006" y="686319"/>
                    <a:pt x="932402" y="680923"/>
                  </a:cubicBezTo>
                  <a:cubicBezTo>
                    <a:pt x="940620" y="672705"/>
                    <a:pt x="949584" y="662496"/>
                    <a:pt x="960977" y="658698"/>
                  </a:cubicBezTo>
                  <a:cubicBezTo>
                    <a:pt x="964152" y="657640"/>
                    <a:pt x="967576" y="657148"/>
                    <a:pt x="970502" y="655523"/>
                  </a:cubicBezTo>
                  <a:cubicBezTo>
                    <a:pt x="977173" y="651817"/>
                    <a:pt x="982312" y="645236"/>
                    <a:pt x="989552" y="642823"/>
                  </a:cubicBezTo>
                  <a:cubicBezTo>
                    <a:pt x="992727" y="641765"/>
                    <a:pt x="996151" y="641273"/>
                    <a:pt x="999077" y="639648"/>
                  </a:cubicBezTo>
                  <a:cubicBezTo>
                    <a:pt x="1005748" y="635942"/>
                    <a:pt x="1010887" y="629361"/>
                    <a:pt x="1018127" y="626948"/>
                  </a:cubicBezTo>
                  <a:cubicBezTo>
                    <a:pt x="1027981" y="623663"/>
                    <a:pt x="1030544" y="623308"/>
                    <a:pt x="1040352" y="617423"/>
                  </a:cubicBezTo>
                  <a:cubicBezTo>
                    <a:pt x="1046896" y="613496"/>
                    <a:pt x="1052162" y="607136"/>
                    <a:pt x="1059402" y="604723"/>
                  </a:cubicBezTo>
                  <a:lnTo>
                    <a:pt x="1078452" y="598373"/>
                  </a:lnTo>
                  <a:cubicBezTo>
                    <a:pt x="1080569" y="595198"/>
                    <a:pt x="1082104" y="591546"/>
                    <a:pt x="1084802" y="588848"/>
                  </a:cubicBezTo>
                  <a:cubicBezTo>
                    <a:pt x="1090957" y="582693"/>
                    <a:pt x="1096105" y="581905"/>
                    <a:pt x="1103852" y="579323"/>
                  </a:cubicBezTo>
                  <a:cubicBezTo>
                    <a:pt x="1124991" y="558184"/>
                    <a:pt x="1102225" y="578110"/>
                    <a:pt x="1122902" y="566623"/>
                  </a:cubicBezTo>
                  <a:cubicBezTo>
                    <a:pt x="1129573" y="562917"/>
                    <a:pt x="1135602" y="558156"/>
                    <a:pt x="1141952" y="553923"/>
                  </a:cubicBezTo>
                  <a:cubicBezTo>
                    <a:pt x="1145127" y="551806"/>
                    <a:pt x="1147857" y="548780"/>
                    <a:pt x="1151477" y="547573"/>
                  </a:cubicBezTo>
                  <a:cubicBezTo>
                    <a:pt x="1200624" y="531191"/>
                    <a:pt x="1149863" y="549967"/>
                    <a:pt x="1180052" y="534873"/>
                  </a:cubicBezTo>
                  <a:cubicBezTo>
                    <a:pt x="1185387" y="532205"/>
                    <a:pt x="1197191" y="530049"/>
                    <a:pt x="1202277" y="528523"/>
                  </a:cubicBezTo>
                  <a:cubicBezTo>
                    <a:pt x="1208688" y="526600"/>
                    <a:pt x="1215758" y="525886"/>
                    <a:pt x="1221327" y="522173"/>
                  </a:cubicBezTo>
                  <a:cubicBezTo>
                    <a:pt x="1230693" y="515929"/>
                    <a:pt x="1232737" y="515465"/>
                    <a:pt x="1240377" y="506298"/>
                  </a:cubicBezTo>
                  <a:cubicBezTo>
                    <a:pt x="1262479" y="479776"/>
                    <a:pt x="1228425" y="515075"/>
                    <a:pt x="1256252" y="487248"/>
                  </a:cubicBezTo>
                  <a:cubicBezTo>
                    <a:pt x="1257310" y="484073"/>
                    <a:pt x="1257336" y="480336"/>
                    <a:pt x="1259427" y="477723"/>
                  </a:cubicBezTo>
                  <a:cubicBezTo>
                    <a:pt x="1261811" y="474743"/>
                    <a:pt x="1266930" y="474609"/>
                    <a:pt x="1268952" y="471373"/>
                  </a:cubicBezTo>
                  <a:cubicBezTo>
                    <a:pt x="1272500" y="465697"/>
                    <a:pt x="1271589" y="457892"/>
                    <a:pt x="1275302" y="452323"/>
                  </a:cubicBezTo>
                  <a:lnTo>
                    <a:pt x="1288002" y="433273"/>
                  </a:lnTo>
                  <a:cubicBezTo>
                    <a:pt x="1284827" y="431156"/>
                    <a:pt x="1281175" y="429621"/>
                    <a:pt x="1278477" y="426923"/>
                  </a:cubicBezTo>
                  <a:cubicBezTo>
                    <a:pt x="1271527" y="419973"/>
                    <a:pt x="1267873" y="406732"/>
                    <a:pt x="1265777" y="398348"/>
                  </a:cubicBezTo>
                  <a:cubicBezTo>
                    <a:pt x="1264719" y="394115"/>
                    <a:pt x="1266822" y="386759"/>
                    <a:pt x="1262602" y="385648"/>
                  </a:cubicBezTo>
                  <a:cubicBezTo>
                    <a:pt x="1244151" y="380792"/>
                    <a:pt x="1224502" y="383531"/>
                    <a:pt x="1205452" y="382473"/>
                  </a:cubicBezTo>
                  <a:cubicBezTo>
                    <a:pt x="1198353" y="380698"/>
                    <a:pt x="1178340" y="376040"/>
                    <a:pt x="1173702" y="372948"/>
                  </a:cubicBezTo>
                  <a:cubicBezTo>
                    <a:pt x="1140753" y="350982"/>
                    <a:pt x="1191760" y="384418"/>
                    <a:pt x="1151477" y="360248"/>
                  </a:cubicBezTo>
                  <a:cubicBezTo>
                    <a:pt x="1144933" y="356321"/>
                    <a:pt x="1139667" y="349961"/>
                    <a:pt x="1132427" y="347548"/>
                  </a:cubicBezTo>
                  <a:cubicBezTo>
                    <a:pt x="1121186" y="343801"/>
                    <a:pt x="1121972" y="344562"/>
                    <a:pt x="1110202" y="338023"/>
                  </a:cubicBezTo>
                  <a:cubicBezTo>
                    <a:pt x="1104807" y="335026"/>
                    <a:pt x="1099198" y="332287"/>
                    <a:pt x="1094327" y="328498"/>
                  </a:cubicBezTo>
                  <a:cubicBezTo>
                    <a:pt x="1089601" y="324822"/>
                    <a:pt x="1086173" y="319694"/>
                    <a:pt x="1081627" y="315798"/>
                  </a:cubicBezTo>
                  <a:cubicBezTo>
                    <a:pt x="1078730" y="313315"/>
                    <a:pt x="1075033" y="311891"/>
                    <a:pt x="1072102" y="309448"/>
                  </a:cubicBezTo>
                  <a:cubicBezTo>
                    <a:pt x="1047656" y="289076"/>
                    <a:pt x="1076701" y="309339"/>
                    <a:pt x="1053052" y="293573"/>
                  </a:cubicBezTo>
                  <a:cubicBezTo>
                    <a:pt x="1046808" y="284207"/>
                    <a:pt x="1046344" y="282163"/>
                    <a:pt x="1037177" y="274523"/>
                  </a:cubicBezTo>
                  <a:cubicBezTo>
                    <a:pt x="1027907" y="266798"/>
                    <a:pt x="1017135" y="260831"/>
                    <a:pt x="1008602" y="252298"/>
                  </a:cubicBezTo>
                  <a:cubicBezTo>
                    <a:pt x="999422" y="243118"/>
                    <a:pt x="994831" y="237825"/>
                    <a:pt x="983202" y="230073"/>
                  </a:cubicBezTo>
                  <a:cubicBezTo>
                    <a:pt x="979264" y="227448"/>
                    <a:pt x="974611" y="226071"/>
                    <a:pt x="970502" y="223723"/>
                  </a:cubicBezTo>
                  <a:cubicBezTo>
                    <a:pt x="967189" y="221830"/>
                    <a:pt x="964082" y="219591"/>
                    <a:pt x="960977" y="217373"/>
                  </a:cubicBezTo>
                  <a:cubicBezTo>
                    <a:pt x="956671" y="214297"/>
                    <a:pt x="952612" y="210883"/>
                    <a:pt x="948277" y="207848"/>
                  </a:cubicBezTo>
                  <a:cubicBezTo>
                    <a:pt x="942025" y="203471"/>
                    <a:pt x="935251" y="199833"/>
                    <a:pt x="929227" y="195148"/>
                  </a:cubicBezTo>
                  <a:cubicBezTo>
                    <a:pt x="925683" y="192391"/>
                    <a:pt x="923601" y="187851"/>
                    <a:pt x="919702" y="185623"/>
                  </a:cubicBezTo>
                  <a:cubicBezTo>
                    <a:pt x="915913" y="183458"/>
                    <a:pt x="911054" y="184069"/>
                    <a:pt x="907002" y="182448"/>
                  </a:cubicBezTo>
                  <a:cubicBezTo>
                    <a:pt x="900410" y="179811"/>
                    <a:pt x="894040" y="176576"/>
                    <a:pt x="887952" y="172923"/>
                  </a:cubicBezTo>
                  <a:cubicBezTo>
                    <a:pt x="863925" y="158507"/>
                    <a:pt x="885743" y="166895"/>
                    <a:pt x="865727" y="160223"/>
                  </a:cubicBezTo>
                  <a:cubicBezTo>
                    <a:pt x="835018" y="137191"/>
                    <a:pt x="867744" y="159644"/>
                    <a:pt x="843502" y="147523"/>
                  </a:cubicBezTo>
                  <a:cubicBezTo>
                    <a:pt x="840089" y="145816"/>
                    <a:pt x="837273" y="143096"/>
                    <a:pt x="833977" y="141173"/>
                  </a:cubicBezTo>
                  <a:cubicBezTo>
                    <a:pt x="824565" y="135683"/>
                    <a:pt x="815276" y="129906"/>
                    <a:pt x="805402" y="125298"/>
                  </a:cubicBezTo>
                  <a:cubicBezTo>
                    <a:pt x="799336" y="122467"/>
                    <a:pt x="791921" y="122661"/>
                    <a:pt x="786352" y="118948"/>
                  </a:cubicBezTo>
                  <a:cubicBezTo>
                    <a:pt x="783177" y="116831"/>
                    <a:pt x="780240" y="114305"/>
                    <a:pt x="776827" y="112598"/>
                  </a:cubicBezTo>
                  <a:cubicBezTo>
                    <a:pt x="750550" y="99460"/>
                    <a:pt x="787636" y="122893"/>
                    <a:pt x="754602" y="103073"/>
                  </a:cubicBezTo>
                  <a:cubicBezTo>
                    <a:pt x="748058" y="99146"/>
                    <a:pt x="735552" y="90373"/>
                    <a:pt x="735552" y="90373"/>
                  </a:cubicBezTo>
                  <a:cubicBezTo>
                    <a:pt x="720587" y="67925"/>
                    <a:pt x="740131" y="94952"/>
                    <a:pt x="716502" y="71323"/>
                  </a:cubicBezTo>
                  <a:cubicBezTo>
                    <a:pt x="713804" y="68625"/>
                    <a:pt x="713024" y="64311"/>
                    <a:pt x="710152" y="61798"/>
                  </a:cubicBezTo>
                  <a:cubicBezTo>
                    <a:pt x="704409" y="56772"/>
                    <a:pt x="697452" y="53331"/>
                    <a:pt x="691102" y="49098"/>
                  </a:cubicBezTo>
                  <a:cubicBezTo>
                    <a:pt x="687927" y="46981"/>
                    <a:pt x="685279" y="43673"/>
                    <a:pt x="681577" y="42748"/>
                  </a:cubicBezTo>
                  <a:cubicBezTo>
                    <a:pt x="677344" y="41690"/>
                    <a:pt x="672963" y="41105"/>
                    <a:pt x="668877" y="39573"/>
                  </a:cubicBezTo>
                  <a:cubicBezTo>
                    <a:pt x="664445" y="37911"/>
                    <a:pt x="660502" y="35145"/>
                    <a:pt x="656177" y="33223"/>
                  </a:cubicBezTo>
                  <a:cubicBezTo>
                    <a:pt x="650969" y="30908"/>
                    <a:pt x="645638" y="28874"/>
                    <a:pt x="640302" y="26873"/>
                  </a:cubicBezTo>
                  <a:cubicBezTo>
                    <a:pt x="630958" y="23369"/>
                    <a:pt x="611962" y="18171"/>
                    <a:pt x="605377" y="17348"/>
                  </a:cubicBezTo>
                  <a:lnTo>
                    <a:pt x="579977" y="14173"/>
                  </a:lnTo>
                  <a:cubicBezTo>
                    <a:pt x="572569" y="12056"/>
                    <a:pt x="565252" y="9588"/>
                    <a:pt x="557752" y="7823"/>
                  </a:cubicBezTo>
                  <a:cubicBezTo>
                    <a:pt x="547246" y="5351"/>
                    <a:pt x="526002" y="1473"/>
                    <a:pt x="526002" y="1473"/>
                  </a:cubicBezTo>
                  <a:cubicBezTo>
                    <a:pt x="514360" y="2531"/>
                    <a:pt x="498685" y="-4227"/>
                    <a:pt x="491077" y="4648"/>
                  </a:cubicBezTo>
                  <a:cubicBezTo>
                    <a:pt x="482097" y="15125"/>
                    <a:pt x="490745" y="32420"/>
                    <a:pt x="487902" y="45923"/>
                  </a:cubicBezTo>
                  <a:cubicBezTo>
                    <a:pt x="486439" y="52870"/>
                    <a:pt x="482315" y="59066"/>
                    <a:pt x="478377" y="64973"/>
                  </a:cubicBezTo>
                  <a:cubicBezTo>
                    <a:pt x="475886" y="68709"/>
                    <a:pt x="471727" y="71049"/>
                    <a:pt x="468852" y="74498"/>
                  </a:cubicBezTo>
                  <a:cubicBezTo>
                    <a:pt x="453854" y="92496"/>
                    <a:pt x="471679" y="74985"/>
                    <a:pt x="456152" y="96723"/>
                  </a:cubicBezTo>
                  <a:cubicBezTo>
                    <a:pt x="453542" y="100377"/>
                    <a:pt x="449502" y="102799"/>
                    <a:pt x="446627" y="106248"/>
                  </a:cubicBezTo>
                  <a:cubicBezTo>
                    <a:pt x="444184" y="109179"/>
                    <a:pt x="442495" y="112668"/>
                    <a:pt x="440277" y="115773"/>
                  </a:cubicBezTo>
                  <a:cubicBezTo>
                    <a:pt x="437880" y="119129"/>
                    <a:pt x="426896" y="133010"/>
                    <a:pt x="424402" y="137998"/>
                  </a:cubicBezTo>
                  <a:cubicBezTo>
                    <a:pt x="422905" y="140991"/>
                    <a:pt x="422402" y="144389"/>
                    <a:pt x="421227" y="147523"/>
                  </a:cubicBezTo>
                  <a:cubicBezTo>
                    <a:pt x="419226" y="152859"/>
                    <a:pt x="417192" y="158190"/>
                    <a:pt x="414877" y="163398"/>
                  </a:cubicBezTo>
                  <a:cubicBezTo>
                    <a:pt x="412955" y="167723"/>
                    <a:pt x="410189" y="171666"/>
                    <a:pt x="408527" y="176098"/>
                  </a:cubicBezTo>
                  <a:cubicBezTo>
                    <a:pt x="406995" y="180184"/>
                    <a:pt x="406606" y="184618"/>
                    <a:pt x="405352" y="188798"/>
                  </a:cubicBezTo>
                  <a:cubicBezTo>
                    <a:pt x="403429" y="195209"/>
                    <a:pt x="401119" y="201498"/>
                    <a:pt x="399002" y="207848"/>
                  </a:cubicBezTo>
                  <a:cubicBezTo>
                    <a:pt x="397944" y="211023"/>
                    <a:pt x="397683" y="214588"/>
                    <a:pt x="395827" y="217373"/>
                  </a:cubicBezTo>
                  <a:cubicBezTo>
                    <a:pt x="380636" y="240159"/>
                    <a:pt x="388523" y="231027"/>
                    <a:pt x="373602" y="245948"/>
                  </a:cubicBezTo>
                  <a:cubicBezTo>
                    <a:pt x="361897" y="281062"/>
                    <a:pt x="367252" y="258305"/>
                    <a:pt x="364077" y="299923"/>
                  </a:cubicBezTo>
                  <a:close/>
                </a:path>
              </a:pathLst>
            </a:custGeom>
            <a:solidFill>
              <a:srgbClr val="002060"/>
            </a:solidFill>
            <a:ln w="254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3" name="Freeform 10">
              <a:extLst>
                <a:ext uri="{FF2B5EF4-FFF2-40B4-BE49-F238E27FC236}">
                  <a16:creationId xmlns:a16="http://schemas.microsoft.com/office/drawing/2014/main" id="{FD916841-A967-4714-B7D8-CE5E473CC721}"/>
                </a:ext>
              </a:extLst>
            </p:cNvPr>
            <p:cNvSpPr/>
            <p:nvPr/>
          </p:nvSpPr>
          <p:spPr>
            <a:xfrm>
              <a:off x="7972149" y="3089517"/>
              <a:ext cx="1544644" cy="1396226"/>
            </a:xfrm>
            <a:custGeom>
              <a:avLst/>
              <a:gdLst>
                <a:gd name="connsiteX0" fmla="*/ 1203325 w 1204185"/>
                <a:gd name="connsiteY0" fmla="*/ 15875 h 1463029"/>
                <a:gd name="connsiteX1" fmla="*/ 1200150 w 1204185"/>
                <a:gd name="connsiteY1" fmla="*/ 101600 h 1463029"/>
                <a:gd name="connsiteX2" fmla="*/ 1193800 w 1204185"/>
                <a:gd name="connsiteY2" fmla="*/ 161925 h 1463029"/>
                <a:gd name="connsiteX3" fmla="*/ 1187450 w 1204185"/>
                <a:gd name="connsiteY3" fmla="*/ 209550 h 1463029"/>
                <a:gd name="connsiteX4" fmla="*/ 1181100 w 1204185"/>
                <a:gd name="connsiteY4" fmla="*/ 225425 h 1463029"/>
                <a:gd name="connsiteX5" fmla="*/ 1177925 w 1204185"/>
                <a:gd name="connsiteY5" fmla="*/ 234950 h 1463029"/>
                <a:gd name="connsiteX6" fmla="*/ 1174750 w 1204185"/>
                <a:gd name="connsiteY6" fmla="*/ 247650 h 1463029"/>
                <a:gd name="connsiteX7" fmla="*/ 1168400 w 1204185"/>
                <a:gd name="connsiteY7" fmla="*/ 260350 h 1463029"/>
                <a:gd name="connsiteX8" fmla="*/ 1165225 w 1204185"/>
                <a:gd name="connsiteY8" fmla="*/ 276225 h 1463029"/>
                <a:gd name="connsiteX9" fmla="*/ 1162050 w 1204185"/>
                <a:gd name="connsiteY9" fmla="*/ 285750 h 1463029"/>
                <a:gd name="connsiteX10" fmla="*/ 1158875 w 1204185"/>
                <a:gd name="connsiteY10" fmla="*/ 301625 h 1463029"/>
                <a:gd name="connsiteX11" fmla="*/ 1152525 w 1204185"/>
                <a:gd name="connsiteY11" fmla="*/ 327025 h 1463029"/>
                <a:gd name="connsiteX12" fmla="*/ 1149350 w 1204185"/>
                <a:gd name="connsiteY12" fmla="*/ 358775 h 1463029"/>
                <a:gd name="connsiteX13" fmla="*/ 1139825 w 1204185"/>
                <a:gd name="connsiteY13" fmla="*/ 390525 h 1463029"/>
                <a:gd name="connsiteX14" fmla="*/ 1136650 w 1204185"/>
                <a:gd name="connsiteY14" fmla="*/ 400050 h 1463029"/>
                <a:gd name="connsiteX15" fmla="*/ 1127125 w 1204185"/>
                <a:gd name="connsiteY15" fmla="*/ 419100 h 1463029"/>
                <a:gd name="connsiteX16" fmla="*/ 1120775 w 1204185"/>
                <a:gd name="connsiteY16" fmla="*/ 466725 h 1463029"/>
                <a:gd name="connsiteX17" fmla="*/ 1117600 w 1204185"/>
                <a:gd name="connsiteY17" fmla="*/ 476250 h 1463029"/>
                <a:gd name="connsiteX18" fmla="*/ 1104900 w 1204185"/>
                <a:gd name="connsiteY18" fmla="*/ 479425 h 1463029"/>
                <a:gd name="connsiteX19" fmla="*/ 1076325 w 1204185"/>
                <a:gd name="connsiteY19" fmla="*/ 492125 h 1463029"/>
                <a:gd name="connsiteX20" fmla="*/ 1041400 w 1204185"/>
                <a:gd name="connsiteY20" fmla="*/ 501650 h 1463029"/>
                <a:gd name="connsiteX21" fmla="*/ 1031875 w 1204185"/>
                <a:gd name="connsiteY21" fmla="*/ 508000 h 1463029"/>
                <a:gd name="connsiteX22" fmla="*/ 1000125 w 1204185"/>
                <a:gd name="connsiteY22" fmla="*/ 517525 h 1463029"/>
                <a:gd name="connsiteX23" fmla="*/ 981075 w 1204185"/>
                <a:gd name="connsiteY23" fmla="*/ 527050 h 1463029"/>
                <a:gd name="connsiteX24" fmla="*/ 949325 w 1204185"/>
                <a:gd name="connsiteY24" fmla="*/ 536575 h 1463029"/>
                <a:gd name="connsiteX25" fmla="*/ 930275 w 1204185"/>
                <a:gd name="connsiteY25" fmla="*/ 546100 h 1463029"/>
                <a:gd name="connsiteX26" fmla="*/ 920750 w 1204185"/>
                <a:gd name="connsiteY26" fmla="*/ 552450 h 1463029"/>
                <a:gd name="connsiteX27" fmla="*/ 873125 w 1204185"/>
                <a:gd name="connsiteY27" fmla="*/ 555625 h 1463029"/>
                <a:gd name="connsiteX28" fmla="*/ 762000 w 1204185"/>
                <a:gd name="connsiteY28" fmla="*/ 561975 h 1463029"/>
                <a:gd name="connsiteX29" fmla="*/ 717550 w 1204185"/>
                <a:gd name="connsiteY29" fmla="*/ 565150 h 1463029"/>
                <a:gd name="connsiteX30" fmla="*/ 708025 w 1204185"/>
                <a:gd name="connsiteY30" fmla="*/ 571500 h 1463029"/>
                <a:gd name="connsiteX31" fmla="*/ 704850 w 1204185"/>
                <a:gd name="connsiteY31" fmla="*/ 733425 h 1463029"/>
                <a:gd name="connsiteX32" fmla="*/ 701675 w 1204185"/>
                <a:gd name="connsiteY32" fmla="*/ 746125 h 1463029"/>
                <a:gd name="connsiteX33" fmla="*/ 698500 w 1204185"/>
                <a:gd name="connsiteY33" fmla="*/ 762000 h 1463029"/>
                <a:gd name="connsiteX34" fmla="*/ 695325 w 1204185"/>
                <a:gd name="connsiteY34" fmla="*/ 771525 h 1463029"/>
                <a:gd name="connsiteX35" fmla="*/ 692150 w 1204185"/>
                <a:gd name="connsiteY35" fmla="*/ 790575 h 1463029"/>
                <a:gd name="connsiteX36" fmla="*/ 688975 w 1204185"/>
                <a:gd name="connsiteY36" fmla="*/ 838200 h 1463029"/>
                <a:gd name="connsiteX37" fmla="*/ 685800 w 1204185"/>
                <a:gd name="connsiteY37" fmla="*/ 847725 h 1463029"/>
                <a:gd name="connsiteX38" fmla="*/ 682625 w 1204185"/>
                <a:gd name="connsiteY38" fmla="*/ 863600 h 1463029"/>
                <a:gd name="connsiteX39" fmla="*/ 679450 w 1204185"/>
                <a:gd name="connsiteY39" fmla="*/ 873125 h 1463029"/>
                <a:gd name="connsiteX40" fmla="*/ 673100 w 1204185"/>
                <a:gd name="connsiteY40" fmla="*/ 911225 h 1463029"/>
                <a:gd name="connsiteX41" fmla="*/ 669925 w 1204185"/>
                <a:gd name="connsiteY41" fmla="*/ 933450 h 1463029"/>
                <a:gd name="connsiteX42" fmla="*/ 663575 w 1204185"/>
                <a:gd name="connsiteY42" fmla="*/ 990600 h 1463029"/>
                <a:gd name="connsiteX43" fmla="*/ 666750 w 1204185"/>
                <a:gd name="connsiteY43" fmla="*/ 1016000 h 1463029"/>
                <a:gd name="connsiteX44" fmla="*/ 704850 w 1204185"/>
                <a:gd name="connsiteY44" fmla="*/ 1009650 h 1463029"/>
                <a:gd name="connsiteX45" fmla="*/ 714375 w 1204185"/>
                <a:gd name="connsiteY45" fmla="*/ 1012825 h 1463029"/>
                <a:gd name="connsiteX46" fmla="*/ 720725 w 1204185"/>
                <a:gd name="connsiteY46" fmla="*/ 1035050 h 1463029"/>
                <a:gd name="connsiteX47" fmla="*/ 727075 w 1204185"/>
                <a:gd name="connsiteY47" fmla="*/ 1054100 h 1463029"/>
                <a:gd name="connsiteX48" fmla="*/ 733425 w 1204185"/>
                <a:gd name="connsiteY48" fmla="*/ 1073150 h 1463029"/>
                <a:gd name="connsiteX49" fmla="*/ 736600 w 1204185"/>
                <a:gd name="connsiteY49" fmla="*/ 1082675 h 1463029"/>
                <a:gd name="connsiteX50" fmla="*/ 739775 w 1204185"/>
                <a:gd name="connsiteY50" fmla="*/ 1092200 h 1463029"/>
                <a:gd name="connsiteX51" fmla="*/ 752475 w 1204185"/>
                <a:gd name="connsiteY51" fmla="*/ 1111250 h 1463029"/>
                <a:gd name="connsiteX52" fmla="*/ 758825 w 1204185"/>
                <a:gd name="connsiteY52" fmla="*/ 1120775 h 1463029"/>
                <a:gd name="connsiteX53" fmla="*/ 762000 w 1204185"/>
                <a:gd name="connsiteY53" fmla="*/ 1130300 h 1463029"/>
                <a:gd name="connsiteX54" fmla="*/ 774700 w 1204185"/>
                <a:gd name="connsiteY54" fmla="*/ 1149350 h 1463029"/>
                <a:gd name="connsiteX55" fmla="*/ 762000 w 1204185"/>
                <a:gd name="connsiteY55" fmla="*/ 1168400 h 1463029"/>
                <a:gd name="connsiteX56" fmla="*/ 749300 w 1204185"/>
                <a:gd name="connsiteY56" fmla="*/ 1187450 h 1463029"/>
                <a:gd name="connsiteX57" fmla="*/ 742950 w 1204185"/>
                <a:gd name="connsiteY57" fmla="*/ 1196975 h 1463029"/>
                <a:gd name="connsiteX58" fmla="*/ 733425 w 1204185"/>
                <a:gd name="connsiteY58" fmla="*/ 1203325 h 1463029"/>
                <a:gd name="connsiteX59" fmla="*/ 720725 w 1204185"/>
                <a:gd name="connsiteY59" fmla="*/ 1231900 h 1463029"/>
                <a:gd name="connsiteX60" fmla="*/ 711200 w 1204185"/>
                <a:gd name="connsiteY60" fmla="*/ 1238250 h 1463029"/>
                <a:gd name="connsiteX61" fmla="*/ 698500 w 1204185"/>
                <a:gd name="connsiteY61" fmla="*/ 1270000 h 1463029"/>
                <a:gd name="connsiteX62" fmla="*/ 695325 w 1204185"/>
                <a:gd name="connsiteY62" fmla="*/ 1279525 h 1463029"/>
                <a:gd name="connsiteX63" fmla="*/ 688975 w 1204185"/>
                <a:gd name="connsiteY63" fmla="*/ 1289050 h 1463029"/>
                <a:gd name="connsiteX64" fmla="*/ 682625 w 1204185"/>
                <a:gd name="connsiteY64" fmla="*/ 1308100 h 1463029"/>
                <a:gd name="connsiteX65" fmla="*/ 679450 w 1204185"/>
                <a:gd name="connsiteY65" fmla="*/ 1317625 h 1463029"/>
                <a:gd name="connsiteX66" fmla="*/ 676275 w 1204185"/>
                <a:gd name="connsiteY66" fmla="*/ 1327150 h 1463029"/>
                <a:gd name="connsiteX67" fmla="*/ 669925 w 1204185"/>
                <a:gd name="connsiteY67" fmla="*/ 1336675 h 1463029"/>
                <a:gd name="connsiteX68" fmla="*/ 650875 w 1204185"/>
                <a:gd name="connsiteY68" fmla="*/ 1349375 h 1463029"/>
                <a:gd name="connsiteX69" fmla="*/ 638175 w 1204185"/>
                <a:gd name="connsiteY69" fmla="*/ 1368425 h 1463029"/>
                <a:gd name="connsiteX70" fmla="*/ 631825 w 1204185"/>
                <a:gd name="connsiteY70" fmla="*/ 1377950 h 1463029"/>
                <a:gd name="connsiteX71" fmla="*/ 622300 w 1204185"/>
                <a:gd name="connsiteY71" fmla="*/ 1384300 h 1463029"/>
                <a:gd name="connsiteX72" fmla="*/ 612775 w 1204185"/>
                <a:gd name="connsiteY72" fmla="*/ 1403350 h 1463029"/>
                <a:gd name="connsiteX73" fmla="*/ 603250 w 1204185"/>
                <a:gd name="connsiteY73" fmla="*/ 1406525 h 1463029"/>
                <a:gd name="connsiteX74" fmla="*/ 593725 w 1204185"/>
                <a:gd name="connsiteY74" fmla="*/ 1412875 h 1463029"/>
                <a:gd name="connsiteX75" fmla="*/ 574675 w 1204185"/>
                <a:gd name="connsiteY75" fmla="*/ 1419225 h 1463029"/>
                <a:gd name="connsiteX76" fmla="*/ 555625 w 1204185"/>
                <a:gd name="connsiteY76" fmla="*/ 1425575 h 1463029"/>
                <a:gd name="connsiteX77" fmla="*/ 536575 w 1204185"/>
                <a:gd name="connsiteY77" fmla="*/ 1431925 h 1463029"/>
                <a:gd name="connsiteX78" fmla="*/ 527050 w 1204185"/>
                <a:gd name="connsiteY78" fmla="*/ 1435100 h 1463029"/>
                <a:gd name="connsiteX79" fmla="*/ 450850 w 1204185"/>
                <a:gd name="connsiteY79" fmla="*/ 1441450 h 1463029"/>
                <a:gd name="connsiteX80" fmla="*/ 434975 w 1204185"/>
                <a:gd name="connsiteY80" fmla="*/ 1444625 h 1463029"/>
                <a:gd name="connsiteX81" fmla="*/ 415925 w 1204185"/>
                <a:gd name="connsiteY81" fmla="*/ 1447800 h 1463029"/>
                <a:gd name="connsiteX82" fmla="*/ 387350 w 1204185"/>
                <a:gd name="connsiteY82" fmla="*/ 1450975 h 1463029"/>
                <a:gd name="connsiteX83" fmla="*/ 365125 w 1204185"/>
                <a:gd name="connsiteY83" fmla="*/ 1454150 h 1463029"/>
                <a:gd name="connsiteX84" fmla="*/ 346075 w 1204185"/>
                <a:gd name="connsiteY84" fmla="*/ 1457325 h 1463029"/>
                <a:gd name="connsiteX85" fmla="*/ 307975 w 1204185"/>
                <a:gd name="connsiteY85" fmla="*/ 1460500 h 1463029"/>
                <a:gd name="connsiteX86" fmla="*/ 250825 w 1204185"/>
                <a:gd name="connsiteY86" fmla="*/ 1457325 h 1463029"/>
                <a:gd name="connsiteX87" fmla="*/ 247650 w 1204185"/>
                <a:gd name="connsiteY87" fmla="*/ 1416050 h 1463029"/>
                <a:gd name="connsiteX88" fmla="*/ 244475 w 1204185"/>
                <a:gd name="connsiteY88" fmla="*/ 1400175 h 1463029"/>
                <a:gd name="connsiteX89" fmla="*/ 234950 w 1204185"/>
                <a:gd name="connsiteY89" fmla="*/ 1368425 h 1463029"/>
                <a:gd name="connsiteX90" fmla="*/ 231775 w 1204185"/>
                <a:gd name="connsiteY90" fmla="*/ 1358900 h 1463029"/>
                <a:gd name="connsiteX91" fmla="*/ 228600 w 1204185"/>
                <a:gd name="connsiteY91" fmla="*/ 1349375 h 1463029"/>
                <a:gd name="connsiteX92" fmla="*/ 222250 w 1204185"/>
                <a:gd name="connsiteY92" fmla="*/ 1317625 h 1463029"/>
                <a:gd name="connsiteX93" fmla="*/ 219075 w 1204185"/>
                <a:gd name="connsiteY93" fmla="*/ 1273175 h 1463029"/>
                <a:gd name="connsiteX94" fmla="*/ 215900 w 1204185"/>
                <a:gd name="connsiteY94" fmla="*/ 1257300 h 1463029"/>
                <a:gd name="connsiteX95" fmla="*/ 219075 w 1204185"/>
                <a:gd name="connsiteY95" fmla="*/ 1143000 h 1463029"/>
                <a:gd name="connsiteX96" fmla="*/ 225425 w 1204185"/>
                <a:gd name="connsiteY96" fmla="*/ 1123950 h 1463029"/>
                <a:gd name="connsiteX97" fmla="*/ 228600 w 1204185"/>
                <a:gd name="connsiteY97" fmla="*/ 1114425 h 1463029"/>
                <a:gd name="connsiteX98" fmla="*/ 231775 w 1204185"/>
                <a:gd name="connsiteY98" fmla="*/ 1104900 h 1463029"/>
                <a:gd name="connsiteX99" fmla="*/ 238125 w 1204185"/>
                <a:gd name="connsiteY99" fmla="*/ 1095375 h 1463029"/>
                <a:gd name="connsiteX100" fmla="*/ 247650 w 1204185"/>
                <a:gd name="connsiteY100" fmla="*/ 1076325 h 1463029"/>
                <a:gd name="connsiteX101" fmla="*/ 257175 w 1204185"/>
                <a:gd name="connsiteY101" fmla="*/ 1066800 h 1463029"/>
                <a:gd name="connsiteX102" fmla="*/ 276225 w 1204185"/>
                <a:gd name="connsiteY102" fmla="*/ 1050925 h 1463029"/>
                <a:gd name="connsiteX103" fmla="*/ 288925 w 1204185"/>
                <a:gd name="connsiteY103" fmla="*/ 1031875 h 1463029"/>
                <a:gd name="connsiteX104" fmla="*/ 298450 w 1204185"/>
                <a:gd name="connsiteY104" fmla="*/ 1012825 h 1463029"/>
                <a:gd name="connsiteX105" fmla="*/ 263525 w 1204185"/>
                <a:gd name="connsiteY105" fmla="*/ 1006475 h 1463029"/>
                <a:gd name="connsiteX106" fmla="*/ 244475 w 1204185"/>
                <a:gd name="connsiteY106" fmla="*/ 1003300 h 1463029"/>
                <a:gd name="connsiteX107" fmla="*/ 234950 w 1204185"/>
                <a:gd name="connsiteY107" fmla="*/ 1000125 h 1463029"/>
                <a:gd name="connsiteX108" fmla="*/ 215900 w 1204185"/>
                <a:gd name="connsiteY108" fmla="*/ 996950 h 1463029"/>
                <a:gd name="connsiteX109" fmla="*/ 196850 w 1204185"/>
                <a:gd name="connsiteY109" fmla="*/ 990600 h 1463029"/>
                <a:gd name="connsiteX110" fmla="*/ 187325 w 1204185"/>
                <a:gd name="connsiteY110" fmla="*/ 987425 h 1463029"/>
                <a:gd name="connsiteX111" fmla="*/ 177800 w 1204185"/>
                <a:gd name="connsiteY111" fmla="*/ 984250 h 1463029"/>
                <a:gd name="connsiteX112" fmla="*/ 158750 w 1204185"/>
                <a:gd name="connsiteY112" fmla="*/ 974725 h 1463029"/>
                <a:gd name="connsiteX113" fmla="*/ 146050 w 1204185"/>
                <a:gd name="connsiteY113" fmla="*/ 955675 h 1463029"/>
                <a:gd name="connsiteX114" fmla="*/ 139700 w 1204185"/>
                <a:gd name="connsiteY114" fmla="*/ 946150 h 1463029"/>
                <a:gd name="connsiteX115" fmla="*/ 139700 w 1204185"/>
                <a:gd name="connsiteY115" fmla="*/ 841375 h 1463029"/>
                <a:gd name="connsiteX116" fmla="*/ 133350 w 1204185"/>
                <a:gd name="connsiteY116" fmla="*/ 809625 h 1463029"/>
                <a:gd name="connsiteX117" fmla="*/ 123825 w 1204185"/>
                <a:gd name="connsiteY117" fmla="*/ 777875 h 1463029"/>
                <a:gd name="connsiteX118" fmla="*/ 117475 w 1204185"/>
                <a:gd name="connsiteY118" fmla="*/ 733425 h 1463029"/>
                <a:gd name="connsiteX119" fmla="*/ 114300 w 1204185"/>
                <a:gd name="connsiteY119" fmla="*/ 704850 h 1463029"/>
                <a:gd name="connsiteX120" fmla="*/ 111125 w 1204185"/>
                <a:gd name="connsiteY120" fmla="*/ 695325 h 1463029"/>
                <a:gd name="connsiteX121" fmla="*/ 107950 w 1204185"/>
                <a:gd name="connsiteY121" fmla="*/ 682625 h 1463029"/>
                <a:gd name="connsiteX122" fmla="*/ 101600 w 1204185"/>
                <a:gd name="connsiteY122" fmla="*/ 660400 h 1463029"/>
                <a:gd name="connsiteX123" fmla="*/ 95250 w 1204185"/>
                <a:gd name="connsiteY123" fmla="*/ 600075 h 1463029"/>
                <a:gd name="connsiteX124" fmla="*/ 85725 w 1204185"/>
                <a:gd name="connsiteY124" fmla="*/ 568325 h 1463029"/>
                <a:gd name="connsiteX125" fmla="*/ 82550 w 1204185"/>
                <a:gd name="connsiteY125" fmla="*/ 558800 h 1463029"/>
                <a:gd name="connsiteX126" fmla="*/ 76200 w 1204185"/>
                <a:gd name="connsiteY126" fmla="*/ 536575 h 1463029"/>
                <a:gd name="connsiteX127" fmla="*/ 73025 w 1204185"/>
                <a:gd name="connsiteY127" fmla="*/ 523875 h 1463029"/>
                <a:gd name="connsiteX128" fmla="*/ 69850 w 1204185"/>
                <a:gd name="connsiteY128" fmla="*/ 514350 h 1463029"/>
                <a:gd name="connsiteX129" fmla="*/ 63500 w 1204185"/>
                <a:gd name="connsiteY129" fmla="*/ 485775 h 1463029"/>
                <a:gd name="connsiteX130" fmla="*/ 60325 w 1204185"/>
                <a:gd name="connsiteY130" fmla="*/ 476250 h 1463029"/>
                <a:gd name="connsiteX131" fmla="*/ 47625 w 1204185"/>
                <a:gd name="connsiteY131" fmla="*/ 457200 h 1463029"/>
                <a:gd name="connsiteX132" fmla="*/ 41275 w 1204185"/>
                <a:gd name="connsiteY132" fmla="*/ 447675 h 1463029"/>
                <a:gd name="connsiteX133" fmla="*/ 34925 w 1204185"/>
                <a:gd name="connsiteY133" fmla="*/ 438150 h 1463029"/>
                <a:gd name="connsiteX134" fmla="*/ 25400 w 1204185"/>
                <a:gd name="connsiteY134" fmla="*/ 406400 h 1463029"/>
                <a:gd name="connsiteX135" fmla="*/ 22225 w 1204185"/>
                <a:gd name="connsiteY135" fmla="*/ 361950 h 1463029"/>
                <a:gd name="connsiteX136" fmla="*/ 12700 w 1204185"/>
                <a:gd name="connsiteY136" fmla="*/ 320675 h 1463029"/>
                <a:gd name="connsiteX137" fmla="*/ 9525 w 1204185"/>
                <a:gd name="connsiteY137" fmla="*/ 307975 h 1463029"/>
                <a:gd name="connsiteX138" fmla="*/ 6350 w 1204185"/>
                <a:gd name="connsiteY138" fmla="*/ 298450 h 1463029"/>
                <a:gd name="connsiteX139" fmla="*/ 0 w 1204185"/>
                <a:gd name="connsiteY139" fmla="*/ 273050 h 1463029"/>
                <a:gd name="connsiteX140" fmla="*/ 19050 w 1204185"/>
                <a:gd name="connsiteY140" fmla="*/ 263525 h 1463029"/>
                <a:gd name="connsiteX141" fmla="*/ 38100 w 1204185"/>
                <a:gd name="connsiteY141" fmla="*/ 254000 h 1463029"/>
                <a:gd name="connsiteX142" fmla="*/ 38100 w 1204185"/>
                <a:gd name="connsiteY142" fmla="*/ 187325 h 1463029"/>
                <a:gd name="connsiteX143" fmla="*/ 63500 w 1204185"/>
                <a:gd name="connsiteY143" fmla="*/ 174625 h 1463029"/>
                <a:gd name="connsiteX144" fmla="*/ 98425 w 1204185"/>
                <a:gd name="connsiteY144" fmla="*/ 149225 h 1463029"/>
                <a:gd name="connsiteX145" fmla="*/ 127000 w 1204185"/>
                <a:gd name="connsiteY145" fmla="*/ 133350 h 1463029"/>
                <a:gd name="connsiteX146" fmla="*/ 146050 w 1204185"/>
                <a:gd name="connsiteY146" fmla="*/ 120650 h 1463029"/>
                <a:gd name="connsiteX147" fmla="*/ 165100 w 1204185"/>
                <a:gd name="connsiteY147" fmla="*/ 107950 h 1463029"/>
                <a:gd name="connsiteX148" fmla="*/ 174625 w 1204185"/>
                <a:gd name="connsiteY148" fmla="*/ 104775 h 1463029"/>
                <a:gd name="connsiteX149" fmla="*/ 203200 w 1204185"/>
                <a:gd name="connsiteY149" fmla="*/ 88900 h 1463029"/>
                <a:gd name="connsiteX150" fmla="*/ 222250 w 1204185"/>
                <a:gd name="connsiteY150" fmla="*/ 73025 h 1463029"/>
                <a:gd name="connsiteX151" fmla="*/ 231775 w 1204185"/>
                <a:gd name="connsiteY151" fmla="*/ 63500 h 1463029"/>
                <a:gd name="connsiteX152" fmla="*/ 250825 w 1204185"/>
                <a:gd name="connsiteY152" fmla="*/ 50800 h 1463029"/>
                <a:gd name="connsiteX153" fmla="*/ 260350 w 1204185"/>
                <a:gd name="connsiteY153" fmla="*/ 57150 h 1463029"/>
                <a:gd name="connsiteX154" fmla="*/ 266700 w 1204185"/>
                <a:gd name="connsiteY154" fmla="*/ 66675 h 1463029"/>
                <a:gd name="connsiteX155" fmla="*/ 276225 w 1204185"/>
                <a:gd name="connsiteY155" fmla="*/ 69850 h 1463029"/>
                <a:gd name="connsiteX156" fmla="*/ 285750 w 1204185"/>
                <a:gd name="connsiteY156" fmla="*/ 63500 h 1463029"/>
                <a:gd name="connsiteX157" fmla="*/ 301625 w 1204185"/>
                <a:gd name="connsiteY157" fmla="*/ 47625 h 1463029"/>
                <a:gd name="connsiteX158" fmla="*/ 311150 w 1204185"/>
                <a:gd name="connsiteY158" fmla="*/ 28575 h 1463029"/>
                <a:gd name="connsiteX159" fmla="*/ 307975 w 1204185"/>
                <a:gd name="connsiteY159" fmla="*/ 19050 h 1463029"/>
                <a:gd name="connsiteX160" fmla="*/ 311150 w 1204185"/>
                <a:gd name="connsiteY160" fmla="*/ 9525 h 1463029"/>
                <a:gd name="connsiteX161" fmla="*/ 320675 w 1204185"/>
                <a:gd name="connsiteY161" fmla="*/ 6350 h 1463029"/>
                <a:gd name="connsiteX162" fmla="*/ 330200 w 1204185"/>
                <a:gd name="connsiteY162" fmla="*/ 0 h 1463029"/>
                <a:gd name="connsiteX163" fmla="*/ 349250 w 1204185"/>
                <a:gd name="connsiteY163" fmla="*/ 6350 h 1463029"/>
                <a:gd name="connsiteX164" fmla="*/ 368300 w 1204185"/>
                <a:gd name="connsiteY164" fmla="*/ 19050 h 1463029"/>
                <a:gd name="connsiteX165" fmla="*/ 387350 w 1204185"/>
                <a:gd name="connsiteY165" fmla="*/ 25400 h 1463029"/>
                <a:gd name="connsiteX166" fmla="*/ 409575 w 1204185"/>
                <a:gd name="connsiteY166" fmla="*/ 38100 h 1463029"/>
                <a:gd name="connsiteX167" fmla="*/ 457200 w 1204185"/>
                <a:gd name="connsiteY167" fmla="*/ 44450 h 1463029"/>
                <a:gd name="connsiteX168" fmla="*/ 488950 w 1204185"/>
                <a:gd name="connsiteY168" fmla="*/ 47625 h 1463029"/>
                <a:gd name="connsiteX169" fmla="*/ 504825 w 1204185"/>
                <a:gd name="connsiteY169" fmla="*/ 50800 h 1463029"/>
                <a:gd name="connsiteX170" fmla="*/ 546100 w 1204185"/>
                <a:gd name="connsiteY170" fmla="*/ 53975 h 1463029"/>
                <a:gd name="connsiteX171" fmla="*/ 606425 w 1204185"/>
                <a:gd name="connsiteY171" fmla="*/ 63500 h 1463029"/>
                <a:gd name="connsiteX172" fmla="*/ 647700 w 1204185"/>
                <a:gd name="connsiteY172" fmla="*/ 66675 h 1463029"/>
                <a:gd name="connsiteX173" fmla="*/ 768350 w 1204185"/>
                <a:gd name="connsiteY173" fmla="*/ 63500 h 1463029"/>
                <a:gd name="connsiteX174" fmla="*/ 777875 w 1204185"/>
                <a:gd name="connsiteY174" fmla="*/ 60325 h 1463029"/>
                <a:gd name="connsiteX175" fmla="*/ 790575 w 1204185"/>
                <a:gd name="connsiteY175" fmla="*/ 57150 h 1463029"/>
                <a:gd name="connsiteX176" fmla="*/ 800100 w 1204185"/>
                <a:gd name="connsiteY176" fmla="*/ 53975 h 1463029"/>
                <a:gd name="connsiteX177" fmla="*/ 812800 w 1204185"/>
                <a:gd name="connsiteY177" fmla="*/ 50800 h 1463029"/>
                <a:gd name="connsiteX178" fmla="*/ 831850 w 1204185"/>
                <a:gd name="connsiteY178" fmla="*/ 44450 h 1463029"/>
                <a:gd name="connsiteX179" fmla="*/ 847725 w 1204185"/>
                <a:gd name="connsiteY179" fmla="*/ 41275 h 1463029"/>
                <a:gd name="connsiteX180" fmla="*/ 863600 w 1204185"/>
                <a:gd name="connsiteY180" fmla="*/ 34925 h 1463029"/>
                <a:gd name="connsiteX181" fmla="*/ 892175 w 1204185"/>
                <a:gd name="connsiteY181" fmla="*/ 28575 h 1463029"/>
                <a:gd name="connsiteX182" fmla="*/ 917575 w 1204185"/>
                <a:gd name="connsiteY182" fmla="*/ 22225 h 1463029"/>
                <a:gd name="connsiteX183" fmla="*/ 1095375 w 1204185"/>
                <a:gd name="connsiteY183" fmla="*/ 15875 h 1463029"/>
                <a:gd name="connsiteX184" fmla="*/ 1136650 w 1204185"/>
                <a:gd name="connsiteY184" fmla="*/ 12700 h 1463029"/>
                <a:gd name="connsiteX185" fmla="*/ 1158875 w 1204185"/>
                <a:gd name="connsiteY185" fmla="*/ 9525 h 1463029"/>
                <a:gd name="connsiteX186" fmla="*/ 1187450 w 1204185"/>
                <a:gd name="connsiteY186" fmla="*/ 6350 h 1463029"/>
                <a:gd name="connsiteX187" fmla="*/ 1203325 w 1204185"/>
                <a:gd name="connsiteY187" fmla="*/ 9525 h 1463029"/>
                <a:gd name="connsiteX188" fmla="*/ 1203325 w 1204185"/>
                <a:gd name="connsiteY188" fmla="*/ 15875 h 1463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1204185" h="1463029">
                  <a:moveTo>
                    <a:pt x="1203325" y="15875"/>
                  </a:moveTo>
                  <a:cubicBezTo>
                    <a:pt x="1202796" y="31221"/>
                    <a:pt x="1201653" y="73045"/>
                    <a:pt x="1200150" y="101600"/>
                  </a:cubicBezTo>
                  <a:cubicBezTo>
                    <a:pt x="1198908" y="125190"/>
                    <a:pt x="1196450" y="139401"/>
                    <a:pt x="1193800" y="161925"/>
                  </a:cubicBezTo>
                  <a:cubicBezTo>
                    <a:pt x="1192926" y="169352"/>
                    <a:pt x="1190177" y="199550"/>
                    <a:pt x="1187450" y="209550"/>
                  </a:cubicBezTo>
                  <a:cubicBezTo>
                    <a:pt x="1185950" y="215048"/>
                    <a:pt x="1183101" y="220089"/>
                    <a:pt x="1181100" y="225425"/>
                  </a:cubicBezTo>
                  <a:cubicBezTo>
                    <a:pt x="1179925" y="228559"/>
                    <a:pt x="1178844" y="231732"/>
                    <a:pt x="1177925" y="234950"/>
                  </a:cubicBezTo>
                  <a:cubicBezTo>
                    <a:pt x="1176726" y="239146"/>
                    <a:pt x="1176282" y="243564"/>
                    <a:pt x="1174750" y="247650"/>
                  </a:cubicBezTo>
                  <a:cubicBezTo>
                    <a:pt x="1173088" y="252082"/>
                    <a:pt x="1170517" y="256117"/>
                    <a:pt x="1168400" y="260350"/>
                  </a:cubicBezTo>
                  <a:cubicBezTo>
                    <a:pt x="1167342" y="265642"/>
                    <a:pt x="1166534" y="270990"/>
                    <a:pt x="1165225" y="276225"/>
                  </a:cubicBezTo>
                  <a:cubicBezTo>
                    <a:pt x="1164413" y="279472"/>
                    <a:pt x="1162862" y="282503"/>
                    <a:pt x="1162050" y="285750"/>
                  </a:cubicBezTo>
                  <a:cubicBezTo>
                    <a:pt x="1160741" y="290985"/>
                    <a:pt x="1160088" y="296367"/>
                    <a:pt x="1158875" y="301625"/>
                  </a:cubicBezTo>
                  <a:cubicBezTo>
                    <a:pt x="1156913" y="310129"/>
                    <a:pt x="1152525" y="327025"/>
                    <a:pt x="1152525" y="327025"/>
                  </a:cubicBezTo>
                  <a:cubicBezTo>
                    <a:pt x="1151467" y="337608"/>
                    <a:pt x="1150854" y="348246"/>
                    <a:pt x="1149350" y="358775"/>
                  </a:cubicBezTo>
                  <a:cubicBezTo>
                    <a:pt x="1148150" y="367172"/>
                    <a:pt x="1142035" y="383896"/>
                    <a:pt x="1139825" y="390525"/>
                  </a:cubicBezTo>
                  <a:cubicBezTo>
                    <a:pt x="1138767" y="393700"/>
                    <a:pt x="1138506" y="397265"/>
                    <a:pt x="1136650" y="400050"/>
                  </a:cubicBezTo>
                  <a:cubicBezTo>
                    <a:pt x="1128444" y="412360"/>
                    <a:pt x="1131507" y="405955"/>
                    <a:pt x="1127125" y="419100"/>
                  </a:cubicBezTo>
                  <a:cubicBezTo>
                    <a:pt x="1125141" y="438938"/>
                    <a:pt x="1125159" y="449189"/>
                    <a:pt x="1120775" y="466725"/>
                  </a:cubicBezTo>
                  <a:cubicBezTo>
                    <a:pt x="1119963" y="469972"/>
                    <a:pt x="1120213" y="474159"/>
                    <a:pt x="1117600" y="476250"/>
                  </a:cubicBezTo>
                  <a:cubicBezTo>
                    <a:pt x="1114193" y="478976"/>
                    <a:pt x="1109133" y="478367"/>
                    <a:pt x="1104900" y="479425"/>
                  </a:cubicBezTo>
                  <a:cubicBezTo>
                    <a:pt x="1093498" y="487026"/>
                    <a:pt x="1092518" y="488886"/>
                    <a:pt x="1076325" y="492125"/>
                  </a:cubicBezTo>
                  <a:cubicBezTo>
                    <a:pt x="1067805" y="493829"/>
                    <a:pt x="1048306" y="497046"/>
                    <a:pt x="1041400" y="501650"/>
                  </a:cubicBezTo>
                  <a:cubicBezTo>
                    <a:pt x="1038225" y="503767"/>
                    <a:pt x="1035382" y="506497"/>
                    <a:pt x="1031875" y="508000"/>
                  </a:cubicBezTo>
                  <a:cubicBezTo>
                    <a:pt x="1019451" y="513325"/>
                    <a:pt x="1012930" y="508988"/>
                    <a:pt x="1000125" y="517525"/>
                  </a:cubicBezTo>
                  <a:cubicBezTo>
                    <a:pt x="989689" y="524482"/>
                    <a:pt x="992577" y="523764"/>
                    <a:pt x="981075" y="527050"/>
                  </a:cubicBezTo>
                  <a:cubicBezTo>
                    <a:pt x="973310" y="529269"/>
                    <a:pt x="954984" y="532802"/>
                    <a:pt x="949325" y="536575"/>
                  </a:cubicBezTo>
                  <a:cubicBezTo>
                    <a:pt x="922028" y="554773"/>
                    <a:pt x="956565" y="532955"/>
                    <a:pt x="930275" y="546100"/>
                  </a:cubicBezTo>
                  <a:cubicBezTo>
                    <a:pt x="926862" y="547807"/>
                    <a:pt x="924514" y="551823"/>
                    <a:pt x="920750" y="552450"/>
                  </a:cubicBezTo>
                  <a:cubicBezTo>
                    <a:pt x="905056" y="555066"/>
                    <a:pt x="889000" y="554567"/>
                    <a:pt x="873125" y="555625"/>
                  </a:cubicBezTo>
                  <a:cubicBezTo>
                    <a:pt x="821716" y="564193"/>
                    <a:pt x="870371" y="556935"/>
                    <a:pt x="762000" y="561975"/>
                  </a:cubicBezTo>
                  <a:cubicBezTo>
                    <a:pt x="747162" y="562665"/>
                    <a:pt x="732367" y="564092"/>
                    <a:pt x="717550" y="565150"/>
                  </a:cubicBezTo>
                  <a:cubicBezTo>
                    <a:pt x="714375" y="567267"/>
                    <a:pt x="708312" y="567695"/>
                    <a:pt x="708025" y="571500"/>
                  </a:cubicBezTo>
                  <a:cubicBezTo>
                    <a:pt x="703962" y="625332"/>
                    <a:pt x="706812" y="679475"/>
                    <a:pt x="704850" y="733425"/>
                  </a:cubicBezTo>
                  <a:cubicBezTo>
                    <a:pt x="704691" y="737786"/>
                    <a:pt x="702622" y="741865"/>
                    <a:pt x="701675" y="746125"/>
                  </a:cubicBezTo>
                  <a:cubicBezTo>
                    <a:pt x="700504" y="751393"/>
                    <a:pt x="699809" y="756765"/>
                    <a:pt x="698500" y="762000"/>
                  </a:cubicBezTo>
                  <a:cubicBezTo>
                    <a:pt x="697688" y="765247"/>
                    <a:pt x="696051" y="768258"/>
                    <a:pt x="695325" y="771525"/>
                  </a:cubicBezTo>
                  <a:cubicBezTo>
                    <a:pt x="693928" y="777809"/>
                    <a:pt x="693208" y="784225"/>
                    <a:pt x="692150" y="790575"/>
                  </a:cubicBezTo>
                  <a:cubicBezTo>
                    <a:pt x="691092" y="806450"/>
                    <a:pt x="690732" y="822387"/>
                    <a:pt x="688975" y="838200"/>
                  </a:cubicBezTo>
                  <a:cubicBezTo>
                    <a:pt x="688605" y="841526"/>
                    <a:pt x="686612" y="844478"/>
                    <a:pt x="685800" y="847725"/>
                  </a:cubicBezTo>
                  <a:cubicBezTo>
                    <a:pt x="684491" y="852960"/>
                    <a:pt x="683934" y="858365"/>
                    <a:pt x="682625" y="863600"/>
                  </a:cubicBezTo>
                  <a:cubicBezTo>
                    <a:pt x="681813" y="866847"/>
                    <a:pt x="680106" y="869843"/>
                    <a:pt x="679450" y="873125"/>
                  </a:cubicBezTo>
                  <a:cubicBezTo>
                    <a:pt x="676925" y="885750"/>
                    <a:pt x="674921" y="898479"/>
                    <a:pt x="673100" y="911225"/>
                  </a:cubicBezTo>
                  <a:cubicBezTo>
                    <a:pt x="672042" y="918633"/>
                    <a:pt x="670635" y="926000"/>
                    <a:pt x="669925" y="933450"/>
                  </a:cubicBezTo>
                  <a:cubicBezTo>
                    <a:pt x="664562" y="989761"/>
                    <a:pt x="670904" y="961284"/>
                    <a:pt x="663575" y="990600"/>
                  </a:cubicBezTo>
                  <a:cubicBezTo>
                    <a:pt x="664633" y="999067"/>
                    <a:pt x="659760" y="1011107"/>
                    <a:pt x="666750" y="1016000"/>
                  </a:cubicBezTo>
                  <a:cubicBezTo>
                    <a:pt x="673610" y="1020802"/>
                    <a:pt x="694978" y="1012941"/>
                    <a:pt x="704850" y="1009650"/>
                  </a:cubicBezTo>
                  <a:cubicBezTo>
                    <a:pt x="708025" y="1010708"/>
                    <a:pt x="712008" y="1010458"/>
                    <a:pt x="714375" y="1012825"/>
                  </a:cubicBezTo>
                  <a:cubicBezTo>
                    <a:pt x="715899" y="1014349"/>
                    <a:pt x="720690" y="1034932"/>
                    <a:pt x="720725" y="1035050"/>
                  </a:cubicBezTo>
                  <a:cubicBezTo>
                    <a:pt x="722648" y="1041461"/>
                    <a:pt x="724958" y="1047750"/>
                    <a:pt x="727075" y="1054100"/>
                  </a:cubicBezTo>
                  <a:lnTo>
                    <a:pt x="733425" y="1073150"/>
                  </a:lnTo>
                  <a:lnTo>
                    <a:pt x="736600" y="1082675"/>
                  </a:lnTo>
                  <a:cubicBezTo>
                    <a:pt x="737658" y="1085850"/>
                    <a:pt x="737919" y="1089415"/>
                    <a:pt x="739775" y="1092200"/>
                  </a:cubicBezTo>
                  <a:lnTo>
                    <a:pt x="752475" y="1111250"/>
                  </a:lnTo>
                  <a:cubicBezTo>
                    <a:pt x="754592" y="1114425"/>
                    <a:pt x="757618" y="1117155"/>
                    <a:pt x="758825" y="1120775"/>
                  </a:cubicBezTo>
                  <a:cubicBezTo>
                    <a:pt x="759883" y="1123950"/>
                    <a:pt x="760375" y="1127374"/>
                    <a:pt x="762000" y="1130300"/>
                  </a:cubicBezTo>
                  <a:cubicBezTo>
                    <a:pt x="765706" y="1136971"/>
                    <a:pt x="774700" y="1149350"/>
                    <a:pt x="774700" y="1149350"/>
                  </a:cubicBezTo>
                  <a:cubicBezTo>
                    <a:pt x="766933" y="1188185"/>
                    <a:pt x="779085" y="1151315"/>
                    <a:pt x="762000" y="1168400"/>
                  </a:cubicBezTo>
                  <a:cubicBezTo>
                    <a:pt x="756604" y="1173796"/>
                    <a:pt x="753533" y="1181100"/>
                    <a:pt x="749300" y="1187450"/>
                  </a:cubicBezTo>
                  <a:cubicBezTo>
                    <a:pt x="747183" y="1190625"/>
                    <a:pt x="746125" y="1194858"/>
                    <a:pt x="742950" y="1196975"/>
                  </a:cubicBezTo>
                  <a:lnTo>
                    <a:pt x="733425" y="1203325"/>
                  </a:lnTo>
                  <a:cubicBezTo>
                    <a:pt x="730281" y="1212756"/>
                    <a:pt x="728272" y="1224353"/>
                    <a:pt x="720725" y="1231900"/>
                  </a:cubicBezTo>
                  <a:cubicBezTo>
                    <a:pt x="718027" y="1234598"/>
                    <a:pt x="714375" y="1236133"/>
                    <a:pt x="711200" y="1238250"/>
                  </a:cubicBezTo>
                  <a:cubicBezTo>
                    <a:pt x="696746" y="1281611"/>
                    <a:pt x="712515" y="1237298"/>
                    <a:pt x="698500" y="1270000"/>
                  </a:cubicBezTo>
                  <a:cubicBezTo>
                    <a:pt x="697182" y="1273076"/>
                    <a:pt x="696822" y="1276532"/>
                    <a:pt x="695325" y="1279525"/>
                  </a:cubicBezTo>
                  <a:cubicBezTo>
                    <a:pt x="693618" y="1282938"/>
                    <a:pt x="690525" y="1285563"/>
                    <a:pt x="688975" y="1289050"/>
                  </a:cubicBezTo>
                  <a:cubicBezTo>
                    <a:pt x="686257" y="1295167"/>
                    <a:pt x="684742" y="1301750"/>
                    <a:pt x="682625" y="1308100"/>
                  </a:cubicBezTo>
                  <a:lnTo>
                    <a:pt x="679450" y="1317625"/>
                  </a:lnTo>
                  <a:cubicBezTo>
                    <a:pt x="678392" y="1320800"/>
                    <a:pt x="678131" y="1324365"/>
                    <a:pt x="676275" y="1327150"/>
                  </a:cubicBezTo>
                  <a:cubicBezTo>
                    <a:pt x="674158" y="1330325"/>
                    <a:pt x="672797" y="1334162"/>
                    <a:pt x="669925" y="1336675"/>
                  </a:cubicBezTo>
                  <a:cubicBezTo>
                    <a:pt x="664182" y="1341701"/>
                    <a:pt x="650875" y="1349375"/>
                    <a:pt x="650875" y="1349375"/>
                  </a:cubicBezTo>
                  <a:lnTo>
                    <a:pt x="638175" y="1368425"/>
                  </a:lnTo>
                  <a:cubicBezTo>
                    <a:pt x="636058" y="1371600"/>
                    <a:pt x="635000" y="1375833"/>
                    <a:pt x="631825" y="1377950"/>
                  </a:cubicBezTo>
                  <a:lnTo>
                    <a:pt x="622300" y="1384300"/>
                  </a:lnTo>
                  <a:cubicBezTo>
                    <a:pt x="620208" y="1390575"/>
                    <a:pt x="618370" y="1398874"/>
                    <a:pt x="612775" y="1403350"/>
                  </a:cubicBezTo>
                  <a:cubicBezTo>
                    <a:pt x="610162" y="1405441"/>
                    <a:pt x="606243" y="1405028"/>
                    <a:pt x="603250" y="1406525"/>
                  </a:cubicBezTo>
                  <a:cubicBezTo>
                    <a:pt x="599837" y="1408232"/>
                    <a:pt x="597212" y="1411325"/>
                    <a:pt x="593725" y="1412875"/>
                  </a:cubicBezTo>
                  <a:cubicBezTo>
                    <a:pt x="587608" y="1415593"/>
                    <a:pt x="581025" y="1417108"/>
                    <a:pt x="574675" y="1419225"/>
                  </a:cubicBezTo>
                  <a:lnTo>
                    <a:pt x="555625" y="1425575"/>
                  </a:lnTo>
                  <a:lnTo>
                    <a:pt x="536575" y="1431925"/>
                  </a:lnTo>
                  <a:cubicBezTo>
                    <a:pt x="533400" y="1432983"/>
                    <a:pt x="530388" y="1434862"/>
                    <a:pt x="527050" y="1435100"/>
                  </a:cubicBezTo>
                  <a:cubicBezTo>
                    <a:pt x="506983" y="1436533"/>
                    <a:pt x="472326" y="1438587"/>
                    <a:pt x="450850" y="1441450"/>
                  </a:cubicBezTo>
                  <a:cubicBezTo>
                    <a:pt x="445501" y="1442163"/>
                    <a:pt x="440284" y="1443660"/>
                    <a:pt x="434975" y="1444625"/>
                  </a:cubicBezTo>
                  <a:cubicBezTo>
                    <a:pt x="428641" y="1445777"/>
                    <a:pt x="422306" y="1446949"/>
                    <a:pt x="415925" y="1447800"/>
                  </a:cubicBezTo>
                  <a:cubicBezTo>
                    <a:pt x="406425" y="1449067"/>
                    <a:pt x="396860" y="1449786"/>
                    <a:pt x="387350" y="1450975"/>
                  </a:cubicBezTo>
                  <a:cubicBezTo>
                    <a:pt x="379924" y="1451903"/>
                    <a:pt x="372522" y="1453012"/>
                    <a:pt x="365125" y="1454150"/>
                  </a:cubicBezTo>
                  <a:cubicBezTo>
                    <a:pt x="358762" y="1455129"/>
                    <a:pt x="352473" y="1456614"/>
                    <a:pt x="346075" y="1457325"/>
                  </a:cubicBezTo>
                  <a:cubicBezTo>
                    <a:pt x="333409" y="1458732"/>
                    <a:pt x="320675" y="1459442"/>
                    <a:pt x="307975" y="1460500"/>
                  </a:cubicBezTo>
                  <a:cubicBezTo>
                    <a:pt x="288925" y="1459442"/>
                    <a:pt x="266185" y="1468643"/>
                    <a:pt x="250825" y="1457325"/>
                  </a:cubicBezTo>
                  <a:cubicBezTo>
                    <a:pt x="239716" y="1449139"/>
                    <a:pt x="249174" y="1429765"/>
                    <a:pt x="247650" y="1416050"/>
                  </a:cubicBezTo>
                  <a:cubicBezTo>
                    <a:pt x="247054" y="1410687"/>
                    <a:pt x="245646" y="1405443"/>
                    <a:pt x="244475" y="1400175"/>
                  </a:cubicBezTo>
                  <a:cubicBezTo>
                    <a:pt x="241276" y="1385780"/>
                    <a:pt x="240226" y="1384254"/>
                    <a:pt x="234950" y="1368425"/>
                  </a:cubicBezTo>
                  <a:lnTo>
                    <a:pt x="231775" y="1358900"/>
                  </a:lnTo>
                  <a:cubicBezTo>
                    <a:pt x="230717" y="1355725"/>
                    <a:pt x="229412" y="1352622"/>
                    <a:pt x="228600" y="1349375"/>
                  </a:cubicBezTo>
                  <a:cubicBezTo>
                    <a:pt x="223864" y="1330430"/>
                    <a:pt x="226142" y="1340979"/>
                    <a:pt x="222250" y="1317625"/>
                  </a:cubicBezTo>
                  <a:cubicBezTo>
                    <a:pt x="221192" y="1302808"/>
                    <a:pt x="220630" y="1287948"/>
                    <a:pt x="219075" y="1273175"/>
                  </a:cubicBezTo>
                  <a:cubicBezTo>
                    <a:pt x="218510" y="1267808"/>
                    <a:pt x="215900" y="1262696"/>
                    <a:pt x="215900" y="1257300"/>
                  </a:cubicBezTo>
                  <a:cubicBezTo>
                    <a:pt x="215900" y="1219185"/>
                    <a:pt x="216359" y="1181018"/>
                    <a:pt x="219075" y="1143000"/>
                  </a:cubicBezTo>
                  <a:cubicBezTo>
                    <a:pt x="219552" y="1136324"/>
                    <a:pt x="223308" y="1130300"/>
                    <a:pt x="225425" y="1123950"/>
                  </a:cubicBezTo>
                  <a:lnTo>
                    <a:pt x="228600" y="1114425"/>
                  </a:lnTo>
                  <a:cubicBezTo>
                    <a:pt x="229658" y="1111250"/>
                    <a:pt x="229919" y="1107685"/>
                    <a:pt x="231775" y="1104900"/>
                  </a:cubicBezTo>
                  <a:cubicBezTo>
                    <a:pt x="233892" y="1101725"/>
                    <a:pt x="236418" y="1098788"/>
                    <a:pt x="238125" y="1095375"/>
                  </a:cubicBezTo>
                  <a:cubicBezTo>
                    <a:pt x="245285" y="1081056"/>
                    <a:pt x="236276" y="1089974"/>
                    <a:pt x="247650" y="1076325"/>
                  </a:cubicBezTo>
                  <a:cubicBezTo>
                    <a:pt x="250525" y="1072876"/>
                    <a:pt x="253726" y="1069675"/>
                    <a:pt x="257175" y="1066800"/>
                  </a:cubicBezTo>
                  <a:cubicBezTo>
                    <a:pt x="268761" y="1057145"/>
                    <a:pt x="265973" y="1064106"/>
                    <a:pt x="276225" y="1050925"/>
                  </a:cubicBezTo>
                  <a:cubicBezTo>
                    <a:pt x="280910" y="1044901"/>
                    <a:pt x="286512" y="1039115"/>
                    <a:pt x="288925" y="1031875"/>
                  </a:cubicBezTo>
                  <a:cubicBezTo>
                    <a:pt x="293307" y="1018730"/>
                    <a:pt x="290244" y="1025135"/>
                    <a:pt x="298450" y="1012825"/>
                  </a:cubicBezTo>
                  <a:cubicBezTo>
                    <a:pt x="241953" y="1004754"/>
                    <a:pt x="300950" y="1013960"/>
                    <a:pt x="263525" y="1006475"/>
                  </a:cubicBezTo>
                  <a:cubicBezTo>
                    <a:pt x="257212" y="1005212"/>
                    <a:pt x="250759" y="1004697"/>
                    <a:pt x="244475" y="1003300"/>
                  </a:cubicBezTo>
                  <a:cubicBezTo>
                    <a:pt x="241208" y="1002574"/>
                    <a:pt x="238217" y="1000851"/>
                    <a:pt x="234950" y="1000125"/>
                  </a:cubicBezTo>
                  <a:cubicBezTo>
                    <a:pt x="228666" y="998728"/>
                    <a:pt x="222145" y="998511"/>
                    <a:pt x="215900" y="996950"/>
                  </a:cubicBezTo>
                  <a:cubicBezTo>
                    <a:pt x="209406" y="995327"/>
                    <a:pt x="203200" y="992717"/>
                    <a:pt x="196850" y="990600"/>
                  </a:cubicBezTo>
                  <a:lnTo>
                    <a:pt x="187325" y="987425"/>
                  </a:lnTo>
                  <a:cubicBezTo>
                    <a:pt x="184150" y="986367"/>
                    <a:pt x="180585" y="986106"/>
                    <a:pt x="177800" y="984250"/>
                  </a:cubicBezTo>
                  <a:cubicBezTo>
                    <a:pt x="165490" y="976044"/>
                    <a:pt x="171895" y="979107"/>
                    <a:pt x="158750" y="974725"/>
                  </a:cubicBezTo>
                  <a:lnTo>
                    <a:pt x="146050" y="955675"/>
                  </a:lnTo>
                  <a:lnTo>
                    <a:pt x="139700" y="946150"/>
                  </a:lnTo>
                  <a:cubicBezTo>
                    <a:pt x="148158" y="903858"/>
                    <a:pt x="145990" y="921054"/>
                    <a:pt x="139700" y="841375"/>
                  </a:cubicBezTo>
                  <a:cubicBezTo>
                    <a:pt x="138851" y="830616"/>
                    <a:pt x="136763" y="819864"/>
                    <a:pt x="133350" y="809625"/>
                  </a:cubicBezTo>
                  <a:cubicBezTo>
                    <a:pt x="130527" y="801156"/>
                    <a:pt x="125424" y="787472"/>
                    <a:pt x="123825" y="777875"/>
                  </a:cubicBezTo>
                  <a:cubicBezTo>
                    <a:pt x="121364" y="763112"/>
                    <a:pt x="119128" y="748301"/>
                    <a:pt x="117475" y="733425"/>
                  </a:cubicBezTo>
                  <a:cubicBezTo>
                    <a:pt x="116417" y="723900"/>
                    <a:pt x="115876" y="714303"/>
                    <a:pt x="114300" y="704850"/>
                  </a:cubicBezTo>
                  <a:cubicBezTo>
                    <a:pt x="113750" y="701549"/>
                    <a:pt x="112044" y="698543"/>
                    <a:pt x="111125" y="695325"/>
                  </a:cubicBezTo>
                  <a:cubicBezTo>
                    <a:pt x="109926" y="691129"/>
                    <a:pt x="109149" y="686821"/>
                    <a:pt x="107950" y="682625"/>
                  </a:cubicBezTo>
                  <a:cubicBezTo>
                    <a:pt x="98840" y="650741"/>
                    <a:pt x="111526" y="700102"/>
                    <a:pt x="101600" y="660400"/>
                  </a:cubicBezTo>
                  <a:cubicBezTo>
                    <a:pt x="100187" y="644857"/>
                    <a:pt x="98025" y="616725"/>
                    <a:pt x="95250" y="600075"/>
                  </a:cubicBezTo>
                  <a:cubicBezTo>
                    <a:pt x="93651" y="590478"/>
                    <a:pt x="88548" y="576794"/>
                    <a:pt x="85725" y="568325"/>
                  </a:cubicBezTo>
                  <a:cubicBezTo>
                    <a:pt x="84667" y="565150"/>
                    <a:pt x="83362" y="562047"/>
                    <a:pt x="82550" y="558800"/>
                  </a:cubicBezTo>
                  <a:cubicBezTo>
                    <a:pt x="72624" y="519098"/>
                    <a:pt x="85310" y="568459"/>
                    <a:pt x="76200" y="536575"/>
                  </a:cubicBezTo>
                  <a:cubicBezTo>
                    <a:pt x="75001" y="532379"/>
                    <a:pt x="74224" y="528071"/>
                    <a:pt x="73025" y="523875"/>
                  </a:cubicBezTo>
                  <a:cubicBezTo>
                    <a:pt x="72106" y="520657"/>
                    <a:pt x="70662" y="517597"/>
                    <a:pt x="69850" y="514350"/>
                  </a:cubicBezTo>
                  <a:cubicBezTo>
                    <a:pt x="63303" y="488161"/>
                    <a:pt x="70019" y="508590"/>
                    <a:pt x="63500" y="485775"/>
                  </a:cubicBezTo>
                  <a:cubicBezTo>
                    <a:pt x="62581" y="482557"/>
                    <a:pt x="61950" y="479176"/>
                    <a:pt x="60325" y="476250"/>
                  </a:cubicBezTo>
                  <a:cubicBezTo>
                    <a:pt x="56619" y="469579"/>
                    <a:pt x="51858" y="463550"/>
                    <a:pt x="47625" y="457200"/>
                  </a:cubicBezTo>
                  <a:lnTo>
                    <a:pt x="41275" y="447675"/>
                  </a:lnTo>
                  <a:cubicBezTo>
                    <a:pt x="39158" y="444500"/>
                    <a:pt x="36132" y="441770"/>
                    <a:pt x="34925" y="438150"/>
                  </a:cubicBezTo>
                  <a:cubicBezTo>
                    <a:pt x="27195" y="414960"/>
                    <a:pt x="30198" y="425594"/>
                    <a:pt x="25400" y="406400"/>
                  </a:cubicBezTo>
                  <a:cubicBezTo>
                    <a:pt x="24342" y="391583"/>
                    <a:pt x="23780" y="376723"/>
                    <a:pt x="22225" y="361950"/>
                  </a:cubicBezTo>
                  <a:cubicBezTo>
                    <a:pt x="21337" y="353510"/>
                    <a:pt x="13893" y="325447"/>
                    <a:pt x="12700" y="320675"/>
                  </a:cubicBezTo>
                  <a:cubicBezTo>
                    <a:pt x="11642" y="316442"/>
                    <a:pt x="10905" y="312115"/>
                    <a:pt x="9525" y="307975"/>
                  </a:cubicBezTo>
                  <a:cubicBezTo>
                    <a:pt x="8467" y="304800"/>
                    <a:pt x="7231" y="301679"/>
                    <a:pt x="6350" y="298450"/>
                  </a:cubicBezTo>
                  <a:cubicBezTo>
                    <a:pt x="4054" y="290030"/>
                    <a:pt x="0" y="273050"/>
                    <a:pt x="0" y="273050"/>
                  </a:cubicBezTo>
                  <a:cubicBezTo>
                    <a:pt x="27297" y="254852"/>
                    <a:pt x="-7240" y="276670"/>
                    <a:pt x="19050" y="263525"/>
                  </a:cubicBezTo>
                  <a:cubicBezTo>
                    <a:pt x="43669" y="251215"/>
                    <a:pt x="14159" y="261980"/>
                    <a:pt x="38100" y="254000"/>
                  </a:cubicBezTo>
                  <a:cubicBezTo>
                    <a:pt x="35507" y="233259"/>
                    <a:pt x="30561" y="207429"/>
                    <a:pt x="38100" y="187325"/>
                  </a:cubicBezTo>
                  <a:cubicBezTo>
                    <a:pt x="40242" y="181612"/>
                    <a:pt x="57125" y="176750"/>
                    <a:pt x="63500" y="174625"/>
                  </a:cubicBezTo>
                  <a:cubicBezTo>
                    <a:pt x="69676" y="169684"/>
                    <a:pt x="91371" y="151576"/>
                    <a:pt x="98425" y="149225"/>
                  </a:cubicBezTo>
                  <a:cubicBezTo>
                    <a:pt x="110403" y="145232"/>
                    <a:pt x="116083" y="144267"/>
                    <a:pt x="127000" y="133350"/>
                  </a:cubicBezTo>
                  <a:cubicBezTo>
                    <a:pt x="148139" y="112211"/>
                    <a:pt x="125373" y="132137"/>
                    <a:pt x="146050" y="120650"/>
                  </a:cubicBezTo>
                  <a:cubicBezTo>
                    <a:pt x="152721" y="116944"/>
                    <a:pt x="157860" y="110363"/>
                    <a:pt x="165100" y="107950"/>
                  </a:cubicBezTo>
                  <a:cubicBezTo>
                    <a:pt x="168275" y="106892"/>
                    <a:pt x="171699" y="106400"/>
                    <a:pt x="174625" y="104775"/>
                  </a:cubicBezTo>
                  <a:cubicBezTo>
                    <a:pt x="207377" y="86579"/>
                    <a:pt x="181647" y="96084"/>
                    <a:pt x="203200" y="88900"/>
                  </a:cubicBezTo>
                  <a:cubicBezTo>
                    <a:pt x="231027" y="61073"/>
                    <a:pt x="195728" y="95127"/>
                    <a:pt x="222250" y="73025"/>
                  </a:cubicBezTo>
                  <a:cubicBezTo>
                    <a:pt x="225699" y="70150"/>
                    <a:pt x="228231" y="66257"/>
                    <a:pt x="231775" y="63500"/>
                  </a:cubicBezTo>
                  <a:cubicBezTo>
                    <a:pt x="237799" y="58815"/>
                    <a:pt x="250825" y="50800"/>
                    <a:pt x="250825" y="50800"/>
                  </a:cubicBezTo>
                  <a:cubicBezTo>
                    <a:pt x="254000" y="52917"/>
                    <a:pt x="257652" y="54452"/>
                    <a:pt x="260350" y="57150"/>
                  </a:cubicBezTo>
                  <a:cubicBezTo>
                    <a:pt x="263048" y="59848"/>
                    <a:pt x="263720" y="64291"/>
                    <a:pt x="266700" y="66675"/>
                  </a:cubicBezTo>
                  <a:cubicBezTo>
                    <a:pt x="269313" y="68766"/>
                    <a:pt x="273050" y="68792"/>
                    <a:pt x="276225" y="69850"/>
                  </a:cubicBezTo>
                  <a:cubicBezTo>
                    <a:pt x="279400" y="67733"/>
                    <a:pt x="283052" y="66198"/>
                    <a:pt x="285750" y="63500"/>
                  </a:cubicBezTo>
                  <a:cubicBezTo>
                    <a:pt x="306917" y="42333"/>
                    <a:pt x="276225" y="64558"/>
                    <a:pt x="301625" y="47625"/>
                  </a:cubicBezTo>
                  <a:cubicBezTo>
                    <a:pt x="304836" y="42809"/>
                    <a:pt x="311150" y="35148"/>
                    <a:pt x="311150" y="28575"/>
                  </a:cubicBezTo>
                  <a:cubicBezTo>
                    <a:pt x="311150" y="25228"/>
                    <a:pt x="309033" y="22225"/>
                    <a:pt x="307975" y="19050"/>
                  </a:cubicBezTo>
                  <a:cubicBezTo>
                    <a:pt x="309033" y="15875"/>
                    <a:pt x="308783" y="11892"/>
                    <a:pt x="311150" y="9525"/>
                  </a:cubicBezTo>
                  <a:cubicBezTo>
                    <a:pt x="313517" y="7158"/>
                    <a:pt x="317682" y="7847"/>
                    <a:pt x="320675" y="6350"/>
                  </a:cubicBezTo>
                  <a:cubicBezTo>
                    <a:pt x="324088" y="4643"/>
                    <a:pt x="327025" y="2117"/>
                    <a:pt x="330200" y="0"/>
                  </a:cubicBezTo>
                  <a:cubicBezTo>
                    <a:pt x="336550" y="2117"/>
                    <a:pt x="343681" y="2637"/>
                    <a:pt x="349250" y="6350"/>
                  </a:cubicBezTo>
                  <a:cubicBezTo>
                    <a:pt x="355600" y="10583"/>
                    <a:pt x="361060" y="16637"/>
                    <a:pt x="368300" y="19050"/>
                  </a:cubicBezTo>
                  <a:cubicBezTo>
                    <a:pt x="374650" y="21167"/>
                    <a:pt x="381781" y="21687"/>
                    <a:pt x="387350" y="25400"/>
                  </a:cubicBezTo>
                  <a:cubicBezTo>
                    <a:pt x="393318" y="29379"/>
                    <a:pt x="402758" y="36241"/>
                    <a:pt x="409575" y="38100"/>
                  </a:cubicBezTo>
                  <a:cubicBezTo>
                    <a:pt x="413126" y="39068"/>
                    <a:pt x="455297" y="44239"/>
                    <a:pt x="457200" y="44450"/>
                  </a:cubicBezTo>
                  <a:cubicBezTo>
                    <a:pt x="467771" y="45625"/>
                    <a:pt x="478407" y="46219"/>
                    <a:pt x="488950" y="47625"/>
                  </a:cubicBezTo>
                  <a:cubicBezTo>
                    <a:pt x="494299" y="48338"/>
                    <a:pt x="499462" y="50204"/>
                    <a:pt x="504825" y="50800"/>
                  </a:cubicBezTo>
                  <a:cubicBezTo>
                    <a:pt x="518540" y="52324"/>
                    <a:pt x="532342" y="52917"/>
                    <a:pt x="546100" y="53975"/>
                  </a:cubicBezTo>
                  <a:cubicBezTo>
                    <a:pt x="567034" y="58162"/>
                    <a:pt x="583307" y="61722"/>
                    <a:pt x="606425" y="63500"/>
                  </a:cubicBezTo>
                  <a:lnTo>
                    <a:pt x="647700" y="66675"/>
                  </a:lnTo>
                  <a:cubicBezTo>
                    <a:pt x="687917" y="65617"/>
                    <a:pt x="728167" y="65460"/>
                    <a:pt x="768350" y="63500"/>
                  </a:cubicBezTo>
                  <a:cubicBezTo>
                    <a:pt x="771693" y="63337"/>
                    <a:pt x="774657" y="61244"/>
                    <a:pt x="777875" y="60325"/>
                  </a:cubicBezTo>
                  <a:cubicBezTo>
                    <a:pt x="782071" y="59126"/>
                    <a:pt x="786379" y="58349"/>
                    <a:pt x="790575" y="57150"/>
                  </a:cubicBezTo>
                  <a:cubicBezTo>
                    <a:pt x="793793" y="56231"/>
                    <a:pt x="796882" y="54894"/>
                    <a:pt x="800100" y="53975"/>
                  </a:cubicBezTo>
                  <a:cubicBezTo>
                    <a:pt x="804296" y="52776"/>
                    <a:pt x="808620" y="52054"/>
                    <a:pt x="812800" y="50800"/>
                  </a:cubicBezTo>
                  <a:cubicBezTo>
                    <a:pt x="819211" y="48877"/>
                    <a:pt x="825286" y="45763"/>
                    <a:pt x="831850" y="44450"/>
                  </a:cubicBezTo>
                  <a:cubicBezTo>
                    <a:pt x="837142" y="43392"/>
                    <a:pt x="842556" y="42826"/>
                    <a:pt x="847725" y="41275"/>
                  </a:cubicBezTo>
                  <a:cubicBezTo>
                    <a:pt x="853184" y="39637"/>
                    <a:pt x="858193" y="36727"/>
                    <a:pt x="863600" y="34925"/>
                  </a:cubicBezTo>
                  <a:cubicBezTo>
                    <a:pt x="871852" y="32174"/>
                    <a:pt x="883997" y="30462"/>
                    <a:pt x="892175" y="28575"/>
                  </a:cubicBezTo>
                  <a:cubicBezTo>
                    <a:pt x="900679" y="26613"/>
                    <a:pt x="908853" y="22536"/>
                    <a:pt x="917575" y="22225"/>
                  </a:cubicBezTo>
                  <a:lnTo>
                    <a:pt x="1095375" y="15875"/>
                  </a:lnTo>
                  <a:cubicBezTo>
                    <a:pt x="1109133" y="14817"/>
                    <a:pt x="1122920" y="14073"/>
                    <a:pt x="1136650" y="12700"/>
                  </a:cubicBezTo>
                  <a:cubicBezTo>
                    <a:pt x="1144096" y="11955"/>
                    <a:pt x="1151449" y="10453"/>
                    <a:pt x="1158875" y="9525"/>
                  </a:cubicBezTo>
                  <a:cubicBezTo>
                    <a:pt x="1168385" y="8336"/>
                    <a:pt x="1177925" y="7408"/>
                    <a:pt x="1187450" y="6350"/>
                  </a:cubicBezTo>
                  <a:cubicBezTo>
                    <a:pt x="1192742" y="7408"/>
                    <a:pt x="1201199" y="4565"/>
                    <a:pt x="1203325" y="9525"/>
                  </a:cubicBezTo>
                  <a:cubicBezTo>
                    <a:pt x="1204963" y="13347"/>
                    <a:pt x="1203854" y="529"/>
                    <a:pt x="1203325" y="15875"/>
                  </a:cubicBezTo>
                  <a:close/>
                </a:path>
              </a:pathLst>
            </a:custGeom>
            <a:solidFill>
              <a:srgbClr val="002060"/>
            </a:solidFill>
            <a:ln w="254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4" name="Freeform 9">
              <a:extLst>
                <a:ext uri="{FF2B5EF4-FFF2-40B4-BE49-F238E27FC236}">
                  <a16:creationId xmlns:a16="http://schemas.microsoft.com/office/drawing/2014/main" id="{7A5E2869-BE36-4F4D-AB08-471CA16B377C}"/>
                </a:ext>
              </a:extLst>
            </p:cNvPr>
            <p:cNvSpPr/>
            <p:nvPr/>
          </p:nvSpPr>
          <p:spPr>
            <a:xfrm>
              <a:off x="8436433" y="2574400"/>
              <a:ext cx="1588340" cy="890840"/>
            </a:xfrm>
            <a:custGeom>
              <a:avLst/>
              <a:gdLst>
                <a:gd name="connsiteX0" fmla="*/ 260350 w 1238250"/>
                <a:gd name="connsiteY0" fmla="*/ 111138 h 933463"/>
                <a:gd name="connsiteX1" fmla="*/ 250825 w 1238250"/>
                <a:gd name="connsiteY1" fmla="*/ 133363 h 933463"/>
                <a:gd name="connsiteX2" fmla="*/ 244475 w 1238250"/>
                <a:gd name="connsiteY2" fmla="*/ 142888 h 933463"/>
                <a:gd name="connsiteX3" fmla="*/ 241300 w 1238250"/>
                <a:gd name="connsiteY3" fmla="*/ 152413 h 933463"/>
                <a:gd name="connsiteX4" fmla="*/ 228600 w 1238250"/>
                <a:gd name="connsiteY4" fmla="*/ 171463 h 933463"/>
                <a:gd name="connsiteX5" fmla="*/ 215900 w 1238250"/>
                <a:gd name="connsiteY5" fmla="*/ 190513 h 933463"/>
                <a:gd name="connsiteX6" fmla="*/ 209550 w 1238250"/>
                <a:gd name="connsiteY6" fmla="*/ 200038 h 933463"/>
                <a:gd name="connsiteX7" fmla="*/ 206375 w 1238250"/>
                <a:gd name="connsiteY7" fmla="*/ 209563 h 933463"/>
                <a:gd name="connsiteX8" fmla="*/ 200025 w 1238250"/>
                <a:gd name="connsiteY8" fmla="*/ 219088 h 933463"/>
                <a:gd name="connsiteX9" fmla="*/ 193675 w 1238250"/>
                <a:gd name="connsiteY9" fmla="*/ 238138 h 933463"/>
                <a:gd name="connsiteX10" fmla="*/ 184150 w 1238250"/>
                <a:gd name="connsiteY10" fmla="*/ 257188 h 933463"/>
                <a:gd name="connsiteX11" fmla="*/ 177800 w 1238250"/>
                <a:gd name="connsiteY11" fmla="*/ 266713 h 933463"/>
                <a:gd name="connsiteX12" fmla="*/ 174625 w 1238250"/>
                <a:gd name="connsiteY12" fmla="*/ 276238 h 933463"/>
                <a:gd name="connsiteX13" fmla="*/ 171450 w 1238250"/>
                <a:gd name="connsiteY13" fmla="*/ 288938 h 933463"/>
                <a:gd name="connsiteX14" fmla="*/ 161925 w 1238250"/>
                <a:gd name="connsiteY14" fmla="*/ 298463 h 933463"/>
                <a:gd name="connsiteX15" fmla="*/ 149225 w 1238250"/>
                <a:gd name="connsiteY15" fmla="*/ 327038 h 933463"/>
                <a:gd name="connsiteX16" fmla="*/ 146050 w 1238250"/>
                <a:gd name="connsiteY16" fmla="*/ 355613 h 933463"/>
                <a:gd name="connsiteX17" fmla="*/ 136525 w 1238250"/>
                <a:gd name="connsiteY17" fmla="*/ 361963 h 933463"/>
                <a:gd name="connsiteX18" fmla="*/ 127000 w 1238250"/>
                <a:gd name="connsiteY18" fmla="*/ 381013 h 933463"/>
                <a:gd name="connsiteX19" fmla="*/ 130175 w 1238250"/>
                <a:gd name="connsiteY19" fmla="*/ 390538 h 933463"/>
                <a:gd name="connsiteX20" fmla="*/ 139700 w 1238250"/>
                <a:gd name="connsiteY20" fmla="*/ 393713 h 933463"/>
                <a:gd name="connsiteX21" fmla="*/ 149225 w 1238250"/>
                <a:gd name="connsiteY21" fmla="*/ 403238 h 933463"/>
                <a:gd name="connsiteX22" fmla="*/ 146050 w 1238250"/>
                <a:gd name="connsiteY22" fmla="*/ 428638 h 933463"/>
                <a:gd name="connsiteX23" fmla="*/ 139700 w 1238250"/>
                <a:gd name="connsiteY23" fmla="*/ 450863 h 933463"/>
                <a:gd name="connsiteX24" fmla="*/ 120650 w 1238250"/>
                <a:gd name="connsiteY24" fmla="*/ 463563 h 933463"/>
                <a:gd name="connsiteX25" fmla="*/ 101600 w 1238250"/>
                <a:gd name="connsiteY25" fmla="*/ 457213 h 933463"/>
                <a:gd name="connsiteX26" fmla="*/ 92075 w 1238250"/>
                <a:gd name="connsiteY26" fmla="*/ 454038 h 933463"/>
                <a:gd name="connsiteX27" fmla="*/ 73025 w 1238250"/>
                <a:gd name="connsiteY27" fmla="*/ 444513 h 933463"/>
                <a:gd name="connsiteX28" fmla="*/ 57150 w 1238250"/>
                <a:gd name="connsiteY28" fmla="*/ 473088 h 933463"/>
                <a:gd name="connsiteX29" fmla="*/ 50800 w 1238250"/>
                <a:gd name="connsiteY29" fmla="*/ 482613 h 933463"/>
                <a:gd name="connsiteX30" fmla="*/ 22225 w 1238250"/>
                <a:gd name="connsiteY30" fmla="*/ 492138 h 933463"/>
                <a:gd name="connsiteX31" fmla="*/ 12700 w 1238250"/>
                <a:gd name="connsiteY31" fmla="*/ 495313 h 933463"/>
                <a:gd name="connsiteX32" fmla="*/ 6350 w 1238250"/>
                <a:gd name="connsiteY32" fmla="*/ 523888 h 933463"/>
                <a:gd name="connsiteX33" fmla="*/ 0 w 1238250"/>
                <a:gd name="connsiteY33" fmla="*/ 542938 h 933463"/>
                <a:gd name="connsiteX34" fmla="*/ 15875 w 1238250"/>
                <a:gd name="connsiteY34" fmla="*/ 571513 h 933463"/>
                <a:gd name="connsiteX35" fmla="*/ 25400 w 1238250"/>
                <a:gd name="connsiteY35" fmla="*/ 581038 h 933463"/>
                <a:gd name="connsiteX36" fmla="*/ 31750 w 1238250"/>
                <a:gd name="connsiteY36" fmla="*/ 590563 h 933463"/>
                <a:gd name="connsiteX37" fmla="*/ 41275 w 1238250"/>
                <a:gd name="connsiteY37" fmla="*/ 603263 h 933463"/>
                <a:gd name="connsiteX38" fmla="*/ 47625 w 1238250"/>
                <a:gd name="connsiteY38" fmla="*/ 612788 h 933463"/>
                <a:gd name="connsiteX39" fmla="*/ 57150 w 1238250"/>
                <a:gd name="connsiteY39" fmla="*/ 622313 h 933463"/>
                <a:gd name="connsiteX40" fmla="*/ 73025 w 1238250"/>
                <a:gd name="connsiteY40" fmla="*/ 650888 h 933463"/>
                <a:gd name="connsiteX41" fmla="*/ 85725 w 1238250"/>
                <a:gd name="connsiteY41" fmla="*/ 669938 h 933463"/>
                <a:gd name="connsiteX42" fmla="*/ 98425 w 1238250"/>
                <a:gd name="connsiteY42" fmla="*/ 688988 h 933463"/>
                <a:gd name="connsiteX43" fmla="*/ 104775 w 1238250"/>
                <a:gd name="connsiteY43" fmla="*/ 698513 h 933463"/>
                <a:gd name="connsiteX44" fmla="*/ 111125 w 1238250"/>
                <a:gd name="connsiteY44" fmla="*/ 708038 h 933463"/>
                <a:gd name="connsiteX45" fmla="*/ 120650 w 1238250"/>
                <a:gd name="connsiteY45" fmla="*/ 717563 h 933463"/>
                <a:gd name="connsiteX46" fmla="*/ 133350 w 1238250"/>
                <a:gd name="connsiteY46" fmla="*/ 736613 h 933463"/>
                <a:gd name="connsiteX47" fmla="*/ 139700 w 1238250"/>
                <a:gd name="connsiteY47" fmla="*/ 746138 h 933463"/>
                <a:gd name="connsiteX48" fmla="*/ 158750 w 1238250"/>
                <a:gd name="connsiteY48" fmla="*/ 762013 h 933463"/>
                <a:gd name="connsiteX49" fmla="*/ 174625 w 1238250"/>
                <a:gd name="connsiteY49" fmla="*/ 777888 h 933463"/>
                <a:gd name="connsiteX50" fmla="*/ 180975 w 1238250"/>
                <a:gd name="connsiteY50" fmla="*/ 787413 h 933463"/>
                <a:gd name="connsiteX51" fmla="*/ 190500 w 1238250"/>
                <a:gd name="connsiteY51" fmla="*/ 793763 h 933463"/>
                <a:gd name="connsiteX52" fmla="*/ 200025 w 1238250"/>
                <a:gd name="connsiteY52" fmla="*/ 803288 h 933463"/>
                <a:gd name="connsiteX53" fmla="*/ 219075 w 1238250"/>
                <a:gd name="connsiteY53" fmla="*/ 815988 h 933463"/>
                <a:gd name="connsiteX54" fmla="*/ 228600 w 1238250"/>
                <a:gd name="connsiteY54" fmla="*/ 825513 h 933463"/>
                <a:gd name="connsiteX55" fmla="*/ 247650 w 1238250"/>
                <a:gd name="connsiteY55" fmla="*/ 838213 h 933463"/>
                <a:gd name="connsiteX56" fmla="*/ 276225 w 1238250"/>
                <a:gd name="connsiteY56" fmla="*/ 860438 h 933463"/>
                <a:gd name="connsiteX57" fmla="*/ 285750 w 1238250"/>
                <a:gd name="connsiteY57" fmla="*/ 866788 h 933463"/>
                <a:gd name="connsiteX58" fmla="*/ 298450 w 1238250"/>
                <a:gd name="connsiteY58" fmla="*/ 873138 h 933463"/>
                <a:gd name="connsiteX59" fmla="*/ 317500 w 1238250"/>
                <a:gd name="connsiteY59" fmla="*/ 885838 h 933463"/>
                <a:gd name="connsiteX60" fmla="*/ 374650 w 1238250"/>
                <a:gd name="connsiteY60" fmla="*/ 904888 h 933463"/>
                <a:gd name="connsiteX61" fmla="*/ 412750 w 1238250"/>
                <a:gd name="connsiteY61" fmla="*/ 917588 h 933463"/>
                <a:gd name="connsiteX62" fmla="*/ 422275 w 1238250"/>
                <a:gd name="connsiteY62" fmla="*/ 920763 h 933463"/>
                <a:gd name="connsiteX63" fmla="*/ 431800 w 1238250"/>
                <a:gd name="connsiteY63" fmla="*/ 923938 h 933463"/>
                <a:gd name="connsiteX64" fmla="*/ 444500 w 1238250"/>
                <a:gd name="connsiteY64" fmla="*/ 927113 h 933463"/>
                <a:gd name="connsiteX65" fmla="*/ 466725 w 1238250"/>
                <a:gd name="connsiteY65" fmla="*/ 933463 h 933463"/>
                <a:gd name="connsiteX66" fmla="*/ 536575 w 1238250"/>
                <a:gd name="connsiteY66" fmla="*/ 930288 h 933463"/>
                <a:gd name="connsiteX67" fmla="*/ 571500 w 1238250"/>
                <a:gd name="connsiteY67" fmla="*/ 920763 h 933463"/>
                <a:gd name="connsiteX68" fmla="*/ 581025 w 1238250"/>
                <a:gd name="connsiteY68" fmla="*/ 917588 h 933463"/>
                <a:gd name="connsiteX69" fmla="*/ 584200 w 1238250"/>
                <a:gd name="connsiteY69" fmla="*/ 908063 h 933463"/>
                <a:gd name="connsiteX70" fmla="*/ 590550 w 1238250"/>
                <a:gd name="connsiteY70" fmla="*/ 898538 h 933463"/>
                <a:gd name="connsiteX71" fmla="*/ 603250 w 1238250"/>
                <a:gd name="connsiteY71" fmla="*/ 873138 h 933463"/>
                <a:gd name="connsiteX72" fmla="*/ 606425 w 1238250"/>
                <a:gd name="connsiteY72" fmla="*/ 863613 h 933463"/>
                <a:gd name="connsiteX73" fmla="*/ 593725 w 1238250"/>
                <a:gd name="connsiteY73" fmla="*/ 847738 h 933463"/>
                <a:gd name="connsiteX74" fmla="*/ 574675 w 1238250"/>
                <a:gd name="connsiteY74" fmla="*/ 815988 h 933463"/>
                <a:gd name="connsiteX75" fmla="*/ 568325 w 1238250"/>
                <a:gd name="connsiteY75" fmla="*/ 806463 h 933463"/>
                <a:gd name="connsiteX76" fmla="*/ 558800 w 1238250"/>
                <a:gd name="connsiteY76" fmla="*/ 774713 h 933463"/>
                <a:gd name="connsiteX77" fmla="*/ 561975 w 1238250"/>
                <a:gd name="connsiteY77" fmla="*/ 762013 h 933463"/>
                <a:gd name="connsiteX78" fmla="*/ 590550 w 1238250"/>
                <a:gd name="connsiteY78" fmla="*/ 758838 h 933463"/>
                <a:gd name="connsiteX79" fmla="*/ 600075 w 1238250"/>
                <a:gd name="connsiteY79" fmla="*/ 755663 h 933463"/>
                <a:gd name="connsiteX80" fmla="*/ 625475 w 1238250"/>
                <a:gd name="connsiteY80" fmla="*/ 727088 h 933463"/>
                <a:gd name="connsiteX81" fmla="*/ 635000 w 1238250"/>
                <a:gd name="connsiteY81" fmla="*/ 717563 h 933463"/>
                <a:gd name="connsiteX82" fmla="*/ 644525 w 1238250"/>
                <a:gd name="connsiteY82" fmla="*/ 708038 h 933463"/>
                <a:gd name="connsiteX83" fmla="*/ 654050 w 1238250"/>
                <a:gd name="connsiteY83" fmla="*/ 701688 h 933463"/>
                <a:gd name="connsiteX84" fmla="*/ 657225 w 1238250"/>
                <a:gd name="connsiteY84" fmla="*/ 682638 h 933463"/>
                <a:gd name="connsiteX85" fmla="*/ 647700 w 1238250"/>
                <a:gd name="connsiteY85" fmla="*/ 679463 h 933463"/>
                <a:gd name="connsiteX86" fmla="*/ 635000 w 1238250"/>
                <a:gd name="connsiteY86" fmla="*/ 660413 h 933463"/>
                <a:gd name="connsiteX87" fmla="*/ 622300 w 1238250"/>
                <a:gd name="connsiteY87" fmla="*/ 641363 h 933463"/>
                <a:gd name="connsiteX88" fmla="*/ 625475 w 1238250"/>
                <a:gd name="connsiteY88" fmla="*/ 631838 h 933463"/>
                <a:gd name="connsiteX89" fmla="*/ 635000 w 1238250"/>
                <a:gd name="connsiteY89" fmla="*/ 628663 h 933463"/>
                <a:gd name="connsiteX90" fmla="*/ 654050 w 1238250"/>
                <a:gd name="connsiteY90" fmla="*/ 625488 h 933463"/>
                <a:gd name="connsiteX91" fmla="*/ 663575 w 1238250"/>
                <a:gd name="connsiteY91" fmla="*/ 619138 h 933463"/>
                <a:gd name="connsiteX92" fmla="*/ 673100 w 1238250"/>
                <a:gd name="connsiteY92" fmla="*/ 609613 h 933463"/>
                <a:gd name="connsiteX93" fmla="*/ 682625 w 1238250"/>
                <a:gd name="connsiteY93" fmla="*/ 606438 h 933463"/>
                <a:gd name="connsiteX94" fmla="*/ 701675 w 1238250"/>
                <a:gd name="connsiteY94" fmla="*/ 593738 h 933463"/>
                <a:gd name="connsiteX95" fmla="*/ 720725 w 1238250"/>
                <a:gd name="connsiteY95" fmla="*/ 581038 h 933463"/>
                <a:gd name="connsiteX96" fmla="*/ 730250 w 1238250"/>
                <a:gd name="connsiteY96" fmla="*/ 574688 h 933463"/>
                <a:gd name="connsiteX97" fmla="*/ 749300 w 1238250"/>
                <a:gd name="connsiteY97" fmla="*/ 568338 h 933463"/>
                <a:gd name="connsiteX98" fmla="*/ 771525 w 1238250"/>
                <a:gd name="connsiteY98" fmla="*/ 561988 h 933463"/>
                <a:gd name="connsiteX99" fmla="*/ 784225 w 1238250"/>
                <a:gd name="connsiteY99" fmla="*/ 558813 h 933463"/>
                <a:gd name="connsiteX100" fmla="*/ 803275 w 1238250"/>
                <a:gd name="connsiteY100" fmla="*/ 552463 h 933463"/>
                <a:gd name="connsiteX101" fmla="*/ 819150 w 1238250"/>
                <a:gd name="connsiteY101" fmla="*/ 555638 h 933463"/>
                <a:gd name="connsiteX102" fmla="*/ 825500 w 1238250"/>
                <a:gd name="connsiteY102" fmla="*/ 574688 h 933463"/>
                <a:gd name="connsiteX103" fmla="*/ 828675 w 1238250"/>
                <a:gd name="connsiteY103" fmla="*/ 584213 h 933463"/>
                <a:gd name="connsiteX104" fmla="*/ 838200 w 1238250"/>
                <a:gd name="connsiteY104" fmla="*/ 587388 h 933463"/>
                <a:gd name="connsiteX105" fmla="*/ 847725 w 1238250"/>
                <a:gd name="connsiteY105" fmla="*/ 584213 h 933463"/>
                <a:gd name="connsiteX106" fmla="*/ 850900 w 1238250"/>
                <a:gd name="connsiteY106" fmla="*/ 574688 h 933463"/>
                <a:gd name="connsiteX107" fmla="*/ 860425 w 1238250"/>
                <a:gd name="connsiteY107" fmla="*/ 565163 h 933463"/>
                <a:gd name="connsiteX108" fmla="*/ 869950 w 1238250"/>
                <a:gd name="connsiteY108" fmla="*/ 561988 h 933463"/>
                <a:gd name="connsiteX109" fmla="*/ 895350 w 1238250"/>
                <a:gd name="connsiteY109" fmla="*/ 555638 h 933463"/>
                <a:gd name="connsiteX110" fmla="*/ 936625 w 1238250"/>
                <a:gd name="connsiteY110" fmla="*/ 546113 h 933463"/>
                <a:gd name="connsiteX111" fmla="*/ 949325 w 1238250"/>
                <a:gd name="connsiteY111" fmla="*/ 542938 h 933463"/>
                <a:gd name="connsiteX112" fmla="*/ 1069975 w 1238250"/>
                <a:gd name="connsiteY112" fmla="*/ 542938 h 933463"/>
                <a:gd name="connsiteX113" fmla="*/ 1158875 w 1238250"/>
                <a:gd name="connsiteY113" fmla="*/ 546113 h 933463"/>
                <a:gd name="connsiteX114" fmla="*/ 1187450 w 1238250"/>
                <a:gd name="connsiteY114" fmla="*/ 542938 h 933463"/>
                <a:gd name="connsiteX115" fmla="*/ 1190625 w 1238250"/>
                <a:gd name="connsiteY115" fmla="*/ 511188 h 933463"/>
                <a:gd name="connsiteX116" fmla="*/ 1206500 w 1238250"/>
                <a:gd name="connsiteY116" fmla="*/ 482613 h 933463"/>
                <a:gd name="connsiteX117" fmla="*/ 1225550 w 1238250"/>
                <a:gd name="connsiteY117" fmla="*/ 466738 h 933463"/>
                <a:gd name="connsiteX118" fmla="*/ 1238250 w 1238250"/>
                <a:gd name="connsiteY118" fmla="*/ 447688 h 933463"/>
                <a:gd name="connsiteX119" fmla="*/ 1219200 w 1238250"/>
                <a:gd name="connsiteY119" fmla="*/ 419113 h 933463"/>
                <a:gd name="connsiteX120" fmla="*/ 1212850 w 1238250"/>
                <a:gd name="connsiteY120" fmla="*/ 409588 h 933463"/>
                <a:gd name="connsiteX121" fmla="*/ 1209675 w 1238250"/>
                <a:gd name="connsiteY121" fmla="*/ 400063 h 933463"/>
                <a:gd name="connsiteX122" fmla="*/ 1203325 w 1238250"/>
                <a:gd name="connsiteY122" fmla="*/ 390538 h 933463"/>
                <a:gd name="connsiteX123" fmla="*/ 1196975 w 1238250"/>
                <a:gd name="connsiteY123" fmla="*/ 361963 h 933463"/>
                <a:gd name="connsiteX124" fmla="*/ 1200150 w 1238250"/>
                <a:gd name="connsiteY124" fmla="*/ 327038 h 933463"/>
                <a:gd name="connsiteX125" fmla="*/ 1206500 w 1238250"/>
                <a:gd name="connsiteY125" fmla="*/ 317513 h 933463"/>
                <a:gd name="connsiteX126" fmla="*/ 1212850 w 1238250"/>
                <a:gd name="connsiteY126" fmla="*/ 298463 h 933463"/>
                <a:gd name="connsiteX127" fmla="*/ 1219200 w 1238250"/>
                <a:gd name="connsiteY127" fmla="*/ 276238 h 933463"/>
                <a:gd name="connsiteX128" fmla="*/ 1216025 w 1238250"/>
                <a:gd name="connsiteY128" fmla="*/ 203213 h 933463"/>
                <a:gd name="connsiteX129" fmla="*/ 1190625 w 1238250"/>
                <a:gd name="connsiteY129" fmla="*/ 200038 h 933463"/>
                <a:gd name="connsiteX130" fmla="*/ 1181100 w 1238250"/>
                <a:gd name="connsiteY130" fmla="*/ 193688 h 933463"/>
                <a:gd name="connsiteX131" fmla="*/ 1171575 w 1238250"/>
                <a:gd name="connsiteY131" fmla="*/ 190513 h 933463"/>
                <a:gd name="connsiteX132" fmla="*/ 1162050 w 1238250"/>
                <a:gd name="connsiteY132" fmla="*/ 184163 h 933463"/>
                <a:gd name="connsiteX133" fmla="*/ 1149350 w 1238250"/>
                <a:gd name="connsiteY133" fmla="*/ 177813 h 933463"/>
                <a:gd name="connsiteX134" fmla="*/ 1139825 w 1238250"/>
                <a:gd name="connsiteY134" fmla="*/ 171463 h 933463"/>
                <a:gd name="connsiteX135" fmla="*/ 1127125 w 1238250"/>
                <a:gd name="connsiteY135" fmla="*/ 168288 h 933463"/>
                <a:gd name="connsiteX136" fmla="*/ 1101725 w 1238250"/>
                <a:gd name="connsiteY136" fmla="*/ 155588 h 933463"/>
                <a:gd name="connsiteX137" fmla="*/ 1082675 w 1238250"/>
                <a:gd name="connsiteY137" fmla="*/ 142888 h 933463"/>
                <a:gd name="connsiteX138" fmla="*/ 1073150 w 1238250"/>
                <a:gd name="connsiteY138" fmla="*/ 136538 h 933463"/>
                <a:gd name="connsiteX139" fmla="*/ 1047750 w 1238250"/>
                <a:gd name="connsiteY139" fmla="*/ 123838 h 933463"/>
                <a:gd name="connsiteX140" fmla="*/ 1038225 w 1238250"/>
                <a:gd name="connsiteY140" fmla="*/ 117488 h 933463"/>
                <a:gd name="connsiteX141" fmla="*/ 1016000 w 1238250"/>
                <a:gd name="connsiteY141" fmla="*/ 107963 h 933463"/>
                <a:gd name="connsiteX142" fmla="*/ 996950 w 1238250"/>
                <a:gd name="connsiteY142" fmla="*/ 88913 h 933463"/>
                <a:gd name="connsiteX143" fmla="*/ 990600 w 1238250"/>
                <a:gd name="connsiteY143" fmla="*/ 79388 h 933463"/>
                <a:gd name="connsiteX144" fmla="*/ 981075 w 1238250"/>
                <a:gd name="connsiteY144" fmla="*/ 73038 h 933463"/>
                <a:gd name="connsiteX145" fmla="*/ 971550 w 1238250"/>
                <a:gd name="connsiteY145" fmla="*/ 63513 h 933463"/>
                <a:gd name="connsiteX146" fmla="*/ 949325 w 1238250"/>
                <a:gd name="connsiteY146" fmla="*/ 50813 h 933463"/>
                <a:gd name="connsiteX147" fmla="*/ 939800 w 1238250"/>
                <a:gd name="connsiteY147" fmla="*/ 47638 h 933463"/>
                <a:gd name="connsiteX148" fmla="*/ 920750 w 1238250"/>
                <a:gd name="connsiteY148" fmla="*/ 34938 h 933463"/>
                <a:gd name="connsiteX149" fmla="*/ 911225 w 1238250"/>
                <a:gd name="connsiteY149" fmla="*/ 28588 h 933463"/>
                <a:gd name="connsiteX150" fmla="*/ 882650 w 1238250"/>
                <a:gd name="connsiteY150" fmla="*/ 19063 h 933463"/>
                <a:gd name="connsiteX151" fmla="*/ 873125 w 1238250"/>
                <a:gd name="connsiteY151" fmla="*/ 15888 h 933463"/>
                <a:gd name="connsiteX152" fmla="*/ 863600 w 1238250"/>
                <a:gd name="connsiteY152" fmla="*/ 12713 h 933463"/>
                <a:gd name="connsiteX153" fmla="*/ 850900 w 1238250"/>
                <a:gd name="connsiteY153" fmla="*/ 9538 h 933463"/>
                <a:gd name="connsiteX154" fmla="*/ 841375 w 1238250"/>
                <a:gd name="connsiteY154" fmla="*/ 6363 h 933463"/>
                <a:gd name="connsiteX155" fmla="*/ 815975 w 1238250"/>
                <a:gd name="connsiteY155" fmla="*/ 13 h 933463"/>
                <a:gd name="connsiteX156" fmla="*/ 622300 w 1238250"/>
                <a:gd name="connsiteY156" fmla="*/ 6363 h 933463"/>
                <a:gd name="connsiteX157" fmla="*/ 590550 w 1238250"/>
                <a:gd name="connsiteY157" fmla="*/ 12713 h 933463"/>
                <a:gd name="connsiteX158" fmla="*/ 561975 w 1238250"/>
                <a:gd name="connsiteY158" fmla="*/ 19063 h 933463"/>
                <a:gd name="connsiteX159" fmla="*/ 552450 w 1238250"/>
                <a:gd name="connsiteY159" fmla="*/ 22238 h 933463"/>
                <a:gd name="connsiteX160" fmla="*/ 536575 w 1238250"/>
                <a:gd name="connsiteY160" fmla="*/ 25413 h 933463"/>
                <a:gd name="connsiteX161" fmla="*/ 514350 w 1238250"/>
                <a:gd name="connsiteY161" fmla="*/ 34938 h 933463"/>
                <a:gd name="connsiteX162" fmla="*/ 501650 w 1238250"/>
                <a:gd name="connsiteY162" fmla="*/ 38113 h 933463"/>
                <a:gd name="connsiteX163" fmla="*/ 492125 w 1238250"/>
                <a:gd name="connsiteY163" fmla="*/ 41288 h 933463"/>
                <a:gd name="connsiteX164" fmla="*/ 381000 w 1238250"/>
                <a:gd name="connsiteY164" fmla="*/ 44463 h 933463"/>
                <a:gd name="connsiteX165" fmla="*/ 342900 w 1238250"/>
                <a:gd name="connsiteY165" fmla="*/ 50813 h 933463"/>
                <a:gd name="connsiteX166" fmla="*/ 323850 w 1238250"/>
                <a:gd name="connsiteY166" fmla="*/ 57163 h 933463"/>
                <a:gd name="connsiteX167" fmla="*/ 314325 w 1238250"/>
                <a:gd name="connsiteY167" fmla="*/ 60338 h 933463"/>
                <a:gd name="connsiteX168" fmla="*/ 311150 w 1238250"/>
                <a:gd name="connsiteY168" fmla="*/ 69863 h 933463"/>
                <a:gd name="connsiteX169" fmla="*/ 301625 w 1238250"/>
                <a:gd name="connsiteY169" fmla="*/ 73038 h 933463"/>
                <a:gd name="connsiteX170" fmla="*/ 282575 w 1238250"/>
                <a:gd name="connsiteY170" fmla="*/ 85738 h 933463"/>
                <a:gd name="connsiteX171" fmla="*/ 273050 w 1238250"/>
                <a:gd name="connsiteY171" fmla="*/ 92088 h 933463"/>
                <a:gd name="connsiteX172" fmla="*/ 260350 w 1238250"/>
                <a:gd name="connsiteY172" fmla="*/ 111138 h 93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1238250" h="933463">
                  <a:moveTo>
                    <a:pt x="260350" y="111138"/>
                  </a:moveTo>
                  <a:cubicBezTo>
                    <a:pt x="256646" y="118017"/>
                    <a:pt x="254430" y="126154"/>
                    <a:pt x="250825" y="133363"/>
                  </a:cubicBezTo>
                  <a:cubicBezTo>
                    <a:pt x="249118" y="136776"/>
                    <a:pt x="246182" y="139475"/>
                    <a:pt x="244475" y="142888"/>
                  </a:cubicBezTo>
                  <a:cubicBezTo>
                    <a:pt x="242978" y="145881"/>
                    <a:pt x="242925" y="149487"/>
                    <a:pt x="241300" y="152413"/>
                  </a:cubicBezTo>
                  <a:cubicBezTo>
                    <a:pt x="237594" y="159084"/>
                    <a:pt x="232833" y="165113"/>
                    <a:pt x="228600" y="171463"/>
                  </a:cubicBezTo>
                  <a:lnTo>
                    <a:pt x="215900" y="190513"/>
                  </a:lnTo>
                  <a:cubicBezTo>
                    <a:pt x="213783" y="193688"/>
                    <a:pt x="210757" y="196418"/>
                    <a:pt x="209550" y="200038"/>
                  </a:cubicBezTo>
                  <a:cubicBezTo>
                    <a:pt x="208492" y="203213"/>
                    <a:pt x="207872" y="206570"/>
                    <a:pt x="206375" y="209563"/>
                  </a:cubicBezTo>
                  <a:cubicBezTo>
                    <a:pt x="204668" y="212976"/>
                    <a:pt x="201575" y="215601"/>
                    <a:pt x="200025" y="219088"/>
                  </a:cubicBezTo>
                  <a:cubicBezTo>
                    <a:pt x="197307" y="225205"/>
                    <a:pt x="197388" y="232569"/>
                    <a:pt x="193675" y="238138"/>
                  </a:cubicBezTo>
                  <a:cubicBezTo>
                    <a:pt x="175477" y="265435"/>
                    <a:pt x="197295" y="230898"/>
                    <a:pt x="184150" y="257188"/>
                  </a:cubicBezTo>
                  <a:cubicBezTo>
                    <a:pt x="182443" y="260601"/>
                    <a:pt x="179507" y="263300"/>
                    <a:pt x="177800" y="266713"/>
                  </a:cubicBezTo>
                  <a:cubicBezTo>
                    <a:pt x="176303" y="269706"/>
                    <a:pt x="175544" y="273020"/>
                    <a:pt x="174625" y="276238"/>
                  </a:cubicBezTo>
                  <a:cubicBezTo>
                    <a:pt x="173426" y="280434"/>
                    <a:pt x="173615" y="285149"/>
                    <a:pt x="171450" y="288938"/>
                  </a:cubicBezTo>
                  <a:cubicBezTo>
                    <a:pt x="169222" y="292837"/>
                    <a:pt x="165100" y="295288"/>
                    <a:pt x="161925" y="298463"/>
                  </a:cubicBezTo>
                  <a:cubicBezTo>
                    <a:pt x="154368" y="321133"/>
                    <a:pt x="159288" y="311944"/>
                    <a:pt x="149225" y="327038"/>
                  </a:cubicBezTo>
                  <a:cubicBezTo>
                    <a:pt x="148167" y="336563"/>
                    <a:pt x="149325" y="346606"/>
                    <a:pt x="146050" y="355613"/>
                  </a:cubicBezTo>
                  <a:cubicBezTo>
                    <a:pt x="144746" y="359199"/>
                    <a:pt x="139223" y="359265"/>
                    <a:pt x="136525" y="361963"/>
                  </a:cubicBezTo>
                  <a:cubicBezTo>
                    <a:pt x="130370" y="368118"/>
                    <a:pt x="129582" y="373266"/>
                    <a:pt x="127000" y="381013"/>
                  </a:cubicBezTo>
                  <a:cubicBezTo>
                    <a:pt x="128058" y="384188"/>
                    <a:pt x="127808" y="388171"/>
                    <a:pt x="130175" y="390538"/>
                  </a:cubicBezTo>
                  <a:cubicBezTo>
                    <a:pt x="132542" y="392905"/>
                    <a:pt x="136915" y="391857"/>
                    <a:pt x="139700" y="393713"/>
                  </a:cubicBezTo>
                  <a:cubicBezTo>
                    <a:pt x="143436" y="396204"/>
                    <a:pt x="146050" y="400063"/>
                    <a:pt x="149225" y="403238"/>
                  </a:cubicBezTo>
                  <a:cubicBezTo>
                    <a:pt x="156782" y="425908"/>
                    <a:pt x="161144" y="418575"/>
                    <a:pt x="146050" y="428638"/>
                  </a:cubicBezTo>
                  <a:cubicBezTo>
                    <a:pt x="146023" y="428748"/>
                    <a:pt x="141218" y="449345"/>
                    <a:pt x="139700" y="450863"/>
                  </a:cubicBezTo>
                  <a:cubicBezTo>
                    <a:pt x="134304" y="456259"/>
                    <a:pt x="120650" y="463563"/>
                    <a:pt x="120650" y="463563"/>
                  </a:cubicBezTo>
                  <a:lnTo>
                    <a:pt x="101600" y="457213"/>
                  </a:lnTo>
                  <a:cubicBezTo>
                    <a:pt x="98425" y="456155"/>
                    <a:pt x="94860" y="455894"/>
                    <a:pt x="92075" y="454038"/>
                  </a:cubicBezTo>
                  <a:cubicBezTo>
                    <a:pt x="79765" y="445832"/>
                    <a:pt x="86170" y="448895"/>
                    <a:pt x="73025" y="444513"/>
                  </a:cubicBezTo>
                  <a:cubicBezTo>
                    <a:pt x="67437" y="461278"/>
                    <a:pt x="71706" y="451253"/>
                    <a:pt x="57150" y="473088"/>
                  </a:cubicBezTo>
                  <a:cubicBezTo>
                    <a:pt x="55033" y="476263"/>
                    <a:pt x="54420" y="481406"/>
                    <a:pt x="50800" y="482613"/>
                  </a:cubicBezTo>
                  <a:lnTo>
                    <a:pt x="22225" y="492138"/>
                  </a:lnTo>
                  <a:lnTo>
                    <a:pt x="12700" y="495313"/>
                  </a:lnTo>
                  <a:cubicBezTo>
                    <a:pt x="3616" y="522565"/>
                    <a:pt x="17526" y="479186"/>
                    <a:pt x="6350" y="523888"/>
                  </a:cubicBezTo>
                  <a:cubicBezTo>
                    <a:pt x="4727" y="530382"/>
                    <a:pt x="0" y="542938"/>
                    <a:pt x="0" y="542938"/>
                  </a:cubicBezTo>
                  <a:cubicBezTo>
                    <a:pt x="3993" y="554916"/>
                    <a:pt x="4958" y="560596"/>
                    <a:pt x="15875" y="571513"/>
                  </a:cubicBezTo>
                  <a:cubicBezTo>
                    <a:pt x="19050" y="574688"/>
                    <a:pt x="22525" y="577589"/>
                    <a:pt x="25400" y="581038"/>
                  </a:cubicBezTo>
                  <a:cubicBezTo>
                    <a:pt x="27843" y="583969"/>
                    <a:pt x="29532" y="587458"/>
                    <a:pt x="31750" y="590563"/>
                  </a:cubicBezTo>
                  <a:cubicBezTo>
                    <a:pt x="34826" y="594869"/>
                    <a:pt x="38199" y="598957"/>
                    <a:pt x="41275" y="603263"/>
                  </a:cubicBezTo>
                  <a:cubicBezTo>
                    <a:pt x="43493" y="606368"/>
                    <a:pt x="45182" y="609857"/>
                    <a:pt x="47625" y="612788"/>
                  </a:cubicBezTo>
                  <a:cubicBezTo>
                    <a:pt x="50500" y="616237"/>
                    <a:pt x="54393" y="618769"/>
                    <a:pt x="57150" y="622313"/>
                  </a:cubicBezTo>
                  <a:cubicBezTo>
                    <a:pt x="95376" y="671461"/>
                    <a:pt x="57057" y="622145"/>
                    <a:pt x="73025" y="650888"/>
                  </a:cubicBezTo>
                  <a:cubicBezTo>
                    <a:pt x="76731" y="657559"/>
                    <a:pt x="81492" y="663588"/>
                    <a:pt x="85725" y="669938"/>
                  </a:cubicBezTo>
                  <a:lnTo>
                    <a:pt x="98425" y="688988"/>
                  </a:lnTo>
                  <a:lnTo>
                    <a:pt x="104775" y="698513"/>
                  </a:lnTo>
                  <a:cubicBezTo>
                    <a:pt x="106892" y="701688"/>
                    <a:pt x="108427" y="705340"/>
                    <a:pt x="111125" y="708038"/>
                  </a:cubicBezTo>
                  <a:cubicBezTo>
                    <a:pt x="114300" y="711213"/>
                    <a:pt x="117893" y="714019"/>
                    <a:pt x="120650" y="717563"/>
                  </a:cubicBezTo>
                  <a:cubicBezTo>
                    <a:pt x="125335" y="723587"/>
                    <a:pt x="129117" y="730263"/>
                    <a:pt x="133350" y="736613"/>
                  </a:cubicBezTo>
                  <a:cubicBezTo>
                    <a:pt x="135467" y="739788"/>
                    <a:pt x="137002" y="743440"/>
                    <a:pt x="139700" y="746138"/>
                  </a:cubicBezTo>
                  <a:cubicBezTo>
                    <a:pt x="151923" y="758361"/>
                    <a:pt x="145489" y="753172"/>
                    <a:pt x="158750" y="762013"/>
                  </a:cubicBezTo>
                  <a:cubicBezTo>
                    <a:pt x="175683" y="787413"/>
                    <a:pt x="153458" y="756721"/>
                    <a:pt x="174625" y="777888"/>
                  </a:cubicBezTo>
                  <a:cubicBezTo>
                    <a:pt x="177323" y="780586"/>
                    <a:pt x="178277" y="784715"/>
                    <a:pt x="180975" y="787413"/>
                  </a:cubicBezTo>
                  <a:cubicBezTo>
                    <a:pt x="183673" y="790111"/>
                    <a:pt x="187569" y="791320"/>
                    <a:pt x="190500" y="793763"/>
                  </a:cubicBezTo>
                  <a:cubicBezTo>
                    <a:pt x="193949" y="796638"/>
                    <a:pt x="196481" y="800531"/>
                    <a:pt x="200025" y="803288"/>
                  </a:cubicBezTo>
                  <a:cubicBezTo>
                    <a:pt x="206049" y="807973"/>
                    <a:pt x="213679" y="810592"/>
                    <a:pt x="219075" y="815988"/>
                  </a:cubicBezTo>
                  <a:cubicBezTo>
                    <a:pt x="222250" y="819163"/>
                    <a:pt x="225056" y="822756"/>
                    <a:pt x="228600" y="825513"/>
                  </a:cubicBezTo>
                  <a:cubicBezTo>
                    <a:pt x="234624" y="830198"/>
                    <a:pt x="242254" y="832817"/>
                    <a:pt x="247650" y="838213"/>
                  </a:cubicBezTo>
                  <a:cubicBezTo>
                    <a:pt x="262571" y="853134"/>
                    <a:pt x="253439" y="845247"/>
                    <a:pt x="276225" y="860438"/>
                  </a:cubicBezTo>
                  <a:cubicBezTo>
                    <a:pt x="279400" y="862555"/>
                    <a:pt x="282337" y="865081"/>
                    <a:pt x="285750" y="866788"/>
                  </a:cubicBezTo>
                  <a:cubicBezTo>
                    <a:pt x="289983" y="868905"/>
                    <a:pt x="294391" y="870703"/>
                    <a:pt x="298450" y="873138"/>
                  </a:cubicBezTo>
                  <a:cubicBezTo>
                    <a:pt x="304994" y="877065"/>
                    <a:pt x="310260" y="883425"/>
                    <a:pt x="317500" y="885838"/>
                  </a:cubicBezTo>
                  <a:lnTo>
                    <a:pt x="374650" y="904888"/>
                  </a:lnTo>
                  <a:lnTo>
                    <a:pt x="412750" y="917588"/>
                  </a:lnTo>
                  <a:lnTo>
                    <a:pt x="422275" y="920763"/>
                  </a:lnTo>
                  <a:cubicBezTo>
                    <a:pt x="425450" y="921821"/>
                    <a:pt x="428553" y="923126"/>
                    <a:pt x="431800" y="923938"/>
                  </a:cubicBezTo>
                  <a:cubicBezTo>
                    <a:pt x="436033" y="924996"/>
                    <a:pt x="440304" y="925914"/>
                    <a:pt x="444500" y="927113"/>
                  </a:cubicBezTo>
                  <a:cubicBezTo>
                    <a:pt x="476384" y="936223"/>
                    <a:pt x="427023" y="923537"/>
                    <a:pt x="466725" y="933463"/>
                  </a:cubicBezTo>
                  <a:cubicBezTo>
                    <a:pt x="490008" y="932405"/>
                    <a:pt x="513331" y="932010"/>
                    <a:pt x="536575" y="930288"/>
                  </a:cubicBezTo>
                  <a:cubicBezTo>
                    <a:pt x="548115" y="929433"/>
                    <a:pt x="560849" y="924313"/>
                    <a:pt x="571500" y="920763"/>
                  </a:cubicBezTo>
                  <a:lnTo>
                    <a:pt x="581025" y="917588"/>
                  </a:lnTo>
                  <a:cubicBezTo>
                    <a:pt x="582083" y="914413"/>
                    <a:pt x="582703" y="911056"/>
                    <a:pt x="584200" y="908063"/>
                  </a:cubicBezTo>
                  <a:cubicBezTo>
                    <a:pt x="585907" y="904650"/>
                    <a:pt x="589343" y="902158"/>
                    <a:pt x="590550" y="898538"/>
                  </a:cubicBezTo>
                  <a:cubicBezTo>
                    <a:pt x="599241" y="872465"/>
                    <a:pt x="585471" y="884991"/>
                    <a:pt x="603250" y="873138"/>
                  </a:cubicBezTo>
                  <a:cubicBezTo>
                    <a:pt x="604308" y="869963"/>
                    <a:pt x="606425" y="866960"/>
                    <a:pt x="606425" y="863613"/>
                  </a:cubicBezTo>
                  <a:cubicBezTo>
                    <a:pt x="606425" y="853389"/>
                    <a:pt x="601039" y="852614"/>
                    <a:pt x="593725" y="847738"/>
                  </a:cubicBezTo>
                  <a:cubicBezTo>
                    <a:pt x="562657" y="801136"/>
                    <a:pt x="594201" y="850159"/>
                    <a:pt x="574675" y="815988"/>
                  </a:cubicBezTo>
                  <a:cubicBezTo>
                    <a:pt x="572782" y="812675"/>
                    <a:pt x="569875" y="809950"/>
                    <a:pt x="568325" y="806463"/>
                  </a:cubicBezTo>
                  <a:cubicBezTo>
                    <a:pt x="563908" y="796525"/>
                    <a:pt x="561439" y="785268"/>
                    <a:pt x="558800" y="774713"/>
                  </a:cubicBezTo>
                  <a:cubicBezTo>
                    <a:pt x="559858" y="770480"/>
                    <a:pt x="558072" y="763964"/>
                    <a:pt x="561975" y="762013"/>
                  </a:cubicBezTo>
                  <a:cubicBezTo>
                    <a:pt x="570547" y="757727"/>
                    <a:pt x="581097" y="760414"/>
                    <a:pt x="590550" y="758838"/>
                  </a:cubicBezTo>
                  <a:cubicBezTo>
                    <a:pt x="593851" y="758288"/>
                    <a:pt x="596900" y="756721"/>
                    <a:pt x="600075" y="755663"/>
                  </a:cubicBezTo>
                  <a:cubicBezTo>
                    <a:pt x="611406" y="738666"/>
                    <a:pt x="603727" y="748836"/>
                    <a:pt x="625475" y="727088"/>
                  </a:cubicBezTo>
                  <a:lnTo>
                    <a:pt x="635000" y="717563"/>
                  </a:lnTo>
                  <a:cubicBezTo>
                    <a:pt x="638175" y="714388"/>
                    <a:pt x="640789" y="710529"/>
                    <a:pt x="644525" y="708038"/>
                  </a:cubicBezTo>
                  <a:lnTo>
                    <a:pt x="654050" y="701688"/>
                  </a:lnTo>
                  <a:cubicBezTo>
                    <a:pt x="658260" y="695373"/>
                    <a:pt x="665112" y="690525"/>
                    <a:pt x="657225" y="682638"/>
                  </a:cubicBezTo>
                  <a:cubicBezTo>
                    <a:pt x="654858" y="680271"/>
                    <a:pt x="650875" y="680521"/>
                    <a:pt x="647700" y="679463"/>
                  </a:cubicBezTo>
                  <a:cubicBezTo>
                    <a:pt x="626561" y="658324"/>
                    <a:pt x="646487" y="681090"/>
                    <a:pt x="635000" y="660413"/>
                  </a:cubicBezTo>
                  <a:cubicBezTo>
                    <a:pt x="631294" y="653742"/>
                    <a:pt x="622300" y="641363"/>
                    <a:pt x="622300" y="641363"/>
                  </a:cubicBezTo>
                  <a:cubicBezTo>
                    <a:pt x="623358" y="638188"/>
                    <a:pt x="623108" y="634205"/>
                    <a:pt x="625475" y="631838"/>
                  </a:cubicBezTo>
                  <a:cubicBezTo>
                    <a:pt x="627842" y="629471"/>
                    <a:pt x="631733" y="629389"/>
                    <a:pt x="635000" y="628663"/>
                  </a:cubicBezTo>
                  <a:cubicBezTo>
                    <a:pt x="641284" y="627266"/>
                    <a:pt x="647700" y="626546"/>
                    <a:pt x="654050" y="625488"/>
                  </a:cubicBezTo>
                  <a:cubicBezTo>
                    <a:pt x="657225" y="623371"/>
                    <a:pt x="660644" y="621581"/>
                    <a:pt x="663575" y="619138"/>
                  </a:cubicBezTo>
                  <a:cubicBezTo>
                    <a:pt x="667024" y="616263"/>
                    <a:pt x="669364" y="612104"/>
                    <a:pt x="673100" y="609613"/>
                  </a:cubicBezTo>
                  <a:cubicBezTo>
                    <a:pt x="675885" y="607757"/>
                    <a:pt x="679699" y="608063"/>
                    <a:pt x="682625" y="606438"/>
                  </a:cubicBezTo>
                  <a:cubicBezTo>
                    <a:pt x="689296" y="602732"/>
                    <a:pt x="695325" y="597971"/>
                    <a:pt x="701675" y="593738"/>
                  </a:cubicBezTo>
                  <a:lnTo>
                    <a:pt x="720725" y="581038"/>
                  </a:lnTo>
                  <a:cubicBezTo>
                    <a:pt x="723900" y="578921"/>
                    <a:pt x="726630" y="575895"/>
                    <a:pt x="730250" y="574688"/>
                  </a:cubicBezTo>
                  <a:cubicBezTo>
                    <a:pt x="736600" y="572571"/>
                    <a:pt x="742806" y="569961"/>
                    <a:pt x="749300" y="568338"/>
                  </a:cubicBezTo>
                  <a:cubicBezTo>
                    <a:pt x="789002" y="558412"/>
                    <a:pt x="739641" y="571098"/>
                    <a:pt x="771525" y="561988"/>
                  </a:cubicBezTo>
                  <a:cubicBezTo>
                    <a:pt x="775721" y="560789"/>
                    <a:pt x="780045" y="560067"/>
                    <a:pt x="784225" y="558813"/>
                  </a:cubicBezTo>
                  <a:cubicBezTo>
                    <a:pt x="790636" y="556890"/>
                    <a:pt x="803275" y="552463"/>
                    <a:pt x="803275" y="552463"/>
                  </a:cubicBezTo>
                  <a:cubicBezTo>
                    <a:pt x="808567" y="553521"/>
                    <a:pt x="815334" y="551822"/>
                    <a:pt x="819150" y="555638"/>
                  </a:cubicBezTo>
                  <a:cubicBezTo>
                    <a:pt x="823883" y="560371"/>
                    <a:pt x="823383" y="568338"/>
                    <a:pt x="825500" y="574688"/>
                  </a:cubicBezTo>
                  <a:cubicBezTo>
                    <a:pt x="826558" y="577863"/>
                    <a:pt x="825500" y="583155"/>
                    <a:pt x="828675" y="584213"/>
                  </a:cubicBezTo>
                  <a:lnTo>
                    <a:pt x="838200" y="587388"/>
                  </a:lnTo>
                  <a:cubicBezTo>
                    <a:pt x="841375" y="586330"/>
                    <a:pt x="845358" y="586580"/>
                    <a:pt x="847725" y="584213"/>
                  </a:cubicBezTo>
                  <a:cubicBezTo>
                    <a:pt x="850092" y="581846"/>
                    <a:pt x="849044" y="577473"/>
                    <a:pt x="850900" y="574688"/>
                  </a:cubicBezTo>
                  <a:cubicBezTo>
                    <a:pt x="853391" y="570952"/>
                    <a:pt x="856689" y="567654"/>
                    <a:pt x="860425" y="565163"/>
                  </a:cubicBezTo>
                  <a:cubicBezTo>
                    <a:pt x="863210" y="563307"/>
                    <a:pt x="866721" y="562869"/>
                    <a:pt x="869950" y="561988"/>
                  </a:cubicBezTo>
                  <a:cubicBezTo>
                    <a:pt x="878370" y="559692"/>
                    <a:pt x="886792" y="557350"/>
                    <a:pt x="895350" y="555638"/>
                  </a:cubicBezTo>
                  <a:cubicBezTo>
                    <a:pt x="919783" y="550751"/>
                    <a:pt x="905990" y="553772"/>
                    <a:pt x="936625" y="546113"/>
                  </a:cubicBezTo>
                  <a:lnTo>
                    <a:pt x="949325" y="542938"/>
                  </a:lnTo>
                  <a:cubicBezTo>
                    <a:pt x="1094525" y="551005"/>
                    <a:pt x="913119" y="542938"/>
                    <a:pt x="1069975" y="542938"/>
                  </a:cubicBezTo>
                  <a:cubicBezTo>
                    <a:pt x="1099627" y="542938"/>
                    <a:pt x="1129242" y="545055"/>
                    <a:pt x="1158875" y="546113"/>
                  </a:cubicBezTo>
                  <a:cubicBezTo>
                    <a:pt x="1168400" y="545055"/>
                    <a:pt x="1181003" y="550029"/>
                    <a:pt x="1187450" y="542938"/>
                  </a:cubicBezTo>
                  <a:cubicBezTo>
                    <a:pt x="1194605" y="535068"/>
                    <a:pt x="1189008" y="521700"/>
                    <a:pt x="1190625" y="511188"/>
                  </a:cubicBezTo>
                  <a:cubicBezTo>
                    <a:pt x="1191948" y="502586"/>
                    <a:pt x="1201669" y="485834"/>
                    <a:pt x="1206500" y="482613"/>
                  </a:cubicBezTo>
                  <a:cubicBezTo>
                    <a:pt x="1214967" y="476969"/>
                    <a:pt x="1218968" y="475200"/>
                    <a:pt x="1225550" y="466738"/>
                  </a:cubicBezTo>
                  <a:cubicBezTo>
                    <a:pt x="1230235" y="460714"/>
                    <a:pt x="1238250" y="447688"/>
                    <a:pt x="1238250" y="447688"/>
                  </a:cubicBezTo>
                  <a:lnTo>
                    <a:pt x="1219200" y="419113"/>
                  </a:lnTo>
                  <a:cubicBezTo>
                    <a:pt x="1217083" y="415938"/>
                    <a:pt x="1214057" y="413208"/>
                    <a:pt x="1212850" y="409588"/>
                  </a:cubicBezTo>
                  <a:cubicBezTo>
                    <a:pt x="1211792" y="406413"/>
                    <a:pt x="1211172" y="403056"/>
                    <a:pt x="1209675" y="400063"/>
                  </a:cubicBezTo>
                  <a:cubicBezTo>
                    <a:pt x="1207968" y="396650"/>
                    <a:pt x="1205032" y="393951"/>
                    <a:pt x="1203325" y="390538"/>
                  </a:cubicBezTo>
                  <a:cubicBezTo>
                    <a:pt x="1199417" y="382722"/>
                    <a:pt x="1198194" y="369280"/>
                    <a:pt x="1196975" y="361963"/>
                  </a:cubicBezTo>
                  <a:cubicBezTo>
                    <a:pt x="1198033" y="350321"/>
                    <a:pt x="1197701" y="338468"/>
                    <a:pt x="1200150" y="327038"/>
                  </a:cubicBezTo>
                  <a:cubicBezTo>
                    <a:pt x="1200950" y="323307"/>
                    <a:pt x="1204950" y="321000"/>
                    <a:pt x="1206500" y="317513"/>
                  </a:cubicBezTo>
                  <a:cubicBezTo>
                    <a:pt x="1209218" y="311396"/>
                    <a:pt x="1210733" y="304813"/>
                    <a:pt x="1212850" y="298463"/>
                  </a:cubicBezTo>
                  <a:cubicBezTo>
                    <a:pt x="1217405" y="284798"/>
                    <a:pt x="1215213" y="292185"/>
                    <a:pt x="1219200" y="276238"/>
                  </a:cubicBezTo>
                  <a:cubicBezTo>
                    <a:pt x="1218142" y="251896"/>
                    <a:pt x="1224580" y="226026"/>
                    <a:pt x="1216025" y="203213"/>
                  </a:cubicBezTo>
                  <a:cubicBezTo>
                    <a:pt x="1213029" y="195224"/>
                    <a:pt x="1198857" y="202283"/>
                    <a:pt x="1190625" y="200038"/>
                  </a:cubicBezTo>
                  <a:cubicBezTo>
                    <a:pt x="1186944" y="199034"/>
                    <a:pt x="1184513" y="195395"/>
                    <a:pt x="1181100" y="193688"/>
                  </a:cubicBezTo>
                  <a:cubicBezTo>
                    <a:pt x="1178107" y="192191"/>
                    <a:pt x="1174568" y="192010"/>
                    <a:pt x="1171575" y="190513"/>
                  </a:cubicBezTo>
                  <a:cubicBezTo>
                    <a:pt x="1168162" y="188806"/>
                    <a:pt x="1165363" y="186056"/>
                    <a:pt x="1162050" y="184163"/>
                  </a:cubicBezTo>
                  <a:cubicBezTo>
                    <a:pt x="1157941" y="181815"/>
                    <a:pt x="1153459" y="180161"/>
                    <a:pt x="1149350" y="177813"/>
                  </a:cubicBezTo>
                  <a:cubicBezTo>
                    <a:pt x="1146037" y="175920"/>
                    <a:pt x="1143332" y="172966"/>
                    <a:pt x="1139825" y="171463"/>
                  </a:cubicBezTo>
                  <a:cubicBezTo>
                    <a:pt x="1135814" y="169744"/>
                    <a:pt x="1131358" y="169346"/>
                    <a:pt x="1127125" y="168288"/>
                  </a:cubicBezTo>
                  <a:cubicBezTo>
                    <a:pt x="1097257" y="148376"/>
                    <a:pt x="1144444" y="178890"/>
                    <a:pt x="1101725" y="155588"/>
                  </a:cubicBezTo>
                  <a:cubicBezTo>
                    <a:pt x="1095025" y="151934"/>
                    <a:pt x="1089025" y="147121"/>
                    <a:pt x="1082675" y="142888"/>
                  </a:cubicBezTo>
                  <a:cubicBezTo>
                    <a:pt x="1079500" y="140771"/>
                    <a:pt x="1076563" y="138245"/>
                    <a:pt x="1073150" y="136538"/>
                  </a:cubicBezTo>
                  <a:cubicBezTo>
                    <a:pt x="1064683" y="132305"/>
                    <a:pt x="1055626" y="129089"/>
                    <a:pt x="1047750" y="123838"/>
                  </a:cubicBezTo>
                  <a:cubicBezTo>
                    <a:pt x="1044575" y="121721"/>
                    <a:pt x="1041638" y="119195"/>
                    <a:pt x="1038225" y="117488"/>
                  </a:cubicBezTo>
                  <a:cubicBezTo>
                    <a:pt x="1027521" y="112136"/>
                    <a:pt x="1027011" y="116772"/>
                    <a:pt x="1016000" y="107963"/>
                  </a:cubicBezTo>
                  <a:cubicBezTo>
                    <a:pt x="1008988" y="102353"/>
                    <a:pt x="1001931" y="96385"/>
                    <a:pt x="996950" y="88913"/>
                  </a:cubicBezTo>
                  <a:cubicBezTo>
                    <a:pt x="994833" y="85738"/>
                    <a:pt x="993298" y="82086"/>
                    <a:pt x="990600" y="79388"/>
                  </a:cubicBezTo>
                  <a:cubicBezTo>
                    <a:pt x="987902" y="76690"/>
                    <a:pt x="984006" y="75481"/>
                    <a:pt x="981075" y="73038"/>
                  </a:cubicBezTo>
                  <a:cubicBezTo>
                    <a:pt x="977626" y="70163"/>
                    <a:pt x="974999" y="66388"/>
                    <a:pt x="971550" y="63513"/>
                  </a:cubicBezTo>
                  <a:cubicBezTo>
                    <a:pt x="965923" y="58824"/>
                    <a:pt x="955719" y="53553"/>
                    <a:pt x="949325" y="50813"/>
                  </a:cubicBezTo>
                  <a:cubicBezTo>
                    <a:pt x="946249" y="49495"/>
                    <a:pt x="942726" y="49263"/>
                    <a:pt x="939800" y="47638"/>
                  </a:cubicBezTo>
                  <a:cubicBezTo>
                    <a:pt x="933129" y="43932"/>
                    <a:pt x="927100" y="39171"/>
                    <a:pt x="920750" y="34938"/>
                  </a:cubicBezTo>
                  <a:cubicBezTo>
                    <a:pt x="917575" y="32821"/>
                    <a:pt x="914845" y="29795"/>
                    <a:pt x="911225" y="28588"/>
                  </a:cubicBezTo>
                  <a:lnTo>
                    <a:pt x="882650" y="19063"/>
                  </a:lnTo>
                  <a:lnTo>
                    <a:pt x="873125" y="15888"/>
                  </a:lnTo>
                  <a:cubicBezTo>
                    <a:pt x="869950" y="14830"/>
                    <a:pt x="866847" y="13525"/>
                    <a:pt x="863600" y="12713"/>
                  </a:cubicBezTo>
                  <a:cubicBezTo>
                    <a:pt x="859367" y="11655"/>
                    <a:pt x="855096" y="10737"/>
                    <a:pt x="850900" y="9538"/>
                  </a:cubicBezTo>
                  <a:cubicBezTo>
                    <a:pt x="847682" y="8619"/>
                    <a:pt x="844622" y="7175"/>
                    <a:pt x="841375" y="6363"/>
                  </a:cubicBezTo>
                  <a:lnTo>
                    <a:pt x="815975" y="13"/>
                  </a:lnTo>
                  <a:cubicBezTo>
                    <a:pt x="813311" y="66"/>
                    <a:pt x="672880" y="-863"/>
                    <a:pt x="622300" y="6363"/>
                  </a:cubicBezTo>
                  <a:cubicBezTo>
                    <a:pt x="611616" y="7889"/>
                    <a:pt x="601133" y="10596"/>
                    <a:pt x="590550" y="12713"/>
                  </a:cubicBezTo>
                  <a:cubicBezTo>
                    <a:pt x="579638" y="14895"/>
                    <a:pt x="572437" y="16074"/>
                    <a:pt x="561975" y="19063"/>
                  </a:cubicBezTo>
                  <a:cubicBezTo>
                    <a:pt x="558757" y="19982"/>
                    <a:pt x="555697" y="21426"/>
                    <a:pt x="552450" y="22238"/>
                  </a:cubicBezTo>
                  <a:cubicBezTo>
                    <a:pt x="547215" y="23547"/>
                    <a:pt x="541810" y="24104"/>
                    <a:pt x="536575" y="25413"/>
                  </a:cubicBezTo>
                  <a:cubicBezTo>
                    <a:pt x="520806" y="29355"/>
                    <a:pt x="532523" y="28123"/>
                    <a:pt x="514350" y="34938"/>
                  </a:cubicBezTo>
                  <a:cubicBezTo>
                    <a:pt x="510264" y="36470"/>
                    <a:pt x="505846" y="36914"/>
                    <a:pt x="501650" y="38113"/>
                  </a:cubicBezTo>
                  <a:cubicBezTo>
                    <a:pt x="498432" y="39032"/>
                    <a:pt x="495467" y="41112"/>
                    <a:pt x="492125" y="41288"/>
                  </a:cubicBezTo>
                  <a:cubicBezTo>
                    <a:pt x="455119" y="43236"/>
                    <a:pt x="418042" y="43405"/>
                    <a:pt x="381000" y="44463"/>
                  </a:cubicBezTo>
                  <a:cubicBezTo>
                    <a:pt x="362990" y="46714"/>
                    <a:pt x="357884" y="46318"/>
                    <a:pt x="342900" y="50813"/>
                  </a:cubicBezTo>
                  <a:cubicBezTo>
                    <a:pt x="336489" y="52736"/>
                    <a:pt x="330200" y="55046"/>
                    <a:pt x="323850" y="57163"/>
                  </a:cubicBezTo>
                  <a:lnTo>
                    <a:pt x="314325" y="60338"/>
                  </a:lnTo>
                  <a:cubicBezTo>
                    <a:pt x="313267" y="63513"/>
                    <a:pt x="313517" y="67496"/>
                    <a:pt x="311150" y="69863"/>
                  </a:cubicBezTo>
                  <a:cubicBezTo>
                    <a:pt x="308783" y="72230"/>
                    <a:pt x="304551" y="71413"/>
                    <a:pt x="301625" y="73038"/>
                  </a:cubicBezTo>
                  <a:cubicBezTo>
                    <a:pt x="294954" y="76744"/>
                    <a:pt x="288925" y="81505"/>
                    <a:pt x="282575" y="85738"/>
                  </a:cubicBezTo>
                  <a:lnTo>
                    <a:pt x="273050" y="92088"/>
                  </a:lnTo>
                  <a:cubicBezTo>
                    <a:pt x="265040" y="104104"/>
                    <a:pt x="264054" y="104259"/>
                    <a:pt x="260350" y="111138"/>
                  </a:cubicBezTo>
                  <a:close/>
                </a:path>
              </a:pathLst>
            </a:custGeom>
            <a:solidFill>
              <a:srgbClr val="002060"/>
            </a:solidFill>
            <a:ln w="254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5" name="Freeform 8">
              <a:extLst>
                <a:ext uri="{FF2B5EF4-FFF2-40B4-BE49-F238E27FC236}">
                  <a16:creationId xmlns:a16="http://schemas.microsoft.com/office/drawing/2014/main" id="{CED95084-2487-46FA-9A29-6F8458AC755C}"/>
                </a:ext>
              </a:extLst>
            </p:cNvPr>
            <p:cNvSpPr/>
            <p:nvPr/>
          </p:nvSpPr>
          <p:spPr>
            <a:xfrm>
              <a:off x="8762247" y="1901747"/>
              <a:ext cx="1083330" cy="905979"/>
            </a:xfrm>
            <a:custGeom>
              <a:avLst/>
              <a:gdLst>
                <a:gd name="connsiteX0" fmla="*/ 231775 w 844550"/>
                <a:gd name="connsiteY0" fmla="*/ 111125 h 949326"/>
                <a:gd name="connsiteX1" fmla="*/ 225425 w 844550"/>
                <a:gd name="connsiteY1" fmla="*/ 133350 h 949326"/>
                <a:gd name="connsiteX2" fmla="*/ 212725 w 844550"/>
                <a:gd name="connsiteY2" fmla="*/ 155575 h 949326"/>
                <a:gd name="connsiteX3" fmla="*/ 209550 w 844550"/>
                <a:gd name="connsiteY3" fmla="*/ 168275 h 949326"/>
                <a:gd name="connsiteX4" fmla="*/ 206375 w 844550"/>
                <a:gd name="connsiteY4" fmla="*/ 177800 h 949326"/>
                <a:gd name="connsiteX5" fmla="*/ 196850 w 844550"/>
                <a:gd name="connsiteY5" fmla="*/ 219075 h 949326"/>
                <a:gd name="connsiteX6" fmla="*/ 180975 w 844550"/>
                <a:gd name="connsiteY6" fmla="*/ 266700 h 949326"/>
                <a:gd name="connsiteX7" fmla="*/ 177800 w 844550"/>
                <a:gd name="connsiteY7" fmla="*/ 276225 h 949326"/>
                <a:gd name="connsiteX8" fmla="*/ 174625 w 844550"/>
                <a:gd name="connsiteY8" fmla="*/ 285750 h 949326"/>
                <a:gd name="connsiteX9" fmla="*/ 171450 w 844550"/>
                <a:gd name="connsiteY9" fmla="*/ 304800 h 949326"/>
                <a:gd name="connsiteX10" fmla="*/ 165100 w 844550"/>
                <a:gd name="connsiteY10" fmla="*/ 314325 h 949326"/>
                <a:gd name="connsiteX11" fmla="*/ 142875 w 844550"/>
                <a:gd name="connsiteY11" fmla="*/ 346075 h 949326"/>
                <a:gd name="connsiteX12" fmla="*/ 123825 w 844550"/>
                <a:gd name="connsiteY12" fmla="*/ 374650 h 949326"/>
                <a:gd name="connsiteX13" fmla="*/ 117475 w 844550"/>
                <a:gd name="connsiteY13" fmla="*/ 384175 h 949326"/>
                <a:gd name="connsiteX14" fmla="*/ 104775 w 844550"/>
                <a:gd name="connsiteY14" fmla="*/ 406400 h 949326"/>
                <a:gd name="connsiteX15" fmla="*/ 95250 w 844550"/>
                <a:gd name="connsiteY15" fmla="*/ 425450 h 949326"/>
                <a:gd name="connsiteX16" fmla="*/ 92075 w 844550"/>
                <a:gd name="connsiteY16" fmla="*/ 434975 h 949326"/>
                <a:gd name="connsiteX17" fmla="*/ 79375 w 844550"/>
                <a:gd name="connsiteY17" fmla="*/ 454025 h 949326"/>
                <a:gd name="connsiteX18" fmla="*/ 73025 w 844550"/>
                <a:gd name="connsiteY18" fmla="*/ 463550 h 949326"/>
                <a:gd name="connsiteX19" fmla="*/ 66675 w 844550"/>
                <a:gd name="connsiteY19" fmla="*/ 473075 h 949326"/>
                <a:gd name="connsiteX20" fmla="*/ 57150 w 844550"/>
                <a:gd name="connsiteY20" fmla="*/ 492125 h 949326"/>
                <a:gd name="connsiteX21" fmla="*/ 50800 w 844550"/>
                <a:gd name="connsiteY21" fmla="*/ 511175 h 949326"/>
                <a:gd name="connsiteX22" fmla="*/ 47625 w 844550"/>
                <a:gd name="connsiteY22" fmla="*/ 520700 h 949326"/>
                <a:gd name="connsiteX23" fmla="*/ 41275 w 844550"/>
                <a:gd name="connsiteY23" fmla="*/ 530225 h 949326"/>
                <a:gd name="connsiteX24" fmla="*/ 53975 w 844550"/>
                <a:gd name="connsiteY24" fmla="*/ 549275 h 949326"/>
                <a:gd name="connsiteX25" fmla="*/ 66675 w 844550"/>
                <a:gd name="connsiteY25" fmla="*/ 568325 h 949326"/>
                <a:gd name="connsiteX26" fmla="*/ 76200 w 844550"/>
                <a:gd name="connsiteY26" fmla="*/ 587375 h 949326"/>
                <a:gd name="connsiteX27" fmla="*/ 85725 w 844550"/>
                <a:gd name="connsiteY27" fmla="*/ 593725 h 949326"/>
                <a:gd name="connsiteX28" fmla="*/ 142875 w 844550"/>
                <a:gd name="connsiteY28" fmla="*/ 587375 h 949326"/>
                <a:gd name="connsiteX29" fmla="*/ 136525 w 844550"/>
                <a:gd name="connsiteY29" fmla="*/ 606425 h 949326"/>
                <a:gd name="connsiteX30" fmla="*/ 123825 w 844550"/>
                <a:gd name="connsiteY30" fmla="*/ 625475 h 949326"/>
                <a:gd name="connsiteX31" fmla="*/ 117475 w 844550"/>
                <a:gd name="connsiteY31" fmla="*/ 644525 h 949326"/>
                <a:gd name="connsiteX32" fmla="*/ 114300 w 844550"/>
                <a:gd name="connsiteY32" fmla="*/ 685800 h 949326"/>
                <a:gd name="connsiteX33" fmla="*/ 111125 w 844550"/>
                <a:gd name="connsiteY33" fmla="*/ 704850 h 949326"/>
                <a:gd name="connsiteX34" fmla="*/ 92075 w 844550"/>
                <a:gd name="connsiteY34" fmla="*/ 711200 h 949326"/>
                <a:gd name="connsiteX35" fmla="*/ 73025 w 844550"/>
                <a:gd name="connsiteY35" fmla="*/ 723900 h 949326"/>
                <a:gd name="connsiteX36" fmla="*/ 63500 w 844550"/>
                <a:gd name="connsiteY36" fmla="*/ 727075 h 949326"/>
                <a:gd name="connsiteX37" fmla="*/ 44450 w 844550"/>
                <a:gd name="connsiteY37" fmla="*/ 739775 h 949326"/>
                <a:gd name="connsiteX38" fmla="*/ 38100 w 844550"/>
                <a:gd name="connsiteY38" fmla="*/ 749300 h 949326"/>
                <a:gd name="connsiteX39" fmla="*/ 34925 w 844550"/>
                <a:gd name="connsiteY39" fmla="*/ 758825 h 949326"/>
                <a:gd name="connsiteX40" fmla="*/ 22225 w 844550"/>
                <a:gd name="connsiteY40" fmla="*/ 777875 h 949326"/>
                <a:gd name="connsiteX41" fmla="*/ 15875 w 844550"/>
                <a:gd name="connsiteY41" fmla="*/ 796925 h 949326"/>
                <a:gd name="connsiteX42" fmla="*/ 0 w 844550"/>
                <a:gd name="connsiteY42" fmla="*/ 825500 h 949326"/>
                <a:gd name="connsiteX43" fmla="*/ 53975 w 844550"/>
                <a:gd name="connsiteY43" fmla="*/ 828675 h 949326"/>
                <a:gd name="connsiteX44" fmla="*/ 69850 w 844550"/>
                <a:gd name="connsiteY44" fmla="*/ 831850 h 949326"/>
                <a:gd name="connsiteX45" fmla="*/ 73025 w 844550"/>
                <a:gd name="connsiteY45" fmla="*/ 841375 h 949326"/>
                <a:gd name="connsiteX46" fmla="*/ 69850 w 844550"/>
                <a:gd name="connsiteY46" fmla="*/ 850900 h 949326"/>
                <a:gd name="connsiteX47" fmla="*/ 63500 w 844550"/>
                <a:gd name="connsiteY47" fmla="*/ 860425 h 949326"/>
                <a:gd name="connsiteX48" fmla="*/ 57150 w 844550"/>
                <a:gd name="connsiteY48" fmla="*/ 879475 h 949326"/>
                <a:gd name="connsiteX49" fmla="*/ 53975 w 844550"/>
                <a:gd name="connsiteY49" fmla="*/ 889000 h 949326"/>
                <a:gd name="connsiteX50" fmla="*/ 117475 w 844550"/>
                <a:gd name="connsiteY50" fmla="*/ 895350 h 949326"/>
                <a:gd name="connsiteX51" fmla="*/ 136525 w 844550"/>
                <a:gd name="connsiteY51" fmla="*/ 901700 h 949326"/>
                <a:gd name="connsiteX52" fmla="*/ 133350 w 844550"/>
                <a:gd name="connsiteY52" fmla="*/ 920750 h 949326"/>
                <a:gd name="connsiteX53" fmla="*/ 234950 w 844550"/>
                <a:gd name="connsiteY53" fmla="*/ 936625 h 949326"/>
                <a:gd name="connsiteX54" fmla="*/ 234950 w 844550"/>
                <a:gd name="connsiteY54" fmla="*/ 819150 h 949326"/>
                <a:gd name="connsiteX55" fmla="*/ 307975 w 844550"/>
                <a:gd name="connsiteY55" fmla="*/ 822325 h 949326"/>
                <a:gd name="connsiteX56" fmla="*/ 327025 w 844550"/>
                <a:gd name="connsiteY56" fmla="*/ 831850 h 949326"/>
                <a:gd name="connsiteX57" fmla="*/ 346075 w 844550"/>
                <a:gd name="connsiteY57" fmla="*/ 838200 h 949326"/>
                <a:gd name="connsiteX58" fmla="*/ 365125 w 844550"/>
                <a:gd name="connsiteY58" fmla="*/ 844550 h 949326"/>
                <a:gd name="connsiteX59" fmla="*/ 374650 w 844550"/>
                <a:gd name="connsiteY59" fmla="*/ 847725 h 949326"/>
                <a:gd name="connsiteX60" fmla="*/ 393700 w 844550"/>
                <a:gd name="connsiteY60" fmla="*/ 860425 h 949326"/>
                <a:gd name="connsiteX61" fmla="*/ 403225 w 844550"/>
                <a:gd name="connsiteY61" fmla="*/ 866775 h 949326"/>
                <a:gd name="connsiteX62" fmla="*/ 412750 w 844550"/>
                <a:gd name="connsiteY62" fmla="*/ 869950 h 949326"/>
                <a:gd name="connsiteX63" fmla="*/ 422275 w 844550"/>
                <a:gd name="connsiteY63" fmla="*/ 876300 h 949326"/>
                <a:gd name="connsiteX64" fmla="*/ 441325 w 844550"/>
                <a:gd name="connsiteY64" fmla="*/ 882650 h 949326"/>
                <a:gd name="connsiteX65" fmla="*/ 450850 w 844550"/>
                <a:gd name="connsiteY65" fmla="*/ 885825 h 949326"/>
                <a:gd name="connsiteX66" fmla="*/ 460375 w 844550"/>
                <a:gd name="connsiteY66" fmla="*/ 889000 h 949326"/>
                <a:gd name="connsiteX67" fmla="*/ 469900 w 844550"/>
                <a:gd name="connsiteY67" fmla="*/ 895350 h 949326"/>
                <a:gd name="connsiteX68" fmla="*/ 479425 w 844550"/>
                <a:gd name="connsiteY68" fmla="*/ 889000 h 949326"/>
                <a:gd name="connsiteX69" fmla="*/ 539750 w 844550"/>
                <a:gd name="connsiteY69" fmla="*/ 882650 h 949326"/>
                <a:gd name="connsiteX70" fmla="*/ 581025 w 844550"/>
                <a:gd name="connsiteY70" fmla="*/ 876300 h 949326"/>
                <a:gd name="connsiteX71" fmla="*/ 590550 w 844550"/>
                <a:gd name="connsiteY71" fmla="*/ 873125 h 949326"/>
                <a:gd name="connsiteX72" fmla="*/ 593725 w 844550"/>
                <a:gd name="connsiteY72" fmla="*/ 828675 h 949326"/>
                <a:gd name="connsiteX73" fmla="*/ 596900 w 844550"/>
                <a:gd name="connsiteY73" fmla="*/ 819150 h 949326"/>
                <a:gd name="connsiteX74" fmla="*/ 606425 w 844550"/>
                <a:gd name="connsiteY74" fmla="*/ 787400 h 949326"/>
                <a:gd name="connsiteX75" fmla="*/ 612775 w 844550"/>
                <a:gd name="connsiteY75" fmla="*/ 768350 h 949326"/>
                <a:gd name="connsiteX76" fmla="*/ 615950 w 844550"/>
                <a:gd name="connsiteY76" fmla="*/ 758825 h 949326"/>
                <a:gd name="connsiteX77" fmla="*/ 622300 w 844550"/>
                <a:gd name="connsiteY77" fmla="*/ 749300 h 949326"/>
                <a:gd name="connsiteX78" fmla="*/ 641350 w 844550"/>
                <a:gd name="connsiteY78" fmla="*/ 758825 h 949326"/>
                <a:gd name="connsiteX79" fmla="*/ 660400 w 844550"/>
                <a:gd name="connsiteY79" fmla="*/ 774700 h 949326"/>
                <a:gd name="connsiteX80" fmla="*/ 688975 w 844550"/>
                <a:gd name="connsiteY80" fmla="*/ 787400 h 949326"/>
                <a:gd name="connsiteX81" fmla="*/ 695325 w 844550"/>
                <a:gd name="connsiteY81" fmla="*/ 796925 h 949326"/>
                <a:gd name="connsiteX82" fmla="*/ 704850 w 844550"/>
                <a:gd name="connsiteY82" fmla="*/ 790575 h 949326"/>
                <a:gd name="connsiteX83" fmla="*/ 723900 w 844550"/>
                <a:gd name="connsiteY83" fmla="*/ 784225 h 949326"/>
                <a:gd name="connsiteX84" fmla="*/ 755650 w 844550"/>
                <a:gd name="connsiteY84" fmla="*/ 777875 h 949326"/>
                <a:gd name="connsiteX85" fmla="*/ 784225 w 844550"/>
                <a:gd name="connsiteY85" fmla="*/ 768350 h 949326"/>
                <a:gd name="connsiteX86" fmla="*/ 793750 w 844550"/>
                <a:gd name="connsiteY86" fmla="*/ 765175 h 949326"/>
                <a:gd name="connsiteX87" fmla="*/ 825500 w 844550"/>
                <a:gd name="connsiteY87" fmla="*/ 755650 h 949326"/>
                <a:gd name="connsiteX88" fmla="*/ 835025 w 844550"/>
                <a:gd name="connsiteY88" fmla="*/ 752475 h 949326"/>
                <a:gd name="connsiteX89" fmla="*/ 844550 w 844550"/>
                <a:gd name="connsiteY89" fmla="*/ 749300 h 949326"/>
                <a:gd name="connsiteX90" fmla="*/ 835025 w 844550"/>
                <a:gd name="connsiteY90" fmla="*/ 730250 h 949326"/>
                <a:gd name="connsiteX91" fmla="*/ 825500 w 844550"/>
                <a:gd name="connsiteY91" fmla="*/ 723900 h 949326"/>
                <a:gd name="connsiteX92" fmla="*/ 806450 w 844550"/>
                <a:gd name="connsiteY92" fmla="*/ 704850 h 949326"/>
                <a:gd name="connsiteX93" fmla="*/ 790575 w 844550"/>
                <a:gd name="connsiteY93" fmla="*/ 685800 h 949326"/>
                <a:gd name="connsiteX94" fmla="*/ 771525 w 844550"/>
                <a:gd name="connsiteY94" fmla="*/ 669925 h 949326"/>
                <a:gd name="connsiteX95" fmla="*/ 777875 w 844550"/>
                <a:gd name="connsiteY95" fmla="*/ 660400 h 949326"/>
                <a:gd name="connsiteX96" fmla="*/ 796925 w 844550"/>
                <a:gd name="connsiteY96" fmla="*/ 654050 h 949326"/>
                <a:gd name="connsiteX97" fmla="*/ 790575 w 844550"/>
                <a:gd name="connsiteY97" fmla="*/ 644525 h 949326"/>
                <a:gd name="connsiteX98" fmla="*/ 777875 w 844550"/>
                <a:gd name="connsiteY98" fmla="*/ 641350 h 949326"/>
                <a:gd name="connsiteX99" fmla="*/ 768350 w 844550"/>
                <a:gd name="connsiteY99" fmla="*/ 635000 h 949326"/>
                <a:gd name="connsiteX100" fmla="*/ 758825 w 844550"/>
                <a:gd name="connsiteY100" fmla="*/ 631825 h 949326"/>
                <a:gd name="connsiteX101" fmla="*/ 730250 w 844550"/>
                <a:gd name="connsiteY101" fmla="*/ 609600 h 949326"/>
                <a:gd name="connsiteX102" fmla="*/ 723900 w 844550"/>
                <a:gd name="connsiteY102" fmla="*/ 600075 h 949326"/>
                <a:gd name="connsiteX103" fmla="*/ 739775 w 844550"/>
                <a:gd name="connsiteY103" fmla="*/ 584200 h 949326"/>
                <a:gd name="connsiteX104" fmla="*/ 755650 w 844550"/>
                <a:gd name="connsiteY104" fmla="*/ 565150 h 949326"/>
                <a:gd name="connsiteX105" fmla="*/ 752475 w 844550"/>
                <a:gd name="connsiteY105" fmla="*/ 555625 h 949326"/>
                <a:gd name="connsiteX106" fmla="*/ 742950 w 844550"/>
                <a:gd name="connsiteY106" fmla="*/ 552450 h 949326"/>
                <a:gd name="connsiteX107" fmla="*/ 723900 w 844550"/>
                <a:gd name="connsiteY107" fmla="*/ 539750 h 949326"/>
                <a:gd name="connsiteX108" fmla="*/ 704850 w 844550"/>
                <a:gd name="connsiteY108" fmla="*/ 520700 h 949326"/>
                <a:gd name="connsiteX109" fmla="*/ 692150 w 844550"/>
                <a:gd name="connsiteY109" fmla="*/ 514350 h 949326"/>
                <a:gd name="connsiteX110" fmla="*/ 682625 w 844550"/>
                <a:gd name="connsiteY110" fmla="*/ 504825 h 949326"/>
                <a:gd name="connsiteX111" fmla="*/ 673100 w 844550"/>
                <a:gd name="connsiteY111" fmla="*/ 498475 h 949326"/>
                <a:gd name="connsiteX112" fmla="*/ 682625 w 844550"/>
                <a:gd name="connsiteY112" fmla="*/ 495300 h 949326"/>
                <a:gd name="connsiteX113" fmla="*/ 701675 w 844550"/>
                <a:gd name="connsiteY113" fmla="*/ 463550 h 949326"/>
                <a:gd name="connsiteX114" fmla="*/ 717550 w 844550"/>
                <a:gd name="connsiteY114" fmla="*/ 441325 h 949326"/>
                <a:gd name="connsiteX115" fmla="*/ 730250 w 844550"/>
                <a:gd name="connsiteY115" fmla="*/ 412750 h 949326"/>
                <a:gd name="connsiteX116" fmla="*/ 739775 w 844550"/>
                <a:gd name="connsiteY116" fmla="*/ 396875 h 949326"/>
                <a:gd name="connsiteX117" fmla="*/ 752475 w 844550"/>
                <a:gd name="connsiteY117" fmla="*/ 374650 h 949326"/>
                <a:gd name="connsiteX118" fmla="*/ 755650 w 844550"/>
                <a:gd name="connsiteY118" fmla="*/ 361950 h 949326"/>
                <a:gd name="connsiteX119" fmla="*/ 768350 w 844550"/>
                <a:gd name="connsiteY119" fmla="*/ 342900 h 949326"/>
                <a:gd name="connsiteX120" fmla="*/ 781050 w 844550"/>
                <a:gd name="connsiteY120" fmla="*/ 323850 h 949326"/>
                <a:gd name="connsiteX121" fmla="*/ 793750 w 844550"/>
                <a:gd name="connsiteY121" fmla="*/ 301625 h 949326"/>
                <a:gd name="connsiteX122" fmla="*/ 806450 w 844550"/>
                <a:gd name="connsiteY122" fmla="*/ 282575 h 949326"/>
                <a:gd name="connsiteX123" fmla="*/ 809625 w 844550"/>
                <a:gd name="connsiteY123" fmla="*/ 273050 h 949326"/>
                <a:gd name="connsiteX124" fmla="*/ 828675 w 844550"/>
                <a:gd name="connsiteY124" fmla="*/ 244475 h 949326"/>
                <a:gd name="connsiteX125" fmla="*/ 835025 w 844550"/>
                <a:gd name="connsiteY125" fmla="*/ 234950 h 949326"/>
                <a:gd name="connsiteX126" fmla="*/ 838200 w 844550"/>
                <a:gd name="connsiteY126" fmla="*/ 225425 h 949326"/>
                <a:gd name="connsiteX127" fmla="*/ 831850 w 844550"/>
                <a:gd name="connsiteY127" fmla="*/ 215900 h 949326"/>
                <a:gd name="connsiteX128" fmla="*/ 822325 w 844550"/>
                <a:gd name="connsiteY128" fmla="*/ 212725 h 949326"/>
                <a:gd name="connsiteX129" fmla="*/ 812800 w 844550"/>
                <a:gd name="connsiteY129" fmla="*/ 206375 h 949326"/>
                <a:gd name="connsiteX130" fmla="*/ 796925 w 844550"/>
                <a:gd name="connsiteY130" fmla="*/ 187325 h 949326"/>
                <a:gd name="connsiteX131" fmla="*/ 800100 w 844550"/>
                <a:gd name="connsiteY131" fmla="*/ 177800 h 949326"/>
                <a:gd name="connsiteX132" fmla="*/ 790575 w 844550"/>
                <a:gd name="connsiteY132" fmla="*/ 136525 h 949326"/>
                <a:gd name="connsiteX133" fmla="*/ 787400 w 844550"/>
                <a:gd name="connsiteY133" fmla="*/ 127000 h 949326"/>
                <a:gd name="connsiteX134" fmla="*/ 758825 w 844550"/>
                <a:gd name="connsiteY134" fmla="*/ 123825 h 949326"/>
                <a:gd name="connsiteX135" fmla="*/ 739775 w 844550"/>
                <a:gd name="connsiteY135" fmla="*/ 114300 h 949326"/>
                <a:gd name="connsiteX136" fmla="*/ 720725 w 844550"/>
                <a:gd name="connsiteY136" fmla="*/ 107950 h 949326"/>
                <a:gd name="connsiteX137" fmla="*/ 701675 w 844550"/>
                <a:gd name="connsiteY137" fmla="*/ 95250 h 949326"/>
                <a:gd name="connsiteX138" fmla="*/ 692150 w 844550"/>
                <a:gd name="connsiteY138" fmla="*/ 88900 h 949326"/>
                <a:gd name="connsiteX139" fmla="*/ 673100 w 844550"/>
                <a:gd name="connsiteY139" fmla="*/ 79375 h 949326"/>
                <a:gd name="connsiteX140" fmla="*/ 638175 w 844550"/>
                <a:gd name="connsiteY140" fmla="*/ 63500 h 949326"/>
                <a:gd name="connsiteX141" fmla="*/ 628650 w 844550"/>
                <a:gd name="connsiteY141" fmla="*/ 57150 h 949326"/>
                <a:gd name="connsiteX142" fmla="*/ 609600 w 844550"/>
                <a:gd name="connsiteY142" fmla="*/ 50800 h 949326"/>
                <a:gd name="connsiteX143" fmla="*/ 600075 w 844550"/>
                <a:gd name="connsiteY143" fmla="*/ 47625 h 949326"/>
                <a:gd name="connsiteX144" fmla="*/ 590550 w 844550"/>
                <a:gd name="connsiteY144" fmla="*/ 44450 h 949326"/>
                <a:gd name="connsiteX145" fmla="*/ 581025 w 844550"/>
                <a:gd name="connsiteY145" fmla="*/ 38100 h 949326"/>
                <a:gd name="connsiteX146" fmla="*/ 571500 w 844550"/>
                <a:gd name="connsiteY146" fmla="*/ 34925 h 949326"/>
                <a:gd name="connsiteX147" fmla="*/ 561975 w 844550"/>
                <a:gd name="connsiteY147" fmla="*/ 28575 h 949326"/>
                <a:gd name="connsiteX148" fmla="*/ 542925 w 844550"/>
                <a:gd name="connsiteY148" fmla="*/ 12700 h 949326"/>
                <a:gd name="connsiteX149" fmla="*/ 530225 w 844550"/>
                <a:gd name="connsiteY149" fmla="*/ 9525 h 949326"/>
                <a:gd name="connsiteX150" fmla="*/ 511175 w 844550"/>
                <a:gd name="connsiteY150" fmla="*/ 3175 h 949326"/>
                <a:gd name="connsiteX151" fmla="*/ 501650 w 844550"/>
                <a:gd name="connsiteY151" fmla="*/ 0 h 949326"/>
                <a:gd name="connsiteX152" fmla="*/ 415925 w 844550"/>
                <a:gd name="connsiteY152" fmla="*/ 3175 h 949326"/>
                <a:gd name="connsiteX153" fmla="*/ 393700 w 844550"/>
                <a:gd name="connsiteY153" fmla="*/ 9525 h 949326"/>
                <a:gd name="connsiteX154" fmla="*/ 361950 w 844550"/>
                <a:gd name="connsiteY154" fmla="*/ 19050 h 949326"/>
                <a:gd name="connsiteX155" fmla="*/ 333375 w 844550"/>
                <a:gd name="connsiteY155" fmla="*/ 28575 h 949326"/>
                <a:gd name="connsiteX156" fmla="*/ 323850 w 844550"/>
                <a:gd name="connsiteY156" fmla="*/ 31750 h 949326"/>
                <a:gd name="connsiteX157" fmla="*/ 304800 w 844550"/>
                <a:gd name="connsiteY157" fmla="*/ 44450 h 949326"/>
                <a:gd name="connsiteX158" fmla="*/ 295275 w 844550"/>
                <a:gd name="connsiteY158" fmla="*/ 50800 h 949326"/>
                <a:gd name="connsiteX159" fmla="*/ 266700 w 844550"/>
                <a:gd name="connsiteY159" fmla="*/ 73025 h 949326"/>
                <a:gd name="connsiteX160" fmla="*/ 247650 w 844550"/>
                <a:gd name="connsiteY160" fmla="*/ 79375 h 949326"/>
                <a:gd name="connsiteX161" fmla="*/ 231775 w 844550"/>
                <a:gd name="connsiteY161" fmla="*/ 111125 h 949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844550" h="949326">
                  <a:moveTo>
                    <a:pt x="231775" y="111125"/>
                  </a:moveTo>
                  <a:cubicBezTo>
                    <a:pt x="228071" y="120121"/>
                    <a:pt x="228058" y="126109"/>
                    <a:pt x="225425" y="133350"/>
                  </a:cubicBezTo>
                  <a:cubicBezTo>
                    <a:pt x="222202" y="142212"/>
                    <a:pt x="217803" y="147958"/>
                    <a:pt x="212725" y="155575"/>
                  </a:cubicBezTo>
                  <a:cubicBezTo>
                    <a:pt x="211667" y="159808"/>
                    <a:pt x="210749" y="164079"/>
                    <a:pt x="209550" y="168275"/>
                  </a:cubicBezTo>
                  <a:cubicBezTo>
                    <a:pt x="208631" y="171493"/>
                    <a:pt x="207187" y="174553"/>
                    <a:pt x="206375" y="177800"/>
                  </a:cubicBezTo>
                  <a:cubicBezTo>
                    <a:pt x="201338" y="197949"/>
                    <a:pt x="204753" y="195367"/>
                    <a:pt x="196850" y="219075"/>
                  </a:cubicBezTo>
                  <a:lnTo>
                    <a:pt x="180975" y="266700"/>
                  </a:lnTo>
                  <a:lnTo>
                    <a:pt x="177800" y="276225"/>
                  </a:lnTo>
                  <a:cubicBezTo>
                    <a:pt x="176742" y="279400"/>
                    <a:pt x="175175" y="282449"/>
                    <a:pt x="174625" y="285750"/>
                  </a:cubicBezTo>
                  <a:cubicBezTo>
                    <a:pt x="173567" y="292100"/>
                    <a:pt x="173486" y="298693"/>
                    <a:pt x="171450" y="304800"/>
                  </a:cubicBezTo>
                  <a:cubicBezTo>
                    <a:pt x="170243" y="308420"/>
                    <a:pt x="167318" y="311220"/>
                    <a:pt x="165100" y="314325"/>
                  </a:cubicBezTo>
                  <a:cubicBezTo>
                    <a:pt x="141593" y="347234"/>
                    <a:pt x="172071" y="302281"/>
                    <a:pt x="142875" y="346075"/>
                  </a:cubicBezTo>
                  <a:lnTo>
                    <a:pt x="123825" y="374650"/>
                  </a:lnTo>
                  <a:cubicBezTo>
                    <a:pt x="121708" y="377825"/>
                    <a:pt x="118682" y="380555"/>
                    <a:pt x="117475" y="384175"/>
                  </a:cubicBezTo>
                  <a:cubicBezTo>
                    <a:pt x="112627" y="398720"/>
                    <a:pt x="116308" y="391023"/>
                    <a:pt x="104775" y="406400"/>
                  </a:cubicBezTo>
                  <a:cubicBezTo>
                    <a:pt x="96795" y="430341"/>
                    <a:pt x="107560" y="400831"/>
                    <a:pt x="95250" y="425450"/>
                  </a:cubicBezTo>
                  <a:cubicBezTo>
                    <a:pt x="93753" y="428443"/>
                    <a:pt x="93700" y="432049"/>
                    <a:pt x="92075" y="434975"/>
                  </a:cubicBezTo>
                  <a:cubicBezTo>
                    <a:pt x="88369" y="441646"/>
                    <a:pt x="83608" y="447675"/>
                    <a:pt x="79375" y="454025"/>
                  </a:cubicBezTo>
                  <a:lnTo>
                    <a:pt x="73025" y="463550"/>
                  </a:lnTo>
                  <a:cubicBezTo>
                    <a:pt x="70908" y="466725"/>
                    <a:pt x="67882" y="469455"/>
                    <a:pt x="66675" y="473075"/>
                  </a:cubicBezTo>
                  <a:cubicBezTo>
                    <a:pt x="55096" y="507813"/>
                    <a:pt x="73563" y="455196"/>
                    <a:pt x="57150" y="492125"/>
                  </a:cubicBezTo>
                  <a:cubicBezTo>
                    <a:pt x="54432" y="498242"/>
                    <a:pt x="52917" y="504825"/>
                    <a:pt x="50800" y="511175"/>
                  </a:cubicBezTo>
                  <a:cubicBezTo>
                    <a:pt x="49742" y="514350"/>
                    <a:pt x="49481" y="517915"/>
                    <a:pt x="47625" y="520700"/>
                  </a:cubicBezTo>
                  <a:lnTo>
                    <a:pt x="41275" y="530225"/>
                  </a:lnTo>
                  <a:cubicBezTo>
                    <a:pt x="47347" y="548441"/>
                    <a:pt x="40102" y="531438"/>
                    <a:pt x="53975" y="549275"/>
                  </a:cubicBezTo>
                  <a:cubicBezTo>
                    <a:pt x="58660" y="555299"/>
                    <a:pt x="64262" y="561085"/>
                    <a:pt x="66675" y="568325"/>
                  </a:cubicBezTo>
                  <a:cubicBezTo>
                    <a:pt x="69257" y="576072"/>
                    <a:pt x="70045" y="581220"/>
                    <a:pt x="76200" y="587375"/>
                  </a:cubicBezTo>
                  <a:cubicBezTo>
                    <a:pt x="78898" y="590073"/>
                    <a:pt x="82550" y="591608"/>
                    <a:pt x="85725" y="593725"/>
                  </a:cubicBezTo>
                  <a:cubicBezTo>
                    <a:pt x="103605" y="587765"/>
                    <a:pt x="123945" y="580094"/>
                    <a:pt x="142875" y="587375"/>
                  </a:cubicBezTo>
                  <a:cubicBezTo>
                    <a:pt x="149122" y="589778"/>
                    <a:pt x="140238" y="600856"/>
                    <a:pt x="136525" y="606425"/>
                  </a:cubicBezTo>
                  <a:cubicBezTo>
                    <a:pt x="132292" y="612775"/>
                    <a:pt x="126238" y="618235"/>
                    <a:pt x="123825" y="625475"/>
                  </a:cubicBezTo>
                  <a:lnTo>
                    <a:pt x="117475" y="644525"/>
                  </a:lnTo>
                  <a:cubicBezTo>
                    <a:pt x="116417" y="658283"/>
                    <a:pt x="115745" y="672077"/>
                    <a:pt x="114300" y="685800"/>
                  </a:cubicBezTo>
                  <a:cubicBezTo>
                    <a:pt x="113626" y="692202"/>
                    <a:pt x="115364" y="700005"/>
                    <a:pt x="111125" y="704850"/>
                  </a:cubicBezTo>
                  <a:cubicBezTo>
                    <a:pt x="106717" y="709887"/>
                    <a:pt x="97644" y="707487"/>
                    <a:pt x="92075" y="711200"/>
                  </a:cubicBezTo>
                  <a:cubicBezTo>
                    <a:pt x="85725" y="715433"/>
                    <a:pt x="80265" y="721487"/>
                    <a:pt x="73025" y="723900"/>
                  </a:cubicBezTo>
                  <a:cubicBezTo>
                    <a:pt x="69850" y="724958"/>
                    <a:pt x="66426" y="725450"/>
                    <a:pt x="63500" y="727075"/>
                  </a:cubicBezTo>
                  <a:cubicBezTo>
                    <a:pt x="56829" y="730781"/>
                    <a:pt x="44450" y="739775"/>
                    <a:pt x="44450" y="739775"/>
                  </a:cubicBezTo>
                  <a:cubicBezTo>
                    <a:pt x="42333" y="742950"/>
                    <a:pt x="39807" y="745887"/>
                    <a:pt x="38100" y="749300"/>
                  </a:cubicBezTo>
                  <a:cubicBezTo>
                    <a:pt x="36603" y="752293"/>
                    <a:pt x="36550" y="755899"/>
                    <a:pt x="34925" y="758825"/>
                  </a:cubicBezTo>
                  <a:cubicBezTo>
                    <a:pt x="31219" y="765496"/>
                    <a:pt x="24638" y="770635"/>
                    <a:pt x="22225" y="777875"/>
                  </a:cubicBezTo>
                  <a:cubicBezTo>
                    <a:pt x="20108" y="784225"/>
                    <a:pt x="19588" y="791356"/>
                    <a:pt x="15875" y="796925"/>
                  </a:cubicBezTo>
                  <a:cubicBezTo>
                    <a:pt x="1319" y="818760"/>
                    <a:pt x="5588" y="808735"/>
                    <a:pt x="0" y="825500"/>
                  </a:cubicBezTo>
                  <a:cubicBezTo>
                    <a:pt x="17992" y="826558"/>
                    <a:pt x="36026" y="827043"/>
                    <a:pt x="53975" y="828675"/>
                  </a:cubicBezTo>
                  <a:cubicBezTo>
                    <a:pt x="59349" y="829164"/>
                    <a:pt x="65360" y="828857"/>
                    <a:pt x="69850" y="831850"/>
                  </a:cubicBezTo>
                  <a:cubicBezTo>
                    <a:pt x="72635" y="833706"/>
                    <a:pt x="71967" y="838200"/>
                    <a:pt x="73025" y="841375"/>
                  </a:cubicBezTo>
                  <a:cubicBezTo>
                    <a:pt x="71967" y="844550"/>
                    <a:pt x="71347" y="847907"/>
                    <a:pt x="69850" y="850900"/>
                  </a:cubicBezTo>
                  <a:cubicBezTo>
                    <a:pt x="68143" y="854313"/>
                    <a:pt x="65050" y="856938"/>
                    <a:pt x="63500" y="860425"/>
                  </a:cubicBezTo>
                  <a:cubicBezTo>
                    <a:pt x="60782" y="866542"/>
                    <a:pt x="59267" y="873125"/>
                    <a:pt x="57150" y="879475"/>
                  </a:cubicBezTo>
                  <a:lnTo>
                    <a:pt x="53975" y="889000"/>
                  </a:lnTo>
                  <a:cubicBezTo>
                    <a:pt x="84354" y="899126"/>
                    <a:pt x="39930" y="885235"/>
                    <a:pt x="117475" y="895350"/>
                  </a:cubicBezTo>
                  <a:cubicBezTo>
                    <a:pt x="124112" y="896216"/>
                    <a:pt x="136525" y="901700"/>
                    <a:pt x="136525" y="901700"/>
                  </a:cubicBezTo>
                  <a:cubicBezTo>
                    <a:pt x="135467" y="908050"/>
                    <a:pt x="133350" y="914312"/>
                    <a:pt x="133350" y="920750"/>
                  </a:cubicBezTo>
                  <a:cubicBezTo>
                    <a:pt x="133350" y="972455"/>
                    <a:pt x="173797" y="938598"/>
                    <a:pt x="234950" y="936625"/>
                  </a:cubicBezTo>
                  <a:cubicBezTo>
                    <a:pt x="232850" y="911420"/>
                    <a:pt x="224464" y="829636"/>
                    <a:pt x="234950" y="819150"/>
                  </a:cubicBezTo>
                  <a:cubicBezTo>
                    <a:pt x="252178" y="801922"/>
                    <a:pt x="283633" y="821267"/>
                    <a:pt x="307975" y="822325"/>
                  </a:cubicBezTo>
                  <a:cubicBezTo>
                    <a:pt x="342713" y="833904"/>
                    <a:pt x="290096" y="815437"/>
                    <a:pt x="327025" y="831850"/>
                  </a:cubicBezTo>
                  <a:cubicBezTo>
                    <a:pt x="333142" y="834568"/>
                    <a:pt x="339725" y="836083"/>
                    <a:pt x="346075" y="838200"/>
                  </a:cubicBezTo>
                  <a:lnTo>
                    <a:pt x="365125" y="844550"/>
                  </a:lnTo>
                  <a:cubicBezTo>
                    <a:pt x="368300" y="845608"/>
                    <a:pt x="371865" y="845869"/>
                    <a:pt x="374650" y="847725"/>
                  </a:cubicBezTo>
                  <a:lnTo>
                    <a:pt x="393700" y="860425"/>
                  </a:lnTo>
                  <a:cubicBezTo>
                    <a:pt x="396875" y="862542"/>
                    <a:pt x="399605" y="865568"/>
                    <a:pt x="403225" y="866775"/>
                  </a:cubicBezTo>
                  <a:cubicBezTo>
                    <a:pt x="406400" y="867833"/>
                    <a:pt x="409757" y="868453"/>
                    <a:pt x="412750" y="869950"/>
                  </a:cubicBezTo>
                  <a:cubicBezTo>
                    <a:pt x="416163" y="871657"/>
                    <a:pt x="418788" y="874750"/>
                    <a:pt x="422275" y="876300"/>
                  </a:cubicBezTo>
                  <a:cubicBezTo>
                    <a:pt x="428392" y="879018"/>
                    <a:pt x="434975" y="880533"/>
                    <a:pt x="441325" y="882650"/>
                  </a:cubicBezTo>
                  <a:lnTo>
                    <a:pt x="450850" y="885825"/>
                  </a:lnTo>
                  <a:cubicBezTo>
                    <a:pt x="454025" y="886883"/>
                    <a:pt x="457590" y="887144"/>
                    <a:pt x="460375" y="889000"/>
                  </a:cubicBezTo>
                  <a:lnTo>
                    <a:pt x="469900" y="895350"/>
                  </a:lnTo>
                  <a:cubicBezTo>
                    <a:pt x="473075" y="893233"/>
                    <a:pt x="475805" y="890207"/>
                    <a:pt x="479425" y="889000"/>
                  </a:cubicBezTo>
                  <a:cubicBezTo>
                    <a:pt x="490935" y="885163"/>
                    <a:pt x="537394" y="882874"/>
                    <a:pt x="539750" y="882650"/>
                  </a:cubicBezTo>
                  <a:cubicBezTo>
                    <a:pt x="552207" y="881464"/>
                    <a:pt x="568356" y="879467"/>
                    <a:pt x="581025" y="876300"/>
                  </a:cubicBezTo>
                  <a:cubicBezTo>
                    <a:pt x="584272" y="875488"/>
                    <a:pt x="587375" y="874183"/>
                    <a:pt x="590550" y="873125"/>
                  </a:cubicBezTo>
                  <a:cubicBezTo>
                    <a:pt x="591608" y="858308"/>
                    <a:pt x="591989" y="843428"/>
                    <a:pt x="593725" y="828675"/>
                  </a:cubicBezTo>
                  <a:cubicBezTo>
                    <a:pt x="594116" y="825351"/>
                    <a:pt x="595981" y="822368"/>
                    <a:pt x="596900" y="819150"/>
                  </a:cubicBezTo>
                  <a:cubicBezTo>
                    <a:pt x="606497" y="785561"/>
                    <a:pt x="591335" y="832671"/>
                    <a:pt x="606425" y="787400"/>
                  </a:cubicBezTo>
                  <a:lnTo>
                    <a:pt x="612775" y="768350"/>
                  </a:lnTo>
                  <a:cubicBezTo>
                    <a:pt x="613833" y="765175"/>
                    <a:pt x="614094" y="761610"/>
                    <a:pt x="615950" y="758825"/>
                  </a:cubicBezTo>
                  <a:lnTo>
                    <a:pt x="622300" y="749300"/>
                  </a:lnTo>
                  <a:cubicBezTo>
                    <a:pt x="631846" y="752482"/>
                    <a:pt x="633144" y="751986"/>
                    <a:pt x="641350" y="758825"/>
                  </a:cubicBezTo>
                  <a:cubicBezTo>
                    <a:pt x="649895" y="765946"/>
                    <a:pt x="650265" y="770195"/>
                    <a:pt x="660400" y="774700"/>
                  </a:cubicBezTo>
                  <a:cubicBezTo>
                    <a:pt x="694405" y="789813"/>
                    <a:pt x="667419" y="773029"/>
                    <a:pt x="688975" y="787400"/>
                  </a:cubicBezTo>
                  <a:cubicBezTo>
                    <a:pt x="691092" y="790575"/>
                    <a:pt x="691583" y="796177"/>
                    <a:pt x="695325" y="796925"/>
                  </a:cubicBezTo>
                  <a:cubicBezTo>
                    <a:pt x="699067" y="797673"/>
                    <a:pt x="701363" y="792125"/>
                    <a:pt x="704850" y="790575"/>
                  </a:cubicBezTo>
                  <a:cubicBezTo>
                    <a:pt x="710967" y="787857"/>
                    <a:pt x="717336" y="785538"/>
                    <a:pt x="723900" y="784225"/>
                  </a:cubicBezTo>
                  <a:cubicBezTo>
                    <a:pt x="734483" y="782108"/>
                    <a:pt x="745411" y="781288"/>
                    <a:pt x="755650" y="777875"/>
                  </a:cubicBezTo>
                  <a:lnTo>
                    <a:pt x="784225" y="768350"/>
                  </a:lnTo>
                  <a:cubicBezTo>
                    <a:pt x="787400" y="767292"/>
                    <a:pt x="790503" y="765987"/>
                    <a:pt x="793750" y="765175"/>
                  </a:cubicBezTo>
                  <a:cubicBezTo>
                    <a:pt x="812944" y="760377"/>
                    <a:pt x="802310" y="763380"/>
                    <a:pt x="825500" y="755650"/>
                  </a:cubicBezTo>
                  <a:lnTo>
                    <a:pt x="835025" y="752475"/>
                  </a:lnTo>
                  <a:lnTo>
                    <a:pt x="844550" y="749300"/>
                  </a:lnTo>
                  <a:cubicBezTo>
                    <a:pt x="841968" y="741553"/>
                    <a:pt x="841180" y="736405"/>
                    <a:pt x="835025" y="730250"/>
                  </a:cubicBezTo>
                  <a:cubicBezTo>
                    <a:pt x="832327" y="727552"/>
                    <a:pt x="828352" y="726435"/>
                    <a:pt x="825500" y="723900"/>
                  </a:cubicBezTo>
                  <a:cubicBezTo>
                    <a:pt x="818788" y="717934"/>
                    <a:pt x="812800" y="711200"/>
                    <a:pt x="806450" y="704850"/>
                  </a:cubicBezTo>
                  <a:cubicBezTo>
                    <a:pt x="778623" y="677023"/>
                    <a:pt x="812677" y="712322"/>
                    <a:pt x="790575" y="685800"/>
                  </a:cubicBezTo>
                  <a:cubicBezTo>
                    <a:pt x="782935" y="676633"/>
                    <a:pt x="780891" y="676169"/>
                    <a:pt x="771525" y="669925"/>
                  </a:cubicBezTo>
                  <a:cubicBezTo>
                    <a:pt x="773642" y="666750"/>
                    <a:pt x="774639" y="662422"/>
                    <a:pt x="777875" y="660400"/>
                  </a:cubicBezTo>
                  <a:cubicBezTo>
                    <a:pt x="783551" y="656852"/>
                    <a:pt x="796925" y="654050"/>
                    <a:pt x="796925" y="654050"/>
                  </a:cubicBezTo>
                  <a:cubicBezTo>
                    <a:pt x="794808" y="650875"/>
                    <a:pt x="793750" y="646642"/>
                    <a:pt x="790575" y="644525"/>
                  </a:cubicBezTo>
                  <a:cubicBezTo>
                    <a:pt x="786944" y="642104"/>
                    <a:pt x="781886" y="643069"/>
                    <a:pt x="777875" y="641350"/>
                  </a:cubicBezTo>
                  <a:cubicBezTo>
                    <a:pt x="774368" y="639847"/>
                    <a:pt x="771763" y="636707"/>
                    <a:pt x="768350" y="635000"/>
                  </a:cubicBezTo>
                  <a:cubicBezTo>
                    <a:pt x="765357" y="633503"/>
                    <a:pt x="761751" y="633450"/>
                    <a:pt x="758825" y="631825"/>
                  </a:cubicBezTo>
                  <a:cubicBezTo>
                    <a:pt x="747838" y="625721"/>
                    <a:pt x="738229" y="619175"/>
                    <a:pt x="730250" y="609600"/>
                  </a:cubicBezTo>
                  <a:cubicBezTo>
                    <a:pt x="727807" y="606669"/>
                    <a:pt x="726017" y="603250"/>
                    <a:pt x="723900" y="600075"/>
                  </a:cubicBezTo>
                  <a:cubicBezTo>
                    <a:pt x="741362" y="588433"/>
                    <a:pt x="726546" y="600075"/>
                    <a:pt x="739775" y="584200"/>
                  </a:cubicBezTo>
                  <a:cubicBezTo>
                    <a:pt x="760147" y="559754"/>
                    <a:pt x="739884" y="588799"/>
                    <a:pt x="755650" y="565150"/>
                  </a:cubicBezTo>
                  <a:cubicBezTo>
                    <a:pt x="754592" y="561975"/>
                    <a:pt x="754842" y="557992"/>
                    <a:pt x="752475" y="555625"/>
                  </a:cubicBezTo>
                  <a:cubicBezTo>
                    <a:pt x="750108" y="553258"/>
                    <a:pt x="745876" y="554075"/>
                    <a:pt x="742950" y="552450"/>
                  </a:cubicBezTo>
                  <a:cubicBezTo>
                    <a:pt x="736279" y="548744"/>
                    <a:pt x="729296" y="545146"/>
                    <a:pt x="723900" y="539750"/>
                  </a:cubicBezTo>
                  <a:cubicBezTo>
                    <a:pt x="717550" y="533400"/>
                    <a:pt x="712882" y="524716"/>
                    <a:pt x="704850" y="520700"/>
                  </a:cubicBezTo>
                  <a:cubicBezTo>
                    <a:pt x="700617" y="518583"/>
                    <a:pt x="696001" y="517101"/>
                    <a:pt x="692150" y="514350"/>
                  </a:cubicBezTo>
                  <a:cubicBezTo>
                    <a:pt x="688496" y="511740"/>
                    <a:pt x="686074" y="507700"/>
                    <a:pt x="682625" y="504825"/>
                  </a:cubicBezTo>
                  <a:cubicBezTo>
                    <a:pt x="679694" y="502382"/>
                    <a:pt x="676275" y="500592"/>
                    <a:pt x="673100" y="498475"/>
                  </a:cubicBezTo>
                  <a:cubicBezTo>
                    <a:pt x="676275" y="497417"/>
                    <a:pt x="680258" y="497667"/>
                    <a:pt x="682625" y="495300"/>
                  </a:cubicBezTo>
                  <a:cubicBezTo>
                    <a:pt x="692981" y="484944"/>
                    <a:pt x="694994" y="475242"/>
                    <a:pt x="701675" y="463550"/>
                  </a:cubicBezTo>
                  <a:cubicBezTo>
                    <a:pt x="710631" y="447877"/>
                    <a:pt x="706193" y="459497"/>
                    <a:pt x="717550" y="441325"/>
                  </a:cubicBezTo>
                  <a:cubicBezTo>
                    <a:pt x="725966" y="427859"/>
                    <a:pt x="722723" y="427804"/>
                    <a:pt x="730250" y="412750"/>
                  </a:cubicBezTo>
                  <a:cubicBezTo>
                    <a:pt x="733010" y="407230"/>
                    <a:pt x="736778" y="402270"/>
                    <a:pt x="739775" y="396875"/>
                  </a:cubicBezTo>
                  <a:cubicBezTo>
                    <a:pt x="753203" y="372705"/>
                    <a:pt x="739169" y="394608"/>
                    <a:pt x="752475" y="374650"/>
                  </a:cubicBezTo>
                  <a:cubicBezTo>
                    <a:pt x="753533" y="370417"/>
                    <a:pt x="753699" y="365853"/>
                    <a:pt x="755650" y="361950"/>
                  </a:cubicBezTo>
                  <a:cubicBezTo>
                    <a:pt x="759063" y="355124"/>
                    <a:pt x="764117" y="349250"/>
                    <a:pt x="768350" y="342900"/>
                  </a:cubicBezTo>
                  <a:lnTo>
                    <a:pt x="781050" y="323850"/>
                  </a:lnTo>
                  <a:cubicBezTo>
                    <a:pt x="803016" y="290901"/>
                    <a:pt x="769580" y="341908"/>
                    <a:pt x="793750" y="301625"/>
                  </a:cubicBezTo>
                  <a:cubicBezTo>
                    <a:pt x="797677" y="295081"/>
                    <a:pt x="804037" y="289815"/>
                    <a:pt x="806450" y="282575"/>
                  </a:cubicBezTo>
                  <a:cubicBezTo>
                    <a:pt x="807508" y="279400"/>
                    <a:pt x="808000" y="275976"/>
                    <a:pt x="809625" y="273050"/>
                  </a:cubicBezTo>
                  <a:lnTo>
                    <a:pt x="828675" y="244475"/>
                  </a:lnTo>
                  <a:cubicBezTo>
                    <a:pt x="830792" y="241300"/>
                    <a:pt x="833818" y="238570"/>
                    <a:pt x="835025" y="234950"/>
                  </a:cubicBezTo>
                  <a:lnTo>
                    <a:pt x="838200" y="225425"/>
                  </a:lnTo>
                  <a:cubicBezTo>
                    <a:pt x="836083" y="222250"/>
                    <a:pt x="834830" y="218284"/>
                    <a:pt x="831850" y="215900"/>
                  </a:cubicBezTo>
                  <a:cubicBezTo>
                    <a:pt x="829237" y="213809"/>
                    <a:pt x="825318" y="214222"/>
                    <a:pt x="822325" y="212725"/>
                  </a:cubicBezTo>
                  <a:cubicBezTo>
                    <a:pt x="818912" y="211018"/>
                    <a:pt x="815731" y="208818"/>
                    <a:pt x="812800" y="206375"/>
                  </a:cubicBezTo>
                  <a:cubicBezTo>
                    <a:pt x="803633" y="198735"/>
                    <a:pt x="803169" y="196691"/>
                    <a:pt x="796925" y="187325"/>
                  </a:cubicBezTo>
                  <a:cubicBezTo>
                    <a:pt x="797983" y="184150"/>
                    <a:pt x="800100" y="181147"/>
                    <a:pt x="800100" y="177800"/>
                  </a:cubicBezTo>
                  <a:cubicBezTo>
                    <a:pt x="800100" y="161314"/>
                    <a:pt x="795605" y="151615"/>
                    <a:pt x="790575" y="136525"/>
                  </a:cubicBezTo>
                  <a:cubicBezTo>
                    <a:pt x="789517" y="133350"/>
                    <a:pt x="790726" y="127370"/>
                    <a:pt x="787400" y="127000"/>
                  </a:cubicBezTo>
                  <a:lnTo>
                    <a:pt x="758825" y="123825"/>
                  </a:lnTo>
                  <a:cubicBezTo>
                    <a:pt x="724087" y="112246"/>
                    <a:pt x="776704" y="130713"/>
                    <a:pt x="739775" y="114300"/>
                  </a:cubicBezTo>
                  <a:cubicBezTo>
                    <a:pt x="733658" y="111582"/>
                    <a:pt x="726294" y="111663"/>
                    <a:pt x="720725" y="107950"/>
                  </a:cubicBezTo>
                  <a:lnTo>
                    <a:pt x="701675" y="95250"/>
                  </a:lnTo>
                  <a:cubicBezTo>
                    <a:pt x="698500" y="93133"/>
                    <a:pt x="695770" y="90107"/>
                    <a:pt x="692150" y="88900"/>
                  </a:cubicBezTo>
                  <a:cubicBezTo>
                    <a:pt x="668209" y="80920"/>
                    <a:pt x="697719" y="91685"/>
                    <a:pt x="673100" y="79375"/>
                  </a:cubicBezTo>
                  <a:cubicBezTo>
                    <a:pt x="646128" y="65889"/>
                    <a:pt x="690516" y="98394"/>
                    <a:pt x="638175" y="63500"/>
                  </a:cubicBezTo>
                  <a:cubicBezTo>
                    <a:pt x="635000" y="61383"/>
                    <a:pt x="632137" y="58700"/>
                    <a:pt x="628650" y="57150"/>
                  </a:cubicBezTo>
                  <a:cubicBezTo>
                    <a:pt x="622533" y="54432"/>
                    <a:pt x="615950" y="52917"/>
                    <a:pt x="609600" y="50800"/>
                  </a:cubicBezTo>
                  <a:lnTo>
                    <a:pt x="600075" y="47625"/>
                  </a:lnTo>
                  <a:cubicBezTo>
                    <a:pt x="596900" y="46567"/>
                    <a:pt x="593335" y="46306"/>
                    <a:pt x="590550" y="44450"/>
                  </a:cubicBezTo>
                  <a:cubicBezTo>
                    <a:pt x="587375" y="42333"/>
                    <a:pt x="584438" y="39807"/>
                    <a:pt x="581025" y="38100"/>
                  </a:cubicBezTo>
                  <a:cubicBezTo>
                    <a:pt x="578032" y="36603"/>
                    <a:pt x="574493" y="36422"/>
                    <a:pt x="571500" y="34925"/>
                  </a:cubicBezTo>
                  <a:cubicBezTo>
                    <a:pt x="568087" y="33218"/>
                    <a:pt x="564906" y="31018"/>
                    <a:pt x="561975" y="28575"/>
                  </a:cubicBezTo>
                  <a:cubicBezTo>
                    <a:pt x="553898" y="21844"/>
                    <a:pt x="552663" y="16873"/>
                    <a:pt x="542925" y="12700"/>
                  </a:cubicBezTo>
                  <a:cubicBezTo>
                    <a:pt x="538914" y="10981"/>
                    <a:pt x="534405" y="10779"/>
                    <a:pt x="530225" y="9525"/>
                  </a:cubicBezTo>
                  <a:cubicBezTo>
                    <a:pt x="523814" y="7602"/>
                    <a:pt x="517525" y="5292"/>
                    <a:pt x="511175" y="3175"/>
                  </a:cubicBezTo>
                  <a:lnTo>
                    <a:pt x="501650" y="0"/>
                  </a:lnTo>
                  <a:cubicBezTo>
                    <a:pt x="473075" y="1058"/>
                    <a:pt x="444460" y="1334"/>
                    <a:pt x="415925" y="3175"/>
                  </a:cubicBezTo>
                  <a:cubicBezTo>
                    <a:pt x="409515" y="3589"/>
                    <a:pt x="400050" y="7711"/>
                    <a:pt x="393700" y="9525"/>
                  </a:cubicBezTo>
                  <a:cubicBezTo>
                    <a:pt x="360111" y="19122"/>
                    <a:pt x="407221" y="3960"/>
                    <a:pt x="361950" y="19050"/>
                  </a:cubicBezTo>
                  <a:lnTo>
                    <a:pt x="333375" y="28575"/>
                  </a:lnTo>
                  <a:cubicBezTo>
                    <a:pt x="330200" y="29633"/>
                    <a:pt x="326635" y="29894"/>
                    <a:pt x="323850" y="31750"/>
                  </a:cubicBezTo>
                  <a:lnTo>
                    <a:pt x="304800" y="44450"/>
                  </a:lnTo>
                  <a:cubicBezTo>
                    <a:pt x="301625" y="46567"/>
                    <a:pt x="297973" y="48102"/>
                    <a:pt x="295275" y="50800"/>
                  </a:cubicBezTo>
                  <a:cubicBezTo>
                    <a:pt x="287057" y="59018"/>
                    <a:pt x="278093" y="69227"/>
                    <a:pt x="266700" y="73025"/>
                  </a:cubicBezTo>
                  <a:lnTo>
                    <a:pt x="247650" y="79375"/>
                  </a:lnTo>
                  <a:cubicBezTo>
                    <a:pt x="236705" y="83023"/>
                    <a:pt x="235479" y="102129"/>
                    <a:pt x="231775" y="111125"/>
                  </a:cubicBezTo>
                  <a:close/>
                </a:path>
              </a:pathLst>
            </a:custGeom>
            <a:solidFill>
              <a:srgbClr val="000066"/>
            </a:solidFill>
            <a:ln w="254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6" name="Freeform 7">
              <a:extLst>
                <a:ext uri="{FF2B5EF4-FFF2-40B4-BE49-F238E27FC236}">
                  <a16:creationId xmlns:a16="http://schemas.microsoft.com/office/drawing/2014/main" id="{A9FCF586-E09B-418B-B9B6-02BEA34E864A}"/>
                </a:ext>
              </a:extLst>
            </p:cNvPr>
            <p:cNvSpPr/>
            <p:nvPr/>
          </p:nvSpPr>
          <p:spPr>
            <a:xfrm>
              <a:off x="9051406" y="1268413"/>
              <a:ext cx="659772" cy="815134"/>
            </a:xfrm>
            <a:custGeom>
              <a:avLst/>
              <a:gdLst>
                <a:gd name="connsiteX0" fmla="*/ 406400 w 514350"/>
                <a:gd name="connsiteY0" fmla="*/ 61 h 854136"/>
                <a:gd name="connsiteX1" fmla="*/ 381000 w 514350"/>
                <a:gd name="connsiteY1" fmla="*/ 3236 h 854136"/>
                <a:gd name="connsiteX2" fmla="*/ 327025 w 514350"/>
                <a:gd name="connsiteY2" fmla="*/ 6411 h 854136"/>
                <a:gd name="connsiteX3" fmla="*/ 298450 w 514350"/>
                <a:gd name="connsiteY3" fmla="*/ 12761 h 854136"/>
                <a:gd name="connsiteX4" fmla="*/ 269875 w 514350"/>
                <a:gd name="connsiteY4" fmla="*/ 19111 h 854136"/>
                <a:gd name="connsiteX5" fmla="*/ 250825 w 514350"/>
                <a:gd name="connsiteY5" fmla="*/ 25461 h 854136"/>
                <a:gd name="connsiteX6" fmla="*/ 231775 w 514350"/>
                <a:gd name="connsiteY6" fmla="*/ 31811 h 854136"/>
                <a:gd name="connsiteX7" fmla="*/ 222250 w 514350"/>
                <a:gd name="connsiteY7" fmla="*/ 34986 h 854136"/>
                <a:gd name="connsiteX8" fmla="*/ 212725 w 514350"/>
                <a:gd name="connsiteY8" fmla="*/ 38161 h 854136"/>
                <a:gd name="connsiteX9" fmla="*/ 203200 w 514350"/>
                <a:gd name="connsiteY9" fmla="*/ 44511 h 854136"/>
                <a:gd name="connsiteX10" fmla="*/ 165100 w 514350"/>
                <a:gd name="connsiteY10" fmla="*/ 63561 h 854136"/>
                <a:gd name="connsiteX11" fmla="*/ 155575 w 514350"/>
                <a:gd name="connsiteY11" fmla="*/ 69911 h 854136"/>
                <a:gd name="connsiteX12" fmla="*/ 146050 w 514350"/>
                <a:gd name="connsiteY12" fmla="*/ 76261 h 854136"/>
                <a:gd name="connsiteX13" fmla="*/ 133350 w 514350"/>
                <a:gd name="connsiteY13" fmla="*/ 95311 h 854136"/>
                <a:gd name="connsiteX14" fmla="*/ 127000 w 514350"/>
                <a:gd name="connsiteY14" fmla="*/ 104836 h 854136"/>
                <a:gd name="connsiteX15" fmla="*/ 95250 w 514350"/>
                <a:gd name="connsiteY15" fmla="*/ 130236 h 854136"/>
                <a:gd name="connsiteX16" fmla="*/ 88900 w 514350"/>
                <a:gd name="connsiteY16" fmla="*/ 139761 h 854136"/>
                <a:gd name="connsiteX17" fmla="*/ 79375 w 514350"/>
                <a:gd name="connsiteY17" fmla="*/ 158811 h 854136"/>
                <a:gd name="connsiteX18" fmla="*/ 69850 w 514350"/>
                <a:gd name="connsiteY18" fmla="*/ 165161 h 854136"/>
                <a:gd name="connsiteX19" fmla="*/ 60325 w 514350"/>
                <a:gd name="connsiteY19" fmla="*/ 184211 h 854136"/>
                <a:gd name="connsiteX20" fmla="*/ 53975 w 514350"/>
                <a:gd name="connsiteY20" fmla="*/ 203261 h 854136"/>
                <a:gd name="connsiteX21" fmla="*/ 47625 w 514350"/>
                <a:gd name="connsiteY21" fmla="*/ 222311 h 854136"/>
                <a:gd name="connsiteX22" fmla="*/ 44450 w 514350"/>
                <a:gd name="connsiteY22" fmla="*/ 231836 h 854136"/>
                <a:gd name="connsiteX23" fmla="*/ 41275 w 514350"/>
                <a:gd name="connsiteY23" fmla="*/ 244536 h 854136"/>
                <a:gd name="connsiteX24" fmla="*/ 38100 w 514350"/>
                <a:gd name="connsiteY24" fmla="*/ 273111 h 854136"/>
                <a:gd name="connsiteX25" fmla="*/ 31750 w 514350"/>
                <a:gd name="connsiteY25" fmla="*/ 292161 h 854136"/>
                <a:gd name="connsiteX26" fmla="*/ 25400 w 514350"/>
                <a:gd name="connsiteY26" fmla="*/ 314386 h 854136"/>
                <a:gd name="connsiteX27" fmla="*/ 22225 w 514350"/>
                <a:gd name="connsiteY27" fmla="*/ 539811 h 854136"/>
                <a:gd name="connsiteX28" fmla="*/ 15875 w 514350"/>
                <a:gd name="connsiteY28" fmla="*/ 593786 h 854136"/>
                <a:gd name="connsiteX29" fmla="*/ 12700 w 514350"/>
                <a:gd name="connsiteY29" fmla="*/ 606486 h 854136"/>
                <a:gd name="connsiteX30" fmla="*/ 9525 w 514350"/>
                <a:gd name="connsiteY30" fmla="*/ 631886 h 854136"/>
                <a:gd name="connsiteX31" fmla="*/ 6350 w 514350"/>
                <a:gd name="connsiteY31" fmla="*/ 723961 h 854136"/>
                <a:gd name="connsiteX32" fmla="*/ 0 w 514350"/>
                <a:gd name="connsiteY32" fmla="*/ 765236 h 854136"/>
                <a:gd name="connsiteX33" fmla="*/ 28575 w 514350"/>
                <a:gd name="connsiteY33" fmla="*/ 777936 h 854136"/>
                <a:gd name="connsiteX34" fmla="*/ 63500 w 514350"/>
                <a:gd name="connsiteY34" fmla="*/ 787461 h 854136"/>
                <a:gd name="connsiteX35" fmla="*/ 73025 w 514350"/>
                <a:gd name="connsiteY35" fmla="*/ 793811 h 854136"/>
                <a:gd name="connsiteX36" fmla="*/ 76200 w 514350"/>
                <a:gd name="connsiteY36" fmla="*/ 781111 h 854136"/>
                <a:gd name="connsiteX37" fmla="*/ 101600 w 514350"/>
                <a:gd name="connsiteY37" fmla="*/ 758886 h 854136"/>
                <a:gd name="connsiteX38" fmla="*/ 111125 w 514350"/>
                <a:gd name="connsiteY38" fmla="*/ 755711 h 854136"/>
                <a:gd name="connsiteX39" fmla="*/ 114300 w 514350"/>
                <a:gd name="connsiteY39" fmla="*/ 768411 h 854136"/>
                <a:gd name="connsiteX40" fmla="*/ 117475 w 514350"/>
                <a:gd name="connsiteY40" fmla="*/ 784286 h 854136"/>
                <a:gd name="connsiteX41" fmla="*/ 146050 w 514350"/>
                <a:gd name="connsiteY41" fmla="*/ 793811 h 854136"/>
                <a:gd name="connsiteX42" fmla="*/ 174625 w 514350"/>
                <a:gd name="connsiteY42" fmla="*/ 800161 h 854136"/>
                <a:gd name="connsiteX43" fmla="*/ 184150 w 514350"/>
                <a:gd name="connsiteY43" fmla="*/ 803336 h 854136"/>
                <a:gd name="connsiteX44" fmla="*/ 190500 w 514350"/>
                <a:gd name="connsiteY44" fmla="*/ 793811 h 854136"/>
                <a:gd name="connsiteX45" fmla="*/ 196850 w 514350"/>
                <a:gd name="connsiteY45" fmla="*/ 774761 h 854136"/>
                <a:gd name="connsiteX46" fmla="*/ 209550 w 514350"/>
                <a:gd name="connsiteY46" fmla="*/ 777936 h 854136"/>
                <a:gd name="connsiteX47" fmla="*/ 215900 w 514350"/>
                <a:gd name="connsiteY47" fmla="*/ 787461 h 854136"/>
                <a:gd name="connsiteX48" fmla="*/ 234950 w 514350"/>
                <a:gd name="connsiteY48" fmla="*/ 793811 h 854136"/>
                <a:gd name="connsiteX49" fmla="*/ 241300 w 514350"/>
                <a:gd name="connsiteY49" fmla="*/ 784286 h 854136"/>
                <a:gd name="connsiteX50" fmla="*/ 244475 w 514350"/>
                <a:gd name="connsiteY50" fmla="*/ 771586 h 854136"/>
                <a:gd name="connsiteX51" fmla="*/ 254000 w 514350"/>
                <a:gd name="connsiteY51" fmla="*/ 777936 h 854136"/>
                <a:gd name="connsiteX52" fmla="*/ 260350 w 514350"/>
                <a:gd name="connsiteY52" fmla="*/ 787461 h 854136"/>
                <a:gd name="connsiteX53" fmla="*/ 269875 w 514350"/>
                <a:gd name="connsiteY53" fmla="*/ 790636 h 854136"/>
                <a:gd name="connsiteX54" fmla="*/ 288925 w 514350"/>
                <a:gd name="connsiteY54" fmla="*/ 803336 h 854136"/>
                <a:gd name="connsiteX55" fmla="*/ 298450 w 514350"/>
                <a:gd name="connsiteY55" fmla="*/ 806511 h 854136"/>
                <a:gd name="connsiteX56" fmla="*/ 327025 w 514350"/>
                <a:gd name="connsiteY56" fmla="*/ 822386 h 854136"/>
                <a:gd name="connsiteX57" fmla="*/ 333375 w 514350"/>
                <a:gd name="connsiteY57" fmla="*/ 831911 h 854136"/>
                <a:gd name="connsiteX58" fmla="*/ 361950 w 514350"/>
                <a:gd name="connsiteY58" fmla="*/ 847786 h 854136"/>
                <a:gd name="connsiteX59" fmla="*/ 371475 w 514350"/>
                <a:gd name="connsiteY59" fmla="*/ 854136 h 854136"/>
                <a:gd name="connsiteX60" fmla="*/ 377825 w 514350"/>
                <a:gd name="connsiteY60" fmla="*/ 701736 h 854136"/>
                <a:gd name="connsiteX61" fmla="*/ 368300 w 514350"/>
                <a:gd name="connsiteY61" fmla="*/ 676336 h 854136"/>
                <a:gd name="connsiteX62" fmla="*/ 355600 w 514350"/>
                <a:gd name="connsiteY62" fmla="*/ 657286 h 854136"/>
                <a:gd name="connsiteX63" fmla="*/ 365125 w 514350"/>
                <a:gd name="connsiteY63" fmla="*/ 650936 h 854136"/>
                <a:gd name="connsiteX64" fmla="*/ 390525 w 514350"/>
                <a:gd name="connsiteY64" fmla="*/ 647761 h 854136"/>
                <a:gd name="connsiteX65" fmla="*/ 396875 w 514350"/>
                <a:gd name="connsiteY65" fmla="*/ 628711 h 854136"/>
                <a:gd name="connsiteX66" fmla="*/ 403225 w 514350"/>
                <a:gd name="connsiteY66" fmla="*/ 590611 h 854136"/>
                <a:gd name="connsiteX67" fmla="*/ 409575 w 514350"/>
                <a:gd name="connsiteY67" fmla="*/ 571561 h 854136"/>
                <a:gd name="connsiteX68" fmla="*/ 415925 w 514350"/>
                <a:gd name="connsiteY68" fmla="*/ 562036 h 854136"/>
                <a:gd name="connsiteX69" fmla="*/ 425450 w 514350"/>
                <a:gd name="connsiteY69" fmla="*/ 539811 h 854136"/>
                <a:gd name="connsiteX70" fmla="*/ 431800 w 514350"/>
                <a:gd name="connsiteY70" fmla="*/ 520761 h 854136"/>
                <a:gd name="connsiteX71" fmla="*/ 434975 w 514350"/>
                <a:gd name="connsiteY71" fmla="*/ 511236 h 854136"/>
                <a:gd name="connsiteX72" fmla="*/ 447675 w 514350"/>
                <a:gd name="connsiteY72" fmla="*/ 482661 h 854136"/>
                <a:gd name="connsiteX73" fmla="*/ 454025 w 514350"/>
                <a:gd name="connsiteY73" fmla="*/ 463611 h 854136"/>
                <a:gd name="connsiteX74" fmla="*/ 463550 w 514350"/>
                <a:gd name="connsiteY74" fmla="*/ 444561 h 854136"/>
                <a:gd name="connsiteX75" fmla="*/ 473075 w 514350"/>
                <a:gd name="connsiteY75" fmla="*/ 441386 h 854136"/>
                <a:gd name="connsiteX76" fmla="*/ 498475 w 514350"/>
                <a:gd name="connsiteY76" fmla="*/ 403286 h 854136"/>
                <a:gd name="connsiteX77" fmla="*/ 504825 w 514350"/>
                <a:gd name="connsiteY77" fmla="*/ 393761 h 854136"/>
                <a:gd name="connsiteX78" fmla="*/ 511175 w 514350"/>
                <a:gd name="connsiteY78" fmla="*/ 384236 h 854136"/>
                <a:gd name="connsiteX79" fmla="*/ 514350 w 514350"/>
                <a:gd name="connsiteY79" fmla="*/ 374711 h 854136"/>
                <a:gd name="connsiteX80" fmla="*/ 511175 w 514350"/>
                <a:gd name="connsiteY80" fmla="*/ 362011 h 854136"/>
                <a:gd name="connsiteX81" fmla="*/ 501650 w 514350"/>
                <a:gd name="connsiteY81" fmla="*/ 358836 h 854136"/>
                <a:gd name="connsiteX82" fmla="*/ 479425 w 514350"/>
                <a:gd name="connsiteY82" fmla="*/ 355661 h 854136"/>
                <a:gd name="connsiteX83" fmla="*/ 473075 w 514350"/>
                <a:gd name="connsiteY83" fmla="*/ 346136 h 854136"/>
                <a:gd name="connsiteX84" fmla="*/ 485775 w 514350"/>
                <a:gd name="connsiteY84" fmla="*/ 327086 h 854136"/>
                <a:gd name="connsiteX85" fmla="*/ 495300 w 514350"/>
                <a:gd name="connsiteY85" fmla="*/ 323911 h 854136"/>
                <a:gd name="connsiteX86" fmla="*/ 495300 w 514350"/>
                <a:gd name="connsiteY86" fmla="*/ 288986 h 854136"/>
                <a:gd name="connsiteX87" fmla="*/ 498475 w 514350"/>
                <a:gd name="connsiteY87" fmla="*/ 257236 h 854136"/>
                <a:gd name="connsiteX88" fmla="*/ 495300 w 514350"/>
                <a:gd name="connsiteY88" fmla="*/ 228661 h 854136"/>
                <a:gd name="connsiteX89" fmla="*/ 492125 w 514350"/>
                <a:gd name="connsiteY89" fmla="*/ 219136 h 854136"/>
                <a:gd name="connsiteX90" fmla="*/ 488950 w 514350"/>
                <a:gd name="connsiteY90" fmla="*/ 203261 h 854136"/>
                <a:gd name="connsiteX91" fmla="*/ 479425 w 514350"/>
                <a:gd name="connsiteY91" fmla="*/ 149286 h 854136"/>
                <a:gd name="connsiteX92" fmla="*/ 476250 w 514350"/>
                <a:gd name="connsiteY92" fmla="*/ 139761 h 854136"/>
                <a:gd name="connsiteX93" fmla="*/ 473075 w 514350"/>
                <a:gd name="connsiteY93" fmla="*/ 130236 h 854136"/>
                <a:gd name="connsiteX94" fmla="*/ 463550 w 514350"/>
                <a:gd name="connsiteY94" fmla="*/ 123886 h 854136"/>
                <a:gd name="connsiteX95" fmla="*/ 434975 w 514350"/>
                <a:gd name="connsiteY95" fmla="*/ 123886 h 854136"/>
                <a:gd name="connsiteX96" fmla="*/ 428625 w 514350"/>
                <a:gd name="connsiteY96" fmla="*/ 114361 h 854136"/>
                <a:gd name="connsiteX97" fmla="*/ 425450 w 514350"/>
                <a:gd name="connsiteY97" fmla="*/ 69911 h 854136"/>
                <a:gd name="connsiteX98" fmla="*/ 415925 w 514350"/>
                <a:gd name="connsiteY98" fmla="*/ 50861 h 854136"/>
                <a:gd name="connsiteX99" fmla="*/ 412750 w 514350"/>
                <a:gd name="connsiteY99" fmla="*/ 41336 h 854136"/>
                <a:gd name="connsiteX100" fmla="*/ 400050 w 514350"/>
                <a:gd name="connsiteY100" fmla="*/ 6411 h 854136"/>
                <a:gd name="connsiteX101" fmla="*/ 406400 w 514350"/>
                <a:gd name="connsiteY101" fmla="*/ 61 h 85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14350" h="854136">
                  <a:moveTo>
                    <a:pt x="406400" y="61"/>
                  </a:moveTo>
                  <a:cubicBezTo>
                    <a:pt x="403225" y="-468"/>
                    <a:pt x="389505" y="2556"/>
                    <a:pt x="381000" y="3236"/>
                  </a:cubicBezTo>
                  <a:cubicBezTo>
                    <a:pt x="363035" y="4673"/>
                    <a:pt x="344980" y="4850"/>
                    <a:pt x="327025" y="6411"/>
                  </a:cubicBezTo>
                  <a:cubicBezTo>
                    <a:pt x="300232" y="8741"/>
                    <a:pt x="316391" y="8276"/>
                    <a:pt x="298450" y="12761"/>
                  </a:cubicBezTo>
                  <a:cubicBezTo>
                    <a:pt x="280323" y="17293"/>
                    <a:pt x="286172" y="14222"/>
                    <a:pt x="269875" y="19111"/>
                  </a:cubicBezTo>
                  <a:cubicBezTo>
                    <a:pt x="263464" y="21034"/>
                    <a:pt x="257175" y="23344"/>
                    <a:pt x="250825" y="25461"/>
                  </a:cubicBezTo>
                  <a:lnTo>
                    <a:pt x="231775" y="31811"/>
                  </a:lnTo>
                  <a:lnTo>
                    <a:pt x="222250" y="34986"/>
                  </a:lnTo>
                  <a:cubicBezTo>
                    <a:pt x="219075" y="36044"/>
                    <a:pt x="215510" y="36305"/>
                    <a:pt x="212725" y="38161"/>
                  </a:cubicBezTo>
                  <a:cubicBezTo>
                    <a:pt x="209550" y="40278"/>
                    <a:pt x="206687" y="42961"/>
                    <a:pt x="203200" y="44511"/>
                  </a:cubicBezTo>
                  <a:cubicBezTo>
                    <a:pt x="163765" y="62038"/>
                    <a:pt x="204707" y="37156"/>
                    <a:pt x="165100" y="63561"/>
                  </a:cubicBezTo>
                  <a:lnTo>
                    <a:pt x="155575" y="69911"/>
                  </a:lnTo>
                  <a:lnTo>
                    <a:pt x="146050" y="76261"/>
                  </a:lnTo>
                  <a:lnTo>
                    <a:pt x="133350" y="95311"/>
                  </a:lnTo>
                  <a:cubicBezTo>
                    <a:pt x="131233" y="98486"/>
                    <a:pt x="130413" y="103129"/>
                    <a:pt x="127000" y="104836"/>
                  </a:cubicBezTo>
                  <a:cubicBezTo>
                    <a:pt x="112170" y="112251"/>
                    <a:pt x="106448" y="113438"/>
                    <a:pt x="95250" y="130236"/>
                  </a:cubicBezTo>
                  <a:cubicBezTo>
                    <a:pt x="93133" y="133411"/>
                    <a:pt x="90607" y="136348"/>
                    <a:pt x="88900" y="139761"/>
                  </a:cubicBezTo>
                  <a:cubicBezTo>
                    <a:pt x="83735" y="150090"/>
                    <a:pt x="88474" y="149712"/>
                    <a:pt x="79375" y="158811"/>
                  </a:cubicBezTo>
                  <a:cubicBezTo>
                    <a:pt x="76677" y="161509"/>
                    <a:pt x="73025" y="163044"/>
                    <a:pt x="69850" y="165161"/>
                  </a:cubicBezTo>
                  <a:cubicBezTo>
                    <a:pt x="58271" y="199899"/>
                    <a:pt x="76738" y="147282"/>
                    <a:pt x="60325" y="184211"/>
                  </a:cubicBezTo>
                  <a:cubicBezTo>
                    <a:pt x="57607" y="190328"/>
                    <a:pt x="56092" y="196911"/>
                    <a:pt x="53975" y="203261"/>
                  </a:cubicBezTo>
                  <a:lnTo>
                    <a:pt x="47625" y="222311"/>
                  </a:lnTo>
                  <a:cubicBezTo>
                    <a:pt x="46567" y="225486"/>
                    <a:pt x="45262" y="228589"/>
                    <a:pt x="44450" y="231836"/>
                  </a:cubicBezTo>
                  <a:lnTo>
                    <a:pt x="41275" y="244536"/>
                  </a:lnTo>
                  <a:cubicBezTo>
                    <a:pt x="40217" y="254061"/>
                    <a:pt x="39980" y="263713"/>
                    <a:pt x="38100" y="273111"/>
                  </a:cubicBezTo>
                  <a:cubicBezTo>
                    <a:pt x="36787" y="279675"/>
                    <a:pt x="33867" y="285811"/>
                    <a:pt x="31750" y="292161"/>
                  </a:cubicBezTo>
                  <a:cubicBezTo>
                    <a:pt x="27195" y="305826"/>
                    <a:pt x="29387" y="298439"/>
                    <a:pt x="25400" y="314386"/>
                  </a:cubicBezTo>
                  <a:cubicBezTo>
                    <a:pt x="24342" y="389528"/>
                    <a:pt x="24057" y="464684"/>
                    <a:pt x="22225" y="539811"/>
                  </a:cubicBezTo>
                  <a:cubicBezTo>
                    <a:pt x="21856" y="554949"/>
                    <a:pt x="19106" y="577633"/>
                    <a:pt x="15875" y="593786"/>
                  </a:cubicBezTo>
                  <a:cubicBezTo>
                    <a:pt x="15019" y="598065"/>
                    <a:pt x="13417" y="602182"/>
                    <a:pt x="12700" y="606486"/>
                  </a:cubicBezTo>
                  <a:cubicBezTo>
                    <a:pt x="11297" y="614902"/>
                    <a:pt x="10583" y="623419"/>
                    <a:pt x="9525" y="631886"/>
                  </a:cubicBezTo>
                  <a:cubicBezTo>
                    <a:pt x="8467" y="662578"/>
                    <a:pt x="8008" y="693296"/>
                    <a:pt x="6350" y="723961"/>
                  </a:cubicBezTo>
                  <a:cubicBezTo>
                    <a:pt x="5496" y="739766"/>
                    <a:pt x="2957" y="750450"/>
                    <a:pt x="0" y="765236"/>
                  </a:cubicBezTo>
                  <a:cubicBezTo>
                    <a:pt x="5987" y="783198"/>
                    <a:pt x="-437" y="773473"/>
                    <a:pt x="28575" y="777936"/>
                  </a:cubicBezTo>
                  <a:cubicBezTo>
                    <a:pt x="36328" y="779129"/>
                    <a:pt x="57546" y="783491"/>
                    <a:pt x="63500" y="787461"/>
                  </a:cubicBezTo>
                  <a:lnTo>
                    <a:pt x="73025" y="793811"/>
                  </a:lnTo>
                  <a:cubicBezTo>
                    <a:pt x="74083" y="789578"/>
                    <a:pt x="74481" y="785122"/>
                    <a:pt x="76200" y="781111"/>
                  </a:cubicBezTo>
                  <a:cubicBezTo>
                    <a:pt x="80522" y="771027"/>
                    <a:pt x="91899" y="762120"/>
                    <a:pt x="101600" y="758886"/>
                  </a:cubicBezTo>
                  <a:lnTo>
                    <a:pt x="111125" y="755711"/>
                  </a:lnTo>
                  <a:cubicBezTo>
                    <a:pt x="112183" y="759944"/>
                    <a:pt x="113353" y="764151"/>
                    <a:pt x="114300" y="768411"/>
                  </a:cubicBezTo>
                  <a:cubicBezTo>
                    <a:pt x="115471" y="773679"/>
                    <a:pt x="114798" y="779601"/>
                    <a:pt x="117475" y="784286"/>
                  </a:cubicBezTo>
                  <a:cubicBezTo>
                    <a:pt x="122207" y="792566"/>
                    <a:pt x="140359" y="792776"/>
                    <a:pt x="146050" y="793811"/>
                  </a:cubicBezTo>
                  <a:cubicBezTo>
                    <a:pt x="155052" y="795448"/>
                    <a:pt x="165707" y="797613"/>
                    <a:pt x="174625" y="800161"/>
                  </a:cubicBezTo>
                  <a:cubicBezTo>
                    <a:pt x="177843" y="801080"/>
                    <a:pt x="180975" y="802278"/>
                    <a:pt x="184150" y="803336"/>
                  </a:cubicBezTo>
                  <a:cubicBezTo>
                    <a:pt x="186267" y="800161"/>
                    <a:pt x="188950" y="797298"/>
                    <a:pt x="190500" y="793811"/>
                  </a:cubicBezTo>
                  <a:cubicBezTo>
                    <a:pt x="193218" y="787694"/>
                    <a:pt x="196850" y="774761"/>
                    <a:pt x="196850" y="774761"/>
                  </a:cubicBezTo>
                  <a:cubicBezTo>
                    <a:pt x="201083" y="775819"/>
                    <a:pt x="205919" y="775515"/>
                    <a:pt x="209550" y="777936"/>
                  </a:cubicBezTo>
                  <a:cubicBezTo>
                    <a:pt x="212725" y="780053"/>
                    <a:pt x="212664" y="785439"/>
                    <a:pt x="215900" y="787461"/>
                  </a:cubicBezTo>
                  <a:cubicBezTo>
                    <a:pt x="221576" y="791009"/>
                    <a:pt x="234950" y="793811"/>
                    <a:pt x="234950" y="793811"/>
                  </a:cubicBezTo>
                  <a:cubicBezTo>
                    <a:pt x="237067" y="790636"/>
                    <a:pt x="239797" y="787793"/>
                    <a:pt x="241300" y="784286"/>
                  </a:cubicBezTo>
                  <a:cubicBezTo>
                    <a:pt x="243019" y="780275"/>
                    <a:pt x="240572" y="773537"/>
                    <a:pt x="244475" y="771586"/>
                  </a:cubicBezTo>
                  <a:cubicBezTo>
                    <a:pt x="247888" y="769879"/>
                    <a:pt x="250825" y="775819"/>
                    <a:pt x="254000" y="777936"/>
                  </a:cubicBezTo>
                  <a:cubicBezTo>
                    <a:pt x="256117" y="781111"/>
                    <a:pt x="257370" y="785077"/>
                    <a:pt x="260350" y="787461"/>
                  </a:cubicBezTo>
                  <a:cubicBezTo>
                    <a:pt x="262963" y="789552"/>
                    <a:pt x="266949" y="789011"/>
                    <a:pt x="269875" y="790636"/>
                  </a:cubicBezTo>
                  <a:cubicBezTo>
                    <a:pt x="276546" y="794342"/>
                    <a:pt x="281685" y="800923"/>
                    <a:pt x="288925" y="803336"/>
                  </a:cubicBezTo>
                  <a:cubicBezTo>
                    <a:pt x="292100" y="804394"/>
                    <a:pt x="295524" y="804886"/>
                    <a:pt x="298450" y="806511"/>
                  </a:cubicBezTo>
                  <a:cubicBezTo>
                    <a:pt x="331202" y="824707"/>
                    <a:pt x="305472" y="815202"/>
                    <a:pt x="327025" y="822386"/>
                  </a:cubicBezTo>
                  <a:cubicBezTo>
                    <a:pt x="329142" y="825561"/>
                    <a:pt x="330503" y="829398"/>
                    <a:pt x="333375" y="831911"/>
                  </a:cubicBezTo>
                  <a:cubicBezTo>
                    <a:pt x="360071" y="855270"/>
                    <a:pt x="343053" y="838338"/>
                    <a:pt x="361950" y="847786"/>
                  </a:cubicBezTo>
                  <a:cubicBezTo>
                    <a:pt x="365363" y="849493"/>
                    <a:pt x="368300" y="852019"/>
                    <a:pt x="371475" y="854136"/>
                  </a:cubicBezTo>
                  <a:cubicBezTo>
                    <a:pt x="389486" y="800104"/>
                    <a:pt x="377825" y="838209"/>
                    <a:pt x="377825" y="701736"/>
                  </a:cubicBezTo>
                  <a:cubicBezTo>
                    <a:pt x="377825" y="683359"/>
                    <a:pt x="374869" y="689474"/>
                    <a:pt x="368300" y="676336"/>
                  </a:cubicBezTo>
                  <a:cubicBezTo>
                    <a:pt x="359110" y="657956"/>
                    <a:pt x="373656" y="675342"/>
                    <a:pt x="355600" y="657286"/>
                  </a:cubicBezTo>
                  <a:cubicBezTo>
                    <a:pt x="358775" y="655169"/>
                    <a:pt x="361444" y="651940"/>
                    <a:pt x="365125" y="650936"/>
                  </a:cubicBezTo>
                  <a:cubicBezTo>
                    <a:pt x="373357" y="648691"/>
                    <a:pt x="383535" y="652654"/>
                    <a:pt x="390525" y="647761"/>
                  </a:cubicBezTo>
                  <a:cubicBezTo>
                    <a:pt x="396009" y="643923"/>
                    <a:pt x="396875" y="628711"/>
                    <a:pt x="396875" y="628711"/>
                  </a:cubicBezTo>
                  <a:cubicBezTo>
                    <a:pt x="398238" y="619171"/>
                    <a:pt x="400439" y="600825"/>
                    <a:pt x="403225" y="590611"/>
                  </a:cubicBezTo>
                  <a:cubicBezTo>
                    <a:pt x="404986" y="584153"/>
                    <a:pt x="405862" y="577130"/>
                    <a:pt x="409575" y="571561"/>
                  </a:cubicBezTo>
                  <a:lnTo>
                    <a:pt x="415925" y="562036"/>
                  </a:lnTo>
                  <a:cubicBezTo>
                    <a:pt x="424324" y="528441"/>
                    <a:pt x="412921" y="568002"/>
                    <a:pt x="425450" y="539811"/>
                  </a:cubicBezTo>
                  <a:cubicBezTo>
                    <a:pt x="428168" y="533694"/>
                    <a:pt x="429683" y="527111"/>
                    <a:pt x="431800" y="520761"/>
                  </a:cubicBezTo>
                  <a:cubicBezTo>
                    <a:pt x="432858" y="517586"/>
                    <a:pt x="433119" y="514021"/>
                    <a:pt x="434975" y="511236"/>
                  </a:cubicBezTo>
                  <a:cubicBezTo>
                    <a:pt x="445038" y="496142"/>
                    <a:pt x="440118" y="505331"/>
                    <a:pt x="447675" y="482661"/>
                  </a:cubicBezTo>
                  <a:lnTo>
                    <a:pt x="454025" y="463611"/>
                  </a:lnTo>
                  <a:cubicBezTo>
                    <a:pt x="456117" y="457336"/>
                    <a:pt x="457955" y="449037"/>
                    <a:pt x="463550" y="444561"/>
                  </a:cubicBezTo>
                  <a:cubicBezTo>
                    <a:pt x="466163" y="442470"/>
                    <a:pt x="469900" y="442444"/>
                    <a:pt x="473075" y="441386"/>
                  </a:cubicBezTo>
                  <a:lnTo>
                    <a:pt x="498475" y="403286"/>
                  </a:lnTo>
                  <a:lnTo>
                    <a:pt x="504825" y="393761"/>
                  </a:lnTo>
                  <a:cubicBezTo>
                    <a:pt x="506942" y="390586"/>
                    <a:pt x="509968" y="387856"/>
                    <a:pt x="511175" y="384236"/>
                  </a:cubicBezTo>
                  <a:lnTo>
                    <a:pt x="514350" y="374711"/>
                  </a:lnTo>
                  <a:cubicBezTo>
                    <a:pt x="513292" y="370478"/>
                    <a:pt x="513901" y="365418"/>
                    <a:pt x="511175" y="362011"/>
                  </a:cubicBezTo>
                  <a:cubicBezTo>
                    <a:pt x="509084" y="359398"/>
                    <a:pt x="504932" y="359492"/>
                    <a:pt x="501650" y="358836"/>
                  </a:cubicBezTo>
                  <a:cubicBezTo>
                    <a:pt x="494312" y="357368"/>
                    <a:pt x="486833" y="356719"/>
                    <a:pt x="479425" y="355661"/>
                  </a:cubicBezTo>
                  <a:cubicBezTo>
                    <a:pt x="477308" y="352486"/>
                    <a:pt x="473615" y="349914"/>
                    <a:pt x="473075" y="346136"/>
                  </a:cubicBezTo>
                  <a:cubicBezTo>
                    <a:pt x="471496" y="335081"/>
                    <a:pt x="477586" y="331180"/>
                    <a:pt x="485775" y="327086"/>
                  </a:cubicBezTo>
                  <a:cubicBezTo>
                    <a:pt x="488768" y="325589"/>
                    <a:pt x="492125" y="324969"/>
                    <a:pt x="495300" y="323911"/>
                  </a:cubicBezTo>
                  <a:cubicBezTo>
                    <a:pt x="502581" y="302067"/>
                    <a:pt x="495300" y="328477"/>
                    <a:pt x="495300" y="288986"/>
                  </a:cubicBezTo>
                  <a:cubicBezTo>
                    <a:pt x="495300" y="278350"/>
                    <a:pt x="497417" y="267819"/>
                    <a:pt x="498475" y="257236"/>
                  </a:cubicBezTo>
                  <a:cubicBezTo>
                    <a:pt x="497417" y="247711"/>
                    <a:pt x="496876" y="238114"/>
                    <a:pt x="495300" y="228661"/>
                  </a:cubicBezTo>
                  <a:cubicBezTo>
                    <a:pt x="494750" y="225360"/>
                    <a:pt x="492937" y="222383"/>
                    <a:pt x="492125" y="219136"/>
                  </a:cubicBezTo>
                  <a:cubicBezTo>
                    <a:pt x="490816" y="213901"/>
                    <a:pt x="490008" y="208553"/>
                    <a:pt x="488950" y="203261"/>
                  </a:cubicBezTo>
                  <a:cubicBezTo>
                    <a:pt x="485169" y="161670"/>
                    <a:pt x="489472" y="179426"/>
                    <a:pt x="479425" y="149286"/>
                  </a:cubicBezTo>
                  <a:lnTo>
                    <a:pt x="476250" y="139761"/>
                  </a:lnTo>
                  <a:cubicBezTo>
                    <a:pt x="475192" y="136586"/>
                    <a:pt x="475860" y="132092"/>
                    <a:pt x="473075" y="130236"/>
                  </a:cubicBezTo>
                  <a:lnTo>
                    <a:pt x="463550" y="123886"/>
                  </a:lnTo>
                  <a:cubicBezTo>
                    <a:pt x="454060" y="125784"/>
                    <a:pt x="444288" y="130094"/>
                    <a:pt x="434975" y="123886"/>
                  </a:cubicBezTo>
                  <a:cubicBezTo>
                    <a:pt x="431800" y="121769"/>
                    <a:pt x="430742" y="117536"/>
                    <a:pt x="428625" y="114361"/>
                  </a:cubicBezTo>
                  <a:cubicBezTo>
                    <a:pt x="427567" y="99544"/>
                    <a:pt x="427186" y="84664"/>
                    <a:pt x="425450" y="69911"/>
                  </a:cubicBezTo>
                  <a:cubicBezTo>
                    <a:pt x="424222" y="59475"/>
                    <a:pt x="420535" y="60082"/>
                    <a:pt x="415925" y="50861"/>
                  </a:cubicBezTo>
                  <a:cubicBezTo>
                    <a:pt x="414428" y="47868"/>
                    <a:pt x="413808" y="44511"/>
                    <a:pt x="412750" y="41336"/>
                  </a:cubicBezTo>
                  <a:cubicBezTo>
                    <a:pt x="410516" y="21233"/>
                    <a:pt x="417006" y="13194"/>
                    <a:pt x="400050" y="6411"/>
                  </a:cubicBezTo>
                  <a:cubicBezTo>
                    <a:pt x="398085" y="5625"/>
                    <a:pt x="409575" y="590"/>
                    <a:pt x="406400" y="61"/>
                  </a:cubicBezTo>
                  <a:close/>
                </a:path>
              </a:pathLst>
            </a:custGeom>
            <a:solidFill>
              <a:srgbClr val="000066"/>
            </a:solidFill>
            <a:ln w="254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7" name="Text Placeholder 5">
              <a:extLst>
                <a:ext uri="{FF2B5EF4-FFF2-40B4-BE49-F238E27FC236}">
                  <a16:creationId xmlns:a16="http://schemas.microsoft.com/office/drawing/2014/main" id="{C100E3CF-7ABE-4742-B752-8434CC660609}"/>
                </a:ext>
              </a:extLst>
            </p:cNvPr>
            <p:cNvSpPr txBox="1">
              <a:spLocks/>
            </p:cNvSpPr>
            <p:nvPr/>
          </p:nvSpPr>
          <p:spPr>
            <a:xfrm>
              <a:off x="8950243" y="1498211"/>
              <a:ext cx="950077" cy="307777"/>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000" b="1" i="0" u="none" strike="noStrike" kern="1200" cap="none" spc="0" normalizeH="0" baseline="0" noProof="0">
                  <a:ln>
                    <a:noFill/>
                  </a:ln>
                  <a:solidFill>
                    <a:srgbClr val="FFFFFF"/>
                  </a:solidFill>
                  <a:effectLst>
                    <a:outerShdw blurRad="50800" dist="38100" dir="2700000" algn="tl" rotWithShape="0">
                      <a:prstClr val="black">
                        <a:alpha val="40000"/>
                      </a:prstClr>
                    </a:outerShdw>
                  </a:effectLst>
                  <a:uLnTx/>
                  <a:uFillTx/>
                  <a:latin typeface="Arial" panose="020B0604020202020204"/>
                  <a:ea typeface="+mn-ea"/>
                  <a:cs typeface="+mn-cs"/>
                </a:rPr>
                <a:t>Waterloo</a:t>
              </a:r>
              <a:br>
                <a:rPr kumimoji="0" lang="en-GB" sz="1000" b="1" i="0" u="none" strike="noStrike" kern="1200" cap="none" spc="0" normalizeH="0" baseline="0" noProof="0">
                  <a:ln>
                    <a:noFill/>
                  </a:ln>
                  <a:solidFill>
                    <a:srgbClr val="FFFFFF"/>
                  </a:solidFill>
                  <a:effectLst>
                    <a:outerShdw blurRad="50800" dist="38100" dir="2700000" algn="tl" rotWithShape="0">
                      <a:prstClr val="black">
                        <a:alpha val="40000"/>
                      </a:prstClr>
                    </a:outerShdw>
                  </a:effectLst>
                  <a:uLnTx/>
                  <a:uFillTx/>
                  <a:latin typeface="Arial" panose="020B0604020202020204"/>
                  <a:ea typeface="+mn-ea"/>
                  <a:cs typeface="+mn-cs"/>
                </a:rPr>
              </a:br>
              <a:r>
                <a:rPr kumimoji="0" lang="en-GB" sz="1000" b="1" i="0" u="none" strike="noStrike" kern="1200" cap="none" spc="0" normalizeH="0" baseline="0" noProof="0">
                  <a:ln>
                    <a:noFill/>
                  </a:ln>
                  <a:solidFill>
                    <a:srgbClr val="FFFFFF"/>
                  </a:solidFill>
                  <a:effectLst>
                    <a:outerShdw blurRad="50800" dist="38100" dir="2700000" algn="tl" rotWithShape="0">
                      <a:prstClr val="black">
                        <a:alpha val="40000"/>
                      </a:prstClr>
                    </a:outerShdw>
                  </a:effectLst>
                  <a:uLnTx/>
                  <a:uFillTx/>
                  <a:latin typeface="Arial" panose="020B0604020202020204"/>
                  <a:ea typeface="+mn-ea"/>
                  <a:cs typeface="+mn-cs"/>
                </a:rPr>
                <a:t>28%*</a:t>
              </a:r>
            </a:p>
          </p:txBody>
        </p:sp>
        <p:sp>
          <p:nvSpPr>
            <p:cNvPr id="78" name="Text Placeholder 5">
              <a:extLst>
                <a:ext uri="{FF2B5EF4-FFF2-40B4-BE49-F238E27FC236}">
                  <a16:creationId xmlns:a16="http://schemas.microsoft.com/office/drawing/2014/main" id="{495C74CE-83E6-466B-89A9-76DEAAC06329}"/>
                </a:ext>
              </a:extLst>
            </p:cNvPr>
            <p:cNvSpPr txBox="1">
              <a:spLocks/>
            </p:cNvSpPr>
            <p:nvPr/>
          </p:nvSpPr>
          <p:spPr>
            <a:xfrm>
              <a:off x="8713319" y="2073542"/>
              <a:ext cx="1083330" cy="621933"/>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000" b="1" i="0" u="none" strike="noStrike" kern="1200" cap="none" spc="0" normalizeH="0" baseline="0" noProof="0">
                  <a:ln>
                    <a:noFill/>
                  </a:ln>
                  <a:solidFill>
                    <a:srgbClr val="FFFFFF"/>
                  </a:solidFill>
                  <a:effectLst/>
                  <a:uLnTx/>
                  <a:uFillTx/>
                  <a:latin typeface="Arial" panose="020B0604020202020204"/>
                  <a:ea typeface="+mn-ea"/>
                  <a:cs typeface="+mn-cs"/>
                </a:rPr>
                <a:t>North </a:t>
              </a:r>
              <a:br>
                <a:rPr kumimoji="0" lang="en-GB" sz="1000" b="1" i="0" u="none" strike="noStrike" kern="1200" cap="none" spc="0" normalizeH="0" baseline="0" noProof="0">
                  <a:ln>
                    <a:noFill/>
                  </a:ln>
                  <a:solidFill>
                    <a:srgbClr val="FFFFFF"/>
                  </a:solidFill>
                  <a:effectLst/>
                  <a:uLnTx/>
                  <a:uFillTx/>
                  <a:latin typeface="Arial" panose="020B0604020202020204"/>
                  <a:ea typeface="+mn-ea"/>
                  <a:cs typeface="+mn-cs"/>
                </a:rPr>
              </a:br>
              <a:r>
                <a:rPr kumimoji="0" lang="en-GB" sz="1000" b="1" i="0" u="none" strike="noStrike" kern="1200" cap="none" spc="0" normalizeH="0" baseline="0" noProof="0">
                  <a:ln>
                    <a:noFill/>
                  </a:ln>
                  <a:solidFill>
                    <a:srgbClr val="FFFFFF"/>
                  </a:solidFill>
                  <a:effectLst/>
                  <a:uLnTx/>
                  <a:uFillTx/>
                  <a:latin typeface="Arial" panose="020B0604020202020204"/>
                  <a:ea typeface="+mn-ea"/>
                  <a:cs typeface="+mn-cs"/>
                </a:rPr>
                <a:t>Lambeth</a:t>
              </a:r>
              <a:br>
                <a:rPr kumimoji="0" lang="en-GB" sz="1000" b="1" i="0" u="none" strike="noStrike" kern="1200" cap="none" spc="0" normalizeH="0" baseline="0" noProof="0">
                  <a:ln>
                    <a:noFill/>
                  </a:ln>
                  <a:solidFill>
                    <a:srgbClr val="FFFFFF"/>
                  </a:solidFill>
                  <a:effectLst/>
                  <a:uLnTx/>
                  <a:uFillTx/>
                  <a:latin typeface="Arial" panose="020B0604020202020204"/>
                  <a:ea typeface="+mn-ea"/>
                  <a:cs typeface="+mn-cs"/>
                </a:rPr>
              </a:br>
              <a:r>
                <a:rPr kumimoji="0" lang="en-GB" sz="1000" b="1" i="0" u="none" strike="noStrike" kern="1200" cap="none" spc="0" normalizeH="0" baseline="0" noProof="0">
                  <a:ln>
                    <a:noFill/>
                  </a:ln>
                  <a:solidFill>
                    <a:srgbClr val="FFFFFF"/>
                  </a:solidFill>
                  <a:effectLst/>
                  <a:uLnTx/>
                  <a:uFillTx/>
                  <a:latin typeface="Arial" panose="020B0604020202020204"/>
                  <a:ea typeface="+mn-ea"/>
                  <a:cs typeface="+mn-cs"/>
                </a:rPr>
                <a:t>40% </a:t>
              </a:r>
            </a:p>
          </p:txBody>
        </p:sp>
        <p:sp>
          <p:nvSpPr>
            <p:cNvPr id="79" name="Text Placeholder 5">
              <a:extLst>
                <a:ext uri="{FF2B5EF4-FFF2-40B4-BE49-F238E27FC236}">
                  <a16:creationId xmlns:a16="http://schemas.microsoft.com/office/drawing/2014/main" id="{F0CBBD15-5DA0-45C8-B089-600854DD22BC}"/>
                </a:ext>
              </a:extLst>
            </p:cNvPr>
            <p:cNvSpPr txBox="1">
              <a:spLocks/>
            </p:cNvSpPr>
            <p:nvPr/>
          </p:nvSpPr>
          <p:spPr>
            <a:xfrm>
              <a:off x="8644974" y="2846900"/>
              <a:ext cx="884595" cy="414622"/>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000" b="1" i="0" u="none" strike="noStrike" kern="1200" cap="none" spc="0" normalizeH="0" baseline="0" noProof="0">
                  <a:ln>
                    <a:noFill/>
                  </a:ln>
                  <a:solidFill>
                    <a:srgbClr val="FFFFFF"/>
                  </a:solidFill>
                  <a:effectLst/>
                  <a:uLnTx/>
                  <a:uFillTx/>
                  <a:latin typeface="Arial" panose="020B0604020202020204"/>
                  <a:ea typeface="+mn-ea"/>
                  <a:cs typeface="+mn-cs"/>
                </a:rPr>
                <a:t>Stockwell</a:t>
              </a:r>
              <a:br>
                <a:rPr kumimoji="0" lang="en-GB" sz="1000" b="1" i="0" u="none" strike="noStrike" kern="1200" cap="none" spc="0" normalizeH="0" baseline="0" noProof="0">
                  <a:ln>
                    <a:noFill/>
                  </a:ln>
                  <a:solidFill>
                    <a:srgbClr val="FFFFFF"/>
                  </a:solidFill>
                  <a:effectLst/>
                  <a:uLnTx/>
                  <a:uFillTx/>
                  <a:latin typeface="Arial" panose="020B0604020202020204"/>
                  <a:ea typeface="+mn-ea"/>
                  <a:cs typeface="+mn-cs"/>
                </a:rPr>
              </a:br>
              <a:r>
                <a:rPr kumimoji="0" lang="en-GB" sz="1000" b="1" i="0" u="none" strike="noStrike" kern="1200" cap="none" spc="0" normalizeH="0" baseline="0" noProof="0">
                  <a:ln>
                    <a:noFill/>
                  </a:ln>
                  <a:solidFill>
                    <a:srgbClr val="FFFFFF"/>
                  </a:solidFill>
                  <a:effectLst/>
                  <a:uLnTx/>
                  <a:uFillTx/>
                  <a:latin typeface="Arial" panose="020B0604020202020204"/>
                  <a:ea typeface="+mn-ea"/>
                  <a:cs typeface="+mn-cs"/>
                </a:rPr>
                <a:t>36%</a:t>
              </a:r>
            </a:p>
          </p:txBody>
        </p:sp>
        <p:sp>
          <p:nvSpPr>
            <p:cNvPr id="80" name="Text Placeholder 5">
              <a:extLst>
                <a:ext uri="{FF2B5EF4-FFF2-40B4-BE49-F238E27FC236}">
                  <a16:creationId xmlns:a16="http://schemas.microsoft.com/office/drawing/2014/main" id="{9361A3D3-84FE-4AA4-AA98-5B653C005AC2}"/>
                </a:ext>
              </a:extLst>
            </p:cNvPr>
            <p:cNvSpPr txBox="1">
              <a:spLocks/>
            </p:cNvSpPr>
            <p:nvPr/>
          </p:nvSpPr>
          <p:spPr>
            <a:xfrm>
              <a:off x="8047793" y="3449813"/>
              <a:ext cx="902450" cy="414622"/>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000" b="1" i="0" u="none" strike="noStrike" kern="1200" cap="none" spc="0" normalizeH="0" baseline="0" noProof="0">
                  <a:ln>
                    <a:noFill/>
                  </a:ln>
                  <a:solidFill>
                    <a:srgbClr val="FFFFFF"/>
                  </a:solidFill>
                  <a:effectLst/>
                  <a:uLnTx/>
                  <a:uFillTx/>
                  <a:latin typeface="Arial" panose="020B0604020202020204"/>
                  <a:ea typeface="+mn-ea"/>
                  <a:cs typeface="+mn-cs"/>
                </a:rPr>
                <a:t>Clapham</a:t>
              </a:r>
              <a:br>
                <a:rPr kumimoji="0" lang="en-GB" sz="1000" b="1" i="0" u="none" strike="noStrike" kern="1200" cap="none" spc="0" normalizeH="0" baseline="0" noProof="0">
                  <a:ln>
                    <a:noFill/>
                  </a:ln>
                  <a:solidFill>
                    <a:srgbClr val="FFFFFF"/>
                  </a:solidFill>
                  <a:effectLst/>
                  <a:uLnTx/>
                  <a:uFillTx/>
                  <a:latin typeface="Arial" panose="020B0604020202020204"/>
                  <a:ea typeface="+mn-ea"/>
                  <a:cs typeface="+mn-cs"/>
                </a:rPr>
              </a:br>
              <a:r>
                <a:rPr kumimoji="0" lang="en-GB" sz="1000" b="1" i="0" u="none" strike="noStrike" kern="1200" cap="none" spc="0" normalizeH="0" baseline="0" noProof="0">
                  <a:ln>
                    <a:noFill/>
                  </a:ln>
                  <a:solidFill>
                    <a:srgbClr val="FFFFFF"/>
                  </a:solidFill>
                  <a:effectLst/>
                  <a:uLnTx/>
                  <a:uFillTx/>
                  <a:latin typeface="Arial" panose="020B0604020202020204"/>
                  <a:ea typeface="+mn-ea"/>
                  <a:cs typeface="+mn-cs"/>
                </a:rPr>
                <a:t>45%</a:t>
              </a:r>
            </a:p>
          </p:txBody>
        </p:sp>
        <p:sp>
          <p:nvSpPr>
            <p:cNvPr id="81" name="Text Placeholder 5">
              <a:extLst>
                <a:ext uri="{FF2B5EF4-FFF2-40B4-BE49-F238E27FC236}">
                  <a16:creationId xmlns:a16="http://schemas.microsoft.com/office/drawing/2014/main" id="{595220E7-EC98-4C77-B0AC-7A38B4D95092}"/>
                </a:ext>
              </a:extLst>
            </p:cNvPr>
            <p:cNvSpPr txBox="1">
              <a:spLocks/>
            </p:cNvSpPr>
            <p:nvPr/>
          </p:nvSpPr>
          <p:spPr>
            <a:xfrm>
              <a:off x="9101621" y="3695016"/>
              <a:ext cx="768349" cy="307777"/>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000" b="1" i="0" u="none" strike="noStrike" kern="1200" cap="none" spc="0" normalizeH="0" baseline="0" noProof="0">
                  <a:ln>
                    <a:noFill/>
                  </a:ln>
                  <a:solidFill>
                    <a:srgbClr val="FFFFFF"/>
                  </a:solidFill>
                  <a:effectLst/>
                  <a:uLnTx/>
                  <a:uFillTx/>
                  <a:latin typeface="Arial" panose="020B0604020202020204"/>
                  <a:ea typeface="+mn-ea"/>
                  <a:cs typeface="+mn-cs"/>
                </a:rPr>
                <a:t>Brixton</a:t>
              </a:r>
              <a:br>
                <a:rPr kumimoji="0" lang="en-GB" sz="1000" b="1" i="0" u="none" strike="noStrike" kern="1200" cap="none" spc="0" normalizeH="0" baseline="0" noProof="0">
                  <a:ln>
                    <a:noFill/>
                  </a:ln>
                  <a:solidFill>
                    <a:srgbClr val="FFFFFF"/>
                  </a:solidFill>
                  <a:effectLst/>
                  <a:uLnTx/>
                  <a:uFillTx/>
                  <a:latin typeface="Arial" panose="020B0604020202020204"/>
                  <a:ea typeface="+mn-ea"/>
                  <a:cs typeface="+mn-cs"/>
                </a:rPr>
              </a:br>
              <a:r>
                <a:rPr kumimoji="0" lang="en-GB" sz="1000" b="1" i="0" u="none" strike="noStrike" kern="1200" cap="none" spc="0" normalizeH="0" baseline="0" noProof="0">
                  <a:ln>
                    <a:noFill/>
                  </a:ln>
                  <a:solidFill>
                    <a:srgbClr val="FFFFFF"/>
                  </a:solidFill>
                  <a:effectLst/>
                  <a:uLnTx/>
                  <a:uFillTx/>
                  <a:latin typeface="Arial" panose="020B0604020202020204"/>
                  <a:ea typeface="+mn-ea"/>
                  <a:cs typeface="+mn-cs"/>
                </a:rPr>
                <a:t>35%</a:t>
              </a:r>
            </a:p>
          </p:txBody>
        </p:sp>
        <p:sp>
          <p:nvSpPr>
            <p:cNvPr id="82" name="Text Placeholder 5">
              <a:extLst>
                <a:ext uri="{FF2B5EF4-FFF2-40B4-BE49-F238E27FC236}">
                  <a16:creationId xmlns:a16="http://schemas.microsoft.com/office/drawing/2014/main" id="{CC8F2552-2A7E-4F32-89F0-48D6AFA17937}"/>
                </a:ext>
              </a:extLst>
            </p:cNvPr>
            <p:cNvSpPr txBox="1">
              <a:spLocks/>
            </p:cNvSpPr>
            <p:nvPr/>
          </p:nvSpPr>
          <p:spPr>
            <a:xfrm>
              <a:off x="8495279" y="5045301"/>
              <a:ext cx="1049524" cy="414622"/>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000" b="1" i="0" u="none" strike="noStrike" kern="1200" cap="none" spc="0" normalizeH="0" baseline="0" noProof="0">
                  <a:ln>
                    <a:noFill/>
                  </a:ln>
                  <a:solidFill>
                    <a:srgbClr val="FFFFFF"/>
                  </a:solidFill>
                  <a:effectLst/>
                  <a:uLnTx/>
                  <a:uFillTx/>
                  <a:latin typeface="Arial" panose="020B0604020202020204"/>
                  <a:ea typeface="+mn-ea"/>
                  <a:cs typeface="+mn-cs"/>
                </a:rPr>
                <a:t>Streatham</a:t>
              </a:r>
              <a:br>
                <a:rPr kumimoji="0" lang="en-GB" sz="1000" b="1" i="0" u="none" strike="noStrike" kern="1200" cap="none" spc="0" normalizeH="0" baseline="0" noProof="0">
                  <a:ln>
                    <a:noFill/>
                  </a:ln>
                  <a:solidFill>
                    <a:srgbClr val="FFFFFF"/>
                  </a:solidFill>
                  <a:effectLst/>
                  <a:uLnTx/>
                  <a:uFillTx/>
                  <a:latin typeface="Arial" panose="020B0604020202020204"/>
                  <a:ea typeface="+mn-ea"/>
                  <a:cs typeface="+mn-cs"/>
                </a:rPr>
              </a:br>
              <a:r>
                <a:rPr kumimoji="0" lang="en-GB" sz="1000" b="1" i="0" u="none" strike="noStrike" kern="1200" cap="none" spc="0" normalizeH="0" baseline="0" noProof="0">
                  <a:ln>
                    <a:noFill/>
                  </a:ln>
                  <a:solidFill>
                    <a:srgbClr val="FFFFFF"/>
                  </a:solidFill>
                  <a:effectLst/>
                  <a:uLnTx/>
                  <a:uFillTx/>
                  <a:latin typeface="Arial" panose="020B0604020202020204"/>
                  <a:ea typeface="+mn-ea"/>
                  <a:cs typeface="+mn-cs"/>
                </a:rPr>
                <a:t>38%</a:t>
              </a:r>
            </a:p>
          </p:txBody>
        </p:sp>
        <p:sp>
          <p:nvSpPr>
            <p:cNvPr id="83" name="Text Placeholder 5">
              <a:extLst>
                <a:ext uri="{FF2B5EF4-FFF2-40B4-BE49-F238E27FC236}">
                  <a16:creationId xmlns:a16="http://schemas.microsoft.com/office/drawing/2014/main" id="{17EB7B29-A768-4020-8F0D-B956E3C36646}"/>
                </a:ext>
              </a:extLst>
            </p:cNvPr>
            <p:cNvSpPr txBox="1">
              <a:spLocks/>
            </p:cNvSpPr>
            <p:nvPr/>
          </p:nvSpPr>
          <p:spPr>
            <a:xfrm>
              <a:off x="9563529" y="4778522"/>
              <a:ext cx="923116" cy="414622"/>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000" b="1" i="0" u="none" strike="noStrike" kern="1200" cap="none" spc="0" normalizeH="0" baseline="0" noProof="0">
                  <a:ln>
                    <a:noFill/>
                  </a:ln>
                  <a:solidFill>
                    <a:srgbClr val="FFFFFF"/>
                  </a:solidFill>
                  <a:effectLst/>
                  <a:uLnTx/>
                  <a:uFillTx/>
                  <a:latin typeface="Arial" panose="020B0604020202020204"/>
                  <a:ea typeface="+mn-ea"/>
                  <a:cs typeface="+mn-cs"/>
                </a:rPr>
                <a:t>Norwood</a:t>
              </a:r>
              <a:br>
                <a:rPr kumimoji="0" lang="en-GB" sz="1000" b="1" i="0" u="none" strike="noStrike" kern="1200" cap="none" spc="0" normalizeH="0" baseline="0" noProof="0">
                  <a:ln>
                    <a:noFill/>
                  </a:ln>
                  <a:solidFill>
                    <a:srgbClr val="FFFFFF"/>
                  </a:solidFill>
                  <a:effectLst/>
                  <a:uLnTx/>
                  <a:uFillTx/>
                  <a:latin typeface="Arial" panose="020B0604020202020204"/>
                  <a:ea typeface="+mn-ea"/>
                  <a:cs typeface="+mn-cs"/>
                </a:rPr>
              </a:br>
              <a:r>
                <a:rPr kumimoji="0" lang="en-GB" sz="1000" b="1" i="0" u="none" strike="noStrike" kern="1200" cap="none" spc="0" normalizeH="0" baseline="0" noProof="0">
                  <a:ln>
                    <a:noFill/>
                  </a:ln>
                  <a:solidFill>
                    <a:srgbClr val="FFFFFF"/>
                  </a:solidFill>
                  <a:effectLst/>
                  <a:uLnTx/>
                  <a:uFillTx/>
                  <a:latin typeface="Arial" panose="020B0604020202020204"/>
                  <a:ea typeface="+mn-ea"/>
                  <a:cs typeface="+mn-cs"/>
                </a:rPr>
                <a:t>40%</a:t>
              </a:r>
            </a:p>
          </p:txBody>
        </p:sp>
      </p:grpSp>
    </p:spTree>
    <p:extLst>
      <p:ext uri="{BB962C8B-B14F-4D97-AF65-F5344CB8AC3E}">
        <p14:creationId xmlns:p14="http://schemas.microsoft.com/office/powerpoint/2010/main" val="1913095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sosceles Triangle 16">
            <a:extLst>
              <a:ext uri="{FF2B5EF4-FFF2-40B4-BE49-F238E27FC236}">
                <a16:creationId xmlns:a16="http://schemas.microsoft.com/office/drawing/2014/main" id="{5CE102E0-5187-4536-8104-16354D41C1CC}"/>
              </a:ext>
              <a:ext uri="{C183D7F6-B498-43B3-948B-1728B52AA6E4}">
                <adec:decorative xmlns:adec="http://schemas.microsoft.com/office/drawing/2017/decorative" val="1"/>
              </a:ext>
            </a:extLst>
          </p:cNvPr>
          <p:cNvSpPr/>
          <p:nvPr/>
        </p:nvSpPr>
        <p:spPr>
          <a:xfrm rot="16200000">
            <a:off x="4467156" y="4013672"/>
            <a:ext cx="2357306" cy="1762608"/>
          </a:xfrm>
          <a:prstGeom prst="triangle">
            <a:avLst>
              <a:gd name="adj" fmla="val 4195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F231990-4762-4713-B4B5-0DF1954EB914}"/>
              </a:ext>
              <a:ext uri="{C183D7F6-B498-43B3-948B-1728B52AA6E4}">
                <adec:decorative xmlns:adec="http://schemas.microsoft.com/office/drawing/2017/decorative" val="1"/>
              </a:ext>
            </a:extLst>
          </p:cNvPr>
          <p:cNvSpPr/>
          <p:nvPr/>
        </p:nvSpPr>
        <p:spPr>
          <a:xfrm>
            <a:off x="0" y="-1"/>
            <a:ext cx="12192000" cy="11452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A2C4AB2-9442-4DBF-B47E-E7942D5B9666}"/>
              </a:ext>
            </a:extLst>
          </p:cNvPr>
          <p:cNvSpPr>
            <a:spLocks noGrp="1"/>
          </p:cNvSpPr>
          <p:nvPr>
            <p:ph type="title"/>
          </p:nvPr>
        </p:nvSpPr>
        <p:spPr>
          <a:xfrm>
            <a:off x="343195" y="202205"/>
            <a:ext cx="11200055" cy="786139"/>
          </a:xfrm>
        </p:spPr>
        <p:txBody>
          <a:bodyPr>
            <a:noAutofit/>
          </a:bodyPr>
          <a:lstStyle/>
          <a:p>
            <a:r>
              <a:rPr lang="en-US" sz="3200" b="1">
                <a:solidFill>
                  <a:schemeClr val="bg1"/>
                </a:solidFill>
                <a:latin typeface="Arial Black" panose="020B0A04020102020204" pitchFamily="34" charset="0"/>
                <a:cs typeface="Calibri Light"/>
              </a:rPr>
              <a:t>Financial situation</a:t>
            </a:r>
            <a:endParaRPr lang="en-GB" sz="3200">
              <a:solidFill>
                <a:schemeClr val="bg1"/>
              </a:solidFill>
            </a:endParaRPr>
          </a:p>
        </p:txBody>
      </p:sp>
      <p:sp>
        <p:nvSpPr>
          <p:cNvPr id="46" name="Footer Placeholder 1">
            <a:extLst>
              <a:ext uri="{FF2B5EF4-FFF2-40B4-BE49-F238E27FC236}">
                <a16:creationId xmlns:a16="http://schemas.microsoft.com/office/drawing/2014/main" id="{E458B362-248A-49D3-AE61-2635AC89FA3F}"/>
              </a:ext>
            </a:extLst>
          </p:cNvPr>
          <p:cNvSpPr txBox="1">
            <a:spLocks/>
          </p:cNvSpPr>
          <p:nvPr/>
        </p:nvSpPr>
        <p:spPr>
          <a:xfrm>
            <a:off x="0" y="6461119"/>
            <a:ext cx="5842785" cy="39952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b="1">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Q.</a:t>
            </a:r>
            <a:r>
              <a:rPr lang="en-US" sz="1000">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 Compared with this time last year, do you think that your personal financial circumstances have improved, stayed the same or got worse? </a:t>
            </a:r>
            <a:r>
              <a:rPr lang="en-US" sz="1000" b="1">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Base: </a:t>
            </a:r>
            <a:r>
              <a:rPr lang="en-US" sz="1000">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all respondents (2,015) </a:t>
            </a:r>
          </a:p>
        </p:txBody>
      </p:sp>
      <p:sp>
        <p:nvSpPr>
          <p:cNvPr id="4" name="TextBox 3">
            <a:extLst>
              <a:ext uri="{FF2B5EF4-FFF2-40B4-BE49-F238E27FC236}">
                <a16:creationId xmlns:a16="http://schemas.microsoft.com/office/drawing/2014/main" id="{7E4CB4A7-6D00-4658-A1EF-CA1D834F1BFE}"/>
              </a:ext>
            </a:extLst>
          </p:cNvPr>
          <p:cNvSpPr txBox="1"/>
          <p:nvPr/>
        </p:nvSpPr>
        <p:spPr>
          <a:xfrm>
            <a:off x="343195" y="1245560"/>
            <a:ext cx="5605080" cy="1569660"/>
          </a:xfrm>
          <a:prstGeom prst="rect">
            <a:avLst/>
          </a:prstGeom>
          <a:noFill/>
        </p:spPr>
        <p:txBody>
          <a:bodyPr wrap="square" lIns="91440" tIns="45720" rIns="91440" bIns="45720" rtlCol="0" anchor="t">
            <a:spAutoFit/>
          </a:bodyPr>
          <a:lstStyle/>
          <a:p>
            <a:r>
              <a:rPr lang="en-GB" sz="1600" b="1">
                <a:solidFill>
                  <a:srgbClr val="002060"/>
                </a:solidFill>
                <a:latin typeface="Arial"/>
                <a:cs typeface="Arial"/>
              </a:rPr>
              <a:t>Half (47%) </a:t>
            </a:r>
            <a:r>
              <a:rPr lang="en-GB" sz="1600">
                <a:latin typeface="Arial"/>
                <a:cs typeface="Arial"/>
              </a:rPr>
              <a:t>of all residents feel their personal financial circumstances have gotten worse over the last year – around the same proportion as in 2022. As well as the groups shown (right), residents whose mean pay is below £50,000 a year are also significantly more likely to say their finances have worsened (52%).</a:t>
            </a:r>
          </a:p>
        </p:txBody>
      </p:sp>
      <p:cxnSp>
        <p:nvCxnSpPr>
          <p:cNvPr id="95" name="Straight Connector 94">
            <a:extLst>
              <a:ext uri="{FF2B5EF4-FFF2-40B4-BE49-F238E27FC236}">
                <a16:creationId xmlns:a16="http://schemas.microsoft.com/office/drawing/2014/main" id="{A8CF1DD4-EA6F-49E4-80F1-547446BE9C77}"/>
              </a:ext>
              <a:ext uri="{C183D7F6-B498-43B3-948B-1728B52AA6E4}">
                <adec:decorative xmlns:adec="http://schemas.microsoft.com/office/drawing/2017/decorative" val="1"/>
              </a:ext>
            </a:extLst>
          </p:cNvPr>
          <p:cNvCxnSpPr>
            <a:cxnSpLocks/>
          </p:cNvCxnSpPr>
          <p:nvPr/>
        </p:nvCxnSpPr>
        <p:spPr>
          <a:xfrm flipV="1">
            <a:off x="235589" y="2902681"/>
            <a:ext cx="5499589" cy="1425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92981FF-CDDA-4F20-A157-5C70D589A732}"/>
              </a:ext>
            </a:extLst>
          </p:cNvPr>
          <p:cNvSpPr txBox="1"/>
          <p:nvPr/>
        </p:nvSpPr>
        <p:spPr>
          <a:xfrm>
            <a:off x="1404951" y="3119955"/>
            <a:ext cx="1373513" cy="646331"/>
          </a:xfrm>
          <a:prstGeom prst="rect">
            <a:avLst/>
          </a:prstGeom>
          <a:noFill/>
        </p:spPr>
        <p:txBody>
          <a:bodyPr wrap="square" rtlCol="0">
            <a:spAutoFit/>
          </a:bodyPr>
          <a:lstStyle/>
          <a:p>
            <a:r>
              <a:rPr lang="en-GB" sz="3600">
                <a:solidFill>
                  <a:srgbClr val="002060"/>
                </a:solidFill>
                <a:latin typeface="Arial Black" panose="020B0A04020102020204" pitchFamily="34" charset="0"/>
              </a:rPr>
              <a:t>47%</a:t>
            </a:r>
            <a:endParaRPr lang="en-GB" sz="3600" b="1">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36D16615-4B5A-40D0-9CA5-EE44B14CED56}"/>
              </a:ext>
            </a:extLst>
          </p:cNvPr>
          <p:cNvSpPr txBox="1"/>
          <p:nvPr/>
        </p:nvSpPr>
        <p:spPr>
          <a:xfrm>
            <a:off x="2702801" y="3130977"/>
            <a:ext cx="2993324" cy="584775"/>
          </a:xfrm>
          <a:prstGeom prst="rect">
            <a:avLst/>
          </a:prstGeom>
          <a:noFill/>
        </p:spPr>
        <p:txBody>
          <a:bodyPr wrap="square">
            <a:spAutoFit/>
          </a:bodyPr>
          <a:lstStyle/>
          <a:p>
            <a:r>
              <a:rPr lang="en-GB" sz="1600">
                <a:latin typeface="Arial" panose="020B0604020202020204" pitchFamily="34" charset="0"/>
                <a:cs typeface="Arial" panose="020B0604020202020204" pitchFamily="34" charset="0"/>
              </a:rPr>
              <a:t>of residents feel their personal finances have </a:t>
            </a:r>
            <a:r>
              <a:rPr lang="en-GB" sz="1600" b="1">
                <a:solidFill>
                  <a:srgbClr val="002060"/>
                </a:solidFill>
                <a:latin typeface="Arial" panose="020B0604020202020204" pitchFamily="34" charset="0"/>
                <a:cs typeface="Arial" panose="020B0604020202020204" pitchFamily="34" charset="0"/>
              </a:rPr>
              <a:t>gotten worse</a:t>
            </a:r>
            <a:endParaRPr lang="en-GB" sz="1600" b="1">
              <a:solidFill>
                <a:srgbClr val="002060"/>
              </a:solidFill>
            </a:endParaRPr>
          </a:p>
        </p:txBody>
      </p:sp>
      <p:grpSp>
        <p:nvGrpSpPr>
          <p:cNvPr id="5" name="Group 4">
            <a:extLst>
              <a:ext uri="{FF2B5EF4-FFF2-40B4-BE49-F238E27FC236}">
                <a16:creationId xmlns:a16="http://schemas.microsoft.com/office/drawing/2014/main" id="{A1B97193-73F0-48E2-935F-F7CF7D76FC5B}"/>
              </a:ext>
              <a:ext uri="{C183D7F6-B498-43B3-948B-1728B52AA6E4}">
                <adec:decorative xmlns:adec="http://schemas.microsoft.com/office/drawing/2017/decorative" val="1"/>
              </a:ext>
            </a:extLst>
          </p:cNvPr>
          <p:cNvGrpSpPr/>
          <p:nvPr/>
        </p:nvGrpSpPr>
        <p:grpSpPr>
          <a:xfrm>
            <a:off x="528677" y="3044833"/>
            <a:ext cx="793037" cy="813475"/>
            <a:chOff x="527753" y="2138330"/>
            <a:chExt cx="793037" cy="813475"/>
          </a:xfrm>
        </p:grpSpPr>
        <p:pic>
          <p:nvPicPr>
            <p:cNvPr id="6" name="Picture 5" descr="Shape&#10;&#10;Description automatically generated with low confidence">
              <a:extLst>
                <a:ext uri="{FF2B5EF4-FFF2-40B4-BE49-F238E27FC236}">
                  <a16:creationId xmlns:a16="http://schemas.microsoft.com/office/drawing/2014/main" id="{3853D61F-2AB6-4EDD-B9FC-F46ED250EF26}"/>
                </a:ext>
              </a:extLst>
            </p:cNvPr>
            <p:cNvPicPr>
              <a:picLocks noChangeAspect="1"/>
            </p:cNvPicPr>
            <p:nvPr/>
          </p:nvPicPr>
          <p:blipFill rotWithShape="1">
            <a:blip r:embed="rId2">
              <a:extLst>
                <a:ext uri="{28A0092B-C50C-407E-A947-70E740481C1C}">
                  <a14:useLocalDpi xmlns:a14="http://schemas.microsoft.com/office/drawing/2010/main" val="0"/>
                </a:ext>
              </a:extLst>
            </a:blip>
            <a:srcRect l="10409" r="10409" b="20554"/>
            <a:stretch/>
          </p:blipFill>
          <p:spPr>
            <a:xfrm>
              <a:off x="527753" y="2165666"/>
              <a:ext cx="783528" cy="786139"/>
            </a:xfrm>
            <a:prstGeom prst="rect">
              <a:avLst/>
            </a:prstGeom>
          </p:spPr>
        </p:pic>
        <p:sp>
          <p:nvSpPr>
            <p:cNvPr id="15" name="Oval 14">
              <a:extLst>
                <a:ext uri="{FF2B5EF4-FFF2-40B4-BE49-F238E27FC236}">
                  <a16:creationId xmlns:a16="http://schemas.microsoft.com/office/drawing/2014/main" id="{ADE7CA52-9BC4-49A3-B959-A81067683384}"/>
                </a:ext>
              </a:extLst>
            </p:cNvPr>
            <p:cNvSpPr/>
            <p:nvPr/>
          </p:nvSpPr>
          <p:spPr>
            <a:xfrm>
              <a:off x="1124125" y="2148888"/>
              <a:ext cx="184558" cy="1748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descr="Butterfly with solid fill">
              <a:extLst>
                <a:ext uri="{FF2B5EF4-FFF2-40B4-BE49-F238E27FC236}">
                  <a16:creationId xmlns:a16="http://schemas.microsoft.com/office/drawing/2014/main" id="{AB841EE2-4B0D-46D6-A628-EF3B52A27D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00000">
              <a:off x="1062380" y="2138330"/>
              <a:ext cx="258410" cy="258410"/>
            </a:xfrm>
            <a:prstGeom prst="rect">
              <a:avLst/>
            </a:prstGeom>
            <a:effectLst/>
          </p:spPr>
        </p:pic>
      </p:grpSp>
      <p:graphicFrame>
        <p:nvGraphicFramePr>
          <p:cNvPr id="18" name="Chart 17">
            <a:extLst>
              <a:ext uri="{FF2B5EF4-FFF2-40B4-BE49-F238E27FC236}">
                <a16:creationId xmlns:a16="http://schemas.microsoft.com/office/drawing/2014/main" id="{E6E5CF12-EC98-45D9-A092-F75EC92F4F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07374137"/>
              </p:ext>
            </p:extLst>
          </p:nvPr>
        </p:nvGraphicFramePr>
        <p:xfrm>
          <a:off x="343195" y="3959673"/>
          <a:ext cx="5284378" cy="248390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E9A8A335-8336-475F-8A5F-9E8A29BF3E32}"/>
              </a:ext>
              <a:ext uri="{C183D7F6-B498-43B3-948B-1728B52AA6E4}">
                <adec:decorative xmlns:adec="http://schemas.microsoft.com/office/drawing/2017/decorative" val="1"/>
              </a:ext>
            </a:extLst>
          </p:cNvPr>
          <p:cNvSpPr/>
          <p:nvPr/>
        </p:nvSpPr>
        <p:spPr>
          <a:xfrm>
            <a:off x="6097727" y="1468540"/>
            <a:ext cx="5811007" cy="52836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4E00F144-BD98-4D40-B40A-AB32DDC572C8}"/>
              </a:ext>
              <a:ext uri="{C183D7F6-B498-43B3-948B-1728B52AA6E4}">
                <adec:decorative xmlns:adec="http://schemas.microsoft.com/office/drawing/2017/decorative" val="1"/>
              </a:ext>
            </a:extLst>
          </p:cNvPr>
          <p:cNvSpPr txBox="1"/>
          <p:nvPr/>
        </p:nvSpPr>
        <p:spPr>
          <a:xfrm>
            <a:off x="6096000" y="1194173"/>
            <a:ext cx="6035040" cy="307777"/>
          </a:xfrm>
          <a:prstGeom prst="rect">
            <a:avLst/>
          </a:prstGeom>
          <a:noFill/>
        </p:spPr>
        <p:txBody>
          <a:bodyPr wrap="square" rtlCol="0">
            <a:spAutoFit/>
          </a:bodyPr>
          <a:lstStyle/>
          <a:p>
            <a:r>
              <a:rPr lang="en-GB" sz="1400" b="1">
                <a:latin typeface="Arial" panose="020B0604020202020204" pitchFamily="34" charset="0"/>
                <a:cs typeface="Arial" panose="020B0604020202020204" pitchFamily="34" charset="0"/>
              </a:rPr>
              <a:t>Deep dive: proportion of residents whose finances have worsened</a:t>
            </a:r>
            <a:endParaRPr lang="en-GB" sz="1400">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0DC76219-CB04-4747-BBD7-5FE4F533793C}"/>
              </a:ext>
              <a:ext uri="{C183D7F6-B498-43B3-948B-1728B52AA6E4}">
                <adec:decorative xmlns:adec="http://schemas.microsoft.com/office/drawing/2017/decorative" val="1"/>
              </a:ext>
            </a:extLst>
          </p:cNvPr>
          <p:cNvGrpSpPr/>
          <p:nvPr/>
        </p:nvGrpSpPr>
        <p:grpSpPr>
          <a:xfrm>
            <a:off x="9125617" y="4456312"/>
            <a:ext cx="2400374" cy="2137724"/>
            <a:chOff x="8973683" y="1433014"/>
            <a:chExt cx="2473319" cy="2202688"/>
          </a:xfrm>
        </p:grpSpPr>
        <p:grpSp>
          <p:nvGrpSpPr>
            <p:cNvPr id="23" name="Group 22">
              <a:extLst>
                <a:ext uri="{FF2B5EF4-FFF2-40B4-BE49-F238E27FC236}">
                  <a16:creationId xmlns:a16="http://schemas.microsoft.com/office/drawing/2014/main" id="{40E84781-3465-4CCB-A84C-31D425D2F304}"/>
                </a:ext>
              </a:extLst>
            </p:cNvPr>
            <p:cNvGrpSpPr/>
            <p:nvPr/>
          </p:nvGrpSpPr>
          <p:grpSpPr>
            <a:xfrm>
              <a:off x="9599665" y="1433014"/>
              <a:ext cx="1238911" cy="2202688"/>
              <a:chOff x="7911813" y="1406523"/>
              <a:chExt cx="1238911" cy="2202688"/>
            </a:xfrm>
          </p:grpSpPr>
          <p:sp>
            <p:nvSpPr>
              <p:cNvPr id="36" name="Freeform 13">
                <a:extLst>
                  <a:ext uri="{FF2B5EF4-FFF2-40B4-BE49-F238E27FC236}">
                    <a16:creationId xmlns:a16="http://schemas.microsoft.com/office/drawing/2014/main" id="{AFC5AEF2-8EB2-46EE-9027-22E059A93F3E}"/>
                  </a:ext>
                </a:extLst>
              </p:cNvPr>
              <p:cNvSpPr/>
              <p:nvPr/>
            </p:nvSpPr>
            <p:spPr>
              <a:xfrm>
                <a:off x="8387809" y="2710313"/>
                <a:ext cx="762915" cy="671165"/>
              </a:xfrm>
              <a:custGeom>
                <a:avLst/>
                <a:gdLst>
                  <a:gd name="connsiteX0" fmla="*/ 641350 w 1358900"/>
                  <a:gd name="connsiteY0" fmla="*/ 332 h 1495757"/>
                  <a:gd name="connsiteX1" fmla="*/ 673100 w 1358900"/>
                  <a:gd name="connsiteY1" fmla="*/ 16207 h 1495757"/>
                  <a:gd name="connsiteX2" fmla="*/ 688975 w 1358900"/>
                  <a:gd name="connsiteY2" fmla="*/ 35257 h 1495757"/>
                  <a:gd name="connsiteX3" fmla="*/ 698500 w 1358900"/>
                  <a:gd name="connsiteY3" fmla="*/ 41607 h 1495757"/>
                  <a:gd name="connsiteX4" fmla="*/ 723900 w 1358900"/>
                  <a:gd name="connsiteY4" fmla="*/ 79707 h 1495757"/>
                  <a:gd name="connsiteX5" fmla="*/ 730250 w 1358900"/>
                  <a:gd name="connsiteY5" fmla="*/ 89232 h 1495757"/>
                  <a:gd name="connsiteX6" fmla="*/ 733425 w 1358900"/>
                  <a:gd name="connsiteY6" fmla="*/ 98757 h 1495757"/>
                  <a:gd name="connsiteX7" fmla="*/ 742950 w 1358900"/>
                  <a:gd name="connsiteY7" fmla="*/ 108282 h 1495757"/>
                  <a:gd name="connsiteX8" fmla="*/ 765175 w 1358900"/>
                  <a:gd name="connsiteY8" fmla="*/ 133682 h 1495757"/>
                  <a:gd name="connsiteX9" fmla="*/ 774700 w 1358900"/>
                  <a:gd name="connsiteY9" fmla="*/ 152732 h 1495757"/>
                  <a:gd name="connsiteX10" fmla="*/ 784225 w 1358900"/>
                  <a:gd name="connsiteY10" fmla="*/ 171782 h 1495757"/>
                  <a:gd name="connsiteX11" fmla="*/ 793750 w 1358900"/>
                  <a:gd name="connsiteY11" fmla="*/ 178132 h 1495757"/>
                  <a:gd name="connsiteX12" fmla="*/ 815975 w 1358900"/>
                  <a:gd name="connsiteY12" fmla="*/ 206707 h 1495757"/>
                  <a:gd name="connsiteX13" fmla="*/ 822325 w 1358900"/>
                  <a:gd name="connsiteY13" fmla="*/ 225757 h 1495757"/>
                  <a:gd name="connsiteX14" fmla="*/ 828675 w 1358900"/>
                  <a:gd name="connsiteY14" fmla="*/ 276557 h 1495757"/>
                  <a:gd name="connsiteX15" fmla="*/ 835025 w 1358900"/>
                  <a:gd name="connsiteY15" fmla="*/ 295607 h 1495757"/>
                  <a:gd name="connsiteX16" fmla="*/ 838200 w 1358900"/>
                  <a:gd name="connsiteY16" fmla="*/ 305132 h 1495757"/>
                  <a:gd name="connsiteX17" fmla="*/ 850900 w 1358900"/>
                  <a:gd name="connsiteY17" fmla="*/ 324182 h 1495757"/>
                  <a:gd name="connsiteX18" fmla="*/ 854075 w 1358900"/>
                  <a:gd name="connsiteY18" fmla="*/ 333707 h 1495757"/>
                  <a:gd name="connsiteX19" fmla="*/ 866775 w 1358900"/>
                  <a:gd name="connsiteY19" fmla="*/ 352757 h 1495757"/>
                  <a:gd name="connsiteX20" fmla="*/ 873125 w 1358900"/>
                  <a:gd name="connsiteY20" fmla="*/ 362282 h 1495757"/>
                  <a:gd name="connsiteX21" fmla="*/ 882650 w 1358900"/>
                  <a:gd name="connsiteY21" fmla="*/ 381332 h 1495757"/>
                  <a:gd name="connsiteX22" fmla="*/ 885825 w 1358900"/>
                  <a:gd name="connsiteY22" fmla="*/ 390857 h 1495757"/>
                  <a:gd name="connsiteX23" fmla="*/ 898525 w 1358900"/>
                  <a:gd name="connsiteY23" fmla="*/ 409907 h 1495757"/>
                  <a:gd name="connsiteX24" fmla="*/ 904875 w 1358900"/>
                  <a:gd name="connsiteY24" fmla="*/ 428957 h 1495757"/>
                  <a:gd name="connsiteX25" fmla="*/ 908050 w 1358900"/>
                  <a:gd name="connsiteY25" fmla="*/ 438482 h 1495757"/>
                  <a:gd name="connsiteX26" fmla="*/ 911225 w 1358900"/>
                  <a:gd name="connsiteY26" fmla="*/ 482932 h 1495757"/>
                  <a:gd name="connsiteX27" fmla="*/ 920750 w 1358900"/>
                  <a:gd name="connsiteY27" fmla="*/ 511507 h 1495757"/>
                  <a:gd name="connsiteX28" fmla="*/ 927100 w 1358900"/>
                  <a:gd name="connsiteY28" fmla="*/ 530557 h 1495757"/>
                  <a:gd name="connsiteX29" fmla="*/ 933450 w 1358900"/>
                  <a:gd name="connsiteY29" fmla="*/ 549607 h 1495757"/>
                  <a:gd name="connsiteX30" fmla="*/ 936625 w 1358900"/>
                  <a:gd name="connsiteY30" fmla="*/ 559132 h 1495757"/>
                  <a:gd name="connsiteX31" fmla="*/ 952500 w 1358900"/>
                  <a:gd name="connsiteY31" fmla="*/ 578182 h 1495757"/>
                  <a:gd name="connsiteX32" fmla="*/ 962025 w 1358900"/>
                  <a:gd name="connsiteY32" fmla="*/ 597232 h 1495757"/>
                  <a:gd name="connsiteX33" fmla="*/ 984250 w 1358900"/>
                  <a:gd name="connsiteY33" fmla="*/ 625807 h 1495757"/>
                  <a:gd name="connsiteX34" fmla="*/ 990600 w 1358900"/>
                  <a:gd name="connsiteY34" fmla="*/ 644857 h 1495757"/>
                  <a:gd name="connsiteX35" fmla="*/ 993775 w 1358900"/>
                  <a:gd name="connsiteY35" fmla="*/ 654382 h 1495757"/>
                  <a:gd name="connsiteX36" fmla="*/ 996950 w 1358900"/>
                  <a:gd name="connsiteY36" fmla="*/ 673432 h 1495757"/>
                  <a:gd name="connsiteX37" fmla="*/ 1000125 w 1358900"/>
                  <a:gd name="connsiteY37" fmla="*/ 695657 h 1495757"/>
                  <a:gd name="connsiteX38" fmla="*/ 1006475 w 1358900"/>
                  <a:gd name="connsiteY38" fmla="*/ 714707 h 1495757"/>
                  <a:gd name="connsiteX39" fmla="*/ 1009650 w 1358900"/>
                  <a:gd name="connsiteY39" fmla="*/ 724232 h 1495757"/>
                  <a:gd name="connsiteX40" fmla="*/ 1016000 w 1358900"/>
                  <a:gd name="connsiteY40" fmla="*/ 752807 h 1495757"/>
                  <a:gd name="connsiteX41" fmla="*/ 1022350 w 1358900"/>
                  <a:gd name="connsiteY41" fmla="*/ 771857 h 1495757"/>
                  <a:gd name="connsiteX42" fmla="*/ 1028700 w 1358900"/>
                  <a:gd name="connsiteY42" fmla="*/ 790907 h 1495757"/>
                  <a:gd name="connsiteX43" fmla="*/ 1031875 w 1358900"/>
                  <a:gd name="connsiteY43" fmla="*/ 800432 h 1495757"/>
                  <a:gd name="connsiteX44" fmla="*/ 1038225 w 1358900"/>
                  <a:gd name="connsiteY44" fmla="*/ 809957 h 1495757"/>
                  <a:gd name="connsiteX45" fmla="*/ 1044575 w 1358900"/>
                  <a:gd name="connsiteY45" fmla="*/ 829007 h 1495757"/>
                  <a:gd name="connsiteX46" fmla="*/ 1047750 w 1358900"/>
                  <a:gd name="connsiteY46" fmla="*/ 838532 h 1495757"/>
                  <a:gd name="connsiteX47" fmla="*/ 1050925 w 1358900"/>
                  <a:gd name="connsiteY47" fmla="*/ 911557 h 1495757"/>
                  <a:gd name="connsiteX48" fmla="*/ 1057275 w 1358900"/>
                  <a:gd name="connsiteY48" fmla="*/ 940132 h 1495757"/>
                  <a:gd name="connsiteX49" fmla="*/ 1060450 w 1358900"/>
                  <a:gd name="connsiteY49" fmla="*/ 949657 h 1495757"/>
                  <a:gd name="connsiteX50" fmla="*/ 1069975 w 1358900"/>
                  <a:gd name="connsiteY50" fmla="*/ 984582 h 1495757"/>
                  <a:gd name="connsiteX51" fmla="*/ 1085850 w 1358900"/>
                  <a:gd name="connsiteY51" fmla="*/ 1013157 h 1495757"/>
                  <a:gd name="connsiteX52" fmla="*/ 1095375 w 1358900"/>
                  <a:gd name="connsiteY52" fmla="*/ 1016332 h 1495757"/>
                  <a:gd name="connsiteX53" fmla="*/ 1120775 w 1358900"/>
                  <a:gd name="connsiteY53" fmla="*/ 1044907 h 1495757"/>
                  <a:gd name="connsiteX54" fmla="*/ 1139825 w 1358900"/>
                  <a:gd name="connsiteY54" fmla="*/ 1054432 h 1495757"/>
                  <a:gd name="connsiteX55" fmla="*/ 1130300 w 1358900"/>
                  <a:gd name="connsiteY55" fmla="*/ 1060782 h 1495757"/>
                  <a:gd name="connsiteX56" fmla="*/ 1114425 w 1358900"/>
                  <a:gd name="connsiteY56" fmla="*/ 1076657 h 1495757"/>
                  <a:gd name="connsiteX57" fmla="*/ 1117600 w 1358900"/>
                  <a:gd name="connsiteY57" fmla="*/ 1098882 h 1495757"/>
                  <a:gd name="connsiteX58" fmla="*/ 1136650 w 1358900"/>
                  <a:gd name="connsiteY58" fmla="*/ 1108407 h 1495757"/>
                  <a:gd name="connsiteX59" fmla="*/ 1146175 w 1358900"/>
                  <a:gd name="connsiteY59" fmla="*/ 1117932 h 1495757"/>
                  <a:gd name="connsiteX60" fmla="*/ 1155700 w 1358900"/>
                  <a:gd name="connsiteY60" fmla="*/ 1124282 h 1495757"/>
                  <a:gd name="connsiteX61" fmla="*/ 1162050 w 1358900"/>
                  <a:gd name="connsiteY61" fmla="*/ 1133807 h 1495757"/>
                  <a:gd name="connsiteX62" fmla="*/ 1184275 w 1358900"/>
                  <a:gd name="connsiteY62" fmla="*/ 1162382 h 1495757"/>
                  <a:gd name="connsiteX63" fmla="*/ 1190625 w 1358900"/>
                  <a:gd name="connsiteY63" fmla="*/ 1171907 h 1495757"/>
                  <a:gd name="connsiteX64" fmla="*/ 1196975 w 1358900"/>
                  <a:gd name="connsiteY64" fmla="*/ 1190957 h 1495757"/>
                  <a:gd name="connsiteX65" fmla="*/ 1203325 w 1358900"/>
                  <a:gd name="connsiteY65" fmla="*/ 1213182 h 1495757"/>
                  <a:gd name="connsiteX66" fmla="*/ 1209675 w 1358900"/>
                  <a:gd name="connsiteY66" fmla="*/ 1244932 h 1495757"/>
                  <a:gd name="connsiteX67" fmla="*/ 1216025 w 1358900"/>
                  <a:gd name="connsiteY67" fmla="*/ 1289382 h 1495757"/>
                  <a:gd name="connsiteX68" fmla="*/ 1219200 w 1358900"/>
                  <a:gd name="connsiteY68" fmla="*/ 1298907 h 1495757"/>
                  <a:gd name="connsiteX69" fmla="*/ 1238250 w 1358900"/>
                  <a:gd name="connsiteY69" fmla="*/ 1311607 h 1495757"/>
                  <a:gd name="connsiteX70" fmla="*/ 1247775 w 1358900"/>
                  <a:gd name="connsiteY70" fmla="*/ 1308432 h 1495757"/>
                  <a:gd name="connsiteX71" fmla="*/ 1263650 w 1358900"/>
                  <a:gd name="connsiteY71" fmla="*/ 1295732 h 1495757"/>
                  <a:gd name="connsiteX72" fmla="*/ 1276350 w 1358900"/>
                  <a:gd name="connsiteY72" fmla="*/ 1314782 h 1495757"/>
                  <a:gd name="connsiteX73" fmla="*/ 1282700 w 1358900"/>
                  <a:gd name="connsiteY73" fmla="*/ 1324307 h 1495757"/>
                  <a:gd name="connsiteX74" fmla="*/ 1289050 w 1358900"/>
                  <a:gd name="connsiteY74" fmla="*/ 1346532 h 1495757"/>
                  <a:gd name="connsiteX75" fmla="*/ 1295400 w 1358900"/>
                  <a:gd name="connsiteY75" fmla="*/ 1365582 h 1495757"/>
                  <a:gd name="connsiteX76" fmla="*/ 1298575 w 1358900"/>
                  <a:gd name="connsiteY76" fmla="*/ 1375107 h 1495757"/>
                  <a:gd name="connsiteX77" fmla="*/ 1314450 w 1358900"/>
                  <a:gd name="connsiteY77" fmla="*/ 1371932 h 1495757"/>
                  <a:gd name="connsiteX78" fmla="*/ 1333500 w 1358900"/>
                  <a:gd name="connsiteY78" fmla="*/ 1365582 h 1495757"/>
                  <a:gd name="connsiteX79" fmla="*/ 1336675 w 1358900"/>
                  <a:gd name="connsiteY79" fmla="*/ 1375107 h 1495757"/>
                  <a:gd name="connsiteX80" fmla="*/ 1339850 w 1358900"/>
                  <a:gd name="connsiteY80" fmla="*/ 1390982 h 1495757"/>
                  <a:gd name="connsiteX81" fmla="*/ 1349375 w 1358900"/>
                  <a:gd name="connsiteY81" fmla="*/ 1394157 h 1495757"/>
                  <a:gd name="connsiteX82" fmla="*/ 1346200 w 1358900"/>
                  <a:gd name="connsiteY82" fmla="*/ 1410032 h 1495757"/>
                  <a:gd name="connsiteX83" fmla="*/ 1343025 w 1358900"/>
                  <a:gd name="connsiteY83" fmla="*/ 1419557 h 1495757"/>
                  <a:gd name="connsiteX84" fmla="*/ 1346200 w 1358900"/>
                  <a:gd name="connsiteY84" fmla="*/ 1429082 h 1495757"/>
                  <a:gd name="connsiteX85" fmla="*/ 1358900 w 1358900"/>
                  <a:gd name="connsiteY85" fmla="*/ 1448132 h 1495757"/>
                  <a:gd name="connsiteX86" fmla="*/ 1355725 w 1358900"/>
                  <a:gd name="connsiteY86" fmla="*/ 1464007 h 1495757"/>
                  <a:gd name="connsiteX87" fmla="*/ 1346200 w 1358900"/>
                  <a:gd name="connsiteY87" fmla="*/ 1467182 h 1495757"/>
                  <a:gd name="connsiteX88" fmla="*/ 1317625 w 1358900"/>
                  <a:gd name="connsiteY88" fmla="*/ 1470357 h 1495757"/>
                  <a:gd name="connsiteX89" fmla="*/ 1295400 w 1358900"/>
                  <a:gd name="connsiteY89" fmla="*/ 1473532 h 1495757"/>
                  <a:gd name="connsiteX90" fmla="*/ 1257300 w 1358900"/>
                  <a:gd name="connsiteY90" fmla="*/ 1479882 h 1495757"/>
                  <a:gd name="connsiteX91" fmla="*/ 1247775 w 1358900"/>
                  <a:gd name="connsiteY91" fmla="*/ 1483057 h 1495757"/>
                  <a:gd name="connsiteX92" fmla="*/ 1222375 w 1358900"/>
                  <a:gd name="connsiteY92" fmla="*/ 1489407 h 1495757"/>
                  <a:gd name="connsiteX93" fmla="*/ 1212850 w 1358900"/>
                  <a:gd name="connsiteY93" fmla="*/ 1492582 h 1495757"/>
                  <a:gd name="connsiteX94" fmla="*/ 1146175 w 1358900"/>
                  <a:gd name="connsiteY94" fmla="*/ 1495757 h 1495757"/>
                  <a:gd name="connsiteX95" fmla="*/ 1114425 w 1358900"/>
                  <a:gd name="connsiteY95" fmla="*/ 1492582 h 1495757"/>
                  <a:gd name="connsiteX96" fmla="*/ 1104900 w 1358900"/>
                  <a:gd name="connsiteY96" fmla="*/ 1486232 h 1495757"/>
                  <a:gd name="connsiteX97" fmla="*/ 1085850 w 1358900"/>
                  <a:gd name="connsiteY97" fmla="*/ 1479882 h 1495757"/>
                  <a:gd name="connsiteX98" fmla="*/ 1076325 w 1358900"/>
                  <a:gd name="connsiteY98" fmla="*/ 1470357 h 1495757"/>
                  <a:gd name="connsiteX99" fmla="*/ 1066800 w 1358900"/>
                  <a:gd name="connsiteY99" fmla="*/ 1464007 h 1495757"/>
                  <a:gd name="connsiteX100" fmla="*/ 1063625 w 1358900"/>
                  <a:gd name="connsiteY100" fmla="*/ 1454482 h 1495757"/>
                  <a:gd name="connsiteX101" fmla="*/ 1047750 w 1358900"/>
                  <a:gd name="connsiteY101" fmla="*/ 1438607 h 1495757"/>
                  <a:gd name="connsiteX102" fmla="*/ 1022350 w 1358900"/>
                  <a:gd name="connsiteY102" fmla="*/ 1416382 h 1495757"/>
                  <a:gd name="connsiteX103" fmla="*/ 1012825 w 1358900"/>
                  <a:gd name="connsiteY103" fmla="*/ 1410032 h 1495757"/>
                  <a:gd name="connsiteX104" fmla="*/ 993775 w 1358900"/>
                  <a:gd name="connsiteY104" fmla="*/ 1403682 h 1495757"/>
                  <a:gd name="connsiteX105" fmla="*/ 984250 w 1358900"/>
                  <a:gd name="connsiteY105" fmla="*/ 1400507 h 1495757"/>
                  <a:gd name="connsiteX106" fmla="*/ 965200 w 1358900"/>
                  <a:gd name="connsiteY106" fmla="*/ 1390982 h 1495757"/>
                  <a:gd name="connsiteX107" fmla="*/ 946150 w 1358900"/>
                  <a:gd name="connsiteY107" fmla="*/ 1375107 h 1495757"/>
                  <a:gd name="connsiteX108" fmla="*/ 933450 w 1358900"/>
                  <a:gd name="connsiteY108" fmla="*/ 1356057 h 1495757"/>
                  <a:gd name="connsiteX109" fmla="*/ 930275 w 1358900"/>
                  <a:gd name="connsiteY109" fmla="*/ 1346532 h 1495757"/>
                  <a:gd name="connsiteX110" fmla="*/ 914400 w 1358900"/>
                  <a:gd name="connsiteY110" fmla="*/ 1327482 h 1495757"/>
                  <a:gd name="connsiteX111" fmla="*/ 895350 w 1358900"/>
                  <a:gd name="connsiteY111" fmla="*/ 1321132 h 1495757"/>
                  <a:gd name="connsiteX112" fmla="*/ 885825 w 1358900"/>
                  <a:gd name="connsiteY112" fmla="*/ 1317957 h 1495757"/>
                  <a:gd name="connsiteX113" fmla="*/ 876300 w 1358900"/>
                  <a:gd name="connsiteY113" fmla="*/ 1314782 h 1495757"/>
                  <a:gd name="connsiteX114" fmla="*/ 809625 w 1358900"/>
                  <a:gd name="connsiteY114" fmla="*/ 1317957 h 1495757"/>
                  <a:gd name="connsiteX115" fmla="*/ 787400 w 1358900"/>
                  <a:gd name="connsiteY115" fmla="*/ 1324307 h 1495757"/>
                  <a:gd name="connsiteX116" fmla="*/ 762000 w 1358900"/>
                  <a:gd name="connsiteY116" fmla="*/ 1327482 h 1495757"/>
                  <a:gd name="connsiteX117" fmla="*/ 746125 w 1358900"/>
                  <a:gd name="connsiteY117" fmla="*/ 1330657 h 1495757"/>
                  <a:gd name="connsiteX118" fmla="*/ 698500 w 1358900"/>
                  <a:gd name="connsiteY118" fmla="*/ 1337007 h 1495757"/>
                  <a:gd name="connsiteX119" fmla="*/ 679450 w 1358900"/>
                  <a:gd name="connsiteY119" fmla="*/ 1340182 h 1495757"/>
                  <a:gd name="connsiteX120" fmla="*/ 631825 w 1358900"/>
                  <a:gd name="connsiteY120" fmla="*/ 1343357 h 1495757"/>
                  <a:gd name="connsiteX121" fmla="*/ 533400 w 1358900"/>
                  <a:gd name="connsiteY121" fmla="*/ 1340182 h 1495757"/>
                  <a:gd name="connsiteX122" fmla="*/ 517525 w 1358900"/>
                  <a:gd name="connsiteY122" fmla="*/ 1337007 h 1495757"/>
                  <a:gd name="connsiteX123" fmla="*/ 495300 w 1358900"/>
                  <a:gd name="connsiteY123" fmla="*/ 1333832 h 1495757"/>
                  <a:gd name="connsiteX124" fmla="*/ 469900 w 1358900"/>
                  <a:gd name="connsiteY124" fmla="*/ 1327482 h 1495757"/>
                  <a:gd name="connsiteX125" fmla="*/ 450850 w 1358900"/>
                  <a:gd name="connsiteY125" fmla="*/ 1324307 h 1495757"/>
                  <a:gd name="connsiteX126" fmla="*/ 441325 w 1358900"/>
                  <a:gd name="connsiteY126" fmla="*/ 1321132 h 1495757"/>
                  <a:gd name="connsiteX127" fmla="*/ 412750 w 1358900"/>
                  <a:gd name="connsiteY127" fmla="*/ 1314782 h 1495757"/>
                  <a:gd name="connsiteX128" fmla="*/ 298450 w 1358900"/>
                  <a:gd name="connsiteY128" fmla="*/ 1317957 h 1495757"/>
                  <a:gd name="connsiteX129" fmla="*/ 292100 w 1358900"/>
                  <a:gd name="connsiteY129" fmla="*/ 1327482 h 1495757"/>
                  <a:gd name="connsiteX130" fmla="*/ 282575 w 1358900"/>
                  <a:gd name="connsiteY130" fmla="*/ 1333832 h 1495757"/>
                  <a:gd name="connsiteX131" fmla="*/ 273050 w 1358900"/>
                  <a:gd name="connsiteY131" fmla="*/ 1337007 h 1495757"/>
                  <a:gd name="connsiteX132" fmla="*/ 263525 w 1358900"/>
                  <a:gd name="connsiteY132" fmla="*/ 1343357 h 1495757"/>
                  <a:gd name="connsiteX133" fmla="*/ 254000 w 1358900"/>
                  <a:gd name="connsiteY133" fmla="*/ 1346532 h 1495757"/>
                  <a:gd name="connsiteX134" fmla="*/ 231775 w 1358900"/>
                  <a:gd name="connsiteY134" fmla="*/ 1359232 h 1495757"/>
                  <a:gd name="connsiteX135" fmla="*/ 222250 w 1358900"/>
                  <a:gd name="connsiteY135" fmla="*/ 1362407 h 1495757"/>
                  <a:gd name="connsiteX136" fmla="*/ 168275 w 1358900"/>
                  <a:gd name="connsiteY136" fmla="*/ 1359232 h 1495757"/>
                  <a:gd name="connsiteX137" fmla="*/ 158750 w 1358900"/>
                  <a:gd name="connsiteY137" fmla="*/ 1356057 h 1495757"/>
                  <a:gd name="connsiteX138" fmla="*/ 146050 w 1358900"/>
                  <a:gd name="connsiteY138" fmla="*/ 1346532 h 1495757"/>
                  <a:gd name="connsiteX139" fmla="*/ 127000 w 1358900"/>
                  <a:gd name="connsiteY139" fmla="*/ 1333832 h 1495757"/>
                  <a:gd name="connsiteX140" fmla="*/ 107950 w 1358900"/>
                  <a:gd name="connsiteY140" fmla="*/ 1314782 h 1495757"/>
                  <a:gd name="connsiteX141" fmla="*/ 101600 w 1358900"/>
                  <a:gd name="connsiteY141" fmla="*/ 1305257 h 1495757"/>
                  <a:gd name="connsiteX142" fmla="*/ 92075 w 1358900"/>
                  <a:gd name="connsiteY142" fmla="*/ 1289382 h 1495757"/>
                  <a:gd name="connsiteX143" fmla="*/ 76200 w 1358900"/>
                  <a:gd name="connsiteY143" fmla="*/ 1251282 h 1495757"/>
                  <a:gd name="connsiteX144" fmla="*/ 69850 w 1358900"/>
                  <a:gd name="connsiteY144" fmla="*/ 1225882 h 1495757"/>
                  <a:gd name="connsiteX145" fmla="*/ 66675 w 1358900"/>
                  <a:gd name="connsiteY145" fmla="*/ 1213182 h 1495757"/>
                  <a:gd name="connsiteX146" fmla="*/ 57150 w 1358900"/>
                  <a:gd name="connsiteY146" fmla="*/ 1184607 h 1495757"/>
                  <a:gd name="connsiteX147" fmla="*/ 50800 w 1358900"/>
                  <a:gd name="connsiteY147" fmla="*/ 1152857 h 1495757"/>
                  <a:gd name="connsiteX148" fmla="*/ 41275 w 1358900"/>
                  <a:gd name="connsiteY148" fmla="*/ 1121107 h 1495757"/>
                  <a:gd name="connsiteX149" fmla="*/ 34925 w 1358900"/>
                  <a:gd name="connsiteY149" fmla="*/ 1095707 h 1495757"/>
                  <a:gd name="connsiteX150" fmla="*/ 31750 w 1358900"/>
                  <a:gd name="connsiteY150" fmla="*/ 1083007 h 1495757"/>
                  <a:gd name="connsiteX151" fmla="*/ 28575 w 1358900"/>
                  <a:gd name="connsiteY151" fmla="*/ 1057607 h 1495757"/>
                  <a:gd name="connsiteX152" fmla="*/ 22225 w 1358900"/>
                  <a:gd name="connsiteY152" fmla="*/ 1009982 h 1495757"/>
                  <a:gd name="connsiteX153" fmla="*/ 15875 w 1358900"/>
                  <a:gd name="connsiteY153" fmla="*/ 908382 h 1495757"/>
                  <a:gd name="connsiteX154" fmla="*/ 9525 w 1358900"/>
                  <a:gd name="connsiteY154" fmla="*/ 841707 h 1495757"/>
                  <a:gd name="connsiteX155" fmla="*/ 6350 w 1358900"/>
                  <a:gd name="connsiteY155" fmla="*/ 806782 h 1495757"/>
                  <a:gd name="connsiteX156" fmla="*/ 3175 w 1358900"/>
                  <a:gd name="connsiteY156" fmla="*/ 787732 h 1495757"/>
                  <a:gd name="connsiteX157" fmla="*/ 0 w 1358900"/>
                  <a:gd name="connsiteY157" fmla="*/ 752807 h 1495757"/>
                  <a:gd name="connsiteX158" fmla="*/ 6350 w 1358900"/>
                  <a:gd name="connsiteY158" fmla="*/ 673432 h 1495757"/>
                  <a:gd name="connsiteX159" fmla="*/ 12700 w 1358900"/>
                  <a:gd name="connsiteY159" fmla="*/ 660732 h 1495757"/>
                  <a:gd name="connsiteX160" fmla="*/ 31750 w 1358900"/>
                  <a:gd name="connsiteY160" fmla="*/ 632157 h 1495757"/>
                  <a:gd name="connsiteX161" fmla="*/ 38100 w 1358900"/>
                  <a:gd name="connsiteY161" fmla="*/ 622632 h 1495757"/>
                  <a:gd name="connsiteX162" fmla="*/ 47625 w 1358900"/>
                  <a:gd name="connsiteY162" fmla="*/ 600407 h 1495757"/>
                  <a:gd name="connsiteX163" fmla="*/ 50800 w 1358900"/>
                  <a:gd name="connsiteY163" fmla="*/ 590882 h 1495757"/>
                  <a:gd name="connsiteX164" fmla="*/ 57150 w 1358900"/>
                  <a:gd name="connsiteY164" fmla="*/ 581357 h 1495757"/>
                  <a:gd name="connsiteX165" fmla="*/ 69850 w 1358900"/>
                  <a:gd name="connsiteY165" fmla="*/ 546432 h 1495757"/>
                  <a:gd name="connsiteX166" fmla="*/ 76200 w 1358900"/>
                  <a:gd name="connsiteY166" fmla="*/ 536907 h 1495757"/>
                  <a:gd name="connsiteX167" fmla="*/ 82550 w 1358900"/>
                  <a:gd name="connsiteY167" fmla="*/ 514682 h 1495757"/>
                  <a:gd name="connsiteX168" fmla="*/ 101600 w 1358900"/>
                  <a:gd name="connsiteY168" fmla="*/ 451182 h 1495757"/>
                  <a:gd name="connsiteX169" fmla="*/ 107950 w 1358900"/>
                  <a:gd name="connsiteY169" fmla="*/ 425782 h 1495757"/>
                  <a:gd name="connsiteX170" fmla="*/ 111125 w 1358900"/>
                  <a:gd name="connsiteY170" fmla="*/ 416257 h 1495757"/>
                  <a:gd name="connsiteX171" fmla="*/ 117475 w 1358900"/>
                  <a:gd name="connsiteY171" fmla="*/ 381332 h 1495757"/>
                  <a:gd name="connsiteX172" fmla="*/ 120650 w 1358900"/>
                  <a:gd name="connsiteY172" fmla="*/ 371807 h 1495757"/>
                  <a:gd name="connsiteX173" fmla="*/ 142875 w 1358900"/>
                  <a:gd name="connsiteY173" fmla="*/ 340057 h 1495757"/>
                  <a:gd name="connsiteX174" fmla="*/ 152400 w 1358900"/>
                  <a:gd name="connsiteY174" fmla="*/ 324182 h 1495757"/>
                  <a:gd name="connsiteX175" fmla="*/ 174625 w 1358900"/>
                  <a:gd name="connsiteY175" fmla="*/ 295607 h 1495757"/>
                  <a:gd name="connsiteX176" fmla="*/ 193675 w 1358900"/>
                  <a:gd name="connsiteY176" fmla="*/ 263857 h 1495757"/>
                  <a:gd name="connsiteX177" fmla="*/ 203200 w 1358900"/>
                  <a:gd name="connsiteY177" fmla="*/ 251157 h 1495757"/>
                  <a:gd name="connsiteX178" fmla="*/ 212725 w 1358900"/>
                  <a:gd name="connsiteY178" fmla="*/ 235282 h 1495757"/>
                  <a:gd name="connsiteX179" fmla="*/ 219075 w 1358900"/>
                  <a:gd name="connsiteY179" fmla="*/ 225757 h 1495757"/>
                  <a:gd name="connsiteX180" fmla="*/ 225425 w 1358900"/>
                  <a:gd name="connsiteY180" fmla="*/ 213057 h 1495757"/>
                  <a:gd name="connsiteX181" fmla="*/ 234950 w 1358900"/>
                  <a:gd name="connsiteY181" fmla="*/ 203532 h 1495757"/>
                  <a:gd name="connsiteX182" fmla="*/ 241300 w 1358900"/>
                  <a:gd name="connsiteY182" fmla="*/ 194007 h 1495757"/>
                  <a:gd name="connsiteX183" fmla="*/ 260350 w 1358900"/>
                  <a:gd name="connsiteY183" fmla="*/ 171782 h 1495757"/>
                  <a:gd name="connsiteX184" fmla="*/ 288925 w 1358900"/>
                  <a:gd name="connsiteY184" fmla="*/ 155907 h 1495757"/>
                  <a:gd name="connsiteX185" fmla="*/ 298450 w 1358900"/>
                  <a:gd name="connsiteY185" fmla="*/ 149557 h 1495757"/>
                  <a:gd name="connsiteX186" fmla="*/ 307975 w 1358900"/>
                  <a:gd name="connsiteY186" fmla="*/ 146382 h 1495757"/>
                  <a:gd name="connsiteX187" fmla="*/ 323850 w 1358900"/>
                  <a:gd name="connsiteY187" fmla="*/ 140032 h 1495757"/>
                  <a:gd name="connsiteX188" fmla="*/ 333375 w 1358900"/>
                  <a:gd name="connsiteY188" fmla="*/ 136857 h 1495757"/>
                  <a:gd name="connsiteX189" fmla="*/ 355600 w 1358900"/>
                  <a:gd name="connsiteY189" fmla="*/ 127332 h 1495757"/>
                  <a:gd name="connsiteX190" fmla="*/ 374650 w 1358900"/>
                  <a:gd name="connsiteY190" fmla="*/ 111457 h 1495757"/>
                  <a:gd name="connsiteX191" fmla="*/ 403225 w 1358900"/>
                  <a:gd name="connsiteY191" fmla="*/ 89232 h 1495757"/>
                  <a:gd name="connsiteX192" fmla="*/ 415925 w 1358900"/>
                  <a:gd name="connsiteY192" fmla="*/ 76532 h 1495757"/>
                  <a:gd name="connsiteX193" fmla="*/ 434975 w 1358900"/>
                  <a:gd name="connsiteY193" fmla="*/ 63832 h 1495757"/>
                  <a:gd name="connsiteX194" fmla="*/ 444500 w 1358900"/>
                  <a:gd name="connsiteY194" fmla="*/ 57482 h 1495757"/>
                  <a:gd name="connsiteX195" fmla="*/ 457200 w 1358900"/>
                  <a:gd name="connsiteY195" fmla="*/ 51132 h 1495757"/>
                  <a:gd name="connsiteX196" fmla="*/ 476250 w 1358900"/>
                  <a:gd name="connsiteY196" fmla="*/ 38432 h 1495757"/>
                  <a:gd name="connsiteX197" fmla="*/ 498475 w 1358900"/>
                  <a:gd name="connsiteY197" fmla="*/ 35257 h 1495757"/>
                  <a:gd name="connsiteX198" fmla="*/ 527050 w 1358900"/>
                  <a:gd name="connsiteY198" fmla="*/ 32082 h 1495757"/>
                  <a:gd name="connsiteX199" fmla="*/ 542925 w 1358900"/>
                  <a:gd name="connsiteY199" fmla="*/ 28907 h 1495757"/>
                  <a:gd name="connsiteX200" fmla="*/ 552450 w 1358900"/>
                  <a:gd name="connsiteY200" fmla="*/ 25732 h 1495757"/>
                  <a:gd name="connsiteX201" fmla="*/ 574675 w 1358900"/>
                  <a:gd name="connsiteY201" fmla="*/ 22557 h 1495757"/>
                  <a:gd name="connsiteX202" fmla="*/ 590550 w 1358900"/>
                  <a:gd name="connsiteY202" fmla="*/ 19382 h 1495757"/>
                  <a:gd name="connsiteX203" fmla="*/ 619125 w 1358900"/>
                  <a:gd name="connsiteY203" fmla="*/ 9857 h 1495757"/>
                  <a:gd name="connsiteX204" fmla="*/ 628650 w 1358900"/>
                  <a:gd name="connsiteY204" fmla="*/ 6682 h 1495757"/>
                  <a:gd name="connsiteX205" fmla="*/ 641350 w 1358900"/>
                  <a:gd name="connsiteY205" fmla="*/ 332 h 1495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1358900" h="1495757">
                    <a:moveTo>
                      <a:pt x="641350" y="332"/>
                    </a:moveTo>
                    <a:cubicBezTo>
                      <a:pt x="648758" y="1919"/>
                      <a:pt x="663552" y="8250"/>
                      <a:pt x="673100" y="16207"/>
                    </a:cubicBezTo>
                    <a:cubicBezTo>
                      <a:pt x="704308" y="42214"/>
                      <a:pt x="664000" y="10282"/>
                      <a:pt x="688975" y="35257"/>
                    </a:cubicBezTo>
                    <a:cubicBezTo>
                      <a:pt x="691673" y="37955"/>
                      <a:pt x="695325" y="39490"/>
                      <a:pt x="698500" y="41607"/>
                    </a:cubicBezTo>
                    <a:lnTo>
                      <a:pt x="723900" y="79707"/>
                    </a:lnTo>
                    <a:cubicBezTo>
                      <a:pt x="726017" y="82882"/>
                      <a:pt x="729043" y="85612"/>
                      <a:pt x="730250" y="89232"/>
                    </a:cubicBezTo>
                    <a:cubicBezTo>
                      <a:pt x="731308" y="92407"/>
                      <a:pt x="731569" y="95972"/>
                      <a:pt x="733425" y="98757"/>
                    </a:cubicBezTo>
                    <a:cubicBezTo>
                      <a:pt x="735916" y="102493"/>
                      <a:pt x="740193" y="104738"/>
                      <a:pt x="742950" y="108282"/>
                    </a:cubicBezTo>
                    <a:cubicBezTo>
                      <a:pt x="762896" y="133926"/>
                      <a:pt x="746736" y="121389"/>
                      <a:pt x="765175" y="133682"/>
                    </a:cubicBezTo>
                    <a:cubicBezTo>
                      <a:pt x="773155" y="157623"/>
                      <a:pt x="762390" y="128113"/>
                      <a:pt x="774700" y="152732"/>
                    </a:cubicBezTo>
                    <a:cubicBezTo>
                      <a:pt x="779865" y="163061"/>
                      <a:pt x="775126" y="162683"/>
                      <a:pt x="784225" y="171782"/>
                    </a:cubicBezTo>
                    <a:cubicBezTo>
                      <a:pt x="786923" y="174480"/>
                      <a:pt x="790575" y="176015"/>
                      <a:pt x="793750" y="178132"/>
                    </a:cubicBezTo>
                    <a:cubicBezTo>
                      <a:pt x="808941" y="200918"/>
                      <a:pt x="801054" y="191786"/>
                      <a:pt x="815975" y="206707"/>
                    </a:cubicBezTo>
                    <a:cubicBezTo>
                      <a:pt x="818092" y="213057"/>
                      <a:pt x="821586" y="219104"/>
                      <a:pt x="822325" y="225757"/>
                    </a:cubicBezTo>
                    <a:cubicBezTo>
                      <a:pt x="823011" y="231933"/>
                      <a:pt x="826733" y="268144"/>
                      <a:pt x="828675" y="276557"/>
                    </a:cubicBezTo>
                    <a:cubicBezTo>
                      <a:pt x="830180" y="283079"/>
                      <a:pt x="832908" y="289257"/>
                      <a:pt x="835025" y="295607"/>
                    </a:cubicBezTo>
                    <a:cubicBezTo>
                      <a:pt x="836083" y="298782"/>
                      <a:pt x="836344" y="302347"/>
                      <a:pt x="838200" y="305132"/>
                    </a:cubicBezTo>
                    <a:cubicBezTo>
                      <a:pt x="842433" y="311482"/>
                      <a:pt x="848487" y="316942"/>
                      <a:pt x="850900" y="324182"/>
                    </a:cubicBezTo>
                    <a:cubicBezTo>
                      <a:pt x="851958" y="327357"/>
                      <a:pt x="852450" y="330781"/>
                      <a:pt x="854075" y="333707"/>
                    </a:cubicBezTo>
                    <a:cubicBezTo>
                      <a:pt x="857781" y="340378"/>
                      <a:pt x="862542" y="346407"/>
                      <a:pt x="866775" y="352757"/>
                    </a:cubicBezTo>
                    <a:cubicBezTo>
                      <a:pt x="868892" y="355932"/>
                      <a:pt x="871918" y="358662"/>
                      <a:pt x="873125" y="362282"/>
                    </a:cubicBezTo>
                    <a:cubicBezTo>
                      <a:pt x="881105" y="386223"/>
                      <a:pt x="870340" y="356713"/>
                      <a:pt x="882650" y="381332"/>
                    </a:cubicBezTo>
                    <a:cubicBezTo>
                      <a:pt x="884147" y="384325"/>
                      <a:pt x="884200" y="387931"/>
                      <a:pt x="885825" y="390857"/>
                    </a:cubicBezTo>
                    <a:cubicBezTo>
                      <a:pt x="889531" y="397528"/>
                      <a:pt x="896112" y="402667"/>
                      <a:pt x="898525" y="409907"/>
                    </a:cubicBezTo>
                    <a:lnTo>
                      <a:pt x="904875" y="428957"/>
                    </a:lnTo>
                    <a:lnTo>
                      <a:pt x="908050" y="438482"/>
                    </a:lnTo>
                    <a:cubicBezTo>
                      <a:pt x="909108" y="453299"/>
                      <a:pt x="909585" y="468168"/>
                      <a:pt x="911225" y="482932"/>
                    </a:cubicBezTo>
                    <a:cubicBezTo>
                      <a:pt x="912381" y="493332"/>
                      <a:pt x="917222" y="501806"/>
                      <a:pt x="920750" y="511507"/>
                    </a:cubicBezTo>
                    <a:cubicBezTo>
                      <a:pt x="923037" y="517797"/>
                      <a:pt x="924983" y="524207"/>
                      <a:pt x="927100" y="530557"/>
                    </a:cubicBezTo>
                    <a:lnTo>
                      <a:pt x="933450" y="549607"/>
                    </a:lnTo>
                    <a:cubicBezTo>
                      <a:pt x="934508" y="552782"/>
                      <a:pt x="934769" y="556347"/>
                      <a:pt x="936625" y="559132"/>
                    </a:cubicBezTo>
                    <a:cubicBezTo>
                      <a:pt x="945466" y="572393"/>
                      <a:pt x="940277" y="565959"/>
                      <a:pt x="952500" y="578182"/>
                    </a:cubicBezTo>
                    <a:cubicBezTo>
                      <a:pt x="955682" y="587728"/>
                      <a:pt x="955186" y="589026"/>
                      <a:pt x="962025" y="597232"/>
                    </a:cubicBezTo>
                    <a:cubicBezTo>
                      <a:pt x="971157" y="608190"/>
                      <a:pt x="978900" y="609758"/>
                      <a:pt x="984250" y="625807"/>
                    </a:cubicBezTo>
                    <a:lnTo>
                      <a:pt x="990600" y="644857"/>
                    </a:lnTo>
                    <a:cubicBezTo>
                      <a:pt x="991658" y="648032"/>
                      <a:pt x="993225" y="651081"/>
                      <a:pt x="993775" y="654382"/>
                    </a:cubicBezTo>
                    <a:cubicBezTo>
                      <a:pt x="994833" y="660732"/>
                      <a:pt x="995971" y="667069"/>
                      <a:pt x="996950" y="673432"/>
                    </a:cubicBezTo>
                    <a:cubicBezTo>
                      <a:pt x="998088" y="680829"/>
                      <a:pt x="998442" y="688365"/>
                      <a:pt x="1000125" y="695657"/>
                    </a:cubicBezTo>
                    <a:cubicBezTo>
                      <a:pt x="1001630" y="702179"/>
                      <a:pt x="1004358" y="708357"/>
                      <a:pt x="1006475" y="714707"/>
                    </a:cubicBezTo>
                    <a:cubicBezTo>
                      <a:pt x="1007533" y="717882"/>
                      <a:pt x="1008994" y="720950"/>
                      <a:pt x="1009650" y="724232"/>
                    </a:cubicBezTo>
                    <a:cubicBezTo>
                      <a:pt x="1011463" y="733296"/>
                      <a:pt x="1013310" y="743839"/>
                      <a:pt x="1016000" y="752807"/>
                    </a:cubicBezTo>
                    <a:cubicBezTo>
                      <a:pt x="1017923" y="759218"/>
                      <a:pt x="1020233" y="765507"/>
                      <a:pt x="1022350" y="771857"/>
                    </a:cubicBezTo>
                    <a:lnTo>
                      <a:pt x="1028700" y="790907"/>
                    </a:lnTo>
                    <a:cubicBezTo>
                      <a:pt x="1029758" y="794082"/>
                      <a:pt x="1030019" y="797647"/>
                      <a:pt x="1031875" y="800432"/>
                    </a:cubicBezTo>
                    <a:cubicBezTo>
                      <a:pt x="1033992" y="803607"/>
                      <a:pt x="1036675" y="806470"/>
                      <a:pt x="1038225" y="809957"/>
                    </a:cubicBezTo>
                    <a:cubicBezTo>
                      <a:pt x="1040943" y="816074"/>
                      <a:pt x="1042458" y="822657"/>
                      <a:pt x="1044575" y="829007"/>
                    </a:cubicBezTo>
                    <a:lnTo>
                      <a:pt x="1047750" y="838532"/>
                    </a:lnTo>
                    <a:cubicBezTo>
                      <a:pt x="1048808" y="862874"/>
                      <a:pt x="1049189" y="887254"/>
                      <a:pt x="1050925" y="911557"/>
                    </a:cubicBezTo>
                    <a:cubicBezTo>
                      <a:pt x="1051237" y="915922"/>
                      <a:pt x="1055798" y="934964"/>
                      <a:pt x="1057275" y="940132"/>
                    </a:cubicBezTo>
                    <a:cubicBezTo>
                      <a:pt x="1058194" y="943350"/>
                      <a:pt x="1059638" y="946410"/>
                      <a:pt x="1060450" y="949657"/>
                    </a:cubicBezTo>
                    <a:cubicBezTo>
                      <a:pt x="1069425" y="985559"/>
                      <a:pt x="1056352" y="943714"/>
                      <a:pt x="1069975" y="984582"/>
                    </a:cubicBezTo>
                    <a:cubicBezTo>
                      <a:pt x="1072771" y="992969"/>
                      <a:pt x="1077662" y="1010428"/>
                      <a:pt x="1085850" y="1013157"/>
                    </a:cubicBezTo>
                    <a:lnTo>
                      <a:pt x="1095375" y="1016332"/>
                    </a:lnTo>
                    <a:cubicBezTo>
                      <a:pt x="1101426" y="1025408"/>
                      <a:pt x="1111454" y="1041800"/>
                      <a:pt x="1120775" y="1044907"/>
                    </a:cubicBezTo>
                    <a:cubicBezTo>
                      <a:pt x="1133920" y="1049289"/>
                      <a:pt x="1127515" y="1046226"/>
                      <a:pt x="1139825" y="1054432"/>
                    </a:cubicBezTo>
                    <a:cubicBezTo>
                      <a:pt x="1136650" y="1056549"/>
                      <a:pt x="1132998" y="1058084"/>
                      <a:pt x="1130300" y="1060782"/>
                    </a:cubicBezTo>
                    <a:cubicBezTo>
                      <a:pt x="1109133" y="1081949"/>
                      <a:pt x="1139825" y="1059724"/>
                      <a:pt x="1114425" y="1076657"/>
                    </a:cubicBezTo>
                    <a:cubicBezTo>
                      <a:pt x="1115483" y="1084065"/>
                      <a:pt x="1114561" y="1092043"/>
                      <a:pt x="1117600" y="1098882"/>
                    </a:cubicBezTo>
                    <a:cubicBezTo>
                      <a:pt x="1119741" y="1103699"/>
                      <a:pt x="1132424" y="1106998"/>
                      <a:pt x="1136650" y="1108407"/>
                    </a:cubicBezTo>
                    <a:cubicBezTo>
                      <a:pt x="1139825" y="1111582"/>
                      <a:pt x="1142726" y="1115057"/>
                      <a:pt x="1146175" y="1117932"/>
                    </a:cubicBezTo>
                    <a:cubicBezTo>
                      <a:pt x="1149106" y="1120375"/>
                      <a:pt x="1153002" y="1121584"/>
                      <a:pt x="1155700" y="1124282"/>
                    </a:cubicBezTo>
                    <a:cubicBezTo>
                      <a:pt x="1158398" y="1126980"/>
                      <a:pt x="1159607" y="1130876"/>
                      <a:pt x="1162050" y="1133807"/>
                    </a:cubicBezTo>
                    <a:cubicBezTo>
                      <a:pt x="1186919" y="1163650"/>
                      <a:pt x="1152177" y="1114234"/>
                      <a:pt x="1184275" y="1162382"/>
                    </a:cubicBezTo>
                    <a:cubicBezTo>
                      <a:pt x="1186392" y="1165557"/>
                      <a:pt x="1189418" y="1168287"/>
                      <a:pt x="1190625" y="1171907"/>
                    </a:cubicBezTo>
                    <a:lnTo>
                      <a:pt x="1196975" y="1190957"/>
                    </a:lnTo>
                    <a:cubicBezTo>
                      <a:pt x="1199695" y="1199118"/>
                      <a:pt x="1201730" y="1204411"/>
                      <a:pt x="1203325" y="1213182"/>
                    </a:cubicBezTo>
                    <a:cubicBezTo>
                      <a:pt x="1209162" y="1245287"/>
                      <a:pt x="1203155" y="1225371"/>
                      <a:pt x="1209675" y="1244932"/>
                    </a:cubicBezTo>
                    <a:cubicBezTo>
                      <a:pt x="1211792" y="1259749"/>
                      <a:pt x="1211292" y="1275183"/>
                      <a:pt x="1216025" y="1289382"/>
                    </a:cubicBezTo>
                    <a:cubicBezTo>
                      <a:pt x="1217083" y="1292557"/>
                      <a:pt x="1216833" y="1296540"/>
                      <a:pt x="1219200" y="1298907"/>
                    </a:cubicBezTo>
                    <a:cubicBezTo>
                      <a:pt x="1224596" y="1304303"/>
                      <a:pt x="1238250" y="1311607"/>
                      <a:pt x="1238250" y="1311607"/>
                    </a:cubicBezTo>
                    <a:cubicBezTo>
                      <a:pt x="1241425" y="1310549"/>
                      <a:pt x="1245162" y="1310523"/>
                      <a:pt x="1247775" y="1308432"/>
                    </a:cubicBezTo>
                    <a:cubicBezTo>
                      <a:pt x="1268291" y="1292019"/>
                      <a:pt x="1239709" y="1303712"/>
                      <a:pt x="1263650" y="1295732"/>
                    </a:cubicBezTo>
                    <a:lnTo>
                      <a:pt x="1276350" y="1314782"/>
                    </a:lnTo>
                    <a:cubicBezTo>
                      <a:pt x="1278467" y="1317957"/>
                      <a:pt x="1281493" y="1320687"/>
                      <a:pt x="1282700" y="1324307"/>
                    </a:cubicBezTo>
                    <a:cubicBezTo>
                      <a:pt x="1293370" y="1356318"/>
                      <a:pt x="1277090" y="1306665"/>
                      <a:pt x="1289050" y="1346532"/>
                    </a:cubicBezTo>
                    <a:cubicBezTo>
                      <a:pt x="1290973" y="1352943"/>
                      <a:pt x="1293283" y="1359232"/>
                      <a:pt x="1295400" y="1365582"/>
                    </a:cubicBezTo>
                    <a:lnTo>
                      <a:pt x="1298575" y="1375107"/>
                    </a:lnTo>
                    <a:cubicBezTo>
                      <a:pt x="1303867" y="1374049"/>
                      <a:pt x="1309244" y="1373352"/>
                      <a:pt x="1314450" y="1371932"/>
                    </a:cubicBezTo>
                    <a:cubicBezTo>
                      <a:pt x="1320908" y="1370171"/>
                      <a:pt x="1333500" y="1365582"/>
                      <a:pt x="1333500" y="1365582"/>
                    </a:cubicBezTo>
                    <a:cubicBezTo>
                      <a:pt x="1334558" y="1368757"/>
                      <a:pt x="1335863" y="1371860"/>
                      <a:pt x="1336675" y="1375107"/>
                    </a:cubicBezTo>
                    <a:cubicBezTo>
                      <a:pt x="1337984" y="1380342"/>
                      <a:pt x="1336857" y="1386492"/>
                      <a:pt x="1339850" y="1390982"/>
                    </a:cubicBezTo>
                    <a:cubicBezTo>
                      <a:pt x="1341706" y="1393767"/>
                      <a:pt x="1346200" y="1393099"/>
                      <a:pt x="1349375" y="1394157"/>
                    </a:cubicBezTo>
                    <a:cubicBezTo>
                      <a:pt x="1360536" y="1410898"/>
                      <a:pt x="1356206" y="1397524"/>
                      <a:pt x="1346200" y="1410032"/>
                    </a:cubicBezTo>
                    <a:cubicBezTo>
                      <a:pt x="1344109" y="1412645"/>
                      <a:pt x="1344083" y="1416382"/>
                      <a:pt x="1343025" y="1419557"/>
                    </a:cubicBezTo>
                    <a:cubicBezTo>
                      <a:pt x="1344083" y="1422732"/>
                      <a:pt x="1344575" y="1426156"/>
                      <a:pt x="1346200" y="1429082"/>
                    </a:cubicBezTo>
                    <a:cubicBezTo>
                      <a:pt x="1349906" y="1435753"/>
                      <a:pt x="1358900" y="1448132"/>
                      <a:pt x="1358900" y="1448132"/>
                    </a:cubicBezTo>
                    <a:cubicBezTo>
                      <a:pt x="1357842" y="1453424"/>
                      <a:pt x="1358718" y="1459517"/>
                      <a:pt x="1355725" y="1464007"/>
                    </a:cubicBezTo>
                    <a:cubicBezTo>
                      <a:pt x="1353869" y="1466792"/>
                      <a:pt x="1349501" y="1466632"/>
                      <a:pt x="1346200" y="1467182"/>
                    </a:cubicBezTo>
                    <a:cubicBezTo>
                      <a:pt x="1336747" y="1468758"/>
                      <a:pt x="1327135" y="1469168"/>
                      <a:pt x="1317625" y="1470357"/>
                    </a:cubicBezTo>
                    <a:cubicBezTo>
                      <a:pt x="1310199" y="1471285"/>
                      <a:pt x="1302792" y="1472365"/>
                      <a:pt x="1295400" y="1473532"/>
                    </a:cubicBezTo>
                    <a:cubicBezTo>
                      <a:pt x="1282682" y="1475540"/>
                      <a:pt x="1269514" y="1475811"/>
                      <a:pt x="1257300" y="1479882"/>
                    </a:cubicBezTo>
                    <a:cubicBezTo>
                      <a:pt x="1254125" y="1480940"/>
                      <a:pt x="1251004" y="1482176"/>
                      <a:pt x="1247775" y="1483057"/>
                    </a:cubicBezTo>
                    <a:cubicBezTo>
                      <a:pt x="1239355" y="1485353"/>
                      <a:pt x="1230654" y="1486647"/>
                      <a:pt x="1222375" y="1489407"/>
                    </a:cubicBezTo>
                    <a:cubicBezTo>
                      <a:pt x="1219200" y="1490465"/>
                      <a:pt x="1216185" y="1492304"/>
                      <a:pt x="1212850" y="1492582"/>
                    </a:cubicBezTo>
                    <a:cubicBezTo>
                      <a:pt x="1190677" y="1494430"/>
                      <a:pt x="1168400" y="1494699"/>
                      <a:pt x="1146175" y="1495757"/>
                    </a:cubicBezTo>
                    <a:cubicBezTo>
                      <a:pt x="1135592" y="1494699"/>
                      <a:pt x="1124789" y="1494974"/>
                      <a:pt x="1114425" y="1492582"/>
                    </a:cubicBezTo>
                    <a:cubicBezTo>
                      <a:pt x="1110707" y="1491724"/>
                      <a:pt x="1108387" y="1487782"/>
                      <a:pt x="1104900" y="1486232"/>
                    </a:cubicBezTo>
                    <a:cubicBezTo>
                      <a:pt x="1098783" y="1483514"/>
                      <a:pt x="1085850" y="1479882"/>
                      <a:pt x="1085850" y="1479882"/>
                    </a:cubicBezTo>
                    <a:cubicBezTo>
                      <a:pt x="1082675" y="1476707"/>
                      <a:pt x="1079774" y="1473232"/>
                      <a:pt x="1076325" y="1470357"/>
                    </a:cubicBezTo>
                    <a:cubicBezTo>
                      <a:pt x="1073394" y="1467914"/>
                      <a:pt x="1069184" y="1466987"/>
                      <a:pt x="1066800" y="1464007"/>
                    </a:cubicBezTo>
                    <a:cubicBezTo>
                      <a:pt x="1064709" y="1461394"/>
                      <a:pt x="1065122" y="1457475"/>
                      <a:pt x="1063625" y="1454482"/>
                    </a:cubicBezTo>
                    <a:cubicBezTo>
                      <a:pt x="1058333" y="1443899"/>
                      <a:pt x="1057275" y="1444957"/>
                      <a:pt x="1047750" y="1438607"/>
                    </a:cubicBezTo>
                    <a:cubicBezTo>
                      <a:pt x="1037167" y="1422732"/>
                      <a:pt x="1044575" y="1431199"/>
                      <a:pt x="1022350" y="1416382"/>
                    </a:cubicBezTo>
                    <a:cubicBezTo>
                      <a:pt x="1019175" y="1414265"/>
                      <a:pt x="1016445" y="1411239"/>
                      <a:pt x="1012825" y="1410032"/>
                    </a:cubicBezTo>
                    <a:lnTo>
                      <a:pt x="993775" y="1403682"/>
                    </a:lnTo>
                    <a:cubicBezTo>
                      <a:pt x="990600" y="1402624"/>
                      <a:pt x="987035" y="1402363"/>
                      <a:pt x="984250" y="1400507"/>
                    </a:cubicBezTo>
                    <a:cubicBezTo>
                      <a:pt x="956953" y="1382309"/>
                      <a:pt x="991490" y="1404127"/>
                      <a:pt x="965200" y="1390982"/>
                    </a:cubicBezTo>
                    <a:cubicBezTo>
                      <a:pt x="958529" y="1387647"/>
                      <a:pt x="950618" y="1380852"/>
                      <a:pt x="946150" y="1375107"/>
                    </a:cubicBezTo>
                    <a:cubicBezTo>
                      <a:pt x="941465" y="1369083"/>
                      <a:pt x="935863" y="1363297"/>
                      <a:pt x="933450" y="1356057"/>
                    </a:cubicBezTo>
                    <a:cubicBezTo>
                      <a:pt x="932392" y="1352882"/>
                      <a:pt x="931772" y="1349525"/>
                      <a:pt x="930275" y="1346532"/>
                    </a:cubicBezTo>
                    <a:cubicBezTo>
                      <a:pt x="927691" y="1341364"/>
                      <a:pt x="919261" y="1330183"/>
                      <a:pt x="914400" y="1327482"/>
                    </a:cubicBezTo>
                    <a:cubicBezTo>
                      <a:pt x="908549" y="1324231"/>
                      <a:pt x="901700" y="1323249"/>
                      <a:pt x="895350" y="1321132"/>
                    </a:cubicBezTo>
                    <a:lnTo>
                      <a:pt x="885825" y="1317957"/>
                    </a:lnTo>
                    <a:lnTo>
                      <a:pt x="876300" y="1314782"/>
                    </a:lnTo>
                    <a:cubicBezTo>
                      <a:pt x="854075" y="1315840"/>
                      <a:pt x="831804" y="1316183"/>
                      <a:pt x="809625" y="1317957"/>
                    </a:cubicBezTo>
                    <a:cubicBezTo>
                      <a:pt x="793791" y="1319224"/>
                      <a:pt x="800978" y="1321838"/>
                      <a:pt x="787400" y="1324307"/>
                    </a:cubicBezTo>
                    <a:cubicBezTo>
                      <a:pt x="779005" y="1325833"/>
                      <a:pt x="770433" y="1326185"/>
                      <a:pt x="762000" y="1327482"/>
                    </a:cubicBezTo>
                    <a:cubicBezTo>
                      <a:pt x="756666" y="1328303"/>
                      <a:pt x="751448" y="1329770"/>
                      <a:pt x="746125" y="1330657"/>
                    </a:cubicBezTo>
                    <a:cubicBezTo>
                      <a:pt x="724532" y="1334256"/>
                      <a:pt x="720974" y="1333796"/>
                      <a:pt x="698500" y="1337007"/>
                    </a:cubicBezTo>
                    <a:cubicBezTo>
                      <a:pt x="692127" y="1337917"/>
                      <a:pt x="685859" y="1339572"/>
                      <a:pt x="679450" y="1340182"/>
                    </a:cubicBezTo>
                    <a:cubicBezTo>
                      <a:pt x="663611" y="1341690"/>
                      <a:pt x="647700" y="1342299"/>
                      <a:pt x="631825" y="1343357"/>
                    </a:cubicBezTo>
                    <a:cubicBezTo>
                      <a:pt x="599017" y="1342299"/>
                      <a:pt x="566175" y="1342003"/>
                      <a:pt x="533400" y="1340182"/>
                    </a:cubicBezTo>
                    <a:cubicBezTo>
                      <a:pt x="528012" y="1339883"/>
                      <a:pt x="522848" y="1337894"/>
                      <a:pt x="517525" y="1337007"/>
                    </a:cubicBezTo>
                    <a:cubicBezTo>
                      <a:pt x="510143" y="1335777"/>
                      <a:pt x="502638" y="1335300"/>
                      <a:pt x="495300" y="1333832"/>
                    </a:cubicBezTo>
                    <a:cubicBezTo>
                      <a:pt x="486742" y="1332120"/>
                      <a:pt x="478508" y="1328917"/>
                      <a:pt x="469900" y="1327482"/>
                    </a:cubicBezTo>
                    <a:cubicBezTo>
                      <a:pt x="463550" y="1326424"/>
                      <a:pt x="457134" y="1325704"/>
                      <a:pt x="450850" y="1324307"/>
                    </a:cubicBezTo>
                    <a:cubicBezTo>
                      <a:pt x="447583" y="1323581"/>
                      <a:pt x="444592" y="1321858"/>
                      <a:pt x="441325" y="1321132"/>
                    </a:cubicBezTo>
                    <a:cubicBezTo>
                      <a:pt x="407798" y="1313682"/>
                      <a:pt x="434192" y="1321929"/>
                      <a:pt x="412750" y="1314782"/>
                    </a:cubicBezTo>
                    <a:cubicBezTo>
                      <a:pt x="374650" y="1315840"/>
                      <a:pt x="336355" y="1313967"/>
                      <a:pt x="298450" y="1317957"/>
                    </a:cubicBezTo>
                    <a:cubicBezTo>
                      <a:pt x="294655" y="1318356"/>
                      <a:pt x="294798" y="1324784"/>
                      <a:pt x="292100" y="1327482"/>
                    </a:cubicBezTo>
                    <a:cubicBezTo>
                      <a:pt x="289402" y="1330180"/>
                      <a:pt x="285988" y="1332125"/>
                      <a:pt x="282575" y="1333832"/>
                    </a:cubicBezTo>
                    <a:cubicBezTo>
                      <a:pt x="279582" y="1335329"/>
                      <a:pt x="276043" y="1335510"/>
                      <a:pt x="273050" y="1337007"/>
                    </a:cubicBezTo>
                    <a:cubicBezTo>
                      <a:pt x="269637" y="1338714"/>
                      <a:pt x="266938" y="1341650"/>
                      <a:pt x="263525" y="1343357"/>
                    </a:cubicBezTo>
                    <a:cubicBezTo>
                      <a:pt x="260532" y="1344854"/>
                      <a:pt x="257076" y="1345214"/>
                      <a:pt x="254000" y="1346532"/>
                    </a:cubicBezTo>
                    <a:cubicBezTo>
                      <a:pt x="215036" y="1363231"/>
                      <a:pt x="263661" y="1343289"/>
                      <a:pt x="231775" y="1359232"/>
                    </a:cubicBezTo>
                    <a:cubicBezTo>
                      <a:pt x="228782" y="1360729"/>
                      <a:pt x="225425" y="1361349"/>
                      <a:pt x="222250" y="1362407"/>
                    </a:cubicBezTo>
                    <a:cubicBezTo>
                      <a:pt x="204258" y="1361349"/>
                      <a:pt x="186208" y="1361025"/>
                      <a:pt x="168275" y="1359232"/>
                    </a:cubicBezTo>
                    <a:cubicBezTo>
                      <a:pt x="164945" y="1358899"/>
                      <a:pt x="161656" y="1357717"/>
                      <a:pt x="158750" y="1356057"/>
                    </a:cubicBezTo>
                    <a:cubicBezTo>
                      <a:pt x="154156" y="1353432"/>
                      <a:pt x="150385" y="1349567"/>
                      <a:pt x="146050" y="1346532"/>
                    </a:cubicBezTo>
                    <a:cubicBezTo>
                      <a:pt x="139798" y="1342155"/>
                      <a:pt x="127000" y="1333832"/>
                      <a:pt x="127000" y="1333832"/>
                    </a:cubicBezTo>
                    <a:cubicBezTo>
                      <a:pt x="112035" y="1311384"/>
                      <a:pt x="131579" y="1338411"/>
                      <a:pt x="107950" y="1314782"/>
                    </a:cubicBezTo>
                    <a:cubicBezTo>
                      <a:pt x="105252" y="1312084"/>
                      <a:pt x="103622" y="1308493"/>
                      <a:pt x="101600" y="1305257"/>
                    </a:cubicBezTo>
                    <a:cubicBezTo>
                      <a:pt x="98329" y="1300024"/>
                      <a:pt x="94703" y="1294966"/>
                      <a:pt x="92075" y="1289382"/>
                    </a:cubicBezTo>
                    <a:cubicBezTo>
                      <a:pt x="86217" y="1276933"/>
                      <a:pt x="79537" y="1264630"/>
                      <a:pt x="76200" y="1251282"/>
                    </a:cubicBezTo>
                    <a:lnTo>
                      <a:pt x="69850" y="1225882"/>
                    </a:lnTo>
                    <a:cubicBezTo>
                      <a:pt x="68792" y="1221649"/>
                      <a:pt x="68055" y="1217322"/>
                      <a:pt x="66675" y="1213182"/>
                    </a:cubicBezTo>
                    <a:cubicBezTo>
                      <a:pt x="63500" y="1203657"/>
                      <a:pt x="59119" y="1194452"/>
                      <a:pt x="57150" y="1184607"/>
                    </a:cubicBezTo>
                    <a:cubicBezTo>
                      <a:pt x="55033" y="1174024"/>
                      <a:pt x="54808" y="1162878"/>
                      <a:pt x="50800" y="1152857"/>
                    </a:cubicBezTo>
                    <a:cubicBezTo>
                      <a:pt x="40797" y="1127850"/>
                      <a:pt x="47129" y="1146473"/>
                      <a:pt x="41275" y="1121107"/>
                    </a:cubicBezTo>
                    <a:cubicBezTo>
                      <a:pt x="39313" y="1112603"/>
                      <a:pt x="37042" y="1104174"/>
                      <a:pt x="34925" y="1095707"/>
                    </a:cubicBezTo>
                    <a:cubicBezTo>
                      <a:pt x="33867" y="1091474"/>
                      <a:pt x="32291" y="1087337"/>
                      <a:pt x="31750" y="1083007"/>
                    </a:cubicBezTo>
                    <a:cubicBezTo>
                      <a:pt x="30692" y="1074540"/>
                      <a:pt x="29703" y="1066065"/>
                      <a:pt x="28575" y="1057607"/>
                    </a:cubicBezTo>
                    <a:cubicBezTo>
                      <a:pt x="26196" y="1039764"/>
                      <a:pt x="24045" y="1028180"/>
                      <a:pt x="22225" y="1009982"/>
                    </a:cubicBezTo>
                    <a:cubicBezTo>
                      <a:pt x="17718" y="964910"/>
                      <a:pt x="18975" y="961083"/>
                      <a:pt x="15875" y="908382"/>
                    </a:cubicBezTo>
                    <a:cubicBezTo>
                      <a:pt x="10939" y="824476"/>
                      <a:pt x="15419" y="894754"/>
                      <a:pt x="9525" y="841707"/>
                    </a:cubicBezTo>
                    <a:cubicBezTo>
                      <a:pt x="8234" y="830089"/>
                      <a:pt x="7716" y="818392"/>
                      <a:pt x="6350" y="806782"/>
                    </a:cubicBezTo>
                    <a:cubicBezTo>
                      <a:pt x="5598" y="800389"/>
                      <a:pt x="3927" y="794125"/>
                      <a:pt x="3175" y="787732"/>
                    </a:cubicBezTo>
                    <a:cubicBezTo>
                      <a:pt x="1809" y="776122"/>
                      <a:pt x="1058" y="764449"/>
                      <a:pt x="0" y="752807"/>
                    </a:cubicBezTo>
                    <a:cubicBezTo>
                      <a:pt x="2117" y="726349"/>
                      <a:pt x="2723" y="699726"/>
                      <a:pt x="6350" y="673432"/>
                    </a:cubicBezTo>
                    <a:cubicBezTo>
                      <a:pt x="6997" y="668743"/>
                      <a:pt x="10219" y="664763"/>
                      <a:pt x="12700" y="660732"/>
                    </a:cubicBezTo>
                    <a:cubicBezTo>
                      <a:pt x="18700" y="650983"/>
                      <a:pt x="25400" y="641682"/>
                      <a:pt x="31750" y="632157"/>
                    </a:cubicBezTo>
                    <a:cubicBezTo>
                      <a:pt x="33867" y="628982"/>
                      <a:pt x="36893" y="626252"/>
                      <a:pt x="38100" y="622632"/>
                    </a:cubicBezTo>
                    <a:cubicBezTo>
                      <a:pt x="45546" y="600294"/>
                      <a:pt x="35855" y="627870"/>
                      <a:pt x="47625" y="600407"/>
                    </a:cubicBezTo>
                    <a:cubicBezTo>
                      <a:pt x="48943" y="597331"/>
                      <a:pt x="49303" y="593875"/>
                      <a:pt x="50800" y="590882"/>
                    </a:cubicBezTo>
                    <a:cubicBezTo>
                      <a:pt x="52507" y="587469"/>
                      <a:pt x="55600" y="584844"/>
                      <a:pt x="57150" y="581357"/>
                    </a:cubicBezTo>
                    <a:cubicBezTo>
                      <a:pt x="69005" y="554684"/>
                      <a:pt x="57862" y="570409"/>
                      <a:pt x="69850" y="546432"/>
                    </a:cubicBezTo>
                    <a:cubicBezTo>
                      <a:pt x="71557" y="543019"/>
                      <a:pt x="74493" y="540320"/>
                      <a:pt x="76200" y="536907"/>
                    </a:cubicBezTo>
                    <a:cubicBezTo>
                      <a:pt x="78868" y="531572"/>
                      <a:pt x="81024" y="519768"/>
                      <a:pt x="82550" y="514682"/>
                    </a:cubicBezTo>
                    <a:cubicBezTo>
                      <a:pt x="94648" y="474356"/>
                      <a:pt x="85047" y="517395"/>
                      <a:pt x="101600" y="451182"/>
                    </a:cubicBezTo>
                    <a:cubicBezTo>
                      <a:pt x="103717" y="442715"/>
                      <a:pt x="105190" y="434061"/>
                      <a:pt x="107950" y="425782"/>
                    </a:cubicBezTo>
                    <a:cubicBezTo>
                      <a:pt x="109008" y="422607"/>
                      <a:pt x="110313" y="419504"/>
                      <a:pt x="111125" y="416257"/>
                    </a:cubicBezTo>
                    <a:cubicBezTo>
                      <a:pt x="116903" y="393145"/>
                      <a:pt x="111814" y="406808"/>
                      <a:pt x="117475" y="381332"/>
                    </a:cubicBezTo>
                    <a:cubicBezTo>
                      <a:pt x="118201" y="378065"/>
                      <a:pt x="118896" y="374657"/>
                      <a:pt x="120650" y="371807"/>
                    </a:cubicBezTo>
                    <a:cubicBezTo>
                      <a:pt x="127421" y="360805"/>
                      <a:pt x="136228" y="351135"/>
                      <a:pt x="142875" y="340057"/>
                    </a:cubicBezTo>
                    <a:cubicBezTo>
                      <a:pt x="146050" y="334765"/>
                      <a:pt x="148813" y="329204"/>
                      <a:pt x="152400" y="324182"/>
                    </a:cubicBezTo>
                    <a:cubicBezTo>
                      <a:pt x="159414" y="314363"/>
                      <a:pt x="168417" y="305954"/>
                      <a:pt x="174625" y="295607"/>
                    </a:cubicBezTo>
                    <a:cubicBezTo>
                      <a:pt x="180975" y="285024"/>
                      <a:pt x="187001" y="274239"/>
                      <a:pt x="193675" y="263857"/>
                    </a:cubicBezTo>
                    <a:cubicBezTo>
                      <a:pt x="196537" y="259406"/>
                      <a:pt x="200265" y="255560"/>
                      <a:pt x="203200" y="251157"/>
                    </a:cubicBezTo>
                    <a:cubicBezTo>
                      <a:pt x="206623" y="246022"/>
                      <a:pt x="209454" y="240515"/>
                      <a:pt x="212725" y="235282"/>
                    </a:cubicBezTo>
                    <a:cubicBezTo>
                      <a:pt x="214747" y="232046"/>
                      <a:pt x="217182" y="229070"/>
                      <a:pt x="219075" y="225757"/>
                    </a:cubicBezTo>
                    <a:cubicBezTo>
                      <a:pt x="221423" y="221648"/>
                      <a:pt x="222674" y="216908"/>
                      <a:pt x="225425" y="213057"/>
                    </a:cubicBezTo>
                    <a:cubicBezTo>
                      <a:pt x="228035" y="209403"/>
                      <a:pt x="232075" y="206981"/>
                      <a:pt x="234950" y="203532"/>
                    </a:cubicBezTo>
                    <a:cubicBezTo>
                      <a:pt x="237393" y="200601"/>
                      <a:pt x="239082" y="197112"/>
                      <a:pt x="241300" y="194007"/>
                    </a:cubicBezTo>
                    <a:cubicBezTo>
                      <a:pt x="246626" y="186551"/>
                      <a:pt x="252932" y="177551"/>
                      <a:pt x="260350" y="171782"/>
                    </a:cubicBezTo>
                    <a:cubicBezTo>
                      <a:pt x="296389" y="143752"/>
                      <a:pt x="265931" y="167404"/>
                      <a:pt x="288925" y="155907"/>
                    </a:cubicBezTo>
                    <a:cubicBezTo>
                      <a:pt x="292338" y="154200"/>
                      <a:pt x="295037" y="151264"/>
                      <a:pt x="298450" y="149557"/>
                    </a:cubicBezTo>
                    <a:cubicBezTo>
                      <a:pt x="301443" y="148060"/>
                      <a:pt x="304841" y="147557"/>
                      <a:pt x="307975" y="146382"/>
                    </a:cubicBezTo>
                    <a:cubicBezTo>
                      <a:pt x="313311" y="144381"/>
                      <a:pt x="318514" y="142033"/>
                      <a:pt x="323850" y="140032"/>
                    </a:cubicBezTo>
                    <a:cubicBezTo>
                      <a:pt x="326984" y="138857"/>
                      <a:pt x="330299" y="138175"/>
                      <a:pt x="333375" y="136857"/>
                    </a:cubicBezTo>
                    <a:cubicBezTo>
                      <a:pt x="360838" y="125087"/>
                      <a:pt x="333262" y="134778"/>
                      <a:pt x="355600" y="127332"/>
                    </a:cubicBezTo>
                    <a:cubicBezTo>
                      <a:pt x="361950" y="122040"/>
                      <a:pt x="368195" y="116621"/>
                      <a:pt x="374650" y="111457"/>
                    </a:cubicBezTo>
                    <a:cubicBezTo>
                      <a:pt x="384073" y="103919"/>
                      <a:pt x="394692" y="97765"/>
                      <a:pt x="403225" y="89232"/>
                    </a:cubicBezTo>
                    <a:cubicBezTo>
                      <a:pt x="407458" y="84999"/>
                      <a:pt x="411250" y="80272"/>
                      <a:pt x="415925" y="76532"/>
                    </a:cubicBezTo>
                    <a:cubicBezTo>
                      <a:pt x="421884" y="71764"/>
                      <a:pt x="428625" y="68065"/>
                      <a:pt x="434975" y="63832"/>
                    </a:cubicBezTo>
                    <a:cubicBezTo>
                      <a:pt x="438150" y="61715"/>
                      <a:pt x="441087" y="59189"/>
                      <a:pt x="444500" y="57482"/>
                    </a:cubicBezTo>
                    <a:cubicBezTo>
                      <a:pt x="448733" y="55365"/>
                      <a:pt x="453141" y="53567"/>
                      <a:pt x="457200" y="51132"/>
                    </a:cubicBezTo>
                    <a:cubicBezTo>
                      <a:pt x="463744" y="47205"/>
                      <a:pt x="468695" y="39511"/>
                      <a:pt x="476250" y="38432"/>
                    </a:cubicBezTo>
                    <a:lnTo>
                      <a:pt x="498475" y="35257"/>
                    </a:lnTo>
                    <a:cubicBezTo>
                      <a:pt x="507985" y="34068"/>
                      <a:pt x="517563" y="33437"/>
                      <a:pt x="527050" y="32082"/>
                    </a:cubicBezTo>
                    <a:cubicBezTo>
                      <a:pt x="532392" y="31319"/>
                      <a:pt x="537690" y="30216"/>
                      <a:pt x="542925" y="28907"/>
                    </a:cubicBezTo>
                    <a:cubicBezTo>
                      <a:pt x="546172" y="28095"/>
                      <a:pt x="549168" y="26388"/>
                      <a:pt x="552450" y="25732"/>
                    </a:cubicBezTo>
                    <a:cubicBezTo>
                      <a:pt x="559788" y="24264"/>
                      <a:pt x="567293" y="23787"/>
                      <a:pt x="574675" y="22557"/>
                    </a:cubicBezTo>
                    <a:cubicBezTo>
                      <a:pt x="579998" y="21670"/>
                      <a:pt x="585344" y="20802"/>
                      <a:pt x="590550" y="19382"/>
                    </a:cubicBezTo>
                    <a:lnTo>
                      <a:pt x="619125" y="9857"/>
                    </a:lnTo>
                    <a:lnTo>
                      <a:pt x="628650" y="6682"/>
                    </a:lnTo>
                    <a:cubicBezTo>
                      <a:pt x="639179" y="3172"/>
                      <a:pt x="633942" y="-1255"/>
                      <a:pt x="641350" y="332"/>
                    </a:cubicBezTo>
                    <a:close/>
                  </a:path>
                </a:pathLst>
              </a:custGeom>
              <a:solidFill>
                <a:schemeClr val="bg1">
                  <a:lumMod val="50000"/>
                </a:schemeClr>
              </a:solidFill>
              <a:ln w="254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7" name="Freeform 11">
                <a:extLst>
                  <a:ext uri="{FF2B5EF4-FFF2-40B4-BE49-F238E27FC236}">
                    <a16:creationId xmlns:a16="http://schemas.microsoft.com/office/drawing/2014/main" id="{19762C8B-9747-46B5-B888-F55E47491C26}"/>
                  </a:ext>
                </a:extLst>
              </p:cNvPr>
              <p:cNvSpPr/>
              <p:nvPr/>
            </p:nvSpPr>
            <p:spPr>
              <a:xfrm>
                <a:off x="8222513" y="2242846"/>
                <a:ext cx="746873" cy="728003"/>
              </a:xfrm>
              <a:custGeom>
                <a:avLst/>
                <a:gdLst>
                  <a:gd name="connsiteX0" fmla="*/ 1003300 w 1330325"/>
                  <a:gd name="connsiteY0" fmla="*/ 19050 h 1622425"/>
                  <a:gd name="connsiteX1" fmla="*/ 1025525 w 1330325"/>
                  <a:gd name="connsiteY1" fmla="*/ 28575 h 1622425"/>
                  <a:gd name="connsiteX2" fmla="*/ 1031875 w 1330325"/>
                  <a:gd name="connsiteY2" fmla="*/ 38100 h 1622425"/>
                  <a:gd name="connsiteX3" fmla="*/ 1060450 w 1330325"/>
                  <a:gd name="connsiteY3" fmla="*/ 63500 h 1622425"/>
                  <a:gd name="connsiteX4" fmla="*/ 1082675 w 1330325"/>
                  <a:gd name="connsiteY4" fmla="*/ 88900 h 1622425"/>
                  <a:gd name="connsiteX5" fmla="*/ 1085850 w 1330325"/>
                  <a:gd name="connsiteY5" fmla="*/ 98425 h 1622425"/>
                  <a:gd name="connsiteX6" fmla="*/ 1095375 w 1330325"/>
                  <a:gd name="connsiteY6" fmla="*/ 104775 h 1622425"/>
                  <a:gd name="connsiteX7" fmla="*/ 1104900 w 1330325"/>
                  <a:gd name="connsiteY7" fmla="*/ 114300 h 1622425"/>
                  <a:gd name="connsiteX8" fmla="*/ 1111250 w 1330325"/>
                  <a:gd name="connsiteY8" fmla="*/ 123825 h 1622425"/>
                  <a:gd name="connsiteX9" fmla="*/ 1130300 w 1330325"/>
                  <a:gd name="connsiteY9" fmla="*/ 136525 h 1622425"/>
                  <a:gd name="connsiteX10" fmla="*/ 1139825 w 1330325"/>
                  <a:gd name="connsiteY10" fmla="*/ 142875 h 1622425"/>
                  <a:gd name="connsiteX11" fmla="*/ 1165225 w 1330325"/>
                  <a:gd name="connsiteY11" fmla="*/ 120650 h 1622425"/>
                  <a:gd name="connsiteX12" fmla="*/ 1174750 w 1330325"/>
                  <a:gd name="connsiteY12" fmla="*/ 114300 h 1622425"/>
                  <a:gd name="connsiteX13" fmla="*/ 1184275 w 1330325"/>
                  <a:gd name="connsiteY13" fmla="*/ 107950 h 1622425"/>
                  <a:gd name="connsiteX14" fmla="*/ 1190625 w 1330325"/>
                  <a:gd name="connsiteY14" fmla="*/ 76200 h 1622425"/>
                  <a:gd name="connsiteX15" fmla="*/ 1203325 w 1330325"/>
                  <a:gd name="connsiteY15" fmla="*/ 57150 h 1622425"/>
                  <a:gd name="connsiteX16" fmla="*/ 1212850 w 1330325"/>
                  <a:gd name="connsiteY16" fmla="*/ 53975 h 1622425"/>
                  <a:gd name="connsiteX17" fmla="*/ 1219200 w 1330325"/>
                  <a:gd name="connsiteY17" fmla="*/ 44450 h 1622425"/>
                  <a:gd name="connsiteX18" fmla="*/ 1228725 w 1330325"/>
                  <a:gd name="connsiteY18" fmla="*/ 47625 h 1622425"/>
                  <a:gd name="connsiteX19" fmla="*/ 1231900 w 1330325"/>
                  <a:gd name="connsiteY19" fmla="*/ 101600 h 1622425"/>
                  <a:gd name="connsiteX20" fmla="*/ 1235075 w 1330325"/>
                  <a:gd name="connsiteY20" fmla="*/ 127000 h 1622425"/>
                  <a:gd name="connsiteX21" fmla="*/ 1244600 w 1330325"/>
                  <a:gd name="connsiteY21" fmla="*/ 165100 h 1622425"/>
                  <a:gd name="connsiteX22" fmla="*/ 1257300 w 1330325"/>
                  <a:gd name="connsiteY22" fmla="*/ 184150 h 1622425"/>
                  <a:gd name="connsiteX23" fmla="*/ 1263650 w 1330325"/>
                  <a:gd name="connsiteY23" fmla="*/ 193675 h 1622425"/>
                  <a:gd name="connsiteX24" fmla="*/ 1266825 w 1330325"/>
                  <a:gd name="connsiteY24" fmla="*/ 203200 h 1622425"/>
                  <a:gd name="connsiteX25" fmla="*/ 1273175 w 1330325"/>
                  <a:gd name="connsiteY25" fmla="*/ 212725 h 1622425"/>
                  <a:gd name="connsiteX26" fmla="*/ 1276350 w 1330325"/>
                  <a:gd name="connsiteY26" fmla="*/ 222250 h 1622425"/>
                  <a:gd name="connsiteX27" fmla="*/ 1282700 w 1330325"/>
                  <a:gd name="connsiteY27" fmla="*/ 231775 h 1622425"/>
                  <a:gd name="connsiteX28" fmla="*/ 1295400 w 1330325"/>
                  <a:gd name="connsiteY28" fmla="*/ 260350 h 1622425"/>
                  <a:gd name="connsiteX29" fmla="*/ 1298575 w 1330325"/>
                  <a:gd name="connsiteY29" fmla="*/ 288925 h 1622425"/>
                  <a:gd name="connsiteX30" fmla="*/ 1301750 w 1330325"/>
                  <a:gd name="connsiteY30" fmla="*/ 298450 h 1622425"/>
                  <a:gd name="connsiteX31" fmla="*/ 1311275 w 1330325"/>
                  <a:gd name="connsiteY31" fmla="*/ 307975 h 1622425"/>
                  <a:gd name="connsiteX32" fmla="*/ 1320800 w 1330325"/>
                  <a:gd name="connsiteY32" fmla="*/ 330200 h 1622425"/>
                  <a:gd name="connsiteX33" fmla="*/ 1330325 w 1330325"/>
                  <a:gd name="connsiteY33" fmla="*/ 349250 h 1622425"/>
                  <a:gd name="connsiteX34" fmla="*/ 1323975 w 1330325"/>
                  <a:gd name="connsiteY34" fmla="*/ 381000 h 1622425"/>
                  <a:gd name="connsiteX35" fmla="*/ 1317625 w 1330325"/>
                  <a:gd name="connsiteY35" fmla="*/ 441325 h 1622425"/>
                  <a:gd name="connsiteX36" fmla="*/ 1311275 w 1330325"/>
                  <a:gd name="connsiteY36" fmla="*/ 504825 h 1622425"/>
                  <a:gd name="connsiteX37" fmla="*/ 1308100 w 1330325"/>
                  <a:gd name="connsiteY37" fmla="*/ 514350 h 1622425"/>
                  <a:gd name="connsiteX38" fmla="*/ 1298575 w 1330325"/>
                  <a:gd name="connsiteY38" fmla="*/ 520700 h 1622425"/>
                  <a:gd name="connsiteX39" fmla="*/ 1285875 w 1330325"/>
                  <a:gd name="connsiteY39" fmla="*/ 539750 h 1622425"/>
                  <a:gd name="connsiteX40" fmla="*/ 1282700 w 1330325"/>
                  <a:gd name="connsiteY40" fmla="*/ 549275 h 1622425"/>
                  <a:gd name="connsiteX41" fmla="*/ 1270000 w 1330325"/>
                  <a:gd name="connsiteY41" fmla="*/ 568325 h 1622425"/>
                  <a:gd name="connsiteX42" fmla="*/ 1263650 w 1330325"/>
                  <a:gd name="connsiteY42" fmla="*/ 587375 h 1622425"/>
                  <a:gd name="connsiteX43" fmla="*/ 1257300 w 1330325"/>
                  <a:gd name="connsiteY43" fmla="*/ 596900 h 1622425"/>
                  <a:gd name="connsiteX44" fmla="*/ 1241425 w 1330325"/>
                  <a:gd name="connsiteY44" fmla="*/ 619125 h 1622425"/>
                  <a:gd name="connsiteX45" fmla="*/ 1235075 w 1330325"/>
                  <a:gd name="connsiteY45" fmla="*/ 631825 h 1622425"/>
                  <a:gd name="connsiteX46" fmla="*/ 1228725 w 1330325"/>
                  <a:gd name="connsiteY46" fmla="*/ 641350 h 1622425"/>
                  <a:gd name="connsiteX47" fmla="*/ 1212850 w 1330325"/>
                  <a:gd name="connsiteY47" fmla="*/ 669925 h 1622425"/>
                  <a:gd name="connsiteX48" fmla="*/ 1203325 w 1330325"/>
                  <a:gd name="connsiteY48" fmla="*/ 679450 h 1622425"/>
                  <a:gd name="connsiteX49" fmla="*/ 1190625 w 1330325"/>
                  <a:gd name="connsiteY49" fmla="*/ 698500 h 1622425"/>
                  <a:gd name="connsiteX50" fmla="*/ 1184275 w 1330325"/>
                  <a:gd name="connsiteY50" fmla="*/ 708025 h 1622425"/>
                  <a:gd name="connsiteX51" fmla="*/ 1174750 w 1330325"/>
                  <a:gd name="connsiteY51" fmla="*/ 714375 h 1622425"/>
                  <a:gd name="connsiteX52" fmla="*/ 1158875 w 1330325"/>
                  <a:gd name="connsiteY52" fmla="*/ 742950 h 1622425"/>
                  <a:gd name="connsiteX53" fmla="*/ 1152525 w 1330325"/>
                  <a:gd name="connsiteY53" fmla="*/ 752475 h 1622425"/>
                  <a:gd name="connsiteX54" fmla="*/ 1149350 w 1330325"/>
                  <a:gd name="connsiteY54" fmla="*/ 762000 h 1622425"/>
                  <a:gd name="connsiteX55" fmla="*/ 1139825 w 1330325"/>
                  <a:gd name="connsiteY55" fmla="*/ 768350 h 1622425"/>
                  <a:gd name="connsiteX56" fmla="*/ 1120775 w 1330325"/>
                  <a:gd name="connsiteY56" fmla="*/ 787400 h 1622425"/>
                  <a:gd name="connsiteX57" fmla="*/ 1111250 w 1330325"/>
                  <a:gd name="connsiteY57" fmla="*/ 793750 h 1622425"/>
                  <a:gd name="connsiteX58" fmla="*/ 1092200 w 1330325"/>
                  <a:gd name="connsiteY58" fmla="*/ 809625 h 1622425"/>
                  <a:gd name="connsiteX59" fmla="*/ 1079500 w 1330325"/>
                  <a:gd name="connsiteY59" fmla="*/ 838200 h 1622425"/>
                  <a:gd name="connsiteX60" fmla="*/ 1076325 w 1330325"/>
                  <a:gd name="connsiteY60" fmla="*/ 847725 h 1622425"/>
                  <a:gd name="connsiteX61" fmla="*/ 1066800 w 1330325"/>
                  <a:gd name="connsiteY61" fmla="*/ 854075 h 1622425"/>
                  <a:gd name="connsiteX62" fmla="*/ 1057275 w 1330325"/>
                  <a:gd name="connsiteY62" fmla="*/ 863600 h 1622425"/>
                  <a:gd name="connsiteX63" fmla="*/ 1038225 w 1330325"/>
                  <a:gd name="connsiteY63" fmla="*/ 876300 h 1622425"/>
                  <a:gd name="connsiteX64" fmla="*/ 1028700 w 1330325"/>
                  <a:gd name="connsiteY64" fmla="*/ 885825 h 1622425"/>
                  <a:gd name="connsiteX65" fmla="*/ 1000125 w 1330325"/>
                  <a:gd name="connsiteY65" fmla="*/ 908050 h 1622425"/>
                  <a:gd name="connsiteX66" fmla="*/ 987425 w 1330325"/>
                  <a:gd name="connsiteY66" fmla="*/ 927100 h 1622425"/>
                  <a:gd name="connsiteX67" fmla="*/ 974725 w 1330325"/>
                  <a:gd name="connsiteY67" fmla="*/ 955675 h 1622425"/>
                  <a:gd name="connsiteX68" fmla="*/ 977900 w 1330325"/>
                  <a:gd name="connsiteY68" fmla="*/ 977900 h 1622425"/>
                  <a:gd name="connsiteX69" fmla="*/ 984250 w 1330325"/>
                  <a:gd name="connsiteY69" fmla="*/ 987425 h 1622425"/>
                  <a:gd name="connsiteX70" fmla="*/ 987425 w 1330325"/>
                  <a:gd name="connsiteY70" fmla="*/ 996950 h 1622425"/>
                  <a:gd name="connsiteX71" fmla="*/ 984250 w 1330325"/>
                  <a:gd name="connsiteY71" fmla="*/ 1006475 h 1622425"/>
                  <a:gd name="connsiteX72" fmla="*/ 974725 w 1330325"/>
                  <a:gd name="connsiteY72" fmla="*/ 1009650 h 1622425"/>
                  <a:gd name="connsiteX73" fmla="*/ 968375 w 1330325"/>
                  <a:gd name="connsiteY73" fmla="*/ 1028700 h 1622425"/>
                  <a:gd name="connsiteX74" fmla="*/ 974725 w 1330325"/>
                  <a:gd name="connsiteY74" fmla="*/ 1057275 h 1622425"/>
                  <a:gd name="connsiteX75" fmla="*/ 977900 w 1330325"/>
                  <a:gd name="connsiteY75" fmla="*/ 1066800 h 1622425"/>
                  <a:gd name="connsiteX76" fmla="*/ 984250 w 1330325"/>
                  <a:gd name="connsiteY76" fmla="*/ 1076325 h 1622425"/>
                  <a:gd name="connsiteX77" fmla="*/ 990600 w 1330325"/>
                  <a:gd name="connsiteY77" fmla="*/ 1095375 h 1622425"/>
                  <a:gd name="connsiteX78" fmla="*/ 1000125 w 1330325"/>
                  <a:gd name="connsiteY78" fmla="*/ 1114425 h 1622425"/>
                  <a:gd name="connsiteX79" fmla="*/ 1009650 w 1330325"/>
                  <a:gd name="connsiteY79" fmla="*/ 1120775 h 1622425"/>
                  <a:gd name="connsiteX80" fmla="*/ 993775 w 1330325"/>
                  <a:gd name="connsiteY80" fmla="*/ 1158875 h 1622425"/>
                  <a:gd name="connsiteX81" fmla="*/ 987425 w 1330325"/>
                  <a:gd name="connsiteY81" fmla="*/ 1168400 h 1622425"/>
                  <a:gd name="connsiteX82" fmla="*/ 974725 w 1330325"/>
                  <a:gd name="connsiteY82" fmla="*/ 1187450 h 1622425"/>
                  <a:gd name="connsiteX83" fmla="*/ 968375 w 1330325"/>
                  <a:gd name="connsiteY83" fmla="*/ 1206500 h 1622425"/>
                  <a:gd name="connsiteX84" fmla="*/ 936625 w 1330325"/>
                  <a:gd name="connsiteY84" fmla="*/ 1254125 h 1622425"/>
                  <a:gd name="connsiteX85" fmla="*/ 923925 w 1330325"/>
                  <a:gd name="connsiteY85" fmla="*/ 1273175 h 1622425"/>
                  <a:gd name="connsiteX86" fmla="*/ 908050 w 1330325"/>
                  <a:gd name="connsiteY86" fmla="*/ 1289050 h 1622425"/>
                  <a:gd name="connsiteX87" fmla="*/ 885825 w 1330325"/>
                  <a:gd name="connsiteY87" fmla="*/ 1295400 h 1622425"/>
                  <a:gd name="connsiteX88" fmla="*/ 841375 w 1330325"/>
                  <a:gd name="connsiteY88" fmla="*/ 1308100 h 1622425"/>
                  <a:gd name="connsiteX89" fmla="*/ 790575 w 1330325"/>
                  <a:gd name="connsiteY89" fmla="*/ 1311275 h 1622425"/>
                  <a:gd name="connsiteX90" fmla="*/ 758825 w 1330325"/>
                  <a:gd name="connsiteY90" fmla="*/ 1317625 h 1622425"/>
                  <a:gd name="connsiteX91" fmla="*/ 749300 w 1330325"/>
                  <a:gd name="connsiteY91" fmla="*/ 1323975 h 1622425"/>
                  <a:gd name="connsiteX92" fmla="*/ 720725 w 1330325"/>
                  <a:gd name="connsiteY92" fmla="*/ 1336675 h 1622425"/>
                  <a:gd name="connsiteX93" fmla="*/ 714375 w 1330325"/>
                  <a:gd name="connsiteY93" fmla="*/ 1346200 h 1622425"/>
                  <a:gd name="connsiteX94" fmla="*/ 723900 w 1330325"/>
                  <a:gd name="connsiteY94" fmla="*/ 1352550 h 1622425"/>
                  <a:gd name="connsiteX95" fmla="*/ 733425 w 1330325"/>
                  <a:gd name="connsiteY95" fmla="*/ 1362075 h 1622425"/>
                  <a:gd name="connsiteX96" fmla="*/ 714375 w 1330325"/>
                  <a:gd name="connsiteY96" fmla="*/ 1371600 h 1622425"/>
                  <a:gd name="connsiteX97" fmla="*/ 704850 w 1330325"/>
                  <a:gd name="connsiteY97" fmla="*/ 1377950 h 1622425"/>
                  <a:gd name="connsiteX98" fmla="*/ 685800 w 1330325"/>
                  <a:gd name="connsiteY98" fmla="*/ 1387475 h 1622425"/>
                  <a:gd name="connsiteX99" fmla="*/ 692150 w 1330325"/>
                  <a:gd name="connsiteY99" fmla="*/ 1412875 h 1622425"/>
                  <a:gd name="connsiteX100" fmla="*/ 698500 w 1330325"/>
                  <a:gd name="connsiteY100" fmla="*/ 1422400 h 1622425"/>
                  <a:gd name="connsiteX101" fmla="*/ 701675 w 1330325"/>
                  <a:gd name="connsiteY101" fmla="*/ 1431925 h 1622425"/>
                  <a:gd name="connsiteX102" fmla="*/ 714375 w 1330325"/>
                  <a:gd name="connsiteY102" fmla="*/ 1450975 h 1622425"/>
                  <a:gd name="connsiteX103" fmla="*/ 720725 w 1330325"/>
                  <a:gd name="connsiteY103" fmla="*/ 1470025 h 1622425"/>
                  <a:gd name="connsiteX104" fmla="*/ 727075 w 1330325"/>
                  <a:gd name="connsiteY104" fmla="*/ 1479550 h 1622425"/>
                  <a:gd name="connsiteX105" fmla="*/ 733425 w 1330325"/>
                  <a:gd name="connsiteY105" fmla="*/ 1498600 h 1622425"/>
                  <a:gd name="connsiteX106" fmla="*/ 746125 w 1330325"/>
                  <a:gd name="connsiteY106" fmla="*/ 1517650 h 1622425"/>
                  <a:gd name="connsiteX107" fmla="*/ 752475 w 1330325"/>
                  <a:gd name="connsiteY107" fmla="*/ 1527175 h 1622425"/>
                  <a:gd name="connsiteX108" fmla="*/ 781050 w 1330325"/>
                  <a:gd name="connsiteY108" fmla="*/ 1543050 h 1622425"/>
                  <a:gd name="connsiteX109" fmla="*/ 784225 w 1330325"/>
                  <a:gd name="connsiteY109" fmla="*/ 1552575 h 1622425"/>
                  <a:gd name="connsiteX110" fmla="*/ 774700 w 1330325"/>
                  <a:gd name="connsiteY110" fmla="*/ 1593850 h 1622425"/>
                  <a:gd name="connsiteX111" fmla="*/ 768350 w 1330325"/>
                  <a:gd name="connsiteY111" fmla="*/ 1619250 h 1622425"/>
                  <a:gd name="connsiteX112" fmla="*/ 758825 w 1330325"/>
                  <a:gd name="connsiteY112" fmla="*/ 1622425 h 1622425"/>
                  <a:gd name="connsiteX113" fmla="*/ 749300 w 1330325"/>
                  <a:gd name="connsiteY113" fmla="*/ 1616075 h 1622425"/>
                  <a:gd name="connsiteX114" fmla="*/ 730250 w 1330325"/>
                  <a:gd name="connsiteY114" fmla="*/ 1609725 h 1622425"/>
                  <a:gd name="connsiteX115" fmla="*/ 720725 w 1330325"/>
                  <a:gd name="connsiteY115" fmla="*/ 1606550 h 1622425"/>
                  <a:gd name="connsiteX116" fmla="*/ 704850 w 1330325"/>
                  <a:gd name="connsiteY116" fmla="*/ 1603375 h 1622425"/>
                  <a:gd name="connsiteX117" fmla="*/ 685800 w 1330325"/>
                  <a:gd name="connsiteY117" fmla="*/ 1597025 h 1622425"/>
                  <a:gd name="connsiteX118" fmla="*/ 676275 w 1330325"/>
                  <a:gd name="connsiteY118" fmla="*/ 1590675 h 1622425"/>
                  <a:gd name="connsiteX119" fmla="*/ 650875 w 1330325"/>
                  <a:gd name="connsiteY119" fmla="*/ 1584325 h 1622425"/>
                  <a:gd name="connsiteX120" fmla="*/ 641350 w 1330325"/>
                  <a:gd name="connsiteY120" fmla="*/ 1581150 h 1622425"/>
                  <a:gd name="connsiteX121" fmla="*/ 619125 w 1330325"/>
                  <a:gd name="connsiteY121" fmla="*/ 1574800 h 1622425"/>
                  <a:gd name="connsiteX122" fmla="*/ 600075 w 1330325"/>
                  <a:gd name="connsiteY122" fmla="*/ 1555750 h 1622425"/>
                  <a:gd name="connsiteX123" fmla="*/ 590550 w 1330325"/>
                  <a:gd name="connsiteY123" fmla="*/ 1549400 h 1622425"/>
                  <a:gd name="connsiteX124" fmla="*/ 581025 w 1330325"/>
                  <a:gd name="connsiteY124" fmla="*/ 1539875 h 1622425"/>
                  <a:gd name="connsiteX125" fmla="*/ 552450 w 1330325"/>
                  <a:gd name="connsiteY125" fmla="*/ 1524000 h 1622425"/>
                  <a:gd name="connsiteX126" fmla="*/ 530225 w 1330325"/>
                  <a:gd name="connsiteY126" fmla="*/ 1495425 h 1622425"/>
                  <a:gd name="connsiteX127" fmla="*/ 523875 w 1330325"/>
                  <a:gd name="connsiteY127" fmla="*/ 1485900 h 1622425"/>
                  <a:gd name="connsiteX128" fmla="*/ 504825 w 1330325"/>
                  <a:gd name="connsiteY128" fmla="*/ 1470025 h 1622425"/>
                  <a:gd name="connsiteX129" fmla="*/ 495300 w 1330325"/>
                  <a:gd name="connsiteY129" fmla="*/ 1463675 h 1622425"/>
                  <a:gd name="connsiteX130" fmla="*/ 488950 w 1330325"/>
                  <a:gd name="connsiteY130" fmla="*/ 1454150 h 1622425"/>
                  <a:gd name="connsiteX131" fmla="*/ 438150 w 1330325"/>
                  <a:gd name="connsiteY131" fmla="*/ 1441450 h 1622425"/>
                  <a:gd name="connsiteX132" fmla="*/ 390525 w 1330325"/>
                  <a:gd name="connsiteY132" fmla="*/ 1425575 h 1622425"/>
                  <a:gd name="connsiteX133" fmla="*/ 371475 w 1330325"/>
                  <a:gd name="connsiteY133" fmla="*/ 1416050 h 1622425"/>
                  <a:gd name="connsiteX134" fmla="*/ 361950 w 1330325"/>
                  <a:gd name="connsiteY134" fmla="*/ 1412875 h 1622425"/>
                  <a:gd name="connsiteX135" fmla="*/ 352425 w 1330325"/>
                  <a:gd name="connsiteY135" fmla="*/ 1406525 h 1622425"/>
                  <a:gd name="connsiteX136" fmla="*/ 342900 w 1330325"/>
                  <a:gd name="connsiteY136" fmla="*/ 1403350 h 1622425"/>
                  <a:gd name="connsiteX137" fmla="*/ 333375 w 1330325"/>
                  <a:gd name="connsiteY137" fmla="*/ 1397000 h 1622425"/>
                  <a:gd name="connsiteX138" fmla="*/ 314325 w 1330325"/>
                  <a:gd name="connsiteY138" fmla="*/ 1390650 h 1622425"/>
                  <a:gd name="connsiteX139" fmla="*/ 301625 w 1330325"/>
                  <a:gd name="connsiteY139" fmla="*/ 1384300 h 1622425"/>
                  <a:gd name="connsiteX140" fmla="*/ 279400 w 1330325"/>
                  <a:gd name="connsiteY140" fmla="*/ 1371600 h 1622425"/>
                  <a:gd name="connsiteX141" fmla="*/ 269875 w 1330325"/>
                  <a:gd name="connsiteY141" fmla="*/ 1368425 h 1622425"/>
                  <a:gd name="connsiteX142" fmla="*/ 250825 w 1330325"/>
                  <a:gd name="connsiteY142" fmla="*/ 1355725 h 1622425"/>
                  <a:gd name="connsiteX143" fmla="*/ 228600 w 1330325"/>
                  <a:gd name="connsiteY143" fmla="*/ 1343025 h 1622425"/>
                  <a:gd name="connsiteX144" fmla="*/ 219075 w 1330325"/>
                  <a:gd name="connsiteY144" fmla="*/ 1333500 h 1622425"/>
                  <a:gd name="connsiteX145" fmla="*/ 209550 w 1330325"/>
                  <a:gd name="connsiteY145" fmla="*/ 1330325 h 1622425"/>
                  <a:gd name="connsiteX146" fmla="*/ 190500 w 1330325"/>
                  <a:gd name="connsiteY146" fmla="*/ 1317625 h 1622425"/>
                  <a:gd name="connsiteX147" fmla="*/ 180975 w 1330325"/>
                  <a:gd name="connsiteY147" fmla="*/ 1314450 h 1622425"/>
                  <a:gd name="connsiteX148" fmla="*/ 161925 w 1330325"/>
                  <a:gd name="connsiteY148" fmla="*/ 1301750 h 1622425"/>
                  <a:gd name="connsiteX149" fmla="*/ 133350 w 1330325"/>
                  <a:gd name="connsiteY149" fmla="*/ 1285875 h 1622425"/>
                  <a:gd name="connsiteX150" fmla="*/ 123825 w 1330325"/>
                  <a:gd name="connsiteY150" fmla="*/ 1276350 h 1622425"/>
                  <a:gd name="connsiteX151" fmla="*/ 104775 w 1330325"/>
                  <a:gd name="connsiteY151" fmla="*/ 1263650 h 1622425"/>
                  <a:gd name="connsiteX152" fmla="*/ 95250 w 1330325"/>
                  <a:gd name="connsiteY152" fmla="*/ 1254125 h 1622425"/>
                  <a:gd name="connsiteX153" fmla="*/ 76200 w 1330325"/>
                  <a:gd name="connsiteY153" fmla="*/ 1241425 h 1622425"/>
                  <a:gd name="connsiteX154" fmla="*/ 53975 w 1330325"/>
                  <a:gd name="connsiteY154" fmla="*/ 1222375 h 1622425"/>
                  <a:gd name="connsiteX155" fmla="*/ 44450 w 1330325"/>
                  <a:gd name="connsiteY155" fmla="*/ 1212850 h 1622425"/>
                  <a:gd name="connsiteX156" fmla="*/ 25400 w 1330325"/>
                  <a:gd name="connsiteY156" fmla="*/ 1200150 h 1622425"/>
                  <a:gd name="connsiteX157" fmla="*/ 12700 w 1330325"/>
                  <a:gd name="connsiteY157" fmla="*/ 1181100 h 1622425"/>
                  <a:gd name="connsiteX158" fmla="*/ 0 w 1330325"/>
                  <a:gd name="connsiteY158" fmla="*/ 1152525 h 1622425"/>
                  <a:gd name="connsiteX159" fmla="*/ 3175 w 1330325"/>
                  <a:gd name="connsiteY159" fmla="*/ 1041400 h 1622425"/>
                  <a:gd name="connsiteX160" fmla="*/ 9525 w 1330325"/>
                  <a:gd name="connsiteY160" fmla="*/ 996950 h 1622425"/>
                  <a:gd name="connsiteX161" fmla="*/ 15875 w 1330325"/>
                  <a:gd name="connsiteY161" fmla="*/ 895350 h 1622425"/>
                  <a:gd name="connsiteX162" fmla="*/ 12700 w 1330325"/>
                  <a:gd name="connsiteY162" fmla="*/ 708025 h 1622425"/>
                  <a:gd name="connsiteX163" fmla="*/ 19050 w 1330325"/>
                  <a:gd name="connsiteY163" fmla="*/ 581025 h 1622425"/>
                  <a:gd name="connsiteX164" fmla="*/ 22225 w 1330325"/>
                  <a:gd name="connsiteY164" fmla="*/ 558800 h 1622425"/>
                  <a:gd name="connsiteX165" fmla="*/ 25400 w 1330325"/>
                  <a:gd name="connsiteY165" fmla="*/ 549275 h 1622425"/>
                  <a:gd name="connsiteX166" fmla="*/ 28575 w 1330325"/>
                  <a:gd name="connsiteY166" fmla="*/ 536575 h 1622425"/>
                  <a:gd name="connsiteX167" fmla="*/ 31750 w 1330325"/>
                  <a:gd name="connsiteY167" fmla="*/ 527050 h 1622425"/>
                  <a:gd name="connsiteX168" fmla="*/ 34925 w 1330325"/>
                  <a:gd name="connsiteY168" fmla="*/ 514350 h 1622425"/>
                  <a:gd name="connsiteX169" fmla="*/ 41275 w 1330325"/>
                  <a:gd name="connsiteY169" fmla="*/ 498475 h 1622425"/>
                  <a:gd name="connsiteX170" fmla="*/ 44450 w 1330325"/>
                  <a:gd name="connsiteY170" fmla="*/ 482600 h 1622425"/>
                  <a:gd name="connsiteX171" fmla="*/ 47625 w 1330325"/>
                  <a:gd name="connsiteY171" fmla="*/ 469900 h 1622425"/>
                  <a:gd name="connsiteX172" fmla="*/ 50800 w 1330325"/>
                  <a:gd name="connsiteY172" fmla="*/ 450850 h 1622425"/>
                  <a:gd name="connsiteX173" fmla="*/ 60325 w 1330325"/>
                  <a:gd name="connsiteY173" fmla="*/ 425450 h 1622425"/>
                  <a:gd name="connsiteX174" fmla="*/ 63500 w 1330325"/>
                  <a:gd name="connsiteY174" fmla="*/ 409575 h 1622425"/>
                  <a:gd name="connsiteX175" fmla="*/ 69850 w 1330325"/>
                  <a:gd name="connsiteY175" fmla="*/ 390525 h 1622425"/>
                  <a:gd name="connsiteX176" fmla="*/ 104775 w 1330325"/>
                  <a:gd name="connsiteY176" fmla="*/ 377825 h 1622425"/>
                  <a:gd name="connsiteX177" fmla="*/ 120650 w 1330325"/>
                  <a:gd name="connsiteY177" fmla="*/ 368300 h 1622425"/>
                  <a:gd name="connsiteX178" fmla="*/ 190500 w 1330325"/>
                  <a:gd name="connsiteY178" fmla="*/ 317500 h 1622425"/>
                  <a:gd name="connsiteX179" fmla="*/ 215900 w 1330325"/>
                  <a:gd name="connsiteY179" fmla="*/ 298450 h 1622425"/>
                  <a:gd name="connsiteX180" fmla="*/ 238125 w 1330325"/>
                  <a:gd name="connsiteY180" fmla="*/ 279400 h 1622425"/>
                  <a:gd name="connsiteX181" fmla="*/ 288925 w 1330325"/>
                  <a:gd name="connsiteY181" fmla="*/ 241300 h 1622425"/>
                  <a:gd name="connsiteX182" fmla="*/ 317500 w 1330325"/>
                  <a:gd name="connsiteY182" fmla="*/ 222250 h 1622425"/>
                  <a:gd name="connsiteX183" fmla="*/ 358775 w 1330325"/>
                  <a:gd name="connsiteY183" fmla="*/ 187325 h 1622425"/>
                  <a:gd name="connsiteX184" fmla="*/ 384175 w 1330325"/>
                  <a:gd name="connsiteY184" fmla="*/ 171450 h 1622425"/>
                  <a:gd name="connsiteX185" fmla="*/ 403225 w 1330325"/>
                  <a:gd name="connsiteY185" fmla="*/ 152400 h 1622425"/>
                  <a:gd name="connsiteX186" fmla="*/ 463550 w 1330325"/>
                  <a:gd name="connsiteY186" fmla="*/ 111125 h 1622425"/>
                  <a:gd name="connsiteX187" fmla="*/ 473075 w 1330325"/>
                  <a:gd name="connsiteY187" fmla="*/ 104775 h 1622425"/>
                  <a:gd name="connsiteX188" fmla="*/ 485775 w 1330325"/>
                  <a:gd name="connsiteY188" fmla="*/ 92075 h 1622425"/>
                  <a:gd name="connsiteX189" fmla="*/ 542925 w 1330325"/>
                  <a:gd name="connsiteY189" fmla="*/ 47625 h 1622425"/>
                  <a:gd name="connsiteX190" fmla="*/ 555625 w 1330325"/>
                  <a:gd name="connsiteY190" fmla="*/ 38100 h 1622425"/>
                  <a:gd name="connsiteX191" fmla="*/ 568325 w 1330325"/>
                  <a:gd name="connsiteY191" fmla="*/ 31750 h 1622425"/>
                  <a:gd name="connsiteX192" fmla="*/ 587375 w 1330325"/>
                  <a:gd name="connsiteY192" fmla="*/ 15875 h 1622425"/>
                  <a:gd name="connsiteX193" fmla="*/ 612775 w 1330325"/>
                  <a:gd name="connsiteY193" fmla="*/ 9525 h 1622425"/>
                  <a:gd name="connsiteX194" fmla="*/ 762000 w 1330325"/>
                  <a:gd name="connsiteY194" fmla="*/ 6350 h 1622425"/>
                  <a:gd name="connsiteX195" fmla="*/ 815975 w 1330325"/>
                  <a:gd name="connsiteY195" fmla="*/ 0 h 1622425"/>
                  <a:gd name="connsiteX196" fmla="*/ 863600 w 1330325"/>
                  <a:gd name="connsiteY196" fmla="*/ 3175 h 1622425"/>
                  <a:gd name="connsiteX197" fmla="*/ 882650 w 1330325"/>
                  <a:gd name="connsiteY197" fmla="*/ 9525 h 1622425"/>
                  <a:gd name="connsiteX198" fmla="*/ 892175 w 1330325"/>
                  <a:gd name="connsiteY198" fmla="*/ 12700 h 1622425"/>
                  <a:gd name="connsiteX199" fmla="*/ 936625 w 1330325"/>
                  <a:gd name="connsiteY199" fmla="*/ 19050 h 1622425"/>
                  <a:gd name="connsiteX200" fmla="*/ 946150 w 1330325"/>
                  <a:gd name="connsiteY200" fmla="*/ 22225 h 1622425"/>
                  <a:gd name="connsiteX201" fmla="*/ 987425 w 1330325"/>
                  <a:gd name="connsiteY201" fmla="*/ 31750 h 1622425"/>
                  <a:gd name="connsiteX202" fmla="*/ 1003300 w 1330325"/>
                  <a:gd name="connsiteY202" fmla="*/ 19050 h 162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Lst>
                <a:rect l="l" t="t" r="r" b="b"/>
                <a:pathLst>
                  <a:path w="1330325" h="1622425">
                    <a:moveTo>
                      <a:pt x="1003300" y="19050"/>
                    </a:moveTo>
                    <a:cubicBezTo>
                      <a:pt x="1009650" y="18521"/>
                      <a:pt x="1018819" y="24104"/>
                      <a:pt x="1025525" y="28575"/>
                    </a:cubicBezTo>
                    <a:cubicBezTo>
                      <a:pt x="1028700" y="30692"/>
                      <a:pt x="1029177" y="35402"/>
                      <a:pt x="1031875" y="38100"/>
                    </a:cubicBezTo>
                    <a:cubicBezTo>
                      <a:pt x="1050962" y="57187"/>
                      <a:pt x="1033783" y="23499"/>
                      <a:pt x="1060450" y="63500"/>
                    </a:cubicBezTo>
                    <a:cubicBezTo>
                      <a:pt x="1075267" y="85725"/>
                      <a:pt x="1066800" y="78317"/>
                      <a:pt x="1082675" y="88900"/>
                    </a:cubicBezTo>
                    <a:cubicBezTo>
                      <a:pt x="1083733" y="92075"/>
                      <a:pt x="1083759" y="95812"/>
                      <a:pt x="1085850" y="98425"/>
                    </a:cubicBezTo>
                    <a:cubicBezTo>
                      <a:pt x="1088234" y="101405"/>
                      <a:pt x="1092444" y="102332"/>
                      <a:pt x="1095375" y="104775"/>
                    </a:cubicBezTo>
                    <a:cubicBezTo>
                      <a:pt x="1098824" y="107650"/>
                      <a:pt x="1102025" y="110851"/>
                      <a:pt x="1104900" y="114300"/>
                    </a:cubicBezTo>
                    <a:cubicBezTo>
                      <a:pt x="1107343" y="117231"/>
                      <a:pt x="1108378" y="121312"/>
                      <a:pt x="1111250" y="123825"/>
                    </a:cubicBezTo>
                    <a:cubicBezTo>
                      <a:pt x="1116993" y="128851"/>
                      <a:pt x="1123950" y="132292"/>
                      <a:pt x="1130300" y="136525"/>
                    </a:cubicBezTo>
                    <a:lnTo>
                      <a:pt x="1139825" y="142875"/>
                    </a:lnTo>
                    <a:cubicBezTo>
                      <a:pt x="1150408" y="127000"/>
                      <a:pt x="1143000" y="135467"/>
                      <a:pt x="1165225" y="120650"/>
                    </a:cubicBezTo>
                    <a:lnTo>
                      <a:pt x="1174750" y="114300"/>
                    </a:lnTo>
                    <a:lnTo>
                      <a:pt x="1184275" y="107950"/>
                    </a:lnTo>
                    <a:cubicBezTo>
                      <a:pt x="1185064" y="102428"/>
                      <a:pt x="1186362" y="83873"/>
                      <a:pt x="1190625" y="76200"/>
                    </a:cubicBezTo>
                    <a:cubicBezTo>
                      <a:pt x="1194331" y="69529"/>
                      <a:pt x="1196085" y="59563"/>
                      <a:pt x="1203325" y="57150"/>
                    </a:cubicBezTo>
                    <a:lnTo>
                      <a:pt x="1212850" y="53975"/>
                    </a:lnTo>
                    <a:cubicBezTo>
                      <a:pt x="1214967" y="50800"/>
                      <a:pt x="1215657" y="45867"/>
                      <a:pt x="1219200" y="44450"/>
                    </a:cubicBezTo>
                    <a:cubicBezTo>
                      <a:pt x="1222307" y="43207"/>
                      <a:pt x="1227999" y="44358"/>
                      <a:pt x="1228725" y="47625"/>
                    </a:cubicBezTo>
                    <a:cubicBezTo>
                      <a:pt x="1232635" y="65219"/>
                      <a:pt x="1230463" y="83635"/>
                      <a:pt x="1231900" y="101600"/>
                    </a:cubicBezTo>
                    <a:cubicBezTo>
                      <a:pt x="1232580" y="110105"/>
                      <a:pt x="1233868" y="118553"/>
                      <a:pt x="1235075" y="127000"/>
                    </a:cubicBezTo>
                    <a:cubicBezTo>
                      <a:pt x="1236373" y="136089"/>
                      <a:pt x="1239310" y="157164"/>
                      <a:pt x="1244600" y="165100"/>
                    </a:cubicBezTo>
                    <a:lnTo>
                      <a:pt x="1257300" y="184150"/>
                    </a:lnTo>
                    <a:cubicBezTo>
                      <a:pt x="1259417" y="187325"/>
                      <a:pt x="1262443" y="190055"/>
                      <a:pt x="1263650" y="193675"/>
                    </a:cubicBezTo>
                    <a:cubicBezTo>
                      <a:pt x="1264708" y="196850"/>
                      <a:pt x="1265328" y="200207"/>
                      <a:pt x="1266825" y="203200"/>
                    </a:cubicBezTo>
                    <a:cubicBezTo>
                      <a:pt x="1268532" y="206613"/>
                      <a:pt x="1271468" y="209312"/>
                      <a:pt x="1273175" y="212725"/>
                    </a:cubicBezTo>
                    <a:cubicBezTo>
                      <a:pt x="1274672" y="215718"/>
                      <a:pt x="1274853" y="219257"/>
                      <a:pt x="1276350" y="222250"/>
                    </a:cubicBezTo>
                    <a:cubicBezTo>
                      <a:pt x="1278057" y="225663"/>
                      <a:pt x="1281150" y="228288"/>
                      <a:pt x="1282700" y="231775"/>
                    </a:cubicBezTo>
                    <a:cubicBezTo>
                      <a:pt x="1297813" y="265780"/>
                      <a:pt x="1281029" y="238794"/>
                      <a:pt x="1295400" y="260350"/>
                    </a:cubicBezTo>
                    <a:cubicBezTo>
                      <a:pt x="1296458" y="269875"/>
                      <a:pt x="1296999" y="279472"/>
                      <a:pt x="1298575" y="288925"/>
                    </a:cubicBezTo>
                    <a:cubicBezTo>
                      <a:pt x="1299125" y="292226"/>
                      <a:pt x="1299894" y="295665"/>
                      <a:pt x="1301750" y="298450"/>
                    </a:cubicBezTo>
                    <a:cubicBezTo>
                      <a:pt x="1304241" y="302186"/>
                      <a:pt x="1308665" y="304321"/>
                      <a:pt x="1311275" y="307975"/>
                    </a:cubicBezTo>
                    <a:cubicBezTo>
                      <a:pt x="1322286" y="323391"/>
                      <a:pt x="1313891" y="316381"/>
                      <a:pt x="1320800" y="330200"/>
                    </a:cubicBezTo>
                    <a:cubicBezTo>
                      <a:pt x="1333110" y="354819"/>
                      <a:pt x="1322345" y="325309"/>
                      <a:pt x="1330325" y="349250"/>
                    </a:cubicBezTo>
                    <a:cubicBezTo>
                      <a:pt x="1325263" y="364435"/>
                      <a:pt x="1326550" y="358681"/>
                      <a:pt x="1323975" y="381000"/>
                    </a:cubicBezTo>
                    <a:cubicBezTo>
                      <a:pt x="1321657" y="401086"/>
                      <a:pt x="1318970" y="421150"/>
                      <a:pt x="1317625" y="441325"/>
                    </a:cubicBezTo>
                    <a:cubicBezTo>
                      <a:pt x="1315778" y="469025"/>
                      <a:pt x="1316998" y="481933"/>
                      <a:pt x="1311275" y="504825"/>
                    </a:cubicBezTo>
                    <a:cubicBezTo>
                      <a:pt x="1310463" y="508072"/>
                      <a:pt x="1310191" y="511737"/>
                      <a:pt x="1308100" y="514350"/>
                    </a:cubicBezTo>
                    <a:cubicBezTo>
                      <a:pt x="1305716" y="517330"/>
                      <a:pt x="1301750" y="518583"/>
                      <a:pt x="1298575" y="520700"/>
                    </a:cubicBezTo>
                    <a:cubicBezTo>
                      <a:pt x="1294342" y="527050"/>
                      <a:pt x="1288288" y="532510"/>
                      <a:pt x="1285875" y="539750"/>
                    </a:cubicBezTo>
                    <a:cubicBezTo>
                      <a:pt x="1284817" y="542925"/>
                      <a:pt x="1284325" y="546349"/>
                      <a:pt x="1282700" y="549275"/>
                    </a:cubicBezTo>
                    <a:cubicBezTo>
                      <a:pt x="1278994" y="555946"/>
                      <a:pt x="1272413" y="561085"/>
                      <a:pt x="1270000" y="568325"/>
                    </a:cubicBezTo>
                    <a:cubicBezTo>
                      <a:pt x="1267883" y="574675"/>
                      <a:pt x="1267363" y="581806"/>
                      <a:pt x="1263650" y="587375"/>
                    </a:cubicBezTo>
                    <a:cubicBezTo>
                      <a:pt x="1261533" y="590550"/>
                      <a:pt x="1259518" y="593795"/>
                      <a:pt x="1257300" y="596900"/>
                    </a:cubicBezTo>
                    <a:cubicBezTo>
                      <a:pt x="1252433" y="603714"/>
                      <a:pt x="1245701" y="611642"/>
                      <a:pt x="1241425" y="619125"/>
                    </a:cubicBezTo>
                    <a:cubicBezTo>
                      <a:pt x="1239077" y="623234"/>
                      <a:pt x="1237423" y="627716"/>
                      <a:pt x="1235075" y="631825"/>
                    </a:cubicBezTo>
                    <a:cubicBezTo>
                      <a:pt x="1233182" y="635138"/>
                      <a:pt x="1230432" y="637937"/>
                      <a:pt x="1228725" y="641350"/>
                    </a:cubicBezTo>
                    <a:cubicBezTo>
                      <a:pt x="1220740" y="657320"/>
                      <a:pt x="1232872" y="649903"/>
                      <a:pt x="1212850" y="669925"/>
                    </a:cubicBezTo>
                    <a:cubicBezTo>
                      <a:pt x="1209675" y="673100"/>
                      <a:pt x="1206082" y="675906"/>
                      <a:pt x="1203325" y="679450"/>
                    </a:cubicBezTo>
                    <a:cubicBezTo>
                      <a:pt x="1198640" y="685474"/>
                      <a:pt x="1194858" y="692150"/>
                      <a:pt x="1190625" y="698500"/>
                    </a:cubicBezTo>
                    <a:cubicBezTo>
                      <a:pt x="1188508" y="701675"/>
                      <a:pt x="1187450" y="705908"/>
                      <a:pt x="1184275" y="708025"/>
                    </a:cubicBezTo>
                    <a:lnTo>
                      <a:pt x="1174750" y="714375"/>
                    </a:lnTo>
                    <a:cubicBezTo>
                      <a:pt x="1169162" y="731140"/>
                      <a:pt x="1173431" y="721115"/>
                      <a:pt x="1158875" y="742950"/>
                    </a:cubicBezTo>
                    <a:cubicBezTo>
                      <a:pt x="1156758" y="746125"/>
                      <a:pt x="1153732" y="748855"/>
                      <a:pt x="1152525" y="752475"/>
                    </a:cubicBezTo>
                    <a:cubicBezTo>
                      <a:pt x="1151467" y="755650"/>
                      <a:pt x="1151441" y="759387"/>
                      <a:pt x="1149350" y="762000"/>
                    </a:cubicBezTo>
                    <a:cubicBezTo>
                      <a:pt x="1146966" y="764980"/>
                      <a:pt x="1142677" y="765815"/>
                      <a:pt x="1139825" y="768350"/>
                    </a:cubicBezTo>
                    <a:cubicBezTo>
                      <a:pt x="1133113" y="774316"/>
                      <a:pt x="1128247" y="782419"/>
                      <a:pt x="1120775" y="787400"/>
                    </a:cubicBezTo>
                    <a:cubicBezTo>
                      <a:pt x="1117600" y="789517"/>
                      <a:pt x="1114181" y="791307"/>
                      <a:pt x="1111250" y="793750"/>
                    </a:cubicBezTo>
                    <a:cubicBezTo>
                      <a:pt x="1086804" y="814122"/>
                      <a:pt x="1115849" y="793859"/>
                      <a:pt x="1092200" y="809625"/>
                    </a:cubicBezTo>
                    <a:cubicBezTo>
                      <a:pt x="1075818" y="858772"/>
                      <a:pt x="1094594" y="808011"/>
                      <a:pt x="1079500" y="838200"/>
                    </a:cubicBezTo>
                    <a:cubicBezTo>
                      <a:pt x="1078003" y="841193"/>
                      <a:pt x="1078416" y="845112"/>
                      <a:pt x="1076325" y="847725"/>
                    </a:cubicBezTo>
                    <a:cubicBezTo>
                      <a:pt x="1073941" y="850705"/>
                      <a:pt x="1069731" y="851632"/>
                      <a:pt x="1066800" y="854075"/>
                    </a:cubicBezTo>
                    <a:cubicBezTo>
                      <a:pt x="1063351" y="856950"/>
                      <a:pt x="1060819" y="860843"/>
                      <a:pt x="1057275" y="863600"/>
                    </a:cubicBezTo>
                    <a:cubicBezTo>
                      <a:pt x="1051251" y="868285"/>
                      <a:pt x="1043621" y="870904"/>
                      <a:pt x="1038225" y="876300"/>
                    </a:cubicBezTo>
                    <a:cubicBezTo>
                      <a:pt x="1035050" y="879475"/>
                      <a:pt x="1032244" y="883068"/>
                      <a:pt x="1028700" y="885825"/>
                    </a:cubicBezTo>
                    <a:cubicBezTo>
                      <a:pt x="1015195" y="896329"/>
                      <a:pt x="1009586" y="895886"/>
                      <a:pt x="1000125" y="908050"/>
                    </a:cubicBezTo>
                    <a:cubicBezTo>
                      <a:pt x="995440" y="914074"/>
                      <a:pt x="989838" y="919860"/>
                      <a:pt x="987425" y="927100"/>
                    </a:cubicBezTo>
                    <a:cubicBezTo>
                      <a:pt x="979868" y="949770"/>
                      <a:pt x="984788" y="940581"/>
                      <a:pt x="974725" y="955675"/>
                    </a:cubicBezTo>
                    <a:cubicBezTo>
                      <a:pt x="975783" y="963083"/>
                      <a:pt x="975750" y="970732"/>
                      <a:pt x="977900" y="977900"/>
                    </a:cubicBezTo>
                    <a:cubicBezTo>
                      <a:pt x="978996" y="981555"/>
                      <a:pt x="982543" y="984012"/>
                      <a:pt x="984250" y="987425"/>
                    </a:cubicBezTo>
                    <a:cubicBezTo>
                      <a:pt x="985747" y="990418"/>
                      <a:pt x="986367" y="993775"/>
                      <a:pt x="987425" y="996950"/>
                    </a:cubicBezTo>
                    <a:cubicBezTo>
                      <a:pt x="986367" y="1000125"/>
                      <a:pt x="986617" y="1004108"/>
                      <a:pt x="984250" y="1006475"/>
                    </a:cubicBezTo>
                    <a:cubicBezTo>
                      <a:pt x="981883" y="1008842"/>
                      <a:pt x="976670" y="1006927"/>
                      <a:pt x="974725" y="1009650"/>
                    </a:cubicBezTo>
                    <a:cubicBezTo>
                      <a:pt x="970834" y="1015097"/>
                      <a:pt x="968375" y="1028700"/>
                      <a:pt x="968375" y="1028700"/>
                    </a:cubicBezTo>
                    <a:cubicBezTo>
                      <a:pt x="970557" y="1039612"/>
                      <a:pt x="971736" y="1046813"/>
                      <a:pt x="974725" y="1057275"/>
                    </a:cubicBezTo>
                    <a:cubicBezTo>
                      <a:pt x="975644" y="1060493"/>
                      <a:pt x="976403" y="1063807"/>
                      <a:pt x="977900" y="1066800"/>
                    </a:cubicBezTo>
                    <a:cubicBezTo>
                      <a:pt x="979607" y="1070213"/>
                      <a:pt x="982700" y="1072838"/>
                      <a:pt x="984250" y="1076325"/>
                    </a:cubicBezTo>
                    <a:cubicBezTo>
                      <a:pt x="986968" y="1082442"/>
                      <a:pt x="988483" y="1089025"/>
                      <a:pt x="990600" y="1095375"/>
                    </a:cubicBezTo>
                    <a:cubicBezTo>
                      <a:pt x="993182" y="1103122"/>
                      <a:pt x="993970" y="1108270"/>
                      <a:pt x="1000125" y="1114425"/>
                    </a:cubicBezTo>
                    <a:cubicBezTo>
                      <a:pt x="1002823" y="1117123"/>
                      <a:pt x="1006475" y="1118658"/>
                      <a:pt x="1009650" y="1120775"/>
                    </a:cubicBezTo>
                    <a:cubicBezTo>
                      <a:pt x="1005530" y="1137255"/>
                      <a:pt x="1005496" y="1141293"/>
                      <a:pt x="993775" y="1158875"/>
                    </a:cubicBezTo>
                    <a:cubicBezTo>
                      <a:pt x="991658" y="1162050"/>
                      <a:pt x="989132" y="1164987"/>
                      <a:pt x="987425" y="1168400"/>
                    </a:cubicBezTo>
                    <a:cubicBezTo>
                      <a:pt x="978235" y="1186780"/>
                      <a:pt x="992781" y="1169394"/>
                      <a:pt x="974725" y="1187450"/>
                    </a:cubicBezTo>
                    <a:cubicBezTo>
                      <a:pt x="972608" y="1193800"/>
                      <a:pt x="972088" y="1200931"/>
                      <a:pt x="968375" y="1206500"/>
                    </a:cubicBezTo>
                    <a:lnTo>
                      <a:pt x="936625" y="1254125"/>
                    </a:lnTo>
                    <a:lnTo>
                      <a:pt x="923925" y="1273175"/>
                    </a:lnTo>
                    <a:cubicBezTo>
                      <a:pt x="917575" y="1282700"/>
                      <a:pt x="918633" y="1283758"/>
                      <a:pt x="908050" y="1289050"/>
                    </a:cubicBezTo>
                    <a:cubicBezTo>
                      <a:pt x="902715" y="1291718"/>
                      <a:pt x="890911" y="1293874"/>
                      <a:pt x="885825" y="1295400"/>
                    </a:cubicBezTo>
                    <a:cubicBezTo>
                      <a:pt x="873971" y="1298956"/>
                      <a:pt x="853091" y="1307368"/>
                      <a:pt x="841375" y="1308100"/>
                    </a:cubicBezTo>
                    <a:lnTo>
                      <a:pt x="790575" y="1311275"/>
                    </a:lnTo>
                    <a:cubicBezTo>
                      <a:pt x="782385" y="1312445"/>
                      <a:pt x="767691" y="1313192"/>
                      <a:pt x="758825" y="1317625"/>
                    </a:cubicBezTo>
                    <a:cubicBezTo>
                      <a:pt x="755412" y="1319332"/>
                      <a:pt x="752787" y="1322425"/>
                      <a:pt x="749300" y="1323975"/>
                    </a:cubicBezTo>
                    <a:cubicBezTo>
                      <a:pt x="715295" y="1339088"/>
                      <a:pt x="742281" y="1322304"/>
                      <a:pt x="720725" y="1336675"/>
                    </a:cubicBezTo>
                    <a:cubicBezTo>
                      <a:pt x="718608" y="1339850"/>
                      <a:pt x="713627" y="1342458"/>
                      <a:pt x="714375" y="1346200"/>
                    </a:cubicBezTo>
                    <a:cubicBezTo>
                      <a:pt x="715123" y="1349942"/>
                      <a:pt x="720969" y="1350107"/>
                      <a:pt x="723900" y="1352550"/>
                    </a:cubicBezTo>
                    <a:cubicBezTo>
                      <a:pt x="727349" y="1355425"/>
                      <a:pt x="730250" y="1358900"/>
                      <a:pt x="733425" y="1362075"/>
                    </a:cubicBezTo>
                    <a:cubicBezTo>
                      <a:pt x="706128" y="1380273"/>
                      <a:pt x="740665" y="1358455"/>
                      <a:pt x="714375" y="1371600"/>
                    </a:cubicBezTo>
                    <a:cubicBezTo>
                      <a:pt x="710962" y="1373307"/>
                      <a:pt x="708263" y="1376243"/>
                      <a:pt x="704850" y="1377950"/>
                    </a:cubicBezTo>
                    <a:cubicBezTo>
                      <a:pt x="678560" y="1391095"/>
                      <a:pt x="713097" y="1369277"/>
                      <a:pt x="685800" y="1387475"/>
                    </a:cubicBezTo>
                    <a:cubicBezTo>
                      <a:pt x="687008" y="1393513"/>
                      <a:pt x="688896" y="1406366"/>
                      <a:pt x="692150" y="1412875"/>
                    </a:cubicBezTo>
                    <a:cubicBezTo>
                      <a:pt x="693857" y="1416288"/>
                      <a:pt x="696793" y="1418987"/>
                      <a:pt x="698500" y="1422400"/>
                    </a:cubicBezTo>
                    <a:cubicBezTo>
                      <a:pt x="699997" y="1425393"/>
                      <a:pt x="700050" y="1428999"/>
                      <a:pt x="701675" y="1431925"/>
                    </a:cubicBezTo>
                    <a:cubicBezTo>
                      <a:pt x="705381" y="1438596"/>
                      <a:pt x="711962" y="1443735"/>
                      <a:pt x="714375" y="1450975"/>
                    </a:cubicBezTo>
                    <a:cubicBezTo>
                      <a:pt x="716492" y="1457325"/>
                      <a:pt x="717012" y="1464456"/>
                      <a:pt x="720725" y="1470025"/>
                    </a:cubicBezTo>
                    <a:cubicBezTo>
                      <a:pt x="722842" y="1473200"/>
                      <a:pt x="725525" y="1476063"/>
                      <a:pt x="727075" y="1479550"/>
                    </a:cubicBezTo>
                    <a:cubicBezTo>
                      <a:pt x="729793" y="1485667"/>
                      <a:pt x="729712" y="1493031"/>
                      <a:pt x="733425" y="1498600"/>
                    </a:cubicBezTo>
                    <a:lnTo>
                      <a:pt x="746125" y="1517650"/>
                    </a:lnTo>
                    <a:cubicBezTo>
                      <a:pt x="748242" y="1520825"/>
                      <a:pt x="749300" y="1525058"/>
                      <a:pt x="752475" y="1527175"/>
                    </a:cubicBezTo>
                    <a:cubicBezTo>
                      <a:pt x="774310" y="1541731"/>
                      <a:pt x="764285" y="1537462"/>
                      <a:pt x="781050" y="1543050"/>
                    </a:cubicBezTo>
                    <a:cubicBezTo>
                      <a:pt x="782108" y="1546225"/>
                      <a:pt x="784225" y="1549228"/>
                      <a:pt x="784225" y="1552575"/>
                    </a:cubicBezTo>
                    <a:cubicBezTo>
                      <a:pt x="784225" y="1574685"/>
                      <a:pt x="779730" y="1573730"/>
                      <a:pt x="774700" y="1593850"/>
                    </a:cubicBezTo>
                    <a:cubicBezTo>
                      <a:pt x="772583" y="1602317"/>
                      <a:pt x="776629" y="1616490"/>
                      <a:pt x="768350" y="1619250"/>
                    </a:cubicBezTo>
                    <a:lnTo>
                      <a:pt x="758825" y="1622425"/>
                    </a:lnTo>
                    <a:cubicBezTo>
                      <a:pt x="755650" y="1620308"/>
                      <a:pt x="752787" y="1617625"/>
                      <a:pt x="749300" y="1616075"/>
                    </a:cubicBezTo>
                    <a:cubicBezTo>
                      <a:pt x="743183" y="1613357"/>
                      <a:pt x="736600" y="1611842"/>
                      <a:pt x="730250" y="1609725"/>
                    </a:cubicBezTo>
                    <a:cubicBezTo>
                      <a:pt x="727075" y="1608667"/>
                      <a:pt x="724007" y="1607206"/>
                      <a:pt x="720725" y="1606550"/>
                    </a:cubicBezTo>
                    <a:cubicBezTo>
                      <a:pt x="715433" y="1605492"/>
                      <a:pt x="710056" y="1604795"/>
                      <a:pt x="704850" y="1603375"/>
                    </a:cubicBezTo>
                    <a:cubicBezTo>
                      <a:pt x="698392" y="1601614"/>
                      <a:pt x="691369" y="1600738"/>
                      <a:pt x="685800" y="1597025"/>
                    </a:cubicBezTo>
                    <a:cubicBezTo>
                      <a:pt x="682625" y="1594908"/>
                      <a:pt x="679861" y="1591979"/>
                      <a:pt x="676275" y="1590675"/>
                    </a:cubicBezTo>
                    <a:cubicBezTo>
                      <a:pt x="668073" y="1587693"/>
                      <a:pt x="659154" y="1587085"/>
                      <a:pt x="650875" y="1584325"/>
                    </a:cubicBezTo>
                    <a:cubicBezTo>
                      <a:pt x="647700" y="1583267"/>
                      <a:pt x="644568" y="1582069"/>
                      <a:pt x="641350" y="1581150"/>
                    </a:cubicBezTo>
                    <a:cubicBezTo>
                      <a:pt x="636603" y="1579794"/>
                      <a:pt x="624200" y="1577338"/>
                      <a:pt x="619125" y="1574800"/>
                    </a:cubicBezTo>
                    <a:cubicBezTo>
                      <a:pt x="604160" y="1567317"/>
                      <a:pt x="613328" y="1569003"/>
                      <a:pt x="600075" y="1555750"/>
                    </a:cubicBezTo>
                    <a:cubicBezTo>
                      <a:pt x="597377" y="1553052"/>
                      <a:pt x="593481" y="1551843"/>
                      <a:pt x="590550" y="1549400"/>
                    </a:cubicBezTo>
                    <a:cubicBezTo>
                      <a:pt x="587101" y="1546525"/>
                      <a:pt x="584761" y="1542366"/>
                      <a:pt x="581025" y="1539875"/>
                    </a:cubicBezTo>
                    <a:cubicBezTo>
                      <a:pt x="557070" y="1523905"/>
                      <a:pt x="590680" y="1562230"/>
                      <a:pt x="552450" y="1524000"/>
                    </a:cubicBezTo>
                    <a:cubicBezTo>
                      <a:pt x="537529" y="1509079"/>
                      <a:pt x="545416" y="1518211"/>
                      <a:pt x="530225" y="1495425"/>
                    </a:cubicBezTo>
                    <a:cubicBezTo>
                      <a:pt x="528108" y="1492250"/>
                      <a:pt x="527050" y="1488017"/>
                      <a:pt x="523875" y="1485900"/>
                    </a:cubicBezTo>
                    <a:cubicBezTo>
                      <a:pt x="500226" y="1470134"/>
                      <a:pt x="529271" y="1490397"/>
                      <a:pt x="504825" y="1470025"/>
                    </a:cubicBezTo>
                    <a:cubicBezTo>
                      <a:pt x="501894" y="1467582"/>
                      <a:pt x="498475" y="1465792"/>
                      <a:pt x="495300" y="1463675"/>
                    </a:cubicBezTo>
                    <a:cubicBezTo>
                      <a:pt x="493183" y="1460500"/>
                      <a:pt x="492186" y="1456172"/>
                      <a:pt x="488950" y="1454150"/>
                    </a:cubicBezTo>
                    <a:cubicBezTo>
                      <a:pt x="478088" y="1447361"/>
                      <a:pt x="446751" y="1444317"/>
                      <a:pt x="438150" y="1441450"/>
                    </a:cubicBezTo>
                    <a:lnTo>
                      <a:pt x="390525" y="1425575"/>
                    </a:lnTo>
                    <a:cubicBezTo>
                      <a:pt x="366584" y="1417595"/>
                      <a:pt x="396094" y="1428360"/>
                      <a:pt x="371475" y="1416050"/>
                    </a:cubicBezTo>
                    <a:cubicBezTo>
                      <a:pt x="368482" y="1414553"/>
                      <a:pt x="364943" y="1414372"/>
                      <a:pt x="361950" y="1412875"/>
                    </a:cubicBezTo>
                    <a:cubicBezTo>
                      <a:pt x="358537" y="1411168"/>
                      <a:pt x="355838" y="1408232"/>
                      <a:pt x="352425" y="1406525"/>
                    </a:cubicBezTo>
                    <a:cubicBezTo>
                      <a:pt x="349432" y="1405028"/>
                      <a:pt x="345893" y="1404847"/>
                      <a:pt x="342900" y="1403350"/>
                    </a:cubicBezTo>
                    <a:cubicBezTo>
                      <a:pt x="339487" y="1401643"/>
                      <a:pt x="336862" y="1398550"/>
                      <a:pt x="333375" y="1397000"/>
                    </a:cubicBezTo>
                    <a:cubicBezTo>
                      <a:pt x="327258" y="1394282"/>
                      <a:pt x="320312" y="1393643"/>
                      <a:pt x="314325" y="1390650"/>
                    </a:cubicBezTo>
                    <a:cubicBezTo>
                      <a:pt x="310092" y="1388533"/>
                      <a:pt x="305734" y="1386648"/>
                      <a:pt x="301625" y="1384300"/>
                    </a:cubicBezTo>
                    <a:cubicBezTo>
                      <a:pt x="285682" y="1375190"/>
                      <a:pt x="298589" y="1379824"/>
                      <a:pt x="279400" y="1371600"/>
                    </a:cubicBezTo>
                    <a:cubicBezTo>
                      <a:pt x="276324" y="1370282"/>
                      <a:pt x="272801" y="1370050"/>
                      <a:pt x="269875" y="1368425"/>
                    </a:cubicBezTo>
                    <a:cubicBezTo>
                      <a:pt x="263204" y="1364719"/>
                      <a:pt x="257651" y="1359138"/>
                      <a:pt x="250825" y="1355725"/>
                    </a:cubicBezTo>
                    <a:cubicBezTo>
                      <a:pt x="243061" y="1351843"/>
                      <a:pt x="235332" y="1348635"/>
                      <a:pt x="228600" y="1343025"/>
                    </a:cubicBezTo>
                    <a:cubicBezTo>
                      <a:pt x="225151" y="1340150"/>
                      <a:pt x="222811" y="1335991"/>
                      <a:pt x="219075" y="1333500"/>
                    </a:cubicBezTo>
                    <a:cubicBezTo>
                      <a:pt x="216290" y="1331644"/>
                      <a:pt x="212476" y="1331950"/>
                      <a:pt x="209550" y="1330325"/>
                    </a:cubicBezTo>
                    <a:cubicBezTo>
                      <a:pt x="202879" y="1326619"/>
                      <a:pt x="197740" y="1320038"/>
                      <a:pt x="190500" y="1317625"/>
                    </a:cubicBezTo>
                    <a:cubicBezTo>
                      <a:pt x="187325" y="1316567"/>
                      <a:pt x="183901" y="1316075"/>
                      <a:pt x="180975" y="1314450"/>
                    </a:cubicBezTo>
                    <a:cubicBezTo>
                      <a:pt x="174304" y="1310744"/>
                      <a:pt x="169165" y="1304163"/>
                      <a:pt x="161925" y="1301750"/>
                    </a:cubicBezTo>
                    <a:cubicBezTo>
                      <a:pt x="149947" y="1297757"/>
                      <a:pt x="144267" y="1296792"/>
                      <a:pt x="133350" y="1285875"/>
                    </a:cubicBezTo>
                    <a:cubicBezTo>
                      <a:pt x="130175" y="1282700"/>
                      <a:pt x="127369" y="1279107"/>
                      <a:pt x="123825" y="1276350"/>
                    </a:cubicBezTo>
                    <a:cubicBezTo>
                      <a:pt x="117801" y="1271665"/>
                      <a:pt x="110171" y="1269046"/>
                      <a:pt x="104775" y="1263650"/>
                    </a:cubicBezTo>
                    <a:cubicBezTo>
                      <a:pt x="101600" y="1260475"/>
                      <a:pt x="98794" y="1256882"/>
                      <a:pt x="95250" y="1254125"/>
                    </a:cubicBezTo>
                    <a:cubicBezTo>
                      <a:pt x="89226" y="1249440"/>
                      <a:pt x="81596" y="1246821"/>
                      <a:pt x="76200" y="1241425"/>
                    </a:cubicBezTo>
                    <a:cubicBezTo>
                      <a:pt x="52565" y="1217790"/>
                      <a:pt x="82486" y="1246813"/>
                      <a:pt x="53975" y="1222375"/>
                    </a:cubicBezTo>
                    <a:cubicBezTo>
                      <a:pt x="50566" y="1219453"/>
                      <a:pt x="47994" y="1215607"/>
                      <a:pt x="44450" y="1212850"/>
                    </a:cubicBezTo>
                    <a:cubicBezTo>
                      <a:pt x="38426" y="1208165"/>
                      <a:pt x="25400" y="1200150"/>
                      <a:pt x="25400" y="1200150"/>
                    </a:cubicBezTo>
                    <a:cubicBezTo>
                      <a:pt x="21167" y="1193800"/>
                      <a:pt x="15113" y="1188340"/>
                      <a:pt x="12700" y="1181100"/>
                    </a:cubicBezTo>
                    <a:cubicBezTo>
                      <a:pt x="5143" y="1158430"/>
                      <a:pt x="10063" y="1167619"/>
                      <a:pt x="0" y="1152525"/>
                    </a:cubicBezTo>
                    <a:cubicBezTo>
                      <a:pt x="1058" y="1115483"/>
                      <a:pt x="1530" y="1078420"/>
                      <a:pt x="3175" y="1041400"/>
                    </a:cubicBezTo>
                    <a:cubicBezTo>
                      <a:pt x="4346" y="1015063"/>
                      <a:pt x="4771" y="1015967"/>
                      <a:pt x="9525" y="996950"/>
                    </a:cubicBezTo>
                    <a:cubicBezTo>
                      <a:pt x="12754" y="961428"/>
                      <a:pt x="15875" y="932660"/>
                      <a:pt x="15875" y="895350"/>
                    </a:cubicBezTo>
                    <a:cubicBezTo>
                      <a:pt x="15875" y="832899"/>
                      <a:pt x="13758" y="770467"/>
                      <a:pt x="12700" y="708025"/>
                    </a:cubicBezTo>
                    <a:cubicBezTo>
                      <a:pt x="15544" y="617029"/>
                      <a:pt x="11823" y="635228"/>
                      <a:pt x="19050" y="581025"/>
                    </a:cubicBezTo>
                    <a:cubicBezTo>
                      <a:pt x="20039" y="573607"/>
                      <a:pt x="20757" y="566138"/>
                      <a:pt x="22225" y="558800"/>
                    </a:cubicBezTo>
                    <a:cubicBezTo>
                      <a:pt x="22881" y="555518"/>
                      <a:pt x="24481" y="552493"/>
                      <a:pt x="25400" y="549275"/>
                    </a:cubicBezTo>
                    <a:cubicBezTo>
                      <a:pt x="26599" y="545079"/>
                      <a:pt x="27376" y="540771"/>
                      <a:pt x="28575" y="536575"/>
                    </a:cubicBezTo>
                    <a:cubicBezTo>
                      <a:pt x="29494" y="533357"/>
                      <a:pt x="30831" y="530268"/>
                      <a:pt x="31750" y="527050"/>
                    </a:cubicBezTo>
                    <a:cubicBezTo>
                      <a:pt x="32949" y="522854"/>
                      <a:pt x="33545" y="518490"/>
                      <a:pt x="34925" y="514350"/>
                    </a:cubicBezTo>
                    <a:cubicBezTo>
                      <a:pt x="36727" y="508943"/>
                      <a:pt x="39637" y="503934"/>
                      <a:pt x="41275" y="498475"/>
                    </a:cubicBezTo>
                    <a:cubicBezTo>
                      <a:pt x="42826" y="493306"/>
                      <a:pt x="43279" y="487868"/>
                      <a:pt x="44450" y="482600"/>
                    </a:cubicBezTo>
                    <a:cubicBezTo>
                      <a:pt x="45397" y="478340"/>
                      <a:pt x="46769" y="474179"/>
                      <a:pt x="47625" y="469900"/>
                    </a:cubicBezTo>
                    <a:cubicBezTo>
                      <a:pt x="48888" y="463587"/>
                      <a:pt x="49403" y="457134"/>
                      <a:pt x="50800" y="450850"/>
                    </a:cubicBezTo>
                    <a:cubicBezTo>
                      <a:pt x="52563" y="442918"/>
                      <a:pt x="58206" y="432513"/>
                      <a:pt x="60325" y="425450"/>
                    </a:cubicBezTo>
                    <a:cubicBezTo>
                      <a:pt x="61876" y="420281"/>
                      <a:pt x="62080" y="414781"/>
                      <a:pt x="63500" y="409575"/>
                    </a:cubicBezTo>
                    <a:cubicBezTo>
                      <a:pt x="65261" y="403117"/>
                      <a:pt x="63500" y="392642"/>
                      <a:pt x="69850" y="390525"/>
                    </a:cubicBezTo>
                    <a:cubicBezTo>
                      <a:pt x="78741" y="387561"/>
                      <a:pt x="95939" y="382243"/>
                      <a:pt x="104775" y="377825"/>
                    </a:cubicBezTo>
                    <a:cubicBezTo>
                      <a:pt x="110295" y="375065"/>
                      <a:pt x="115515" y="371723"/>
                      <a:pt x="120650" y="368300"/>
                    </a:cubicBezTo>
                    <a:cubicBezTo>
                      <a:pt x="202821" y="313519"/>
                      <a:pt x="145785" y="352633"/>
                      <a:pt x="190500" y="317500"/>
                    </a:cubicBezTo>
                    <a:cubicBezTo>
                      <a:pt x="198822" y="310961"/>
                      <a:pt x="207636" y="305061"/>
                      <a:pt x="215900" y="298450"/>
                    </a:cubicBezTo>
                    <a:cubicBezTo>
                      <a:pt x="223519" y="292355"/>
                      <a:pt x="230441" y="285414"/>
                      <a:pt x="238125" y="279400"/>
                    </a:cubicBezTo>
                    <a:cubicBezTo>
                      <a:pt x="254794" y="266355"/>
                      <a:pt x="271313" y="253041"/>
                      <a:pt x="288925" y="241300"/>
                    </a:cubicBezTo>
                    <a:cubicBezTo>
                      <a:pt x="298450" y="234950"/>
                      <a:pt x="308442" y="229250"/>
                      <a:pt x="317500" y="222250"/>
                    </a:cubicBezTo>
                    <a:cubicBezTo>
                      <a:pt x="331761" y="211230"/>
                      <a:pt x="343492" y="196877"/>
                      <a:pt x="358775" y="187325"/>
                    </a:cubicBezTo>
                    <a:cubicBezTo>
                      <a:pt x="367242" y="182033"/>
                      <a:pt x="376324" y="177619"/>
                      <a:pt x="384175" y="171450"/>
                    </a:cubicBezTo>
                    <a:cubicBezTo>
                      <a:pt x="391236" y="165902"/>
                      <a:pt x="396075" y="157834"/>
                      <a:pt x="403225" y="152400"/>
                    </a:cubicBezTo>
                    <a:cubicBezTo>
                      <a:pt x="422623" y="137657"/>
                      <a:pt x="443419" y="124851"/>
                      <a:pt x="463550" y="111125"/>
                    </a:cubicBezTo>
                    <a:cubicBezTo>
                      <a:pt x="466703" y="108975"/>
                      <a:pt x="470377" y="107473"/>
                      <a:pt x="473075" y="104775"/>
                    </a:cubicBezTo>
                    <a:cubicBezTo>
                      <a:pt x="477308" y="100542"/>
                      <a:pt x="481325" y="96080"/>
                      <a:pt x="485775" y="92075"/>
                    </a:cubicBezTo>
                    <a:cubicBezTo>
                      <a:pt x="503134" y="76452"/>
                      <a:pt x="524883" y="61157"/>
                      <a:pt x="542925" y="47625"/>
                    </a:cubicBezTo>
                    <a:cubicBezTo>
                      <a:pt x="547158" y="44450"/>
                      <a:pt x="550892" y="40467"/>
                      <a:pt x="555625" y="38100"/>
                    </a:cubicBezTo>
                    <a:cubicBezTo>
                      <a:pt x="559858" y="35983"/>
                      <a:pt x="564474" y="34501"/>
                      <a:pt x="568325" y="31750"/>
                    </a:cubicBezTo>
                    <a:cubicBezTo>
                      <a:pt x="584709" y="20047"/>
                      <a:pt x="570578" y="24274"/>
                      <a:pt x="587375" y="15875"/>
                    </a:cubicBezTo>
                    <a:cubicBezTo>
                      <a:pt x="592573" y="13276"/>
                      <a:pt x="608850" y="9676"/>
                      <a:pt x="612775" y="9525"/>
                    </a:cubicBezTo>
                    <a:cubicBezTo>
                      <a:pt x="662491" y="7613"/>
                      <a:pt x="712258" y="7408"/>
                      <a:pt x="762000" y="6350"/>
                    </a:cubicBezTo>
                    <a:lnTo>
                      <a:pt x="815975" y="0"/>
                    </a:lnTo>
                    <a:cubicBezTo>
                      <a:pt x="831885" y="0"/>
                      <a:pt x="847725" y="2117"/>
                      <a:pt x="863600" y="3175"/>
                    </a:cubicBezTo>
                    <a:lnTo>
                      <a:pt x="882650" y="9525"/>
                    </a:lnTo>
                    <a:cubicBezTo>
                      <a:pt x="885825" y="10583"/>
                      <a:pt x="888854" y="12285"/>
                      <a:pt x="892175" y="12700"/>
                    </a:cubicBezTo>
                    <a:cubicBezTo>
                      <a:pt x="903160" y="14073"/>
                      <a:pt x="924854" y="16434"/>
                      <a:pt x="936625" y="19050"/>
                    </a:cubicBezTo>
                    <a:cubicBezTo>
                      <a:pt x="939892" y="19776"/>
                      <a:pt x="942921" y="21344"/>
                      <a:pt x="946150" y="22225"/>
                    </a:cubicBezTo>
                    <a:cubicBezTo>
                      <a:pt x="967212" y="27969"/>
                      <a:pt x="968912" y="28047"/>
                      <a:pt x="987425" y="31750"/>
                    </a:cubicBezTo>
                    <a:cubicBezTo>
                      <a:pt x="1007519" y="28401"/>
                      <a:pt x="996950" y="19579"/>
                      <a:pt x="1003300" y="19050"/>
                    </a:cubicBezTo>
                    <a:close/>
                  </a:path>
                </a:pathLst>
              </a:custGeom>
              <a:solidFill>
                <a:schemeClr val="bg1">
                  <a:lumMod val="50000"/>
                </a:schemeClr>
              </a:solidFill>
              <a:ln w="254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8" name="Freeform 12">
                <a:extLst>
                  <a:ext uri="{FF2B5EF4-FFF2-40B4-BE49-F238E27FC236}">
                    <a16:creationId xmlns:a16="http://schemas.microsoft.com/office/drawing/2014/main" id="{2093A9F0-D75E-482B-8916-C6167F089914}"/>
                  </a:ext>
                </a:extLst>
              </p:cNvPr>
              <p:cNvSpPr/>
              <p:nvPr/>
            </p:nvSpPr>
            <p:spPr>
              <a:xfrm>
                <a:off x="7911813" y="2775121"/>
                <a:ext cx="723112" cy="834090"/>
              </a:xfrm>
              <a:custGeom>
                <a:avLst/>
                <a:gdLst>
                  <a:gd name="connsiteX0" fmla="*/ 364077 w 1288002"/>
                  <a:gd name="connsiteY0" fmla="*/ 299923 h 1858848"/>
                  <a:gd name="connsiteX1" fmla="*/ 360902 w 1288002"/>
                  <a:gd name="connsiteY1" fmla="*/ 325323 h 1858848"/>
                  <a:gd name="connsiteX2" fmla="*/ 351377 w 1288002"/>
                  <a:gd name="connsiteY2" fmla="*/ 353898 h 1858848"/>
                  <a:gd name="connsiteX3" fmla="*/ 345027 w 1288002"/>
                  <a:gd name="connsiteY3" fmla="*/ 372948 h 1858848"/>
                  <a:gd name="connsiteX4" fmla="*/ 341852 w 1288002"/>
                  <a:gd name="connsiteY4" fmla="*/ 382473 h 1858848"/>
                  <a:gd name="connsiteX5" fmla="*/ 332327 w 1288002"/>
                  <a:gd name="connsiteY5" fmla="*/ 388823 h 1858848"/>
                  <a:gd name="connsiteX6" fmla="*/ 319627 w 1288002"/>
                  <a:gd name="connsiteY6" fmla="*/ 407873 h 1858848"/>
                  <a:gd name="connsiteX7" fmla="*/ 313277 w 1288002"/>
                  <a:gd name="connsiteY7" fmla="*/ 426923 h 1858848"/>
                  <a:gd name="connsiteX8" fmla="*/ 316452 w 1288002"/>
                  <a:gd name="connsiteY8" fmla="*/ 458673 h 1858848"/>
                  <a:gd name="connsiteX9" fmla="*/ 313277 w 1288002"/>
                  <a:gd name="connsiteY9" fmla="*/ 484073 h 1858848"/>
                  <a:gd name="connsiteX10" fmla="*/ 306927 w 1288002"/>
                  <a:gd name="connsiteY10" fmla="*/ 509473 h 1858848"/>
                  <a:gd name="connsiteX11" fmla="*/ 303752 w 1288002"/>
                  <a:gd name="connsiteY11" fmla="*/ 518998 h 1858848"/>
                  <a:gd name="connsiteX12" fmla="*/ 297402 w 1288002"/>
                  <a:gd name="connsiteY12" fmla="*/ 528523 h 1858848"/>
                  <a:gd name="connsiteX13" fmla="*/ 278352 w 1288002"/>
                  <a:gd name="connsiteY13" fmla="*/ 541223 h 1858848"/>
                  <a:gd name="connsiteX14" fmla="*/ 265652 w 1288002"/>
                  <a:gd name="connsiteY14" fmla="*/ 560273 h 1858848"/>
                  <a:gd name="connsiteX15" fmla="*/ 262477 w 1288002"/>
                  <a:gd name="connsiteY15" fmla="*/ 569798 h 1858848"/>
                  <a:gd name="connsiteX16" fmla="*/ 256127 w 1288002"/>
                  <a:gd name="connsiteY16" fmla="*/ 579323 h 1858848"/>
                  <a:gd name="connsiteX17" fmla="*/ 249777 w 1288002"/>
                  <a:gd name="connsiteY17" fmla="*/ 598373 h 1858848"/>
                  <a:gd name="connsiteX18" fmla="*/ 249777 w 1288002"/>
                  <a:gd name="connsiteY18" fmla="*/ 668223 h 1858848"/>
                  <a:gd name="connsiteX19" fmla="*/ 262477 w 1288002"/>
                  <a:gd name="connsiteY19" fmla="*/ 696798 h 1858848"/>
                  <a:gd name="connsiteX20" fmla="*/ 272002 w 1288002"/>
                  <a:gd name="connsiteY20" fmla="*/ 715848 h 1858848"/>
                  <a:gd name="connsiteX21" fmla="*/ 281527 w 1288002"/>
                  <a:gd name="connsiteY21" fmla="*/ 722198 h 1858848"/>
                  <a:gd name="connsiteX22" fmla="*/ 300577 w 1288002"/>
                  <a:gd name="connsiteY22" fmla="*/ 738073 h 1858848"/>
                  <a:gd name="connsiteX23" fmla="*/ 348202 w 1288002"/>
                  <a:gd name="connsiteY23" fmla="*/ 747598 h 1858848"/>
                  <a:gd name="connsiteX24" fmla="*/ 354552 w 1288002"/>
                  <a:gd name="connsiteY24" fmla="*/ 766648 h 1858848"/>
                  <a:gd name="connsiteX25" fmla="*/ 357727 w 1288002"/>
                  <a:gd name="connsiteY25" fmla="*/ 776173 h 1858848"/>
                  <a:gd name="connsiteX26" fmla="*/ 360902 w 1288002"/>
                  <a:gd name="connsiteY26" fmla="*/ 798398 h 1858848"/>
                  <a:gd name="connsiteX27" fmla="*/ 370427 w 1288002"/>
                  <a:gd name="connsiteY27" fmla="*/ 830148 h 1858848"/>
                  <a:gd name="connsiteX28" fmla="*/ 376777 w 1288002"/>
                  <a:gd name="connsiteY28" fmla="*/ 849198 h 1858848"/>
                  <a:gd name="connsiteX29" fmla="*/ 379952 w 1288002"/>
                  <a:gd name="connsiteY29" fmla="*/ 858723 h 1858848"/>
                  <a:gd name="connsiteX30" fmla="*/ 392652 w 1288002"/>
                  <a:gd name="connsiteY30" fmla="*/ 877773 h 1858848"/>
                  <a:gd name="connsiteX31" fmla="*/ 402177 w 1288002"/>
                  <a:gd name="connsiteY31" fmla="*/ 909523 h 1858848"/>
                  <a:gd name="connsiteX32" fmla="*/ 405352 w 1288002"/>
                  <a:gd name="connsiteY32" fmla="*/ 919048 h 1858848"/>
                  <a:gd name="connsiteX33" fmla="*/ 389477 w 1288002"/>
                  <a:gd name="connsiteY33" fmla="*/ 915873 h 1858848"/>
                  <a:gd name="connsiteX34" fmla="*/ 379952 w 1288002"/>
                  <a:gd name="connsiteY34" fmla="*/ 909523 h 1858848"/>
                  <a:gd name="connsiteX35" fmla="*/ 370427 w 1288002"/>
                  <a:gd name="connsiteY35" fmla="*/ 906348 h 1858848"/>
                  <a:gd name="connsiteX36" fmla="*/ 338677 w 1288002"/>
                  <a:gd name="connsiteY36" fmla="*/ 899998 h 1858848"/>
                  <a:gd name="connsiteX37" fmla="*/ 329152 w 1288002"/>
                  <a:gd name="connsiteY37" fmla="*/ 896823 h 1858848"/>
                  <a:gd name="connsiteX38" fmla="*/ 291052 w 1288002"/>
                  <a:gd name="connsiteY38" fmla="*/ 899998 h 1858848"/>
                  <a:gd name="connsiteX39" fmla="*/ 291052 w 1288002"/>
                  <a:gd name="connsiteY39" fmla="*/ 1227023 h 1858848"/>
                  <a:gd name="connsiteX40" fmla="*/ 300577 w 1288002"/>
                  <a:gd name="connsiteY40" fmla="*/ 1258773 h 1858848"/>
                  <a:gd name="connsiteX41" fmla="*/ 303752 w 1288002"/>
                  <a:gd name="connsiteY41" fmla="*/ 1268298 h 1858848"/>
                  <a:gd name="connsiteX42" fmla="*/ 310102 w 1288002"/>
                  <a:gd name="connsiteY42" fmla="*/ 1277823 h 1858848"/>
                  <a:gd name="connsiteX43" fmla="*/ 316452 w 1288002"/>
                  <a:gd name="connsiteY43" fmla="*/ 1296873 h 1858848"/>
                  <a:gd name="connsiteX44" fmla="*/ 319627 w 1288002"/>
                  <a:gd name="connsiteY44" fmla="*/ 1306398 h 1858848"/>
                  <a:gd name="connsiteX45" fmla="*/ 316452 w 1288002"/>
                  <a:gd name="connsiteY45" fmla="*/ 1360373 h 1858848"/>
                  <a:gd name="connsiteX46" fmla="*/ 306927 w 1288002"/>
                  <a:gd name="connsiteY46" fmla="*/ 1363548 h 1858848"/>
                  <a:gd name="connsiteX47" fmla="*/ 287877 w 1288002"/>
                  <a:gd name="connsiteY47" fmla="*/ 1385773 h 1858848"/>
                  <a:gd name="connsiteX48" fmla="*/ 275177 w 1288002"/>
                  <a:gd name="connsiteY48" fmla="*/ 1404823 h 1858848"/>
                  <a:gd name="connsiteX49" fmla="*/ 265652 w 1288002"/>
                  <a:gd name="connsiteY49" fmla="*/ 1427048 h 1858848"/>
                  <a:gd name="connsiteX50" fmla="*/ 246602 w 1288002"/>
                  <a:gd name="connsiteY50" fmla="*/ 1455623 h 1858848"/>
                  <a:gd name="connsiteX51" fmla="*/ 240252 w 1288002"/>
                  <a:gd name="connsiteY51" fmla="*/ 1465148 h 1858848"/>
                  <a:gd name="connsiteX52" fmla="*/ 233902 w 1288002"/>
                  <a:gd name="connsiteY52" fmla="*/ 1474673 h 1858848"/>
                  <a:gd name="connsiteX53" fmla="*/ 230727 w 1288002"/>
                  <a:gd name="connsiteY53" fmla="*/ 1484198 h 1858848"/>
                  <a:gd name="connsiteX54" fmla="*/ 218027 w 1288002"/>
                  <a:gd name="connsiteY54" fmla="*/ 1487373 h 1858848"/>
                  <a:gd name="connsiteX55" fmla="*/ 208502 w 1288002"/>
                  <a:gd name="connsiteY55" fmla="*/ 1490548 h 1858848"/>
                  <a:gd name="connsiteX56" fmla="*/ 189452 w 1288002"/>
                  <a:gd name="connsiteY56" fmla="*/ 1503248 h 1858848"/>
                  <a:gd name="connsiteX57" fmla="*/ 183102 w 1288002"/>
                  <a:gd name="connsiteY57" fmla="*/ 1512773 h 1858848"/>
                  <a:gd name="connsiteX58" fmla="*/ 164052 w 1288002"/>
                  <a:gd name="connsiteY58" fmla="*/ 1525473 h 1858848"/>
                  <a:gd name="connsiteX59" fmla="*/ 157702 w 1288002"/>
                  <a:gd name="connsiteY59" fmla="*/ 1534998 h 1858848"/>
                  <a:gd name="connsiteX60" fmla="*/ 148177 w 1288002"/>
                  <a:gd name="connsiteY60" fmla="*/ 1541348 h 1858848"/>
                  <a:gd name="connsiteX61" fmla="*/ 151352 w 1288002"/>
                  <a:gd name="connsiteY61" fmla="*/ 1554048 h 1858848"/>
                  <a:gd name="connsiteX62" fmla="*/ 164052 w 1288002"/>
                  <a:gd name="connsiteY62" fmla="*/ 1573098 h 1858848"/>
                  <a:gd name="connsiteX63" fmla="*/ 154527 w 1288002"/>
                  <a:gd name="connsiteY63" fmla="*/ 1579448 h 1858848"/>
                  <a:gd name="connsiteX64" fmla="*/ 135477 w 1288002"/>
                  <a:gd name="connsiteY64" fmla="*/ 1585798 h 1858848"/>
                  <a:gd name="connsiteX65" fmla="*/ 125952 w 1288002"/>
                  <a:gd name="connsiteY65" fmla="*/ 1604848 h 1858848"/>
                  <a:gd name="connsiteX66" fmla="*/ 122777 w 1288002"/>
                  <a:gd name="connsiteY66" fmla="*/ 1655648 h 1858848"/>
                  <a:gd name="connsiteX67" fmla="*/ 103727 w 1288002"/>
                  <a:gd name="connsiteY67" fmla="*/ 1658823 h 1858848"/>
                  <a:gd name="connsiteX68" fmla="*/ 84677 w 1288002"/>
                  <a:gd name="connsiteY68" fmla="*/ 1668348 h 1858848"/>
                  <a:gd name="connsiteX69" fmla="*/ 68802 w 1288002"/>
                  <a:gd name="connsiteY69" fmla="*/ 1687398 h 1858848"/>
                  <a:gd name="connsiteX70" fmla="*/ 62452 w 1288002"/>
                  <a:gd name="connsiteY70" fmla="*/ 1696923 h 1858848"/>
                  <a:gd name="connsiteX71" fmla="*/ 52927 w 1288002"/>
                  <a:gd name="connsiteY71" fmla="*/ 1706448 h 1858848"/>
                  <a:gd name="connsiteX72" fmla="*/ 46577 w 1288002"/>
                  <a:gd name="connsiteY72" fmla="*/ 1715973 h 1858848"/>
                  <a:gd name="connsiteX73" fmla="*/ 37052 w 1288002"/>
                  <a:gd name="connsiteY73" fmla="*/ 1725498 h 1858848"/>
                  <a:gd name="connsiteX74" fmla="*/ 27527 w 1288002"/>
                  <a:gd name="connsiteY74" fmla="*/ 1744548 h 1858848"/>
                  <a:gd name="connsiteX75" fmla="*/ 14827 w 1288002"/>
                  <a:gd name="connsiteY75" fmla="*/ 1763598 h 1858848"/>
                  <a:gd name="connsiteX76" fmla="*/ 8477 w 1288002"/>
                  <a:gd name="connsiteY76" fmla="*/ 1773123 h 1858848"/>
                  <a:gd name="connsiteX77" fmla="*/ 2127 w 1288002"/>
                  <a:gd name="connsiteY77" fmla="*/ 1792173 h 1858848"/>
                  <a:gd name="connsiteX78" fmla="*/ 30702 w 1288002"/>
                  <a:gd name="connsiteY78" fmla="*/ 1788998 h 1858848"/>
                  <a:gd name="connsiteX79" fmla="*/ 91027 w 1288002"/>
                  <a:gd name="connsiteY79" fmla="*/ 1792173 h 1858848"/>
                  <a:gd name="connsiteX80" fmla="*/ 113252 w 1288002"/>
                  <a:gd name="connsiteY80" fmla="*/ 1795348 h 1858848"/>
                  <a:gd name="connsiteX81" fmla="*/ 141827 w 1288002"/>
                  <a:gd name="connsiteY81" fmla="*/ 1792173 h 1858848"/>
                  <a:gd name="connsiteX82" fmla="*/ 157702 w 1288002"/>
                  <a:gd name="connsiteY82" fmla="*/ 1776298 h 1858848"/>
                  <a:gd name="connsiteX83" fmla="*/ 167227 w 1288002"/>
                  <a:gd name="connsiteY83" fmla="*/ 1769948 h 1858848"/>
                  <a:gd name="connsiteX84" fmla="*/ 173577 w 1288002"/>
                  <a:gd name="connsiteY84" fmla="*/ 1760423 h 1858848"/>
                  <a:gd name="connsiteX85" fmla="*/ 205327 w 1288002"/>
                  <a:gd name="connsiteY85" fmla="*/ 1769948 h 1858848"/>
                  <a:gd name="connsiteX86" fmla="*/ 224377 w 1288002"/>
                  <a:gd name="connsiteY86" fmla="*/ 1776298 h 1858848"/>
                  <a:gd name="connsiteX87" fmla="*/ 237077 w 1288002"/>
                  <a:gd name="connsiteY87" fmla="*/ 1782648 h 1858848"/>
                  <a:gd name="connsiteX88" fmla="*/ 256127 w 1288002"/>
                  <a:gd name="connsiteY88" fmla="*/ 1788998 h 1858848"/>
                  <a:gd name="connsiteX89" fmla="*/ 265652 w 1288002"/>
                  <a:gd name="connsiteY89" fmla="*/ 1795348 h 1858848"/>
                  <a:gd name="connsiteX90" fmla="*/ 284702 w 1288002"/>
                  <a:gd name="connsiteY90" fmla="*/ 1801698 h 1858848"/>
                  <a:gd name="connsiteX91" fmla="*/ 294227 w 1288002"/>
                  <a:gd name="connsiteY91" fmla="*/ 1808048 h 1858848"/>
                  <a:gd name="connsiteX92" fmla="*/ 313277 w 1288002"/>
                  <a:gd name="connsiteY92" fmla="*/ 1814398 h 1858848"/>
                  <a:gd name="connsiteX93" fmla="*/ 322802 w 1288002"/>
                  <a:gd name="connsiteY93" fmla="*/ 1817573 h 1858848"/>
                  <a:gd name="connsiteX94" fmla="*/ 332327 w 1288002"/>
                  <a:gd name="connsiteY94" fmla="*/ 1823923 h 1858848"/>
                  <a:gd name="connsiteX95" fmla="*/ 351377 w 1288002"/>
                  <a:gd name="connsiteY95" fmla="*/ 1830273 h 1858848"/>
                  <a:gd name="connsiteX96" fmla="*/ 379952 w 1288002"/>
                  <a:gd name="connsiteY96" fmla="*/ 1842973 h 1858848"/>
                  <a:gd name="connsiteX97" fmla="*/ 389477 w 1288002"/>
                  <a:gd name="connsiteY97" fmla="*/ 1846148 h 1858848"/>
                  <a:gd name="connsiteX98" fmla="*/ 399002 w 1288002"/>
                  <a:gd name="connsiteY98" fmla="*/ 1849323 h 1858848"/>
                  <a:gd name="connsiteX99" fmla="*/ 421227 w 1288002"/>
                  <a:gd name="connsiteY99" fmla="*/ 1858848 h 1858848"/>
                  <a:gd name="connsiteX100" fmla="*/ 446627 w 1288002"/>
                  <a:gd name="connsiteY100" fmla="*/ 1855673 h 1858848"/>
                  <a:gd name="connsiteX101" fmla="*/ 456152 w 1288002"/>
                  <a:gd name="connsiteY101" fmla="*/ 1852498 h 1858848"/>
                  <a:gd name="connsiteX102" fmla="*/ 462502 w 1288002"/>
                  <a:gd name="connsiteY102" fmla="*/ 1833448 h 1858848"/>
                  <a:gd name="connsiteX103" fmla="*/ 465677 w 1288002"/>
                  <a:gd name="connsiteY103" fmla="*/ 1823923 h 1858848"/>
                  <a:gd name="connsiteX104" fmla="*/ 468852 w 1288002"/>
                  <a:gd name="connsiteY104" fmla="*/ 1773123 h 1858848"/>
                  <a:gd name="connsiteX105" fmla="*/ 478377 w 1288002"/>
                  <a:gd name="connsiteY105" fmla="*/ 1779473 h 1858848"/>
                  <a:gd name="connsiteX106" fmla="*/ 608552 w 1288002"/>
                  <a:gd name="connsiteY106" fmla="*/ 1782648 h 1858848"/>
                  <a:gd name="connsiteX107" fmla="*/ 624427 w 1288002"/>
                  <a:gd name="connsiteY107" fmla="*/ 1785823 h 1858848"/>
                  <a:gd name="connsiteX108" fmla="*/ 643477 w 1288002"/>
                  <a:gd name="connsiteY108" fmla="*/ 1792173 h 1858848"/>
                  <a:gd name="connsiteX109" fmla="*/ 662527 w 1288002"/>
                  <a:gd name="connsiteY109" fmla="*/ 1769948 h 1858848"/>
                  <a:gd name="connsiteX110" fmla="*/ 662527 w 1288002"/>
                  <a:gd name="connsiteY110" fmla="*/ 1769948 h 1858848"/>
                  <a:gd name="connsiteX111" fmla="*/ 681577 w 1288002"/>
                  <a:gd name="connsiteY111" fmla="*/ 1763598 h 1858848"/>
                  <a:gd name="connsiteX112" fmla="*/ 716502 w 1288002"/>
                  <a:gd name="connsiteY112" fmla="*/ 1763598 h 1858848"/>
                  <a:gd name="connsiteX113" fmla="*/ 722852 w 1288002"/>
                  <a:gd name="connsiteY113" fmla="*/ 1754073 h 1858848"/>
                  <a:gd name="connsiteX114" fmla="*/ 726027 w 1288002"/>
                  <a:gd name="connsiteY114" fmla="*/ 1744548 h 1858848"/>
                  <a:gd name="connsiteX115" fmla="*/ 745077 w 1288002"/>
                  <a:gd name="connsiteY115" fmla="*/ 1738198 h 1858848"/>
                  <a:gd name="connsiteX116" fmla="*/ 751427 w 1288002"/>
                  <a:gd name="connsiteY116" fmla="*/ 1677873 h 1858848"/>
                  <a:gd name="connsiteX117" fmla="*/ 754602 w 1288002"/>
                  <a:gd name="connsiteY117" fmla="*/ 1668348 h 1858848"/>
                  <a:gd name="connsiteX118" fmla="*/ 764127 w 1288002"/>
                  <a:gd name="connsiteY118" fmla="*/ 1665173 h 1858848"/>
                  <a:gd name="connsiteX119" fmla="*/ 783177 w 1288002"/>
                  <a:gd name="connsiteY119" fmla="*/ 1661998 h 1858848"/>
                  <a:gd name="connsiteX120" fmla="*/ 795877 w 1288002"/>
                  <a:gd name="connsiteY120" fmla="*/ 1642948 h 1858848"/>
                  <a:gd name="connsiteX121" fmla="*/ 802227 w 1288002"/>
                  <a:gd name="connsiteY121" fmla="*/ 1633423 h 1858848"/>
                  <a:gd name="connsiteX122" fmla="*/ 811752 w 1288002"/>
                  <a:gd name="connsiteY122" fmla="*/ 1627073 h 1858848"/>
                  <a:gd name="connsiteX123" fmla="*/ 818102 w 1288002"/>
                  <a:gd name="connsiteY123" fmla="*/ 1614373 h 1858848"/>
                  <a:gd name="connsiteX124" fmla="*/ 824452 w 1288002"/>
                  <a:gd name="connsiteY124" fmla="*/ 1604848 h 1858848"/>
                  <a:gd name="connsiteX125" fmla="*/ 833977 w 1288002"/>
                  <a:gd name="connsiteY125" fmla="*/ 1585798 h 1858848"/>
                  <a:gd name="connsiteX126" fmla="*/ 843502 w 1288002"/>
                  <a:gd name="connsiteY126" fmla="*/ 1563573 h 1858848"/>
                  <a:gd name="connsiteX127" fmla="*/ 846677 w 1288002"/>
                  <a:gd name="connsiteY127" fmla="*/ 1554048 h 1858848"/>
                  <a:gd name="connsiteX128" fmla="*/ 859377 w 1288002"/>
                  <a:gd name="connsiteY128" fmla="*/ 1534998 h 1858848"/>
                  <a:gd name="connsiteX129" fmla="*/ 865727 w 1288002"/>
                  <a:gd name="connsiteY129" fmla="*/ 1515948 h 1858848"/>
                  <a:gd name="connsiteX130" fmla="*/ 868902 w 1288002"/>
                  <a:gd name="connsiteY130" fmla="*/ 1506423 h 1858848"/>
                  <a:gd name="connsiteX131" fmla="*/ 872077 w 1288002"/>
                  <a:gd name="connsiteY131" fmla="*/ 1493723 h 1858848"/>
                  <a:gd name="connsiteX132" fmla="*/ 878427 w 1288002"/>
                  <a:gd name="connsiteY132" fmla="*/ 1481023 h 1858848"/>
                  <a:gd name="connsiteX133" fmla="*/ 884777 w 1288002"/>
                  <a:gd name="connsiteY133" fmla="*/ 1461973 h 1858848"/>
                  <a:gd name="connsiteX134" fmla="*/ 887952 w 1288002"/>
                  <a:gd name="connsiteY134" fmla="*/ 1452448 h 1858848"/>
                  <a:gd name="connsiteX135" fmla="*/ 907002 w 1288002"/>
                  <a:gd name="connsiteY135" fmla="*/ 1446098 h 1858848"/>
                  <a:gd name="connsiteX136" fmla="*/ 926052 w 1288002"/>
                  <a:gd name="connsiteY136" fmla="*/ 1430223 h 1858848"/>
                  <a:gd name="connsiteX137" fmla="*/ 945102 w 1288002"/>
                  <a:gd name="connsiteY137" fmla="*/ 1417523 h 1858848"/>
                  <a:gd name="connsiteX138" fmla="*/ 954627 w 1288002"/>
                  <a:gd name="connsiteY138" fmla="*/ 1411173 h 1858848"/>
                  <a:gd name="connsiteX139" fmla="*/ 964152 w 1288002"/>
                  <a:gd name="connsiteY139" fmla="*/ 1404823 h 1858848"/>
                  <a:gd name="connsiteX140" fmla="*/ 970502 w 1288002"/>
                  <a:gd name="connsiteY140" fmla="*/ 1395298 h 1858848"/>
                  <a:gd name="connsiteX141" fmla="*/ 980027 w 1288002"/>
                  <a:gd name="connsiteY141" fmla="*/ 1388948 h 1858848"/>
                  <a:gd name="connsiteX142" fmla="*/ 992727 w 1288002"/>
                  <a:gd name="connsiteY142" fmla="*/ 1369898 h 1858848"/>
                  <a:gd name="connsiteX143" fmla="*/ 999077 w 1288002"/>
                  <a:gd name="connsiteY143" fmla="*/ 1360373 h 1858848"/>
                  <a:gd name="connsiteX144" fmla="*/ 1008602 w 1288002"/>
                  <a:gd name="connsiteY144" fmla="*/ 1354023 h 1858848"/>
                  <a:gd name="connsiteX145" fmla="*/ 1018127 w 1288002"/>
                  <a:gd name="connsiteY145" fmla="*/ 1350848 h 1858848"/>
                  <a:gd name="connsiteX146" fmla="*/ 1037177 w 1288002"/>
                  <a:gd name="connsiteY146" fmla="*/ 1338148 h 1858848"/>
                  <a:gd name="connsiteX147" fmla="*/ 1046702 w 1288002"/>
                  <a:gd name="connsiteY147" fmla="*/ 1331798 h 1858848"/>
                  <a:gd name="connsiteX148" fmla="*/ 1053052 w 1288002"/>
                  <a:gd name="connsiteY148" fmla="*/ 1293698 h 1858848"/>
                  <a:gd name="connsiteX149" fmla="*/ 1056227 w 1288002"/>
                  <a:gd name="connsiteY149" fmla="*/ 1284173 h 1858848"/>
                  <a:gd name="connsiteX150" fmla="*/ 1075277 w 1288002"/>
                  <a:gd name="connsiteY150" fmla="*/ 1271473 h 1858848"/>
                  <a:gd name="connsiteX151" fmla="*/ 1081627 w 1288002"/>
                  <a:gd name="connsiteY151" fmla="*/ 1261948 h 1858848"/>
                  <a:gd name="connsiteX152" fmla="*/ 1097502 w 1288002"/>
                  <a:gd name="connsiteY152" fmla="*/ 1242898 h 1858848"/>
                  <a:gd name="connsiteX153" fmla="*/ 1100677 w 1288002"/>
                  <a:gd name="connsiteY153" fmla="*/ 1233373 h 1858848"/>
                  <a:gd name="connsiteX154" fmla="*/ 1110202 w 1288002"/>
                  <a:gd name="connsiteY154" fmla="*/ 1230198 h 1858848"/>
                  <a:gd name="connsiteX155" fmla="*/ 1100677 w 1288002"/>
                  <a:gd name="connsiteY155" fmla="*/ 1236548 h 1858848"/>
                  <a:gd name="connsiteX156" fmla="*/ 1046702 w 1288002"/>
                  <a:gd name="connsiteY156" fmla="*/ 1223848 h 1858848"/>
                  <a:gd name="connsiteX157" fmla="*/ 1043527 w 1288002"/>
                  <a:gd name="connsiteY157" fmla="*/ 1204798 h 1858848"/>
                  <a:gd name="connsiteX158" fmla="*/ 1043527 w 1288002"/>
                  <a:gd name="connsiteY158" fmla="*/ 1071448 h 1858848"/>
                  <a:gd name="connsiteX159" fmla="*/ 1037177 w 1288002"/>
                  <a:gd name="connsiteY159" fmla="*/ 1052398 h 1858848"/>
                  <a:gd name="connsiteX160" fmla="*/ 1034002 w 1288002"/>
                  <a:gd name="connsiteY160" fmla="*/ 1042873 h 1858848"/>
                  <a:gd name="connsiteX161" fmla="*/ 1030827 w 1288002"/>
                  <a:gd name="connsiteY161" fmla="*/ 1033348 h 1858848"/>
                  <a:gd name="connsiteX162" fmla="*/ 1034002 w 1288002"/>
                  <a:gd name="connsiteY162" fmla="*/ 969848 h 1858848"/>
                  <a:gd name="connsiteX163" fmla="*/ 1037177 w 1288002"/>
                  <a:gd name="connsiteY163" fmla="*/ 947623 h 1858848"/>
                  <a:gd name="connsiteX164" fmla="*/ 1034002 w 1288002"/>
                  <a:gd name="connsiteY164" fmla="*/ 887298 h 1858848"/>
                  <a:gd name="connsiteX165" fmla="*/ 1027652 w 1288002"/>
                  <a:gd name="connsiteY165" fmla="*/ 868248 h 1858848"/>
                  <a:gd name="connsiteX166" fmla="*/ 1021302 w 1288002"/>
                  <a:gd name="connsiteY166" fmla="*/ 846023 h 1858848"/>
                  <a:gd name="connsiteX167" fmla="*/ 1014952 w 1288002"/>
                  <a:gd name="connsiteY167" fmla="*/ 826973 h 1858848"/>
                  <a:gd name="connsiteX168" fmla="*/ 995902 w 1288002"/>
                  <a:gd name="connsiteY168" fmla="*/ 814273 h 1858848"/>
                  <a:gd name="connsiteX169" fmla="*/ 986377 w 1288002"/>
                  <a:gd name="connsiteY169" fmla="*/ 807923 h 1858848"/>
                  <a:gd name="connsiteX170" fmla="*/ 970502 w 1288002"/>
                  <a:gd name="connsiteY170" fmla="*/ 788873 h 1858848"/>
                  <a:gd name="connsiteX171" fmla="*/ 964152 w 1288002"/>
                  <a:gd name="connsiteY171" fmla="*/ 779348 h 1858848"/>
                  <a:gd name="connsiteX172" fmla="*/ 945102 w 1288002"/>
                  <a:gd name="connsiteY172" fmla="*/ 772998 h 1858848"/>
                  <a:gd name="connsiteX173" fmla="*/ 935577 w 1288002"/>
                  <a:gd name="connsiteY173" fmla="*/ 766648 h 1858848"/>
                  <a:gd name="connsiteX174" fmla="*/ 929227 w 1288002"/>
                  <a:gd name="connsiteY174" fmla="*/ 757123 h 1858848"/>
                  <a:gd name="connsiteX175" fmla="*/ 913352 w 1288002"/>
                  <a:gd name="connsiteY175" fmla="*/ 741248 h 1858848"/>
                  <a:gd name="connsiteX176" fmla="*/ 919702 w 1288002"/>
                  <a:gd name="connsiteY176" fmla="*/ 731723 h 1858848"/>
                  <a:gd name="connsiteX177" fmla="*/ 932402 w 1288002"/>
                  <a:gd name="connsiteY177" fmla="*/ 719023 h 1858848"/>
                  <a:gd name="connsiteX178" fmla="*/ 922877 w 1288002"/>
                  <a:gd name="connsiteY178" fmla="*/ 696798 h 1858848"/>
                  <a:gd name="connsiteX179" fmla="*/ 913352 w 1288002"/>
                  <a:gd name="connsiteY179" fmla="*/ 693623 h 1858848"/>
                  <a:gd name="connsiteX180" fmla="*/ 932402 w 1288002"/>
                  <a:gd name="connsiteY180" fmla="*/ 680923 h 1858848"/>
                  <a:gd name="connsiteX181" fmla="*/ 960977 w 1288002"/>
                  <a:gd name="connsiteY181" fmla="*/ 658698 h 1858848"/>
                  <a:gd name="connsiteX182" fmla="*/ 970502 w 1288002"/>
                  <a:gd name="connsiteY182" fmla="*/ 655523 h 1858848"/>
                  <a:gd name="connsiteX183" fmla="*/ 989552 w 1288002"/>
                  <a:gd name="connsiteY183" fmla="*/ 642823 h 1858848"/>
                  <a:gd name="connsiteX184" fmla="*/ 999077 w 1288002"/>
                  <a:gd name="connsiteY184" fmla="*/ 639648 h 1858848"/>
                  <a:gd name="connsiteX185" fmla="*/ 1018127 w 1288002"/>
                  <a:gd name="connsiteY185" fmla="*/ 626948 h 1858848"/>
                  <a:gd name="connsiteX186" fmla="*/ 1040352 w 1288002"/>
                  <a:gd name="connsiteY186" fmla="*/ 617423 h 1858848"/>
                  <a:gd name="connsiteX187" fmla="*/ 1059402 w 1288002"/>
                  <a:gd name="connsiteY187" fmla="*/ 604723 h 1858848"/>
                  <a:gd name="connsiteX188" fmla="*/ 1078452 w 1288002"/>
                  <a:gd name="connsiteY188" fmla="*/ 598373 h 1858848"/>
                  <a:gd name="connsiteX189" fmla="*/ 1084802 w 1288002"/>
                  <a:gd name="connsiteY189" fmla="*/ 588848 h 1858848"/>
                  <a:gd name="connsiteX190" fmla="*/ 1103852 w 1288002"/>
                  <a:gd name="connsiteY190" fmla="*/ 579323 h 1858848"/>
                  <a:gd name="connsiteX191" fmla="*/ 1122902 w 1288002"/>
                  <a:gd name="connsiteY191" fmla="*/ 566623 h 1858848"/>
                  <a:gd name="connsiteX192" fmla="*/ 1141952 w 1288002"/>
                  <a:gd name="connsiteY192" fmla="*/ 553923 h 1858848"/>
                  <a:gd name="connsiteX193" fmla="*/ 1151477 w 1288002"/>
                  <a:gd name="connsiteY193" fmla="*/ 547573 h 1858848"/>
                  <a:gd name="connsiteX194" fmla="*/ 1180052 w 1288002"/>
                  <a:gd name="connsiteY194" fmla="*/ 534873 h 1858848"/>
                  <a:gd name="connsiteX195" fmla="*/ 1202277 w 1288002"/>
                  <a:gd name="connsiteY195" fmla="*/ 528523 h 1858848"/>
                  <a:gd name="connsiteX196" fmla="*/ 1221327 w 1288002"/>
                  <a:gd name="connsiteY196" fmla="*/ 522173 h 1858848"/>
                  <a:gd name="connsiteX197" fmla="*/ 1240377 w 1288002"/>
                  <a:gd name="connsiteY197" fmla="*/ 506298 h 1858848"/>
                  <a:gd name="connsiteX198" fmla="*/ 1256252 w 1288002"/>
                  <a:gd name="connsiteY198" fmla="*/ 487248 h 1858848"/>
                  <a:gd name="connsiteX199" fmla="*/ 1259427 w 1288002"/>
                  <a:gd name="connsiteY199" fmla="*/ 477723 h 1858848"/>
                  <a:gd name="connsiteX200" fmla="*/ 1268952 w 1288002"/>
                  <a:gd name="connsiteY200" fmla="*/ 471373 h 1858848"/>
                  <a:gd name="connsiteX201" fmla="*/ 1275302 w 1288002"/>
                  <a:gd name="connsiteY201" fmla="*/ 452323 h 1858848"/>
                  <a:gd name="connsiteX202" fmla="*/ 1288002 w 1288002"/>
                  <a:gd name="connsiteY202" fmla="*/ 433273 h 1858848"/>
                  <a:gd name="connsiteX203" fmla="*/ 1278477 w 1288002"/>
                  <a:gd name="connsiteY203" fmla="*/ 426923 h 1858848"/>
                  <a:gd name="connsiteX204" fmla="*/ 1265777 w 1288002"/>
                  <a:gd name="connsiteY204" fmla="*/ 398348 h 1858848"/>
                  <a:gd name="connsiteX205" fmla="*/ 1262602 w 1288002"/>
                  <a:gd name="connsiteY205" fmla="*/ 385648 h 1858848"/>
                  <a:gd name="connsiteX206" fmla="*/ 1205452 w 1288002"/>
                  <a:gd name="connsiteY206" fmla="*/ 382473 h 1858848"/>
                  <a:gd name="connsiteX207" fmla="*/ 1173702 w 1288002"/>
                  <a:gd name="connsiteY207" fmla="*/ 372948 h 1858848"/>
                  <a:gd name="connsiteX208" fmla="*/ 1151477 w 1288002"/>
                  <a:gd name="connsiteY208" fmla="*/ 360248 h 1858848"/>
                  <a:gd name="connsiteX209" fmla="*/ 1132427 w 1288002"/>
                  <a:gd name="connsiteY209" fmla="*/ 347548 h 1858848"/>
                  <a:gd name="connsiteX210" fmla="*/ 1110202 w 1288002"/>
                  <a:gd name="connsiteY210" fmla="*/ 338023 h 1858848"/>
                  <a:gd name="connsiteX211" fmla="*/ 1094327 w 1288002"/>
                  <a:gd name="connsiteY211" fmla="*/ 328498 h 1858848"/>
                  <a:gd name="connsiteX212" fmla="*/ 1081627 w 1288002"/>
                  <a:gd name="connsiteY212" fmla="*/ 315798 h 1858848"/>
                  <a:gd name="connsiteX213" fmla="*/ 1072102 w 1288002"/>
                  <a:gd name="connsiteY213" fmla="*/ 309448 h 1858848"/>
                  <a:gd name="connsiteX214" fmla="*/ 1053052 w 1288002"/>
                  <a:gd name="connsiteY214" fmla="*/ 293573 h 1858848"/>
                  <a:gd name="connsiteX215" fmla="*/ 1037177 w 1288002"/>
                  <a:gd name="connsiteY215" fmla="*/ 274523 h 1858848"/>
                  <a:gd name="connsiteX216" fmla="*/ 1008602 w 1288002"/>
                  <a:gd name="connsiteY216" fmla="*/ 252298 h 1858848"/>
                  <a:gd name="connsiteX217" fmla="*/ 983202 w 1288002"/>
                  <a:gd name="connsiteY217" fmla="*/ 230073 h 1858848"/>
                  <a:gd name="connsiteX218" fmla="*/ 970502 w 1288002"/>
                  <a:gd name="connsiteY218" fmla="*/ 223723 h 1858848"/>
                  <a:gd name="connsiteX219" fmla="*/ 960977 w 1288002"/>
                  <a:gd name="connsiteY219" fmla="*/ 217373 h 1858848"/>
                  <a:gd name="connsiteX220" fmla="*/ 948277 w 1288002"/>
                  <a:gd name="connsiteY220" fmla="*/ 207848 h 1858848"/>
                  <a:gd name="connsiteX221" fmla="*/ 929227 w 1288002"/>
                  <a:gd name="connsiteY221" fmla="*/ 195148 h 1858848"/>
                  <a:gd name="connsiteX222" fmla="*/ 919702 w 1288002"/>
                  <a:gd name="connsiteY222" fmla="*/ 185623 h 1858848"/>
                  <a:gd name="connsiteX223" fmla="*/ 907002 w 1288002"/>
                  <a:gd name="connsiteY223" fmla="*/ 182448 h 1858848"/>
                  <a:gd name="connsiteX224" fmla="*/ 887952 w 1288002"/>
                  <a:gd name="connsiteY224" fmla="*/ 172923 h 1858848"/>
                  <a:gd name="connsiteX225" fmla="*/ 865727 w 1288002"/>
                  <a:gd name="connsiteY225" fmla="*/ 160223 h 1858848"/>
                  <a:gd name="connsiteX226" fmla="*/ 843502 w 1288002"/>
                  <a:gd name="connsiteY226" fmla="*/ 147523 h 1858848"/>
                  <a:gd name="connsiteX227" fmla="*/ 833977 w 1288002"/>
                  <a:gd name="connsiteY227" fmla="*/ 141173 h 1858848"/>
                  <a:gd name="connsiteX228" fmla="*/ 805402 w 1288002"/>
                  <a:gd name="connsiteY228" fmla="*/ 125298 h 1858848"/>
                  <a:gd name="connsiteX229" fmla="*/ 786352 w 1288002"/>
                  <a:gd name="connsiteY229" fmla="*/ 118948 h 1858848"/>
                  <a:gd name="connsiteX230" fmla="*/ 776827 w 1288002"/>
                  <a:gd name="connsiteY230" fmla="*/ 112598 h 1858848"/>
                  <a:gd name="connsiteX231" fmla="*/ 754602 w 1288002"/>
                  <a:gd name="connsiteY231" fmla="*/ 103073 h 1858848"/>
                  <a:gd name="connsiteX232" fmla="*/ 735552 w 1288002"/>
                  <a:gd name="connsiteY232" fmla="*/ 90373 h 1858848"/>
                  <a:gd name="connsiteX233" fmla="*/ 716502 w 1288002"/>
                  <a:gd name="connsiteY233" fmla="*/ 71323 h 1858848"/>
                  <a:gd name="connsiteX234" fmla="*/ 710152 w 1288002"/>
                  <a:gd name="connsiteY234" fmla="*/ 61798 h 1858848"/>
                  <a:gd name="connsiteX235" fmla="*/ 691102 w 1288002"/>
                  <a:gd name="connsiteY235" fmla="*/ 49098 h 1858848"/>
                  <a:gd name="connsiteX236" fmla="*/ 681577 w 1288002"/>
                  <a:gd name="connsiteY236" fmla="*/ 42748 h 1858848"/>
                  <a:gd name="connsiteX237" fmla="*/ 668877 w 1288002"/>
                  <a:gd name="connsiteY237" fmla="*/ 39573 h 1858848"/>
                  <a:gd name="connsiteX238" fmla="*/ 656177 w 1288002"/>
                  <a:gd name="connsiteY238" fmla="*/ 33223 h 1858848"/>
                  <a:gd name="connsiteX239" fmla="*/ 640302 w 1288002"/>
                  <a:gd name="connsiteY239" fmla="*/ 26873 h 1858848"/>
                  <a:gd name="connsiteX240" fmla="*/ 605377 w 1288002"/>
                  <a:gd name="connsiteY240" fmla="*/ 17348 h 1858848"/>
                  <a:gd name="connsiteX241" fmla="*/ 579977 w 1288002"/>
                  <a:gd name="connsiteY241" fmla="*/ 14173 h 1858848"/>
                  <a:gd name="connsiteX242" fmla="*/ 557752 w 1288002"/>
                  <a:gd name="connsiteY242" fmla="*/ 7823 h 1858848"/>
                  <a:gd name="connsiteX243" fmla="*/ 526002 w 1288002"/>
                  <a:gd name="connsiteY243" fmla="*/ 1473 h 1858848"/>
                  <a:gd name="connsiteX244" fmla="*/ 491077 w 1288002"/>
                  <a:gd name="connsiteY244" fmla="*/ 4648 h 1858848"/>
                  <a:gd name="connsiteX245" fmla="*/ 487902 w 1288002"/>
                  <a:gd name="connsiteY245" fmla="*/ 45923 h 1858848"/>
                  <a:gd name="connsiteX246" fmla="*/ 478377 w 1288002"/>
                  <a:gd name="connsiteY246" fmla="*/ 64973 h 1858848"/>
                  <a:gd name="connsiteX247" fmla="*/ 468852 w 1288002"/>
                  <a:gd name="connsiteY247" fmla="*/ 74498 h 1858848"/>
                  <a:gd name="connsiteX248" fmla="*/ 456152 w 1288002"/>
                  <a:gd name="connsiteY248" fmla="*/ 96723 h 1858848"/>
                  <a:gd name="connsiteX249" fmla="*/ 446627 w 1288002"/>
                  <a:gd name="connsiteY249" fmla="*/ 106248 h 1858848"/>
                  <a:gd name="connsiteX250" fmla="*/ 440277 w 1288002"/>
                  <a:gd name="connsiteY250" fmla="*/ 115773 h 1858848"/>
                  <a:gd name="connsiteX251" fmla="*/ 424402 w 1288002"/>
                  <a:gd name="connsiteY251" fmla="*/ 137998 h 1858848"/>
                  <a:gd name="connsiteX252" fmla="*/ 421227 w 1288002"/>
                  <a:gd name="connsiteY252" fmla="*/ 147523 h 1858848"/>
                  <a:gd name="connsiteX253" fmla="*/ 414877 w 1288002"/>
                  <a:gd name="connsiteY253" fmla="*/ 163398 h 1858848"/>
                  <a:gd name="connsiteX254" fmla="*/ 408527 w 1288002"/>
                  <a:gd name="connsiteY254" fmla="*/ 176098 h 1858848"/>
                  <a:gd name="connsiteX255" fmla="*/ 405352 w 1288002"/>
                  <a:gd name="connsiteY255" fmla="*/ 188798 h 1858848"/>
                  <a:gd name="connsiteX256" fmla="*/ 399002 w 1288002"/>
                  <a:gd name="connsiteY256" fmla="*/ 207848 h 1858848"/>
                  <a:gd name="connsiteX257" fmla="*/ 395827 w 1288002"/>
                  <a:gd name="connsiteY257" fmla="*/ 217373 h 1858848"/>
                  <a:gd name="connsiteX258" fmla="*/ 373602 w 1288002"/>
                  <a:gd name="connsiteY258" fmla="*/ 245948 h 1858848"/>
                  <a:gd name="connsiteX259" fmla="*/ 364077 w 1288002"/>
                  <a:gd name="connsiteY259" fmla="*/ 299923 h 18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1288002" h="1858848">
                    <a:moveTo>
                      <a:pt x="364077" y="299923"/>
                    </a:moveTo>
                    <a:cubicBezTo>
                      <a:pt x="363019" y="308390"/>
                      <a:pt x="362690" y="316980"/>
                      <a:pt x="360902" y="325323"/>
                    </a:cubicBezTo>
                    <a:lnTo>
                      <a:pt x="351377" y="353898"/>
                    </a:lnTo>
                    <a:lnTo>
                      <a:pt x="345027" y="372948"/>
                    </a:lnTo>
                    <a:cubicBezTo>
                      <a:pt x="343969" y="376123"/>
                      <a:pt x="344637" y="380617"/>
                      <a:pt x="341852" y="382473"/>
                    </a:cubicBezTo>
                    <a:lnTo>
                      <a:pt x="332327" y="388823"/>
                    </a:lnTo>
                    <a:cubicBezTo>
                      <a:pt x="328094" y="395173"/>
                      <a:pt x="322040" y="400633"/>
                      <a:pt x="319627" y="407873"/>
                    </a:cubicBezTo>
                    <a:lnTo>
                      <a:pt x="313277" y="426923"/>
                    </a:lnTo>
                    <a:cubicBezTo>
                      <a:pt x="314335" y="437506"/>
                      <a:pt x="316452" y="448037"/>
                      <a:pt x="316452" y="458673"/>
                    </a:cubicBezTo>
                    <a:cubicBezTo>
                      <a:pt x="316452" y="467206"/>
                      <a:pt x="314849" y="475687"/>
                      <a:pt x="313277" y="484073"/>
                    </a:cubicBezTo>
                    <a:cubicBezTo>
                      <a:pt x="311669" y="492651"/>
                      <a:pt x="309687" y="501194"/>
                      <a:pt x="306927" y="509473"/>
                    </a:cubicBezTo>
                    <a:cubicBezTo>
                      <a:pt x="305869" y="512648"/>
                      <a:pt x="305249" y="516005"/>
                      <a:pt x="303752" y="518998"/>
                    </a:cubicBezTo>
                    <a:cubicBezTo>
                      <a:pt x="302045" y="522411"/>
                      <a:pt x="300274" y="526010"/>
                      <a:pt x="297402" y="528523"/>
                    </a:cubicBezTo>
                    <a:cubicBezTo>
                      <a:pt x="291659" y="533549"/>
                      <a:pt x="278352" y="541223"/>
                      <a:pt x="278352" y="541223"/>
                    </a:cubicBezTo>
                    <a:cubicBezTo>
                      <a:pt x="274119" y="547573"/>
                      <a:pt x="268065" y="553033"/>
                      <a:pt x="265652" y="560273"/>
                    </a:cubicBezTo>
                    <a:cubicBezTo>
                      <a:pt x="264594" y="563448"/>
                      <a:pt x="263974" y="566805"/>
                      <a:pt x="262477" y="569798"/>
                    </a:cubicBezTo>
                    <a:cubicBezTo>
                      <a:pt x="260770" y="573211"/>
                      <a:pt x="257677" y="575836"/>
                      <a:pt x="256127" y="579323"/>
                    </a:cubicBezTo>
                    <a:cubicBezTo>
                      <a:pt x="253409" y="585440"/>
                      <a:pt x="249777" y="598373"/>
                      <a:pt x="249777" y="598373"/>
                    </a:cubicBezTo>
                    <a:cubicBezTo>
                      <a:pt x="246259" y="630036"/>
                      <a:pt x="244167" y="632693"/>
                      <a:pt x="249777" y="668223"/>
                    </a:cubicBezTo>
                    <a:cubicBezTo>
                      <a:pt x="253558" y="692167"/>
                      <a:pt x="254567" y="680978"/>
                      <a:pt x="262477" y="696798"/>
                    </a:cubicBezTo>
                    <a:cubicBezTo>
                      <a:pt x="267642" y="707127"/>
                      <a:pt x="262903" y="706749"/>
                      <a:pt x="272002" y="715848"/>
                    </a:cubicBezTo>
                    <a:cubicBezTo>
                      <a:pt x="274700" y="718546"/>
                      <a:pt x="278596" y="719755"/>
                      <a:pt x="281527" y="722198"/>
                    </a:cubicBezTo>
                    <a:cubicBezTo>
                      <a:pt x="290072" y="729319"/>
                      <a:pt x="290442" y="733568"/>
                      <a:pt x="300577" y="738073"/>
                    </a:cubicBezTo>
                    <a:cubicBezTo>
                      <a:pt x="319338" y="746411"/>
                      <a:pt x="326405" y="745176"/>
                      <a:pt x="348202" y="747598"/>
                    </a:cubicBezTo>
                    <a:lnTo>
                      <a:pt x="354552" y="766648"/>
                    </a:lnTo>
                    <a:lnTo>
                      <a:pt x="357727" y="776173"/>
                    </a:lnTo>
                    <a:cubicBezTo>
                      <a:pt x="358785" y="783581"/>
                      <a:pt x="359563" y="791035"/>
                      <a:pt x="360902" y="798398"/>
                    </a:cubicBezTo>
                    <a:cubicBezTo>
                      <a:pt x="362821" y="808955"/>
                      <a:pt x="367113" y="820207"/>
                      <a:pt x="370427" y="830148"/>
                    </a:cubicBezTo>
                    <a:lnTo>
                      <a:pt x="376777" y="849198"/>
                    </a:lnTo>
                    <a:cubicBezTo>
                      <a:pt x="377835" y="852373"/>
                      <a:pt x="378096" y="855938"/>
                      <a:pt x="379952" y="858723"/>
                    </a:cubicBezTo>
                    <a:lnTo>
                      <a:pt x="392652" y="877773"/>
                    </a:lnTo>
                    <a:cubicBezTo>
                      <a:pt x="397450" y="896967"/>
                      <a:pt x="394447" y="886333"/>
                      <a:pt x="402177" y="909523"/>
                    </a:cubicBezTo>
                    <a:cubicBezTo>
                      <a:pt x="403235" y="912698"/>
                      <a:pt x="408634" y="919704"/>
                      <a:pt x="405352" y="919048"/>
                    </a:cubicBezTo>
                    <a:lnTo>
                      <a:pt x="389477" y="915873"/>
                    </a:lnTo>
                    <a:cubicBezTo>
                      <a:pt x="386302" y="913756"/>
                      <a:pt x="383365" y="911230"/>
                      <a:pt x="379952" y="909523"/>
                    </a:cubicBezTo>
                    <a:cubicBezTo>
                      <a:pt x="376959" y="908026"/>
                      <a:pt x="373645" y="907267"/>
                      <a:pt x="370427" y="906348"/>
                    </a:cubicBezTo>
                    <a:cubicBezTo>
                      <a:pt x="348287" y="900022"/>
                      <a:pt x="366744" y="906235"/>
                      <a:pt x="338677" y="899998"/>
                    </a:cubicBezTo>
                    <a:cubicBezTo>
                      <a:pt x="335410" y="899272"/>
                      <a:pt x="332327" y="897881"/>
                      <a:pt x="329152" y="896823"/>
                    </a:cubicBezTo>
                    <a:cubicBezTo>
                      <a:pt x="316452" y="897881"/>
                      <a:pt x="293708" y="887534"/>
                      <a:pt x="291052" y="899998"/>
                    </a:cubicBezTo>
                    <a:cubicBezTo>
                      <a:pt x="283890" y="933603"/>
                      <a:pt x="288714" y="1172086"/>
                      <a:pt x="291052" y="1227023"/>
                    </a:cubicBezTo>
                    <a:cubicBezTo>
                      <a:pt x="291286" y="1232524"/>
                      <a:pt x="299848" y="1256587"/>
                      <a:pt x="300577" y="1258773"/>
                    </a:cubicBezTo>
                    <a:cubicBezTo>
                      <a:pt x="301635" y="1261948"/>
                      <a:pt x="301896" y="1265513"/>
                      <a:pt x="303752" y="1268298"/>
                    </a:cubicBezTo>
                    <a:cubicBezTo>
                      <a:pt x="305869" y="1271473"/>
                      <a:pt x="308552" y="1274336"/>
                      <a:pt x="310102" y="1277823"/>
                    </a:cubicBezTo>
                    <a:cubicBezTo>
                      <a:pt x="312820" y="1283940"/>
                      <a:pt x="314335" y="1290523"/>
                      <a:pt x="316452" y="1296873"/>
                    </a:cubicBezTo>
                    <a:lnTo>
                      <a:pt x="319627" y="1306398"/>
                    </a:lnTo>
                    <a:cubicBezTo>
                      <a:pt x="318569" y="1324390"/>
                      <a:pt x="320362" y="1342779"/>
                      <a:pt x="316452" y="1360373"/>
                    </a:cubicBezTo>
                    <a:cubicBezTo>
                      <a:pt x="315726" y="1363640"/>
                      <a:pt x="309712" y="1361692"/>
                      <a:pt x="306927" y="1363548"/>
                    </a:cubicBezTo>
                    <a:cubicBezTo>
                      <a:pt x="300760" y="1367659"/>
                      <a:pt x="291728" y="1380271"/>
                      <a:pt x="287877" y="1385773"/>
                    </a:cubicBezTo>
                    <a:cubicBezTo>
                      <a:pt x="283500" y="1392025"/>
                      <a:pt x="277590" y="1397583"/>
                      <a:pt x="275177" y="1404823"/>
                    </a:cubicBezTo>
                    <a:cubicBezTo>
                      <a:pt x="271892" y="1414677"/>
                      <a:pt x="271537" y="1417240"/>
                      <a:pt x="265652" y="1427048"/>
                    </a:cubicBezTo>
                    <a:lnTo>
                      <a:pt x="246602" y="1455623"/>
                    </a:lnTo>
                    <a:lnTo>
                      <a:pt x="240252" y="1465148"/>
                    </a:lnTo>
                    <a:cubicBezTo>
                      <a:pt x="238135" y="1468323"/>
                      <a:pt x="235109" y="1471053"/>
                      <a:pt x="233902" y="1474673"/>
                    </a:cubicBezTo>
                    <a:cubicBezTo>
                      <a:pt x="232844" y="1477848"/>
                      <a:pt x="233340" y="1482107"/>
                      <a:pt x="230727" y="1484198"/>
                    </a:cubicBezTo>
                    <a:cubicBezTo>
                      <a:pt x="227320" y="1486924"/>
                      <a:pt x="222223" y="1486174"/>
                      <a:pt x="218027" y="1487373"/>
                    </a:cubicBezTo>
                    <a:cubicBezTo>
                      <a:pt x="214809" y="1488292"/>
                      <a:pt x="211428" y="1488923"/>
                      <a:pt x="208502" y="1490548"/>
                    </a:cubicBezTo>
                    <a:cubicBezTo>
                      <a:pt x="201831" y="1494254"/>
                      <a:pt x="189452" y="1503248"/>
                      <a:pt x="189452" y="1503248"/>
                    </a:cubicBezTo>
                    <a:cubicBezTo>
                      <a:pt x="187335" y="1506423"/>
                      <a:pt x="185974" y="1510260"/>
                      <a:pt x="183102" y="1512773"/>
                    </a:cubicBezTo>
                    <a:cubicBezTo>
                      <a:pt x="177359" y="1517799"/>
                      <a:pt x="164052" y="1525473"/>
                      <a:pt x="164052" y="1525473"/>
                    </a:cubicBezTo>
                    <a:cubicBezTo>
                      <a:pt x="161935" y="1528648"/>
                      <a:pt x="160400" y="1532300"/>
                      <a:pt x="157702" y="1534998"/>
                    </a:cubicBezTo>
                    <a:cubicBezTo>
                      <a:pt x="155004" y="1537696"/>
                      <a:pt x="149384" y="1537728"/>
                      <a:pt x="148177" y="1541348"/>
                    </a:cubicBezTo>
                    <a:cubicBezTo>
                      <a:pt x="146797" y="1545488"/>
                      <a:pt x="149401" y="1550145"/>
                      <a:pt x="151352" y="1554048"/>
                    </a:cubicBezTo>
                    <a:cubicBezTo>
                      <a:pt x="154765" y="1560874"/>
                      <a:pt x="164052" y="1573098"/>
                      <a:pt x="164052" y="1573098"/>
                    </a:cubicBezTo>
                    <a:cubicBezTo>
                      <a:pt x="160877" y="1575215"/>
                      <a:pt x="158014" y="1577898"/>
                      <a:pt x="154527" y="1579448"/>
                    </a:cubicBezTo>
                    <a:cubicBezTo>
                      <a:pt x="148410" y="1582166"/>
                      <a:pt x="135477" y="1585798"/>
                      <a:pt x="135477" y="1585798"/>
                    </a:cubicBezTo>
                    <a:cubicBezTo>
                      <a:pt x="131330" y="1592019"/>
                      <a:pt x="126774" y="1597043"/>
                      <a:pt x="125952" y="1604848"/>
                    </a:cubicBezTo>
                    <a:cubicBezTo>
                      <a:pt x="124176" y="1621721"/>
                      <a:pt x="129237" y="1639960"/>
                      <a:pt x="122777" y="1655648"/>
                    </a:cubicBezTo>
                    <a:cubicBezTo>
                      <a:pt x="120326" y="1661601"/>
                      <a:pt x="110011" y="1657426"/>
                      <a:pt x="103727" y="1658823"/>
                    </a:cubicBezTo>
                    <a:cubicBezTo>
                      <a:pt x="93868" y="1661014"/>
                      <a:pt x="93240" y="1662640"/>
                      <a:pt x="84677" y="1668348"/>
                    </a:cubicBezTo>
                    <a:cubicBezTo>
                      <a:pt x="68911" y="1691997"/>
                      <a:pt x="89174" y="1662952"/>
                      <a:pt x="68802" y="1687398"/>
                    </a:cubicBezTo>
                    <a:cubicBezTo>
                      <a:pt x="66359" y="1690329"/>
                      <a:pt x="64895" y="1693992"/>
                      <a:pt x="62452" y="1696923"/>
                    </a:cubicBezTo>
                    <a:cubicBezTo>
                      <a:pt x="59577" y="1700372"/>
                      <a:pt x="55802" y="1702999"/>
                      <a:pt x="52927" y="1706448"/>
                    </a:cubicBezTo>
                    <a:cubicBezTo>
                      <a:pt x="50484" y="1709379"/>
                      <a:pt x="49020" y="1713042"/>
                      <a:pt x="46577" y="1715973"/>
                    </a:cubicBezTo>
                    <a:cubicBezTo>
                      <a:pt x="43702" y="1719422"/>
                      <a:pt x="39927" y="1722049"/>
                      <a:pt x="37052" y="1725498"/>
                    </a:cubicBezTo>
                    <a:cubicBezTo>
                      <a:pt x="22957" y="1742412"/>
                      <a:pt x="37073" y="1727365"/>
                      <a:pt x="27527" y="1744548"/>
                    </a:cubicBezTo>
                    <a:cubicBezTo>
                      <a:pt x="23821" y="1751219"/>
                      <a:pt x="19060" y="1757248"/>
                      <a:pt x="14827" y="1763598"/>
                    </a:cubicBezTo>
                    <a:cubicBezTo>
                      <a:pt x="12710" y="1766773"/>
                      <a:pt x="9684" y="1769503"/>
                      <a:pt x="8477" y="1773123"/>
                    </a:cubicBezTo>
                    <a:cubicBezTo>
                      <a:pt x="6360" y="1779473"/>
                      <a:pt x="-4526" y="1792912"/>
                      <a:pt x="2127" y="1792173"/>
                    </a:cubicBezTo>
                    <a:lnTo>
                      <a:pt x="30702" y="1788998"/>
                    </a:lnTo>
                    <a:cubicBezTo>
                      <a:pt x="50810" y="1790056"/>
                      <a:pt x="70950" y="1790629"/>
                      <a:pt x="91027" y="1792173"/>
                    </a:cubicBezTo>
                    <a:cubicBezTo>
                      <a:pt x="98489" y="1792747"/>
                      <a:pt x="105768" y="1795348"/>
                      <a:pt x="113252" y="1795348"/>
                    </a:cubicBezTo>
                    <a:cubicBezTo>
                      <a:pt x="122836" y="1795348"/>
                      <a:pt x="132302" y="1793231"/>
                      <a:pt x="141827" y="1792173"/>
                    </a:cubicBezTo>
                    <a:cubicBezTo>
                      <a:pt x="167227" y="1775240"/>
                      <a:pt x="136535" y="1797465"/>
                      <a:pt x="157702" y="1776298"/>
                    </a:cubicBezTo>
                    <a:cubicBezTo>
                      <a:pt x="160400" y="1773600"/>
                      <a:pt x="164052" y="1772065"/>
                      <a:pt x="167227" y="1769948"/>
                    </a:cubicBezTo>
                    <a:cubicBezTo>
                      <a:pt x="169344" y="1766773"/>
                      <a:pt x="169852" y="1761251"/>
                      <a:pt x="173577" y="1760423"/>
                    </a:cubicBezTo>
                    <a:cubicBezTo>
                      <a:pt x="195637" y="1755521"/>
                      <a:pt x="191585" y="1763841"/>
                      <a:pt x="205327" y="1769948"/>
                    </a:cubicBezTo>
                    <a:cubicBezTo>
                      <a:pt x="211444" y="1772666"/>
                      <a:pt x="218390" y="1773305"/>
                      <a:pt x="224377" y="1776298"/>
                    </a:cubicBezTo>
                    <a:cubicBezTo>
                      <a:pt x="228610" y="1778415"/>
                      <a:pt x="232683" y="1780890"/>
                      <a:pt x="237077" y="1782648"/>
                    </a:cubicBezTo>
                    <a:cubicBezTo>
                      <a:pt x="243292" y="1785134"/>
                      <a:pt x="250558" y="1785285"/>
                      <a:pt x="256127" y="1788998"/>
                    </a:cubicBezTo>
                    <a:cubicBezTo>
                      <a:pt x="259302" y="1791115"/>
                      <a:pt x="262165" y="1793798"/>
                      <a:pt x="265652" y="1795348"/>
                    </a:cubicBezTo>
                    <a:cubicBezTo>
                      <a:pt x="271769" y="1798066"/>
                      <a:pt x="279133" y="1797985"/>
                      <a:pt x="284702" y="1801698"/>
                    </a:cubicBezTo>
                    <a:cubicBezTo>
                      <a:pt x="287877" y="1803815"/>
                      <a:pt x="290740" y="1806498"/>
                      <a:pt x="294227" y="1808048"/>
                    </a:cubicBezTo>
                    <a:cubicBezTo>
                      <a:pt x="300344" y="1810766"/>
                      <a:pt x="306927" y="1812281"/>
                      <a:pt x="313277" y="1814398"/>
                    </a:cubicBezTo>
                    <a:cubicBezTo>
                      <a:pt x="316452" y="1815456"/>
                      <a:pt x="320017" y="1815717"/>
                      <a:pt x="322802" y="1817573"/>
                    </a:cubicBezTo>
                    <a:cubicBezTo>
                      <a:pt x="325977" y="1819690"/>
                      <a:pt x="328840" y="1822373"/>
                      <a:pt x="332327" y="1823923"/>
                    </a:cubicBezTo>
                    <a:cubicBezTo>
                      <a:pt x="338444" y="1826641"/>
                      <a:pt x="345808" y="1826560"/>
                      <a:pt x="351377" y="1830273"/>
                    </a:cubicBezTo>
                    <a:cubicBezTo>
                      <a:pt x="366471" y="1840336"/>
                      <a:pt x="357282" y="1835416"/>
                      <a:pt x="379952" y="1842973"/>
                    </a:cubicBezTo>
                    <a:lnTo>
                      <a:pt x="389477" y="1846148"/>
                    </a:lnTo>
                    <a:cubicBezTo>
                      <a:pt x="392652" y="1847206"/>
                      <a:pt x="396217" y="1847467"/>
                      <a:pt x="399002" y="1849323"/>
                    </a:cubicBezTo>
                    <a:cubicBezTo>
                      <a:pt x="412158" y="1858094"/>
                      <a:pt x="404825" y="1854748"/>
                      <a:pt x="421227" y="1858848"/>
                    </a:cubicBezTo>
                    <a:cubicBezTo>
                      <a:pt x="429694" y="1857790"/>
                      <a:pt x="438232" y="1857199"/>
                      <a:pt x="446627" y="1855673"/>
                    </a:cubicBezTo>
                    <a:cubicBezTo>
                      <a:pt x="449920" y="1855074"/>
                      <a:pt x="454207" y="1855221"/>
                      <a:pt x="456152" y="1852498"/>
                    </a:cubicBezTo>
                    <a:cubicBezTo>
                      <a:pt x="460043" y="1847051"/>
                      <a:pt x="460385" y="1839798"/>
                      <a:pt x="462502" y="1833448"/>
                    </a:cubicBezTo>
                    <a:lnTo>
                      <a:pt x="465677" y="1823923"/>
                    </a:lnTo>
                    <a:cubicBezTo>
                      <a:pt x="466735" y="1806990"/>
                      <a:pt x="464191" y="1789437"/>
                      <a:pt x="468852" y="1773123"/>
                    </a:cubicBezTo>
                    <a:cubicBezTo>
                      <a:pt x="469900" y="1769454"/>
                      <a:pt x="474570" y="1779213"/>
                      <a:pt x="478377" y="1779473"/>
                    </a:cubicBezTo>
                    <a:cubicBezTo>
                      <a:pt x="521681" y="1782426"/>
                      <a:pt x="565160" y="1781590"/>
                      <a:pt x="608552" y="1782648"/>
                    </a:cubicBezTo>
                    <a:cubicBezTo>
                      <a:pt x="613844" y="1783706"/>
                      <a:pt x="619221" y="1784403"/>
                      <a:pt x="624427" y="1785823"/>
                    </a:cubicBezTo>
                    <a:cubicBezTo>
                      <a:pt x="630885" y="1787584"/>
                      <a:pt x="643477" y="1792173"/>
                      <a:pt x="643477" y="1792173"/>
                    </a:cubicBezTo>
                    <a:cubicBezTo>
                      <a:pt x="662671" y="1787375"/>
                      <a:pt x="654797" y="1793138"/>
                      <a:pt x="662527" y="1769948"/>
                    </a:cubicBezTo>
                    <a:lnTo>
                      <a:pt x="662527" y="1769948"/>
                    </a:lnTo>
                    <a:lnTo>
                      <a:pt x="681577" y="1763598"/>
                    </a:lnTo>
                    <a:cubicBezTo>
                      <a:pt x="687635" y="1764355"/>
                      <a:pt x="707772" y="1770582"/>
                      <a:pt x="716502" y="1763598"/>
                    </a:cubicBezTo>
                    <a:cubicBezTo>
                      <a:pt x="719482" y="1761214"/>
                      <a:pt x="721145" y="1757486"/>
                      <a:pt x="722852" y="1754073"/>
                    </a:cubicBezTo>
                    <a:cubicBezTo>
                      <a:pt x="724349" y="1751080"/>
                      <a:pt x="723304" y="1746493"/>
                      <a:pt x="726027" y="1744548"/>
                    </a:cubicBezTo>
                    <a:cubicBezTo>
                      <a:pt x="731474" y="1740657"/>
                      <a:pt x="745077" y="1738198"/>
                      <a:pt x="745077" y="1738198"/>
                    </a:cubicBezTo>
                    <a:cubicBezTo>
                      <a:pt x="754285" y="1710575"/>
                      <a:pt x="744659" y="1742165"/>
                      <a:pt x="751427" y="1677873"/>
                    </a:cubicBezTo>
                    <a:cubicBezTo>
                      <a:pt x="751777" y="1674545"/>
                      <a:pt x="752235" y="1670715"/>
                      <a:pt x="754602" y="1668348"/>
                    </a:cubicBezTo>
                    <a:cubicBezTo>
                      <a:pt x="756969" y="1665981"/>
                      <a:pt x="760860" y="1665899"/>
                      <a:pt x="764127" y="1665173"/>
                    </a:cubicBezTo>
                    <a:cubicBezTo>
                      <a:pt x="770411" y="1663776"/>
                      <a:pt x="776827" y="1663056"/>
                      <a:pt x="783177" y="1661998"/>
                    </a:cubicBezTo>
                    <a:lnTo>
                      <a:pt x="795877" y="1642948"/>
                    </a:lnTo>
                    <a:cubicBezTo>
                      <a:pt x="797994" y="1639773"/>
                      <a:pt x="799052" y="1635540"/>
                      <a:pt x="802227" y="1633423"/>
                    </a:cubicBezTo>
                    <a:lnTo>
                      <a:pt x="811752" y="1627073"/>
                    </a:lnTo>
                    <a:cubicBezTo>
                      <a:pt x="813869" y="1622840"/>
                      <a:pt x="815754" y="1618482"/>
                      <a:pt x="818102" y="1614373"/>
                    </a:cubicBezTo>
                    <a:cubicBezTo>
                      <a:pt x="819995" y="1611060"/>
                      <a:pt x="822745" y="1608261"/>
                      <a:pt x="824452" y="1604848"/>
                    </a:cubicBezTo>
                    <a:cubicBezTo>
                      <a:pt x="837597" y="1578558"/>
                      <a:pt x="815779" y="1613095"/>
                      <a:pt x="833977" y="1585798"/>
                    </a:cubicBezTo>
                    <a:cubicBezTo>
                      <a:pt x="840585" y="1559367"/>
                      <a:pt x="832539" y="1585499"/>
                      <a:pt x="843502" y="1563573"/>
                    </a:cubicBezTo>
                    <a:cubicBezTo>
                      <a:pt x="844999" y="1560580"/>
                      <a:pt x="845052" y="1556974"/>
                      <a:pt x="846677" y="1554048"/>
                    </a:cubicBezTo>
                    <a:cubicBezTo>
                      <a:pt x="850383" y="1547377"/>
                      <a:pt x="856964" y="1542238"/>
                      <a:pt x="859377" y="1534998"/>
                    </a:cubicBezTo>
                    <a:lnTo>
                      <a:pt x="865727" y="1515948"/>
                    </a:lnTo>
                    <a:cubicBezTo>
                      <a:pt x="866785" y="1512773"/>
                      <a:pt x="868090" y="1509670"/>
                      <a:pt x="868902" y="1506423"/>
                    </a:cubicBezTo>
                    <a:cubicBezTo>
                      <a:pt x="869960" y="1502190"/>
                      <a:pt x="870545" y="1497809"/>
                      <a:pt x="872077" y="1493723"/>
                    </a:cubicBezTo>
                    <a:cubicBezTo>
                      <a:pt x="873739" y="1489291"/>
                      <a:pt x="876669" y="1485417"/>
                      <a:pt x="878427" y="1481023"/>
                    </a:cubicBezTo>
                    <a:cubicBezTo>
                      <a:pt x="880913" y="1474808"/>
                      <a:pt x="882660" y="1468323"/>
                      <a:pt x="884777" y="1461973"/>
                    </a:cubicBezTo>
                    <a:cubicBezTo>
                      <a:pt x="885835" y="1458798"/>
                      <a:pt x="884777" y="1453506"/>
                      <a:pt x="887952" y="1452448"/>
                    </a:cubicBezTo>
                    <a:cubicBezTo>
                      <a:pt x="894302" y="1450331"/>
                      <a:pt x="901433" y="1449811"/>
                      <a:pt x="907002" y="1446098"/>
                    </a:cubicBezTo>
                    <a:cubicBezTo>
                      <a:pt x="941039" y="1423407"/>
                      <a:pt x="889382" y="1458744"/>
                      <a:pt x="926052" y="1430223"/>
                    </a:cubicBezTo>
                    <a:cubicBezTo>
                      <a:pt x="932076" y="1425538"/>
                      <a:pt x="938752" y="1421756"/>
                      <a:pt x="945102" y="1417523"/>
                    </a:cubicBezTo>
                    <a:lnTo>
                      <a:pt x="954627" y="1411173"/>
                    </a:lnTo>
                    <a:lnTo>
                      <a:pt x="964152" y="1404823"/>
                    </a:lnTo>
                    <a:cubicBezTo>
                      <a:pt x="966269" y="1401648"/>
                      <a:pt x="967804" y="1397996"/>
                      <a:pt x="970502" y="1395298"/>
                    </a:cubicBezTo>
                    <a:cubicBezTo>
                      <a:pt x="973200" y="1392600"/>
                      <a:pt x="977514" y="1391820"/>
                      <a:pt x="980027" y="1388948"/>
                    </a:cubicBezTo>
                    <a:cubicBezTo>
                      <a:pt x="985053" y="1383205"/>
                      <a:pt x="988494" y="1376248"/>
                      <a:pt x="992727" y="1369898"/>
                    </a:cubicBezTo>
                    <a:cubicBezTo>
                      <a:pt x="994844" y="1366723"/>
                      <a:pt x="995902" y="1362490"/>
                      <a:pt x="999077" y="1360373"/>
                    </a:cubicBezTo>
                    <a:cubicBezTo>
                      <a:pt x="1002252" y="1358256"/>
                      <a:pt x="1005189" y="1355730"/>
                      <a:pt x="1008602" y="1354023"/>
                    </a:cubicBezTo>
                    <a:cubicBezTo>
                      <a:pt x="1011595" y="1352526"/>
                      <a:pt x="1015201" y="1352473"/>
                      <a:pt x="1018127" y="1350848"/>
                    </a:cubicBezTo>
                    <a:cubicBezTo>
                      <a:pt x="1024798" y="1347142"/>
                      <a:pt x="1030827" y="1342381"/>
                      <a:pt x="1037177" y="1338148"/>
                    </a:cubicBezTo>
                    <a:lnTo>
                      <a:pt x="1046702" y="1331798"/>
                    </a:lnTo>
                    <a:cubicBezTo>
                      <a:pt x="1049279" y="1311184"/>
                      <a:pt x="1048390" y="1310014"/>
                      <a:pt x="1053052" y="1293698"/>
                    </a:cubicBezTo>
                    <a:cubicBezTo>
                      <a:pt x="1053971" y="1290480"/>
                      <a:pt x="1053860" y="1286540"/>
                      <a:pt x="1056227" y="1284173"/>
                    </a:cubicBezTo>
                    <a:cubicBezTo>
                      <a:pt x="1061623" y="1278777"/>
                      <a:pt x="1075277" y="1271473"/>
                      <a:pt x="1075277" y="1271473"/>
                    </a:cubicBezTo>
                    <a:cubicBezTo>
                      <a:pt x="1077394" y="1268298"/>
                      <a:pt x="1079184" y="1264879"/>
                      <a:pt x="1081627" y="1261948"/>
                    </a:cubicBezTo>
                    <a:cubicBezTo>
                      <a:pt x="1090404" y="1251415"/>
                      <a:pt x="1091590" y="1254722"/>
                      <a:pt x="1097502" y="1242898"/>
                    </a:cubicBezTo>
                    <a:cubicBezTo>
                      <a:pt x="1098999" y="1239905"/>
                      <a:pt x="1098310" y="1235740"/>
                      <a:pt x="1100677" y="1233373"/>
                    </a:cubicBezTo>
                    <a:cubicBezTo>
                      <a:pt x="1103044" y="1231006"/>
                      <a:pt x="1110202" y="1226851"/>
                      <a:pt x="1110202" y="1230198"/>
                    </a:cubicBezTo>
                    <a:cubicBezTo>
                      <a:pt x="1110202" y="1234014"/>
                      <a:pt x="1103852" y="1234431"/>
                      <a:pt x="1100677" y="1236548"/>
                    </a:cubicBezTo>
                    <a:cubicBezTo>
                      <a:pt x="1081600" y="1235276"/>
                      <a:pt x="1054117" y="1246094"/>
                      <a:pt x="1046702" y="1223848"/>
                    </a:cubicBezTo>
                    <a:cubicBezTo>
                      <a:pt x="1044666" y="1217741"/>
                      <a:pt x="1044585" y="1211148"/>
                      <a:pt x="1043527" y="1204798"/>
                    </a:cubicBezTo>
                    <a:cubicBezTo>
                      <a:pt x="1046623" y="1149076"/>
                      <a:pt x="1049481" y="1130987"/>
                      <a:pt x="1043527" y="1071448"/>
                    </a:cubicBezTo>
                    <a:cubicBezTo>
                      <a:pt x="1042861" y="1064788"/>
                      <a:pt x="1039294" y="1058748"/>
                      <a:pt x="1037177" y="1052398"/>
                    </a:cubicBezTo>
                    <a:lnTo>
                      <a:pt x="1034002" y="1042873"/>
                    </a:lnTo>
                    <a:lnTo>
                      <a:pt x="1030827" y="1033348"/>
                    </a:lnTo>
                    <a:cubicBezTo>
                      <a:pt x="1031885" y="1012181"/>
                      <a:pt x="1032436" y="990983"/>
                      <a:pt x="1034002" y="969848"/>
                    </a:cubicBezTo>
                    <a:cubicBezTo>
                      <a:pt x="1034555" y="962385"/>
                      <a:pt x="1037177" y="955107"/>
                      <a:pt x="1037177" y="947623"/>
                    </a:cubicBezTo>
                    <a:cubicBezTo>
                      <a:pt x="1037177" y="927487"/>
                      <a:pt x="1036401" y="907291"/>
                      <a:pt x="1034002" y="887298"/>
                    </a:cubicBezTo>
                    <a:cubicBezTo>
                      <a:pt x="1033205" y="880652"/>
                      <a:pt x="1029769" y="874598"/>
                      <a:pt x="1027652" y="868248"/>
                    </a:cubicBezTo>
                    <a:cubicBezTo>
                      <a:pt x="1016982" y="836237"/>
                      <a:pt x="1033262" y="885890"/>
                      <a:pt x="1021302" y="846023"/>
                    </a:cubicBezTo>
                    <a:cubicBezTo>
                      <a:pt x="1019379" y="839612"/>
                      <a:pt x="1020521" y="830686"/>
                      <a:pt x="1014952" y="826973"/>
                    </a:cubicBezTo>
                    <a:lnTo>
                      <a:pt x="995902" y="814273"/>
                    </a:lnTo>
                    <a:lnTo>
                      <a:pt x="986377" y="807923"/>
                    </a:lnTo>
                    <a:cubicBezTo>
                      <a:pt x="970611" y="784274"/>
                      <a:pt x="990874" y="813319"/>
                      <a:pt x="970502" y="788873"/>
                    </a:cubicBezTo>
                    <a:cubicBezTo>
                      <a:pt x="968059" y="785942"/>
                      <a:pt x="967388" y="781370"/>
                      <a:pt x="964152" y="779348"/>
                    </a:cubicBezTo>
                    <a:cubicBezTo>
                      <a:pt x="958476" y="775800"/>
                      <a:pt x="950671" y="776711"/>
                      <a:pt x="945102" y="772998"/>
                    </a:cubicBezTo>
                    <a:lnTo>
                      <a:pt x="935577" y="766648"/>
                    </a:lnTo>
                    <a:cubicBezTo>
                      <a:pt x="933460" y="763473"/>
                      <a:pt x="931925" y="759821"/>
                      <a:pt x="929227" y="757123"/>
                    </a:cubicBezTo>
                    <a:cubicBezTo>
                      <a:pt x="908060" y="735956"/>
                      <a:pt x="930285" y="766648"/>
                      <a:pt x="913352" y="741248"/>
                    </a:cubicBezTo>
                    <a:cubicBezTo>
                      <a:pt x="915469" y="738073"/>
                      <a:pt x="916722" y="734107"/>
                      <a:pt x="919702" y="731723"/>
                    </a:cubicBezTo>
                    <a:cubicBezTo>
                      <a:pt x="935096" y="719408"/>
                      <a:pt x="925475" y="739805"/>
                      <a:pt x="932402" y="719023"/>
                    </a:cubicBezTo>
                    <a:cubicBezTo>
                      <a:pt x="930495" y="711397"/>
                      <a:pt x="929729" y="702280"/>
                      <a:pt x="922877" y="696798"/>
                    </a:cubicBezTo>
                    <a:cubicBezTo>
                      <a:pt x="920264" y="694707"/>
                      <a:pt x="916527" y="694681"/>
                      <a:pt x="913352" y="693623"/>
                    </a:cubicBezTo>
                    <a:cubicBezTo>
                      <a:pt x="919702" y="689390"/>
                      <a:pt x="927006" y="686319"/>
                      <a:pt x="932402" y="680923"/>
                    </a:cubicBezTo>
                    <a:cubicBezTo>
                      <a:pt x="940620" y="672705"/>
                      <a:pt x="949584" y="662496"/>
                      <a:pt x="960977" y="658698"/>
                    </a:cubicBezTo>
                    <a:cubicBezTo>
                      <a:pt x="964152" y="657640"/>
                      <a:pt x="967576" y="657148"/>
                      <a:pt x="970502" y="655523"/>
                    </a:cubicBezTo>
                    <a:cubicBezTo>
                      <a:pt x="977173" y="651817"/>
                      <a:pt x="982312" y="645236"/>
                      <a:pt x="989552" y="642823"/>
                    </a:cubicBezTo>
                    <a:cubicBezTo>
                      <a:pt x="992727" y="641765"/>
                      <a:pt x="996151" y="641273"/>
                      <a:pt x="999077" y="639648"/>
                    </a:cubicBezTo>
                    <a:cubicBezTo>
                      <a:pt x="1005748" y="635942"/>
                      <a:pt x="1010887" y="629361"/>
                      <a:pt x="1018127" y="626948"/>
                    </a:cubicBezTo>
                    <a:cubicBezTo>
                      <a:pt x="1027981" y="623663"/>
                      <a:pt x="1030544" y="623308"/>
                      <a:pt x="1040352" y="617423"/>
                    </a:cubicBezTo>
                    <a:cubicBezTo>
                      <a:pt x="1046896" y="613496"/>
                      <a:pt x="1052162" y="607136"/>
                      <a:pt x="1059402" y="604723"/>
                    </a:cubicBezTo>
                    <a:lnTo>
                      <a:pt x="1078452" y="598373"/>
                    </a:lnTo>
                    <a:cubicBezTo>
                      <a:pt x="1080569" y="595198"/>
                      <a:pt x="1082104" y="591546"/>
                      <a:pt x="1084802" y="588848"/>
                    </a:cubicBezTo>
                    <a:cubicBezTo>
                      <a:pt x="1090957" y="582693"/>
                      <a:pt x="1096105" y="581905"/>
                      <a:pt x="1103852" y="579323"/>
                    </a:cubicBezTo>
                    <a:cubicBezTo>
                      <a:pt x="1124991" y="558184"/>
                      <a:pt x="1102225" y="578110"/>
                      <a:pt x="1122902" y="566623"/>
                    </a:cubicBezTo>
                    <a:cubicBezTo>
                      <a:pt x="1129573" y="562917"/>
                      <a:pt x="1135602" y="558156"/>
                      <a:pt x="1141952" y="553923"/>
                    </a:cubicBezTo>
                    <a:cubicBezTo>
                      <a:pt x="1145127" y="551806"/>
                      <a:pt x="1147857" y="548780"/>
                      <a:pt x="1151477" y="547573"/>
                    </a:cubicBezTo>
                    <a:cubicBezTo>
                      <a:pt x="1200624" y="531191"/>
                      <a:pt x="1149863" y="549967"/>
                      <a:pt x="1180052" y="534873"/>
                    </a:cubicBezTo>
                    <a:cubicBezTo>
                      <a:pt x="1185387" y="532205"/>
                      <a:pt x="1197191" y="530049"/>
                      <a:pt x="1202277" y="528523"/>
                    </a:cubicBezTo>
                    <a:cubicBezTo>
                      <a:pt x="1208688" y="526600"/>
                      <a:pt x="1215758" y="525886"/>
                      <a:pt x="1221327" y="522173"/>
                    </a:cubicBezTo>
                    <a:cubicBezTo>
                      <a:pt x="1230693" y="515929"/>
                      <a:pt x="1232737" y="515465"/>
                      <a:pt x="1240377" y="506298"/>
                    </a:cubicBezTo>
                    <a:cubicBezTo>
                      <a:pt x="1262479" y="479776"/>
                      <a:pt x="1228425" y="515075"/>
                      <a:pt x="1256252" y="487248"/>
                    </a:cubicBezTo>
                    <a:cubicBezTo>
                      <a:pt x="1257310" y="484073"/>
                      <a:pt x="1257336" y="480336"/>
                      <a:pt x="1259427" y="477723"/>
                    </a:cubicBezTo>
                    <a:cubicBezTo>
                      <a:pt x="1261811" y="474743"/>
                      <a:pt x="1266930" y="474609"/>
                      <a:pt x="1268952" y="471373"/>
                    </a:cubicBezTo>
                    <a:cubicBezTo>
                      <a:pt x="1272500" y="465697"/>
                      <a:pt x="1271589" y="457892"/>
                      <a:pt x="1275302" y="452323"/>
                    </a:cubicBezTo>
                    <a:lnTo>
                      <a:pt x="1288002" y="433273"/>
                    </a:lnTo>
                    <a:cubicBezTo>
                      <a:pt x="1284827" y="431156"/>
                      <a:pt x="1281175" y="429621"/>
                      <a:pt x="1278477" y="426923"/>
                    </a:cubicBezTo>
                    <a:cubicBezTo>
                      <a:pt x="1271527" y="419973"/>
                      <a:pt x="1267873" y="406732"/>
                      <a:pt x="1265777" y="398348"/>
                    </a:cubicBezTo>
                    <a:cubicBezTo>
                      <a:pt x="1264719" y="394115"/>
                      <a:pt x="1266822" y="386759"/>
                      <a:pt x="1262602" y="385648"/>
                    </a:cubicBezTo>
                    <a:cubicBezTo>
                      <a:pt x="1244151" y="380792"/>
                      <a:pt x="1224502" y="383531"/>
                      <a:pt x="1205452" y="382473"/>
                    </a:cubicBezTo>
                    <a:cubicBezTo>
                      <a:pt x="1198353" y="380698"/>
                      <a:pt x="1178340" y="376040"/>
                      <a:pt x="1173702" y="372948"/>
                    </a:cubicBezTo>
                    <a:cubicBezTo>
                      <a:pt x="1140753" y="350982"/>
                      <a:pt x="1191760" y="384418"/>
                      <a:pt x="1151477" y="360248"/>
                    </a:cubicBezTo>
                    <a:cubicBezTo>
                      <a:pt x="1144933" y="356321"/>
                      <a:pt x="1139667" y="349961"/>
                      <a:pt x="1132427" y="347548"/>
                    </a:cubicBezTo>
                    <a:cubicBezTo>
                      <a:pt x="1121186" y="343801"/>
                      <a:pt x="1121972" y="344562"/>
                      <a:pt x="1110202" y="338023"/>
                    </a:cubicBezTo>
                    <a:cubicBezTo>
                      <a:pt x="1104807" y="335026"/>
                      <a:pt x="1099198" y="332287"/>
                      <a:pt x="1094327" y="328498"/>
                    </a:cubicBezTo>
                    <a:cubicBezTo>
                      <a:pt x="1089601" y="324822"/>
                      <a:pt x="1086173" y="319694"/>
                      <a:pt x="1081627" y="315798"/>
                    </a:cubicBezTo>
                    <a:cubicBezTo>
                      <a:pt x="1078730" y="313315"/>
                      <a:pt x="1075033" y="311891"/>
                      <a:pt x="1072102" y="309448"/>
                    </a:cubicBezTo>
                    <a:cubicBezTo>
                      <a:pt x="1047656" y="289076"/>
                      <a:pt x="1076701" y="309339"/>
                      <a:pt x="1053052" y="293573"/>
                    </a:cubicBezTo>
                    <a:cubicBezTo>
                      <a:pt x="1046808" y="284207"/>
                      <a:pt x="1046344" y="282163"/>
                      <a:pt x="1037177" y="274523"/>
                    </a:cubicBezTo>
                    <a:cubicBezTo>
                      <a:pt x="1027907" y="266798"/>
                      <a:pt x="1017135" y="260831"/>
                      <a:pt x="1008602" y="252298"/>
                    </a:cubicBezTo>
                    <a:cubicBezTo>
                      <a:pt x="999422" y="243118"/>
                      <a:pt x="994831" y="237825"/>
                      <a:pt x="983202" y="230073"/>
                    </a:cubicBezTo>
                    <a:cubicBezTo>
                      <a:pt x="979264" y="227448"/>
                      <a:pt x="974611" y="226071"/>
                      <a:pt x="970502" y="223723"/>
                    </a:cubicBezTo>
                    <a:cubicBezTo>
                      <a:pt x="967189" y="221830"/>
                      <a:pt x="964082" y="219591"/>
                      <a:pt x="960977" y="217373"/>
                    </a:cubicBezTo>
                    <a:cubicBezTo>
                      <a:pt x="956671" y="214297"/>
                      <a:pt x="952612" y="210883"/>
                      <a:pt x="948277" y="207848"/>
                    </a:cubicBezTo>
                    <a:cubicBezTo>
                      <a:pt x="942025" y="203471"/>
                      <a:pt x="935251" y="199833"/>
                      <a:pt x="929227" y="195148"/>
                    </a:cubicBezTo>
                    <a:cubicBezTo>
                      <a:pt x="925683" y="192391"/>
                      <a:pt x="923601" y="187851"/>
                      <a:pt x="919702" y="185623"/>
                    </a:cubicBezTo>
                    <a:cubicBezTo>
                      <a:pt x="915913" y="183458"/>
                      <a:pt x="911054" y="184069"/>
                      <a:pt x="907002" y="182448"/>
                    </a:cubicBezTo>
                    <a:cubicBezTo>
                      <a:pt x="900410" y="179811"/>
                      <a:pt x="894040" y="176576"/>
                      <a:pt x="887952" y="172923"/>
                    </a:cubicBezTo>
                    <a:cubicBezTo>
                      <a:pt x="863925" y="158507"/>
                      <a:pt x="885743" y="166895"/>
                      <a:pt x="865727" y="160223"/>
                    </a:cubicBezTo>
                    <a:cubicBezTo>
                      <a:pt x="835018" y="137191"/>
                      <a:pt x="867744" y="159644"/>
                      <a:pt x="843502" y="147523"/>
                    </a:cubicBezTo>
                    <a:cubicBezTo>
                      <a:pt x="840089" y="145816"/>
                      <a:pt x="837273" y="143096"/>
                      <a:pt x="833977" y="141173"/>
                    </a:cubicBezTo>
                    <a:cubicBezTo>
                      <a:pt x="824565" y="135683"/>
                      <a:pt x="815276" y="129906"/>
                      <a:pt x="805402" y="125298"/>
                    </a:cubicBezTo>
                    <a:cubicBezTo>
                      <a:pt x="799336" y="122467"/>
                      <a:pt x="791921" y="122661"/>
                      <a:pt x="786352" y="118948"/>
                    </a:cubicBezTo>
                    <a:cubicBezTo>
                      <a:pt x="783177" y="116831"/>
                      <a:pt x="780240" y="114305"/>
                      <a:pt x="776827" y="112598"/>
                    </a:cubicBezTo>
                    <a:cubicBezTo>
                      <a:pt x="750550" y="99460"/>
                      <a:pt x="787636" y="122893"/>
                      <a:pt x="754602" y="103073"/>
                    </a:cubicBezTo>
                    <a:cubicBezTo>
                      <a:pt x="748058" y="99146"/>
                      <a:pt x="735552" y="90373"/>
                      <a:pt x="735552" y="90373"/>
                    </a:cubicBezTo>
                    <a:cubicBezTo>
                      <a:pt x="720587" y="67925"/>
                      <a:pt x="740131" y="94952"/>
                      <a:pt x="716502" y="71323"/>
                    </a:cubicBezTo>
                    <a:cubicBezTo>
                      <a:pt x="713804" y="68625"/>
                      <a:pt x="713024" y="64311"/>
                      <a:pt x="710152" y="61798"/>
                    </a:cubicBezTo>
                    <a:cubicBezTo>
                      <a:pt x="704409" y="56772"/>
                      <a:pt x="697452" y="53331"/>
                      <a:pt x="691102" y="49098"/>
                    </a:cubicBezTo>
                    <a:cubicBezTo>
                      <a:pt x="687927" y="46981"/>
                      <a:pt x="685279" y="43673"/>
                      <a:pt x="681577" y="42748"/>
                    </a:cubicBezTo>
                    <a:cubicBezTo>
                      <a:pt x="677344" y="41690"/>
                      <a:pt x="672963" y="41105"/>
                      <a:pt x="668877" y="39573"/>
                    </a:cubicBezTo>
                    <a:cubicBezTo>
                      <a:pt x="664445" y="37911"/>
                      <a:pt x="660502" y="35145"/>
                      <a:pt x="656177" y="33223"/>
                    </a:cubicBezTo>
                    <a:cubicBezTo>
                      <a:pt x="650969" y="30908"/>
                      <a:pt x="645638" y="28874"/>
                      <a:pt x="640302" y="26873"/>
                    </a:cubicBezTo>
                    <a:cubicBezTo>
                      <a:pt x="630958" y="23369"/>
                      <a:pt x="611962" y="18171"/>
                      <a:pt x="605377" y="17348"/>
                    </a:cubicBezTo>
                    <a:lnTo>
                      <a:pt x="579977" y="14173"/>
                    </a:lnTo>
                    <a:cubicBezTo>
                      <a:pt x="572569" y="12056"/>
                      <a:pt x="565252" y="9588"/>
                      <a:pt x="557752" y="7823"/>
                    </a:cubicBezTo>
                    <a:cubicBezTo>
                      <a:pt x="547246" y="5351"/>
                      <a:pt x="526002" y="1473"/>
                      <a:pt x="526002" y="1473"/>
                    </a:cubicBezTo>
                    <a:cubicBezTo>
                      <a:pt x="514360" y="2531"/>
                      <a:pt x="498685" y="-4227"/>
                      <a:pt x="491077" y="4648"/>
                    </a:cubicBezTo>
                    <a:cubicBezTo>
                      <a:pt x="482097" y="15125"/>
                      <a:pt x="490745" y="32420"/>
                      <a:pt x="487902" y="45923"/>
                    </a:cubicBezTo>
                    <a:cubicBezTo>
                      <a:pt x="486439" y="52870"/>
                      <a:pt x="482315" y="59066"/>
                      <a:pt x="478377" y="64973"/>
                    </a:cubicBezTo>
                    <a:cubicBezTo>
                      <a:pt x="475886" y="68709"/>
                      <a:pt x="471727" y="71049"/>
                      <a:pt x="468852" y="74498"/>
                    </a:cubicBezTo>
                    <a:cubicBezTo>
                      <a:pt x="453854" y="92496"/>
                      <a:pt x="471679" y="74985"/>
                      <a:pt x="456152" y="96723"/>
                    </a:cubicBezTo>
                    <a:cubicBezTo>
                      <a:pt x="453542" y="100377"/>
                      <a:pt x="449502" y="102799"/>
                      <a:pt x="446627" y="106248"/>
                    </a:cubicBezTo>
                    <a:cubicBezTo>
                      <a:pt x="444184" y="109179"/>
                      <a:pt x="442495" y="112668"/>
                      <a:pt x="440277" y="115773"/>
                    </a:cubicBezTo>
                    <a:cubicBezTo>
                      <a:pt x="437880" y="119129"/>
                      <a:pt x="426896" y="133010"/>
                      <a:pt x="424402" y="137998"/>
                    </a:cubicBezTo>
                    <a:cubicBezTo>
                      <a:pt x="422905" y="140991"/>
                      <a:pt x="422402" y="144389"/>
                      <a:pt x="421227" y="147523"/>
                    </a:cubicBezTo>
                    <a:cubicBezTo>
                      <a:pt x="419226" y="152859"/>
                      <a:pt x="417192" y="158190"/>
                      <a:pt x="414877" y="163398"/>
                    </a:cubicBezTo>
                    <a:cubicBezTo>
                      <a:pt x="412955" y="167723"/>
                      <a:pt x="410189" y="171666"/>
                      <a:pt x="408527" y="176098"/>
                    </a:cubicBezTo>
                    <a:cubicBezTo>
                      <a:pt x="406995" y="180184"/>
                      <a:pt x="406606" y="184618"/>
                      <a:pt x="405352" y="188798"/>
                    </a:cubicBezTo>
                    <a:cubicBezTo>
                      <a:pt x="403429" y="195209"/>
                      <a:pt x="401119" y="201498"/>
                      <a:pt x="399002" y="207848"/>
                    </a:cubicBezTo>
                    <a:cubicBezTo>
                      <a:pt x="397944" y="211023"/>
                      <a:pt x="397683" y="214588"/>
                      <a:pt x="395827" y="217373"/>
                    </a:cubicBezTo>
                    <a:cubicBezTo>
                      <a:pt x="380636" y="240159"/>
                      <a:pt x="388523" y="231027"/>
                      <a:pt x="373602" y="245948"/>
                    </a:cubicBezTo>
                    <a:cubicBezTo>
                      <a:pt x="361897" y="281062"/>
                      <a:pt x="367252" y="258305"/>
                      <a:pt x="364077" y="299923"/>
                    </a:cubicBezTo>
                    <a:close/>
                  </a:path>
                </a:pathLst>
              </a:custGeom>
              <a:solidFill>
                <a:schemeClr val="bg1">
                  <a:lumMod val="50000"/>
                </a:schemeClr>
              </a:solidFill>
              <a:ln w="254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9" name="Freeform 10">
                <a:extLst>
                  <a:ext uri="{FF2B5EF4-FFF2-40B4-BE49-F238E27FC236}">
                    <a16:creationId xmlns:a16="http://schemas.microsoft.com/office/drawing/2014/main" id="{12107268-509C-4C86-AD3D-B459D83F5ADE}"/>
                  </a:ext>
                </a:extLst>
              </p:cNvPr>
              <p:cNvSpPr/>
              <p:nvPr/>
            </p:nvSpPr>
            <p:spPr>
              <a:xfrm>
                <a:off x="7995405" y="2322817"/>
                <a:ext cx="676055" cy="656480"/>
              </a:xfrm>
              <a:custGeom>
                <a:avLst/>
                <a:gdLst>
                  <a:gd name="connsiteX0" fmla="*/ 1203325 w 1204185"/>
                  <a:gd name="connsiteY0" fmla="*/ 15875 h 1463029"/>
                  <a:gd name="connsiteX1" fmla="*/ 1200150 w 1204185"/>
                  <a:gd name="connsiteY1" fmla="*/ 101600 h 1463029"/>
                  <a:gd name="connsiteX2" fmla="*/ 1193800 w 1204185"/>
                  <a:gd name="connsiteY2" fmla="*/ 161925 h 1463029"/>
                  <a:gd name="connsiteX3" fmla="*/ 1187450 w 1204185"/>
                  <a:gd name="connsiteY3" fmla="*/ 209550 h 1463029"/>
                  <a:gd name="connsiteX4" fmla="*/ 1181100 w 1204185"/>
                  <a:gd name="connsiteY4" fmla="*/ 225425 h 1463029"/>
                  <a:gd name="connsiteX5" fmla="*/ 1177925 w 1204185"/>
                  <a:gd name="connsiteY5" fmla="*/ 234950 h 1463029"/>
                  <a:gd name="connsiteX6" fmla="*/ 1174750 w 1204185"/>
                  <a:gd name="connsiteY6" fmla="*/ 247650 h 1463029"/>
                  <a:gd name="connsiteX7" fmla="*/ 1168400 w 1204185"/>
                  <a:gd name="connsiteY7" fmla="*/ 260350 h 1463029"/>
                  <a:gd name="connsiteX8" fmla="*/ 1165225 w 1204185"/>
                  <a:gd name="connsiteY8" fmla="*/ 276225 h 1463029"/>
                  <a:gd name="connsiteX9" fmla="*/ 1162050 w 1204185"/>
                  <a:gd name="connsiteY9" fmla="*/ 285750 h 1463029"/>
                  <a:gd name="connsiteX10" fmla="*/ 1158875 w 1204185"/>
                  <a:gd name="connsiteY10" fmla="*/ 301625 h 1463029"/>
                  <a:gd name="connsiteX11" fmla="*/ 1152525 w 1204185"/>
                  <a:gd name="connsiteY11" fmla="*/ 327025 h 1463029"/>
                  <a:gd name="connsiteX12" fmla="*/ 1149350 w 1204185"/>
                  <a:gd name="connsiteY12" fmla="*/ 358775 h 1463029"/>
                  <a:gd name="connsiteX13" fmla="*/ 1139825 w 1204185"/>
                  <a:gd name="connsiteY13" fmla="*/ 390525 h 1463029"/>
                  <a:gd name="connsiteX14" fmla="*/ 1136650 w 1204185"/>
                  <a:gd name="connsiteY14" fmla="*/ 400050 h 1463029"/>
                  <a:gd name="connsiteX15" fmla="*/ 1127125 w 1204185"/>
                  <a:gd name="connsiteY15" fmla="*/ 419100 h 1463029"/>
                  <a:gd name="connsiteX16" fmla="*/ 1120775 w 1204185"/>
                  <a:gd name="connsiteY16" fmla="*/ 466725 h 1463029"/>
                  <a:gd name="connsiteX17" fmla="*/ 1117600 w 1204185"/>
                  <a:gd name="connsiteY17" fmla="*/ 476250 h 1463029"/>
                  <a:gd name="connsiteX18" fmla="*/ 1104900 w 1204185"/>
                  <a:gd name="connsiteY18" fmla="*/ 479425 h 1463029"/>
                  <a:gd name="connsiteX19" fmla="*/ 1076325 w 1204185"/>
                  <a:gd name="connsiteY19" fmla="*/ 492125 h 1463029"/>
                  <a:gd name="connsiteX20" fmla="*/ 1041400 w 1204185"/>
                  <a:gd name="connsiteY20" fmla="*/ 501650 h 1463029"/>
                  <a:gd name="connsiteX21" fmla="*/ 1031875 w 1204185"/>
                  <a:gd name="connsiteY21" fmla="*/ 508000 h 1463029"/>
                  <a:gd name="connsiteX22" fmla="*/ 1000125 w 1204185"/>
                  <a:gd name="connsiteY22" fmla="*/ 517525 h 1463029"/>
                  <a:gd name="connsiteX23" fmla="*/ 981075 w 1204185"/>
                  <a:gd name="connsiteY23" fmla="*/ 527050 h 1463029"/>
                  <a:gd name="connsiteX24" fmla="*/ 949325 w 1204185"/>
                  <a:gd name="connsiteY24" fmla="*/ 536575 h 1463029"/>
                  <a:gd name="connsiteX25" fmla="*/ 930275 w 1204185"/>
                  <a:gd name="connsiteY25" fmla="*/ 546100 h 1463029"/>
                  <a:gd name="connsiteX26" fmla="*/ 920750 w 1204185"/>
                  <a:gd name="connsiteY26" fmla="*/ 552450 h 1463029"/>
                  <a:gd name="connsiteX27" fmla="*/ 873125 w 1204185"/>
                  <a:gd name="connsiteY27" fmla="*/ 555625 h 1463029"/>
                  <a:gd name="connsiteX28" fmla="*/ 762000 w 1204185"/>
                  <a:gd name="connsiteY28" fmla="*/ 561975 h 1463029"/>
                  <a:gd name="connsiteX29" fmla="*/ 717550 w 1204185"/>
                  <a:gd name="connsiteY29" fmla="*/ 565150 h 1463029"/>
                  <a:gd name="connsiteX30" fmla="*/ 708025 w 1204185"/>
                  <a:gd name="connsiteY30" fmla="*/ 571500 h 1463029"/>
                  <a:gd name="connsiteX31" fmla="*/ 704850 w 1204185"/>
                  <a:gd name="connsiteY31" fmla="*/ 733425 h 1463029"/>
                  <a:gd name="connsiteX32" fmla="*/ 701675 w 1204185"/>
                  <a:gd name="connsiteY32" fmla="*/ 746125 h 1463029"/>
                  <a:gd name="connsiteX33" fmla="*/ 698500 w 1204185"/>
                  <a:gd name="connsiteY33" fmla="*/ 762000 h 1463029"/>
                  <a:gd name="connsiteX34" fmla="*/ 695325 w 1204185"/>
                  <a:gd name="connsiteY34" fmla="*/ 771525 h 1463029"/>
                  <a:gd name="connsiteX35" fmla="*/ 692150 w 1204185"/>
                  <a:gd name="connsiteY35" fmla="*/ 790575 h 1463029"/>
                  <a:gd name="connsiteX36" fmla="*/ 688975 w 1204185"/>
                  <a:gd name="connsiteY36" fmla="*/ 838200 h 1463029"/>
                  <a:gd name="connsiteX37" fmla="*/ 685800 w 1204185"/>
                  <a:gd name="connsiteY37" fmla="*/ 847725 h 1463029"/>
                  <a:gd name="connsiteX38" fmla="*/ 682625 w 1204185"/>
                  <a:gd name="connsiteY38" fmla="*/ 863600 h 1463029"/>
                  <a:gd name="connsiteX39" fmla="*/ 679450 w 1204185"/>
                  <a:gd name="connsiteY39" fmla="*/ 873125 h 1463029"/>
                  <a:gd name="connsiteX40" fmla="*/ 673100 w 1204185"/>
                  <a:gd name="connsiteY40" fmla="*/ 911225 h 1463029"/>
                  <a:gd name="connsiteX41" fmla="*/ 669925 w 1204185"/>
                  <a:gd name="connsiteY41" fmla="*/ 933450 h 1463029"/>
                  <a:gd name="connsiteX42" fmla="*/ 663575 w 1204185"/>
                  <a:gd name="connsiteY42" fmla="*/ 990600 h 1463029"/>
                  <a:gd name="connsiteX43" fmla="*/ 666750 w 1204185"/>
                  <a:gd name="connsiteY43" fmla="*/ 1016000 h 1463029"/>
                  <a:gd name="connsiteX44" fmla="*/ 704850 w 1204185"/>
                  <a:gd name="connsiteY44" fmla="*/ 1009650 h 1463029"/>
                  <a:gd name="connsiteX45" fmla="*/ 714375 w 1204185"/>
                  <a:gd name="connsiteY45" fmla="*/ 1012825 h 1463029"/>
                  <a:gd name="connsiteX46" fmla="*/ 720725 w 1204185"/>
                  <a:gd name="connsiteY46" fmla="*/ 1035050 h 1463029"/>
                  <a:gd name="connsiteX47" fmla="*/ 727075 w 1204185"/>
                  <a:gd name="connsiteY47" fmla="*/ 1054100 h 1463029"/>
                  <a:gd name="connsiteX48" fmla="*/ 733425 w 1204185"/>
                  <a:gd name="connsiteY48" fmla="*/ 1073150 h 1463029"/>
                  <a:gd name="connsiteX49" fmla="*/ 736600 w 1204185"/>
                  <a:gd name="connsiteY49" fmla="*/ 1082675 h 1463029"/>
                  <a:gd name="connsiteX50" fmla="*/ 739775 w 1204185"/>
                  <a:gd name="connsiteY50" fmla="*/ 1092200 h 1463029"/>
                  <a:gd name="connsiteX51" fmla="*/ 752475 w 1204185"/>
                  <a:gd name="connsiteY51" fmla="*/ 1111250 h 1463029"/>
                  <a:gd name="connsiteX52" fmla="*/ 758825 w 1204185"/>
                  <a:gd name="connsiteY52" fmla="*/ 1120775 h 1463029"/>
                  <a:gd name="connsiteX53" fmla="*/ 762000 w 1204185"/>
                  <a:gd name="connsiteY53" fmla="*/ 1130300 h 1463029"/>
                  <a:gd name="connsiteX54" fmla="*/ 774700 w 1204185"/>
                  <a:gd name="connsiteY54" fmla="*/ 1149350 h 1463029"/>
                  <a:gd name="connsiteX55" fmla="*/ 762000 w 1204185"/>
                  <a:gd name="connsiteY55" fmla="*/ 1168400 h 1463029"/>
                  <a:gd name="connsiteX56" fmla="*/ 749300 w 1204185"/>
                  <a:gd name="connsiteY56" fmla="*/ 1187450 h 1463029"/>
                  <a:gd name="connsiteX57" fmla="*/ 742950 w 1204185"/>
                  <a:gd name="connsiteY57" fmla="*/ 1196975 h 1463029"/>
                  <a:gd name="connsiteX58" fmla="*/ 733425 w 1204185"/>
                  <a:gd name="connsiteY58" fmla="*/ 1203325 h 1463029"/>
                  <a:gd name="connsiteX59" fmla="*/ 720725 w 1204185"/>
                  <a:gd name="connsiteY59" fmla="*/ 1231900 h 1463029"/>
                  <a:gd name="connsiteX60" fmla="*/ 711200 w 1204185"/>
                  <a:gd name="connsiteY60" fmla="*/ 1238250 h 1463029"/>
                  <a:gd name="connsiteX61" fmla="*/ 698500 w 1204185"/>
                  <a:gd name="connsiteY61" fmla="*/ 1270000 h 1463029"/>
                  <a:gd name="connsiteX62" fmla="*/ 695325 w 1204185"/>
                  <a:gd name="connsiteY62" fmla="*/ 1279525 h 1463029"/>
                  <a:gd name="connsiteX63" fmla="*/ 688975 w 1204185"/>
                  <a:gd name="connsiteY63" fmla="*/ 1289050 h 1463029"/>
                  <a:gd name="connsiteX64" fmla="*/ 682625 w 1204185"/>
                  <a:gd name="connsiteY64" fmla="*/ 1308100 h 1463029"/>
                  <a:gd name="connsiteX65" fmla="*/ 679450 w 1204185"/>
                  <a:gd name="connsiteY65" fmla="*/ 1317625 h 1463029"/>
                  <a:gd name="connsiteX66" fmla="*/ 676275 w 1204185"/>
                  <a:gd name="connsiteY66" fmla="*/ 1327150 h 1463029"/>
                  <a:gd name="connsiteX67" fmla="*/ 669925 w 1204185"/>
                  <a:gd name="connsiteY67" fmla="*/ 1336675 h 1463029"/>
                  <a:gd name="connsiteX68" fmla="*/ 650875 w 1204185"/>
                  <a:gd name="connsiteY68" fmla="*/ 1349375 h 1463029"/>
                  <a:gd name="connsiteX69" fmla="*/ 638175 w 1204185"/>
                  <a:gd name="connsiteY69" fmla="*/ 1368425 h 1463029"/>
                  <a:gd name="connsiteX70" fmla="*/ 631825 w 1204185"/>
                  <a:gd name="connsiteY70" fmla="*/ 1377950 h 1463029"/>
                  <a:gd name="connsiteX71" fmla="*/ 622300 w 1204185"/>
                  <a:gd name="connsiteY71" fmla="*/ 1384300 h 1463029"/>
                  <a:gd name="connsiteX72" fmla="*/ 612775 w 1204185"/>
                  <a:gd name="connsiteY72" fmla="*/ 1403350 h 1463029"/>
                  <a:gd name="connsiteX73" fmla="*/ 603250 w 1204185"/>
                  <a:gd name="connsiteY73" fmla="*/ 1406525 h 1463029"/>
                  <a:gd name="connsiteX74" fmla="*/ 593725 w 1204185"/>
                  <a:gd name="connsiteY74" fmla="*/ 1412875 h 1463029"/>
                  <a:gd name="connsiteX75" fmla="*/ 574675 w 1204185"/>
                  <a:gd name="connsiteY75" fmla="*/ 1419225 h 1463029"/>
                  <a:gd name="connsiteX76" fmla="*/ 555625 w 1204185"/>
                  <a:gd name="connsiteY76" fmla="*/ 1425575 h 1463029"/>
                  <a:gd name="connsiteX77" fmla="*/ 536575 w 1204185"/>
                  <a:gd name="connsiteY77" fmla="*/ 1431925 h 1463029"/>
                  <a:gd name="connsiteX78" fmla="*/ 527050 w 1204185"/>
                  <a:gd name="connsiteY78" fmla="*/ 1435100 h 1463029"/>
                  <a:gd name="connsiteX79" fmla="*/ 450850 w 1204185"/>
                  <a:gd name="connsiteY79" fmla="*/ 1441450 h 1463029"/>
                  <a:gd name="connsiteX80" fmla="*/ 434975 w 1204185"/>
                  <a:gd name="connsiteY80" fmla="*/ 1444625 h 1463029"/>
                  <a:gd name="connsiteX81" fmla="*/ 415925 w 1204185"/>
                  <a:gd name="connsiteY81" fmla="*/ 1447800 h 1463029"/>
                  <a:gd name="connsiteX82" fmla="*/ 387350 w 1204185"/>
                  <a:gd name="connsiteY82" fmla="*/ 1450975 h 1463029"/>
                  <a:gd name="connsiteX83" fmla="*/ 365125 w 1204185"/>
                  <a:gd name="connsiteY83" fmla="*/ 1454150 h 1463029"/>
                  <a:gd name="connsiteX84" fmla="*/ 346075 w 1204185"/>
                  <a:gd name="connsiteY84" fmla="*/ 1457325 h 1463029"/>
                  <a:gd name="connsiteX85" fmla="*/ 307975 w 1204185"/>
                  <a:gd name="connsiteY85" fmla="*/ 1460500 h 1463029"/>
                  <a:gd name="connsiteX86" fmla="*/ 250825 w 1204185"/>
                  <a:gd name="connsiteY86" fmla="*/ 1457325 h 1463029"/>
                  <a:gd name="connsiteX87" fmla="*/ 247650 w 1204185"/>
                  <a:gd name="connsiteY87" fmla="*/ 1416050 h 1463029"/>
                  <a:gd name="connsiteX88" fmla="*/ 244475 w 1204185"/>
                  <a:gd name="connsiteY88" fmla="*/ 1400175 h 1463029"/>
                  <a:gd name="connsiteX89" fmla="*/ 234950 w 1204185"/>
                  <a:gd name="connsiteY89" fmla="*/ 1368425 h 1463029"/>
                  <a:gd name="connsiteX90" fmla="*/ 231775 w 1204185"/>
                  <a:gd name="connsiteY90" fmla="*/ 1358900 h 1463029"/>
                  <a:gd name="connsiteX91" fmla="*/ 228600 w 1204185"/>
                  <a:gd name="connsiteY91" fmla="*/ 1349375 h 1463029"/>
                  <a:gd name="connsiteX92" fmla="*/ 222250 w 1204185"/>
                  <a:gd name="connsiteY92" fmla="*/ 1317625 h 1463029"/>
                  <a:gd name="connsiteX93" fmla="*/ 219075 w 1204185"/>
                  <a:gd name="connsiteY93" fmla="*/ 1273175 h 1463029"/>
                  <a:gd name="connsiteX94" fmla="*/ 215900 w 1204185"/>
                  <a:gd name="connsiteY94" fmla="*/ 1257300 h 1463029"/>
                  <a:gd name="connsiteX95" fmla="*/ 219075 w 1204185"/>
                  <a:gd name="connsiteY95" fmla="*/ 1143000 h 1463029"/>
                  <a:gd name="connsiteX96" fmla="*/ 225425 w 1204185"/>
                  <a:gd name="connsiteY96" fmla="*/ 1123950 h 1463029"/>
                  <a:gd name="connsiteX97" fmla="*/ 228600 w 1204185"/>
                  <a:gd name="connsiteY97" fmla="*/ 1114425 h 1463029"/>
                  <a:gd name="connsiteX98" fmla="*/ 231775 w 1204185"/>
                  <a:gd name="connsiteY98" fmla="*/ 1104900 h 1463029"/>
                  <a:gd name="connsiteX99" fmla="*/ 238125 w 1204185"/>
                  <a:gd name="connsiteY99" fmla="*/ 1095375 h 1463029"/>
                  <a:gd name="connsiteX100" fmla="*/ 247650 w 1204185"/>
                  <a:gd name="connsiteY100" fmla="*/ 1076325 h 1463029"/>
                  <a:gd name="connsiteX101" fmla="*/ 257175 w 1204185"/>
                  <a:gd name="connsiteY101" fmla="*/ 1066800 h 1463029"/>
                  <a:gd name="connsiteX102" fmla="*/ 276225 w 1204185"/>
                  <a:gd name="connsiteY102" fmla="*/ 1050925 h 1463029"/>
                  <a:gd name="connsiteX103" fmla="*/ 288925 w 1204185"/>
                  <a:gd name="connsiteY103" fmla="*/ 1031875 h 1463029"/>
                  <a:gd name="connsiteX104" fmla="*/ 298450 w 1204185"/>
                  <a:gd name="connsiteY104" fmla="*/ 1012825 h 1463029"/>
                  <a:gd name="connsiteX105" fmla="*/ 263525 w 1204185"/>
                  <a:gd name="connsiteY105" fmla="*/ 1006475 h 1463029"/>
                  <a:gd name="connsiteX106" fmla="*/ 244475 w 1204185"/>
                  <a:gd name="connsiteY106" fmla="*/ 1003300 h 1463029"/>
                  <a:gd name="connsiteX107" fmla="*/ 234950 w 1204185"/>
                  <a:gd name="connsiteY107" fmla="*/ 1000125 h 1463029"/>
                  <a:gd name="connsiteX108" fmla="*/ 215900 w 1204185"/>
                  <a:gd name="connsiteY108" fmla="*/ 996950 h 1463029"/>
                  <a:gd name="connsiteX109" fmla="*/ 196850 w 1204185"/>
                  <a:gd name="connsiteY109" fmla="*/ 990600 h 1463029"/>
                  <a:gd name="connsiteX110" fmla="*/ 187325 w 1204185"/>
                  <a:gd name="connsiteY110" fmla="*/ 987425 h 1463029"/>
                  <a:gd name="connsiteX111" fmla="*/ 177800 w 1204185"/>
                  <a:gd name="connsiteY111" fmla="*/ 984250 h 1463029"/>
                  <a:gd name="connsiteX112" fmla="*/ 158750 w 1204185"/>
                  <a:gd name="connsiteY112" fmla="*/ 974725 h 1463029"/>
                  <a:gd name="connsiteX113" fmla="*/ 146050 w 1204185"/>
                  <a:gd name="connsiteY113" fmla="*/ 955675 h 1463029"/>
                  <a:gd name="connsiteX114" fmla="*/ 139700 w 1204185"/>
                  <a:gd name="connsiteY114" fmla="*/ 946150 h 1463029"/>
                  <a:gd name="connsiteX115" fmla="*/ 139700 w 1204185"/>
                  <a:gd name="connsiteY115" fmla="*/ 841375 h 1463029"/>
                  <a:gd name="connsiteX116" fmla="*/ 133350 w 1204185"/>
                  <a:gd name="connsiteY116" fmla="*/ 809625 h 1463029"/>
                  <a:gd name="connsiteX117" fmla="*/ 123825 w 1204185"/>
                  <a:gd name="connsiteY117" fmla="*/ 777875 h 1463029"/>
                  <a:gd name="connsiteX118" fmla="*/ 117475 w 1204185"/>
                  <a:gd name="connsiteY118" fmla="*/ 733425 h 1463029"/>
                  <a:gd name="connsiteX119" fmla="*/ 114300 w 1204185"/>
                  <a:gd name="connsiteY119" fmla="*/ 704850 h 1463029"/>
                  <a:gd name="connsiteX120" fmla="*/ 111125 w 1204185"/>
                  <a:gd name="connsiteY120" fmla="*/ 695325 h 1463029"/>
                  <a:gd name="connsiteX121" fmla="*/ 107950 w 1204185"/>
                  <a:gd name="connsiteY121" fmla="*/ 682625 h 1463029"/>
                  <a:gd name="connsiteX122" fmla="*/ 101600 w 1204185"/>
                  <a:gd name="connsiteY122" fmla="*/ 660400 h 1463029"/>
                  <a:gd name="connsiteX123" fmla="*/ 95250 w 1204185"/>
                  <a:gd name="connsiteY123" fmla="*/ 600075 h 1463029"/>
                  <a:gd name="connsiteX124" fmla="*/ 85725 w 1204185"/>
                  <a:gd name="connsiteY124" fmla="*/ 568325 h 1463029"/>
                  <a:gd name="connsiteX125" fmla="*/ 82550 w 1204185"/>
                  <a:gd name="connsiteY125" fmla="*/ 558800 h 1463029"/>
                  <a:gd name="connsiteX126" fmla="*/ 76200 w 1204185"/>
                  <a:gd name="connsiteY126" fmla="*/ 536575 h 1463029"/>
                  <a:gd name="connsiteX127" fmla="*/ 73025 w 1204185"/>
                  <a:gd name="connsiteY127" fmla="*/ 523875 h 1463029"/>
                  <a:gd name="connsiteX128" fmla="*/ 69850 w 1204185"/>
                  <a:gd name="connsiteY128" fmla="*/ 514350 h 1463029"/>
                  <a:gd name="connsiteX129" fmla="*/ 63500 w 1204185"/>
                  <a:gd name="connsiteY129" fmla="*/ 485775 h 1463029"/>
                  <a:gd name="connsiteX130" fmla="*/ 60325 w 1204185"/>
                  <a:gd name="connsiteY130" fmla="*/ 476250 h 1463029"/>
                  <a:gd name="connsiteX131" fmla="*/ 47625 w 1204185"/>
                  <a:gd name="connsiteY131" fmla="*/ 457200 h 1463029"/>
                  <a:gd name="connsiteX132" fmla="*/ 41275 w 1204185"/>
                  <a:gd name="connsiteY132" fmla="*/ 447675 h 1463029"/>
                  <a:gd name="connsiteX133" fmla="*/ 34925 w 1204185"/>
                  <a:gd name="connsiteY133" fmla="*/ 438150 h 1463029"/>
                  <a:gd name="connsiteX134" fmla="*/ 25400 w 1204185"/>
                  <a:gd name="connsiteY134" fmla="*/ 406400 h 1463029"/>
                  <a:gd name="connsiteX135" fmla="*/ 22225 w 1204185"/>
                  <a:gd name="connsiteY135" fmla="*/ 361950 h 1463029"/>
                  <a:gd name="connsiteX136" fmla="*/ 12700 w 1204185"/>
                  <a:gd name="connsiteY136" fmla="*/ 320675 h 1463029"/>
                  <a:gd name="connsiteX137" fmla="*/ 9525 w 1204185"/>
                  <a:gd name="connsiteY137" fmla="*/ 307975 h 1463029"/>
                  <a:gd name="connsiteX138" fmla="*/ 6350 w 1204185"/>
                  <a:gd name="connsiteY138" fmla="*/ 298450 h 1463029"/>
                  <a:gd name="connsiteX139" fmla="*/ 0 w 1204185"/>
                  <a:gd name="connsiteY139" fmla="*/ 273050 h 1463029"/>
                  <a:gd name="connsiteX140" fmla="*/ 19050 w 1204185"/>
                  <a:gd name="connsiteY140" fmla="*/ 263525 h 1463029"/>
                  <a:gd name="connsiteX141" fmla="*/ 38100 w 1204185"/>
                  <a:gd name="connsiteY141" fmla="*/ 254000 h 1463029"/>
                  <a:gd name="connsiteX142" fmla="*/ 38100 w 1204185"/>
                  <a:gd name="connsiteY142" fmla="*/ 187325 h 1463029"/>
                  <a:gd name="connsiteX143" fmla="*/ 63500 w 1204185"/>
                  <a:gd name="connsiteY143" fmla="*/ 174625 h 1463029"/>
                  <a:gd name="connsiteX144" fmla="*/ 98425 w 1204185"/>
                  <a:gd name="connsiteY144" fmla="*/ 149225 h 1463029"/>
                  <a:gd name="connsiteX145" fmla="*/ 127000 w 1204185"/>
                  <a:gd name="connsiteY145" fmla="*/ 133350 h 1463029"/>
                  <a:gd name="connsiteX146" fmla="*/ 146050 w 1204185"/>
                  <a:gd name="connsiteY146" fmla="*/ 120650 h 1463029"/>
                  <a:gd name="connsiteX147" fmla="*/ 165100 w 1204185"/>
                  <a:gd name="connsiteY147" fmla="*/ 107950 h 1463029"/>
                  <a:gd name="connsiteX148" fmla="*/ 174625 w 1204185"/>
                  <a:gd name="connsiteY148" fmla="*/ 104775 h 1463029"/>
                  <a:gd name="connsiteX149" fmla="*/ 203200 w 1204185"/>
                  <a:gd name="connsiteY149" fmla="*/ 88900 h 1463029"/>
                  <a:gd name="connsiteX150" fmla="*/ 222250 w 1204185"/>
                  <a:gd name="connsiteY150" fmla="*/ 73025 h 1463029"/>
                  <a:gd name="connsiteX151" fmla="*/ 231775 w 1204185"/>
                  <a:gd name="connsiteY151" fmla="*/ 63500 h 1463029"/>
                  <a:gd name="connsiteX152" fmla="*/ 250825 w 1204185"/>
                  <a:gd name="connsiteY152" fmla="*/ 50800 h 1463029"/>
                  <a:gd name="connsiteX153" fmla="*/ 260350 w 1204185"/>
                  <a:gd name="connsiteY153" fmla="*/ 57150 h 1463029"/>
                  <a:gd name="connsiteX154" fmla="*/ 266700 w 1204185"/>
                  <a:gd name="connsiteY154" fmla="*/ 66675 h 1463029"/>
                  <a:gd name="connsiteX155" fmla="*/ 276225 w 1204185"/>
                  <a:gd name="connsiteY155" fmla="*/ 69850 h 1463029"/>
                  <a:gd name="connsiteX156" fmla="*/ 285750 w 1204185"/>
                  <a:gd name="connsiteY156" fmla="*/ 63500 h 1463029"/>
                  <a:gd name="connsiteX157" fmla="*/ 301625 w 1204185"/>
                  <a:gd name="connsiteY157" fmla="*/ 47625 h 1463029"/>
                  <a:gd name="connsiteX158" fmla="*/ 311150 w 1204185"/>
                  <a:gd name="connsiteY158" fmla="*/ 28575 h 1463029"/>
                  <a:gd name="connsiteX159" fmla="*/ 307975 w 1204185"/>
                  <a:gd name="connsiteY159" fmla="*/ 19050 h 1463029"/>
                  <a:gd name="connsiteX160" fmla="*/ 311150 w 1204185"/>
                  <a:gd name="connsiteY160" fmla="*/ 9525 h 1463029"/>
                  <a:gd name="connsiteX161" fmla="*/ 320675 w 1204185"/>
                  <a:gd name="connsiteY161" fmla="*/ 6350 h 1463029"/>
                  <a:gd name="connsiteX162" fmla="*/ 330200 w 1204185"/>
                  <a:gd name="connsiteY162" fmla="*/ 0 h 1463029"/>
                  <a:gd name="connsiteX163" fmla="*/ 349250 w 1204185"/>
                  <a:gd name="connsiteY163" fmla="*/ 6350 h 1463029"/>
                  <a:gd name="connsiteX164" fmla="*/ 368300 w 1204185"/>
                  <a:gd name="connsiteY164" fmla="*/ 19050 h 1463029"/>
                  <a:gd name="connsiteX165" fmla="*/ 387350 w 1204185"/>
                  <a:gd name="connsiteY165" fmla="*/ 25400 h 1463029"/>
                  <a:gd name="connsiteX166" fmla="*/ 409575 w 1204185"/>
                  <a:gd name="connsiteY166" fmla="*/ 38100 h 1463029"/>
                  <a:gd name="connsiteX167" fmla="*/ 457200 w 1204185"/>
                  <a:gd name="connsiteY167" fmla="*/ 44450 h 1463029"/>
                  <a:gd name="connsiteX168" fmla="*/ 488950 w 1204185"/>
                  <a:gd name="connsiteY168" fmla="*/ 47625 h 1463029"/>
                  <a:gd name="connsiteX169" fmla="*/ 504825 w 1204185"/>
                  <a:gd name="connsiteY169" fmla="*/ 50800 h 1463029"/>
                  <a:gd name="connsiteX170" fmla="*/ 546100 w 1204185"/>
                  <a:gd name="connsiteY170" fmla="*/ 53975 h 1463029"/>
                  <a:gd name="connsiteX171" fmla="*/ 606425 w 1204185"/>
                  <a:gd name="connsiteY171" fmla="*/ 63500 h 1463029"/>
                  <a:gd name="connsiteX172" fmla="*/ 647700 w 1204185"/>
                  <a:gd name="connsiteY172" fmla="*/ 66675 h 1463029"/>
                  <a:gd name="connsiteX173" fmla="*/ 768350 w 1204185"/>
                  <a:gd name="connsiteY173" fmla="*/ 63500 h 1463029"/>
                  <a:gd name="connsiteX174" fmla="*/ 777875 w 1204185"/>
                  <a:gd name="connsiteY174" fmla="*/ 60325 h 1463029"/>
                  <a:gd name="connsiteX175" fmla="*/ 790575 w 1204185"/>
                  <a:gd name="connsiteY175" fmla="*/ 57150 h 1463029"/>
                  <a:gd name="connsiteX176" fmla="*/ 800100 w 1204185"/>
                  <a:gd name="connsiteY176" fmla="*/ 53975 h 1463029"/>
                  <a:gd name="connsiteX177" fmla="*/ 812800 w 1204185"/>
                  <a:gd name="connsiteY177" fmla="*/ 50800 h 1463029"/>
                  <a:gd name="connsiteX178" fmla="*/ 831850 w 1204185"/>
                  <a:gd name="connsiteY178" fmla="*/ 44450 h 1463029"/>
                  <a:gd name="connsiteX179" fmla="*/ 847725 w 1204185"/>
                  <a:gd name="connsiteY179" fmla="*/ 41275 h 1463029"/>
                  <a:gd name="connsiteX180" fmla="*/ 863600 w 1204185"/>
                  <a:gd name="connsiteY180" fmla="*/ 34925 h 1463029"/>
                  <a:gd name="connsiteX181" fmla="*/ 892175 w 1204185"/>
                  <a:gd name="connsiteY181" fmla="*/ 28575 h 1463029"/>
                  <a:gd name="connsiteX182" fmla="*/ 917575 w 1204185"/>
                  <a:gd name="connsiteY182" fmla="*/ 22225 h 1463029"/>
                  <a:gd name="connsiteX183" fmla="*/ 1095375 w 1204185"/>
                  <a:gd name="connsiteY183" fmla="*/ 15875 h 1463029"/>
                  <a:gd name="connsiteX184" fmla="*/ 1136650 w 1204185"/>
                  <a:gd name="connsiteY184" fmla="*/ 12700 h 1463029"/>
                  <a:gd name="connsiteX185" fmla="*/ 1158875 w 1204185"/>
                  <a:gd name="connsiteY185" fmla="*/ 9525 h 1463029"/>
                  <a:gd name="connsiteX186" fmla="*/ 1187450 w 1204185"/>
                  <a:gd name="connsiteY186" fmla="*/ 6350 h 1463029"/>
                  <a:gd name="connsiteX187" fmla="*/ 1203325 w 1204185"/>
                  <a:gd name="connsiteY187" fmla="*/ 9525 h 1463029"/>
                  <a:gd name="connsiteX188" fmla="*/ 1203325 w 1204185"/>
                  <a:gd name="connsiteY188" fmla="*/ 15875 h 1463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1204185" h="1463029">
                    <a:moveTo>
                      <a:pt x="1203325" y="15875"/>
                    </a:moveTo>
                    <a:cubicBezTo>
                      <a:pt x="1202796" y="31221"/>
                      <a:pt x="1201653" y="73045"/>
                      <a:pt x="1200150" y="101600"/>
                    </a:cubicBezTo>
                    <a:cubicBezTo>
                      <a:pt x="1198908" y="125190"/>
                      <a:pt x="1196450" y="139401"/>
                      <a:pt x="1193800" y="161925"/>
                    </a:cubicBezTo>
                    <a:cubicBezTo>
                      <a:pt x="1192926" y="169352"/>
                      <a:pt x="1190177" y="199550"/>
                      <a:pt x="1187450" y="209550"/>
                    </a:cubicBezTo>
                    <a:cubicBezTo>
                      <a:pt x="1185950" y="215048"/>
                      <a:pt x="1183101" y="220089"/>
                      <a:pt x="1181100" y="225425"/>
                    </a:cubicBezTo>
                    <a:cubicBezTo>
                      <a:pt x="1179925" y="228559"/>
                      <a:pt x="1178844" y="231732"/>
                      <a:pt x="1177925" y="234950"/>
                    </a:cubicBezTo>
                    <a:cubicBezTo>
                      <a:pt x="1176726" y="239146"/>
                      <a:pt x="1176282" y="243564"/>
                      <a:pt x="1174750" y="247650"/>
                    </a:cubicBezTo>
                    <a:cubicBezTo>
                      <a:pt x="1173088" y="252082"/>
                      <a:pt x="1170517" y="256117"/>
                      <a:pt x="1168400" y="260350"/>
                    </a:cubicBezTo>
                    <a:cubicBezTo>
                      <a:pt x="1167342" y="265642"/>
                      <a:pt x="1166534" y="270990"/>
                      <a:pt x="1165225" y="276225"/>
                    </a:cubicBezTo>
                    <a:cubicBezTo>
                      <a:pt x="1164413" y="279472"/>
                      <a:pt x="1162862" y="282503"/>
                      <a:pt x="1162050" y="285750"/>
                    </a:cubicBezTo>
                    <a:cubicBezTo>
                      <a:pt x="1160741" y="290985"/>
                      <a:pt x="1160088" y="296367"/>
                      <a:pt x="1158875" y="301625"/>
                    </a:cubicBezTo>
                    <a:cubicBezTo>
                      <a:pt x="1156913" y="310129"/>
                      <a:pt x="1152525" y="327025"/>
                      <a:pt x="1152525" y="327025"/>
                    </a:cubicBezTo>
                    <a:cubicBezTo>
                      <a:pt x="1151467" y="337608"/>
                      <a:pt x="1150854" y="348246"/>
                      <a:pt x="1149350" y="358775"/>
                    </a:cubicBezTo>
                    <a:cubicBezTo>
                      <a:pt x="1148150" y="367172"/>
                      <a:pt x="1142035" y="383896"/>
                      <a:pt x="1139825" y="390525"/>
                    </a:cubicBezTo>
                    <a:cubicBezTo>
                      <a:pt x="1138767" y="393700"/>
                      <a:pt x="1138506" y="397265"/>
                      <a:pt x="1136650" y="400050"/>
                    </a:cubicBezTo>
                    <a:cubicBezTo>
                      <a:pt x="1128444" y="412360"/>
                      <a:pt x="1131507" y="405955"/>
                      <a:pt x="1127125" y="419100"/>
                    </a:cubicBezTo>
                    <a:cubicBezTo>
                      <a:pt x="1125141" y="438938"/>
                      <a:pt x="1125159" y="449189"/>
                      <a:pt x="1120775" y="466725"/>
                    </a:cubicBezTo>
                    <a:cubicBezTo>
                      <a:pt x="1119963" y="469972"/>
                      <a:pt x="1120213" y="474159"/>
                      <a:pt x="1117600" y="476250"/>
                    </a:cubicBezTo>
                    <a:cubicBezTo>
                      <a:pt x="1114193" y="478976"/>
                      <a:pt x="1109133" y="478367"/>
                      <a:pt x="1104900" y="479425"/>
                    </a:cubicBezTo>
                    <a:cubicBezTo>
                      <a:pt x="1093498" y="487026"/>
                      <a:pt x="1092518" y="488886"/>
                      <a:pt x="1076325" y="492125"/>
                    </a:cubicBezTo>
                    <a:cubicBezTo>
                      <a:pt x="1067805" y="493829"/>
                      <a:pt x="1048306" y="497046"/>
                      <a:pt x="1041400" y="501650"/>
                    </a:cubicBezTo>
                    <a:cubicBezTo>
                      <a:pt x="1038225" y="503767"/>
                      <a:pt x="1035382" y="506497"/>
                      <a:pt x="1031875" y="508000"/>
                    </a:cubicBezTo>
                    <a:cubicBezTo>
                      <a:pt x="1019451" y="513325"/>
                      <a:pt x="1012930" y="508988"/>
                      <a:pt x="1000125" y="517525"/>
                    </a:cubicBezTo>
                    <a:cubicBezTo>
                      <a:pt x="989689" y="524482"/>
                      <a:pt x="992577" y="523764"/>
                      <a:pt x="981075" y="527050"/>
                    </a:cubicBezTo>
                    <a:cubicBezTo>
                      <a:pt x="973310" y="529269"/>
                      <a:pt x="954984" y="532802"/>
                      <a:pt x="949325" y="536575"/>
                    </a:cubicBezTo>
                    <a:cubicBezTo>
                      <a:pt x="922028" y="554773"/>
                      <a:pt x="956565" y="532955"/>
                      <a:pt x="930275" y="546100"/>
                    </a:cubicBezTo>
                    <a:cubicBezTo>
                      <a:pt x="926862" y="547807"/>
                      <a:pt x="924514" y="551823"/>
                      <a:pt x="920750" y="552450"/>
                    </a:cubicBezTo>
                    <a:cubicBezTo>
                      <a:pt x="905056" y="555066"/>
                      <a:pt x="889000" y="554567"/>
                      <a:pt x="873125" y="555625"/>
                    </a:cubicBezTo>
                    <a:cubicBezTo>
                      <a:pt x="821716" y="564193"/>
                      <a:pt x="870371" y="556935"/>
                      <a:pt x="762000" y="561975"/>
                    </a:cubicBezTo>
                    <a:cubicBezTo>
                      <a:pt x="747162" y="562665"/>
                      <a:pt x="732367" y="564092"/>
                      <a:pt x="717550" y="565150"/>
                    </a:cubicBezTo>
                    <a:cubicBezTo>
                      <a:pt x="714375" y="567267"/>
                      <a:pt x="708312" y="567695"/>
                      <a:pt x="708025" y="571500"/>
                    </a:cubicBezTo>
                    <a:cubicBezTo>
                      <a:pt x="703962" y="625332"/>
                      <a:pt x="706812" y="679475"/>
                      <a:pt x="704850" y="733425"/>
                    </a:cubicBezTo>
                    <a:cubicBezTo>
                      <a:pt x="704691" y="737786"/>
                      <a:pt x="702622" y="741865"/>
                      <a:pt x="701675" y="746125"/>
                    </a:cubicBezTo>
                    <a:cubicBezTo>
                      <a:pt x="700504" y="751393"/>
                      <a:pt x="699809" y="756765"/>
                      <a:pt x="698500" y="762000"/>
                    </a:cubicBezTo>
                    <a:cubicBezTo>
                      <a:pt x="697688" y="765247"/>
                      <a:pt x="696051" y="768258"/>
                      <a:pt x="695325" y="771525"/>
                    </a:cubicBezTo>
                    <a:cubicBezTo>
                      <a:pt x="693928" y="777809"/>
                      <a:pt x="693208" y="784225"/>
                      <a:pt x="692150" y="790575"/>
                    </a:cubicBezTo>
                    <a:cubicBezTo>
                      <a:pt x="691092" y="806450"/>
                      <a:pt x="690732" y="822387"/>
                      <a:pt x="688975" y="838200"/>
                    </a:cubicBezTo>
                    <a:cubicBezTo>
                      <a:pt x="688605" y="841526"/>
                      <a:pt x="686612" y="844478"/>
                      <a:pt x="685800" y="847725"/>
                    </a:cubicBezTo>
                    <a:cubicBezTo>
                      <a:pt x="684491" y="852960"/>
                      <a:pt x="683934" y="858365"/>
                      <a:pt x="682625" y="863600"/>
                    </a:cubicBezTo>
                    <a:cubicBezTo>
                      <a:pt x="681813" y="866847"/>
                      <a:pt x="680106" y="869843"/>
                      <a:pt x="679450" y="873125"/>
                    </a:cubicBezTo>
                    <a:cubicBezTo>
                      <a:pt x="676925" y="885750"/>
                      <a:pt x="674921" y="898479"/>
                      <a:pt x="673100" y="911225"/>
                    </a:cubicBezTo>
                    <a:cubicBezTo>
                      <a:pt x="672042" y="918633"/>
                      <a:pt x="670635" y="926000"/>
                      <a:pt x="669925" y="933450"/>
                    </a:cubicBezTo>
                    <a:cubicBezTo>
                      <a:pt x="664562" y="989761"/>
                      <a:pt x="670904" y="961284"/>
                      <a:pt x="663575" y="990600"/>
                    </a:cubicBezTo>
                    <a:cubicBezTo>
                      <a:pt x="664633" y="999067"/>
                      <a:pt x="659760" y="1011107"/>
                      <a:pt x="666750" y="1016000"/>
                    </a:cubicBezTo>
                    <a:cubicBezTo>
                      <a:pt x="673610" y="1020802"/>
                      <a:pt x="694978" y="1012941"/>
                      <a:pt x="704850" y="1009650"/>
                    </a:cubicBezTo>
                    <a:cubicBezTo>
                      <a:pt x="708025" y="1010708"/>
                      <a:pt x="712008" y="1010458"/>
                      <a:pt x="714375" y="1012825"/>
                    </a:cubicBezTo>
                    <a:cubicBezTo>
                      <a:pt x="715899" y="1014349"/>
                      <a:pt x="720690" y="1034932"/>
                      <a:pt x="720725" y="1035050"/>
                    </a:cubicBezTo>
                    <a:cubicBezTo>
                      <a:pt x="722648" y="1041461"/>
                      <a:pt x="724958" y="1047750"/>
                      <a:pt x="727075" y="1054100"/>
                    </a:cubicBezTo>
                    <a:lnTo>
                      <a:pt x="733425" y="1073150"/>
                    </a:lnTo>
                    <a:lnTo>
                      <a:pt x="736600" y="1082675"/>
                    </a:lnTo>
                    <a:cubicBezTo>
                      <a:pt x="737658" y="1085850"/>
                      <a:pt x="737919" y="1089415"/>
                      <a:pt x="739775" y="1092200"/>
                    </a:cubicBezTo>
                    <a:lnTo>
                      <a:pt x="752475" y="1111250"/>
                    </a:lnTo>
                    <a:cubicBezTo>
                      <a:pt x="754592" y="1114425"/>
                      <a:pt x="757618" y="1117155"/>
                      <a:pt x="758825" y="1120775"/>
                    </a:cubicBezTo>
                    <a:cubicBezTo>
                      <a:pt x="759883" y="1123950"/>
                      <a:pt x="760375" y="1127374"/>
                      <a:pt x="762000" y="1130300"/>
                    </a:cubicBezTo>
                    <a:cubicBezTo>
                      <a:pt x="765706" y="1136971"/>
                      <a:pt x="774700" y="1149350"/>
                      <a:pt x="774700" y="1149350"/>
                    </a:cubicBezTo>
                    <a:cubicBezTo>
                      <a:pt x="766933" y="1188185"/>
                      <a:pt x="779085" y="1151315"/>
                      <a:pt x="762000" y="1168400"/>
                    </a:cubicBezTo>
                    <a:cubicBezTo>
                      <a:pt x="756604" y="1173796"/>
                      <a:pt x="753533" y="1181100"/>
                      <a:pt x="749300" y="1187450"/>
                    </a:cubicBezTo>
                    <a:cubicBezTo>
                      <a:pt x="747183" y="1190625"/>
                      <a:pt x="746125" y="1194858"/>
                      <a:pt x="742950" y="1196975"/>
                    </a:cubicBezTo>
                    <a:lnTo>
                      <a:pt x="733425" y="1203325"/>
                    </a:lnTo>
                    <a:cubicBezTo>
                      <a:pt x="730281" y="1212756"/>
                      <a:pt x="728272" y="1224353"/>
                      <a:pt x="720725" y="1231900"/>
                    </a:cubicBezTo>
                    <a:cubicBezTo>
                      <a:pt x="718027" y="1234598"/>
                      <a:pt x="714375" y="1236133"/>
                      <a:pt x="711200" y="1238250"/>
                    </a:cubicBezTo>
                    <a:cubicBezTo>
                      <a:pt x="696746" y="1281611"/>
                      <a:pt x="712515" y="1237298"/>
                      <a:pt x="698500" y="1270000"/>
                    </a:cubicBezTo>
                    <a:cubicBezTo>
                      <a:pt x="697182" y="1273076"/>
                      <a:pt x="696822" y="1276532"/>
                      <a:pt x="695325" y="1279525"/>
                    </a:cubicBezTo>
                    <a:cubicBezTo>
                      <a:pt x="693618" y="1282938"/>
                      <a:pt x="690525" y="1285563"/>
                      <a:pt x="688975" y="1289050"/>
                    </a:cubicBezTo>
                    <a:cubicBezTo>
                      <a:pt x="686257" y="1295167"/>
                      <a:pt x="684742" y="1301750"/>
                      <a:pt x="682625" y="1308100"/>
                    </a:cubicBezTo>
                    <a:lnTo>
                      <a:pt x="679450" y="1317625"/>
                    </a:lnTo>
                    <a:cubicBezTo>
                      <a:pt x="678392" y="1320800"/>
                      <a:pt x="678131" y="1324365"/>
                      <a:pt x="676275" y="1327150"/>
                    </a:cubicBezTo>
                    <a:cubicBezTo>
                      <a:pt x="674158" y="1330325"/>
                      <a:pt x="672797" y="1334162"/>
                      <a:pt x="669925" y="1336675"/>
                    </a:cubicBezTo>
                    <a:cubicBezTo>
                      <a:pt x="664182" y="1341701"/>
                      <a:pt x="650875" y="1349375"/>
                      <a:pt x="650875" y="1349375"/>
                    </a:cubicBezTo>
                    <a:lnTo>
                      <a:pt x="638175" y="1368425"/>
                    </a:lnTo>
                    <a:cubicBezTo>
                      <a:pt x="636058" y="1371600"/>
                      <a:pt x="635000" y="1375833"/>
                      <a:pt x="631825" y="1377950"/>
                    </a:cubicBezTo>
                    <a:lnTo>
                      <a:pt x="622300" y="1384300"/>
                    </a:lnTo>
                    <a:cubicBezTo>
                      <a:pt x="620208" y="1390575"/>
                      <a:pt x="618370" y="1398874"/>
                      <a:pt x="612775" y="1403350"/>
                    </a:cubicBezTo>
                    <a:cubicBezTo>
                      <a:pt x="610162" y="1405441"/>
                      <a:pt x="606243" y="1405028"/>
                      <a:pt x="603250" y="1406525"/>
                    </a:cubicBezTo>
                    <a:cubicBezTo>
                      <a:pt x="599837" y="1408232"/>
                      <a:pt x="597212" y="1411325"/>
                      <a:pt x="593725" y="1412875"/>
                    </a:cubicBezTo>
                    <a:cubicBezTo>
                      <a:pt x="587608" y="1415593"/>
                      <a:pt x="581025" y="1417108"/>
                      <a:pt x="574675" y="1419225"/>
                    </a:cubicBezTo>
                    <a:lnTo>
                      <a:pt x="555625" y="1425575"/>
                    </a:lnTo>
                    <a:lnTo>
                      <a:pt x="536575" y="1431925"/>
                    </a:lnTo>
                    <a:cubicBezTo>
                      <a:pt x="533400" y="1432983"/>
                      <a:pt x="530388" y="1434862"/>
                      <a:pt x="527050" y="1435100"/>
                    </a:cubicBezTo>
                    <a:cubicBezTo>
                      <a:pt x="506983" y="1436533"/>
                      <a:pt x="472326" y="1438587"/>
                      <a:pt x="450850" y="1441450"/>
                    </a:cubicBezTo>
                    <a:cubicBezTo>
                      <a:pt x="445501" y="1442163"/>
                      <a:pt x="440284" y="1443660"/>
                      <a:pt x="434975" y="1444625"/>
                    </a:cubicBezTo>
                    <a:cubicBezTo>
                      <a:pt x="428641" y="1445777"/>
                      <a:pt x="422306" y="1446949"/>
                      <a:pt x="415925" y="1447800"/>
                    </a:cubicBezTo>
                    <a:cubicBezTo>
                      <a:pt x="406425" y="1449067"/>
                      <a:pt x="396860" y="1449786"/>
                      <a:pt x="387350" y="1450975"/>
                    </a:cubicBezTo>
                    <a:cubicBezTo>
                      <a:pt x="379924" y="1451903"/>
                      <a:pt x="372522" y="1453012"/>
                      <a:pt x="365125" y="1454150"/>
                    </a:cubicBezTo>
                    <a:cubicBezTo>
                      <a:pt x="358762" y="1455129"/>
                      <a:pt x="352473" y="1456614"/>
                      <a:pt x="346075" y="1457325"/>
                    </a:cubicBezTo>
                    <a:cubicBezTo>
                      <a:pt x="333409" y="1458732"/>
                      <a:pt x="320675" y="1459442"/>
                      <a:pt x="307975" y="1460500"/>
                    </a:cubicBezTo>
                    <a:cubicBezTo>
                      <a:pt x="288925" y="1459442"/>
                      <a:pt x="266185" y="1468643"/>
                      <a:pt x="250825" y="1457325"/>
                    </a:cubicBezTo>
                    <a:cubicBezTo>
                      <a:pt x="239716" y="1449139"/>
                      <a:pt x="249174" y="1429765"/>
                      <a:pt x="247650" y="1416050"/>
                    </a:cubicBezTo>
                    <a:cubicBezTo>
                      <a:pt x="247054" y="1410687"/>
                      <a:pt x="245646" y="1405443"/>
                      <a:pt x="244475" y="1400175"/>
                    </a:cubicBezTo>
                    <a:cubicBezTo>
                      <a:pt x="241276" y="1385780"/>
                      <a:pt x="240226" y="1384254"/>
                      <a:pt x="234950" y="1368425"/>
                    </a:cubicBezTo>
                    <a:lnTo>
                      <a:pt x="231775" y="1358900"/>
                    </a:lnTo>
                    <a:cubicBezTo>
                      <a:pt x="230717" y="1355725"/>
                      <a:pt x="229412" y="1352622"/>
                      <a:pt x="228600" y="1349375"/>
                    </a:cubicBezTo>
                    <a:cubicBezTo>
                      <a:pt x="223864" y="1330430"/>
                      <a:pt x="226142" y="1340979"/>
                      <a:pt x="222250" y="1317625"/>
                    </a:cubicBezTo>
                    <a:cubicBezTo>
                      <a:pt x="221192" y="1302808"/>
                      <a:pt x="220630" y="1287948"/>
                      <a:pt x="219075" y="1273175"/>
                    </a:cubicBezTo>
                    <a:cubicBezTo>
                      <a:pt x="218510" y="1267808"/>
                      <a:pt x="215900" y="1262696"/>
                      <a:pt x="215900" y="1257300"/>
                    </a:cubicBezTo>
                    <a:cubicBezTo>
                      <a:pt x="215900" y="1219185"/>
                      <a:pt x="216359" y="1181018"/>
                      <a:pt x="219075" y="1143000"/>
                    </a:cubicBezTo>
                    <a:cubicBezTo>
                      <a:pt x="219552" y="1136324"/>
                      <a:pt x="223308" y="1130300"/>
                      <a:pt x="225425" y="1123950"/>
                    </a:cubicBezTo>
                    <a:lnTo>
                      <a:pt x="228600" y="1114425"/>
                    </a:lnTo>
                    <a:cubicBezTo>
                      <a:pt x="229658" y="1111250"/>
                      <a:pt x="229919" y="1107685"/>
                      <a:pt x="231775" y="1104900"/>
                    </a:cubicBezTo>
                    <a:cubicBezTo>
                      <a:pt x="233892" y="1101725"/>
                      <a:pt x="236418" y="1098788"/>
                      <a:pt x="238125" y="1095375"/>
                    </a:cubicBezTo>
                    <a:cubicBezTo>
                      <a:pt x="245285" y="1081056"/>
                      <a:pt x="236276" y="1089974"/>
                      <a:pt x="247650" y="1076325"/>
                    </a:cubicBezTo>
                    <a:cubicBezTo>
                      <a:pt x="250525" y="1072876"/>
                      <a:pt x="253726" y="1069675"/>
                      <a:pt x="257175" y="1066800"/>
                    </a:cubicBezTo>
                    <a:cubicBezTo>
                      <a:pt x="268761" y="1057145"/>
                      <a:pt x="265973" y="1064106"/>
                      <a:pt x="276225" y="1050925"/>
                    </a:cubicBezTo>
                    <a:cubicBezTo>
                      <a:pt x="280910" y="1044901"/>
                      <a:pt x="286512" y="1039115"/>
                      <a:pt x="288925" y="1031875"/>
                    </a:cubicBezTo>
                    <a:cubicBezTo>
                      <a:pt x="293307" y="1018730"/>
                      <a:pt x="290244" y="1025135"/>
                      <a:pt x="298450" y="1012825"/>
                    </a:cubicBezTo>
                    <a:cubicBezTo>
                      <a:pt x="241953" y="1004754"/>
                      <a:pt x="300950" y="1013960"/>
                      <a:pt x="263525" y="1006475"/>
                    </a:cubicBezTo>
                    <a:cubicBezTo>
                      <a:pt x="257212" y="1005212"/>
                      <a:pt x="250759" y="1004697"/>
                      <a:pt x="244475" y="1003300"/>
                    </a:cubicBezTo>
                    <a:cubicBezTo>
                      <a:pt x="241208" y="1002574"/>
                      <a:pt x="238217" y="1000851"/>
                      <a:pt x="234950" y="1000125"/>
                    </a:cubicBezTo>
                    <a:cubicBezTo>
                      <a:pt x="228666" y="998728"/>
                      <a:pt x="222145" y="998511"/>
                      <a:pt x="215900" y="996950"/>
                    </a:cubicBezTo>
                    <a:cubicBezTo>
                      <a:pt x="209406" y="995327"/>
                      <a:pt x="203200" y="992717"/>
                      <a:pt x="196850" y="990600"/>
                    </a:cubicBezTo>
                    <a:lnTo>
                      <a:pt x="187325" y="987425"/>
                    </a:lnTo>
                    <a:cubicBezTo>
                      <a:pt x="184150" y="986367"/>
                      <a:pt x="180585" y="986106"/>
                      <a:pt x="177800" y="984250"/>
                    </a:cubicBezTo>
                    <a:cubicBezTo>
                      <a:pt x="165490" y="976044"/>
                      <a:pt x="171895" y="979107"/>
                      <a:pt x="158750" y="974725"/>
                    </a:cubicBezTo>
                    <a:lnTo>
                      <a:pt x="146050" y="955675"/>
                    </a:lnTo>
                    <a:lnTo>
                      <a:pt x="139700" y="946150"/>
                    </a:lnTo>
                    <a:cubicBezTo>
                      <a:pt x="148158" y="903858"/>
                      <a:pt x="145990" y="921054"/>
                      <a:pt x="139700" y="841375"/>
                    </a:cubicBezTo>
                    <a:cubicBezTo>
                      <a:pt x="138851" y="830616"/>
                      <a:pt x="136763" y="819864"/>
                      <a:pt x="133350" y="809625"/>
                    </a:cubicBezTo>
                    <a:cubicBezTo>
                      <a:pt x="130527" y="801156"/>
                      <a:pt x="125424" y="787472"/>
                      <a:pt x="123825" y="777875"/>
                    </a:cubicBezTo>
                    <a:cubicBezTo>
                      <a:pt x="121364" y="763112"/>
                      <a:pt x="119128" y="748301"/>
                      <a:pt x="117475" y="733425"/>
                    </a:cubicBezTo>
                    <a:cubicBezTo>
                      <a:pt x="116417" y="723900"/>
                      <a:pt x="115876" y="714303"/>
                      <a:pt x="114300" y="704850"/>
                    </a:cubicBezTo>
                    <a:cubicBezTo>
                      <a:pt x="113750" y="701549"/>
                      <a:pt x="112044" y="698543"/>
                      <a:pt x="111125" y="695325"/>
                    </a:cubicBezTo>
                    <a:cubicBezTo>
                      <a:pt x="109926" y="691129"/>
                      <a:pt x="109149" y="686821"/>
                      <a:pt x="107950" y="682625"/>
                    </a:cubicBezTo>
                    <a:cubicBezTo>
                      <a:pt x="98840" y="650741"/>
                      <a:pt x="111526" y="700102"/>
                      <a:pt x="101600" y="660400"/>
                    </a:cubicBezTo>
                    <a:cubicBezTo>
                      <a:pt x="100187" y="644857"/>
                      <a:pt x="98025" y="616725"/>
                      <a:pt x="95250" y="600075"/>
                    </a:cubicBezTo>
                    <a:cubicBezTo>
                      <a:pt x="93651" y="590478"/>
                      <a:pt x="88548" y="576794"/>
                      <a:pt x="85725" y="568325"/>
                    </a:cubicBezTo>
                    <a:cubicBezTo>
                      <a:pt x="84667" y="565150"/>
                      <a:pt x="83362" y="562047"/>
                      <a:pt x="82550" y="558800"/>
                    </a:cubicBezTo>
                    <a:cubicBezTo>
                      <a:pt x="72624" y="519098"/>
                      <a:pt x="85310" y="568459"/>
                      <a:pt x="76200" y="536575"/>
                    </a:cubicBezTo>
                    <a:cubicBezTo>
                      <a:pt x="75001" y="532379"/>
                      <a:pt x="74224" y="528071"/>
                      <a:pt x="73025" y="523875"/>
                    </a:cubicBezTo>
                    <a:cubicBezTo>
                      <a:pt x="72106" y="520657"/>
                      <a:pt x="70662" y="517597"/>
                      <a:pt x="69850" y="514350"/>
                    </a:cubicBezTo>
                    <a:cubicBezTo>
                      <a:pt x="63303" y="488161"/>
                      <a:pt x="70019" y="508590"/>
                      <a:pt x="63500" y="485775"/>
                    </a:cubicBezTo>
                    <a:cubicBezTo>
                      <a:pt x="62581" y="482557"/>
                      <a:pt x="61950" y="479176"/>
                      <a:pt x="60325" y="476250"/>
                    </a:cubicBezTo>
                    <a:cubicBezTo>
                      <a:pt x="56619" y="469579"/>
                      <a:pt x="51858" y="463550"/>
                      <a:pt x="47625" y="457200"/>
                    </a:cubicBezTo>
                    <a:lnTo>
                      <a:pt x="41275" y="447675"/>
                    </a:lnTo>
                    <a:cubicBezTo>
                      <a:pt x="39158" y="444500"/>
                      <a:pt x="36132" y="441770"/>
                      <a:pt x="34925" y="438150"/>
                    </a:cubicBezTo>
                    <a:cubicBezTo>
                      <a:pt x="27195" y="414960"/>
                      <a:pt x="30198" y="425594"/>
                      <a:pt x="25400" y="406400"/>
                    </a:cubicBezTo>
                    <a:cubicBezTo>
                      <a:pt x="24342" y="391583"/>
                      <a:pt x="23780" y="376723"/>
                      <a:pt x="22225" y="361950"/>
                    </a:cubicBezTo>
                    <a:cubicBezTo>
                      <a:pt x="21337" y="353510"/>
                      <a:pt x="13893" y="325447"/>
                      <a:pt x="12700" y="320675"/>
                    </a:cubicBezTo>
                    <a:cubicBezTo>
                      <a:pt x="11642" y="316442"/>
                      <a:pt x="10905" y="312115"/>
                      <a:pt x="9525" y="307975"/>
                    </a:cubicBezTo>
                    <a:cubicBezTo>
                      <a:pt x="8467" y="304800"/>
                      <a:pt x="7231" y="301679"/>
                      <a:pt x="6350" y="298450"/>
                    </a:cubicBezTo>
                    <a:cubicBezTo>
                      <a:pt x="4054" y="290030"/>
                      <a:pt x="0" y="273050"/>
                      <a:pt x="0" y="273050"/>
                    </a:cubicBezTo>
                    <a:cubicBezTo>
                      <a:pt x="27297" y="254852"/>
                      <a:pt x="-7240" y="276670"/>
                      <a:pt x="19050" y="263525"/>
                    </a:cubicBezTo>
                    <a:cubicBezTo>
                      <a:pt x="43669" y="251215"/>
                      <a:pt x="14159" y="261980"/>
                      <a:pt x="38100" y="254000"/>
                    </a:cubicBezTo>
                    <a:cubicBezTo>
                      <a:pt x="35507" y="233259"/>
                      <a:pt x="30561" y="207429"/>
                      <a:pt x="38100" y="187325"/>
                    </a:cubicBezTo>
                    <a:cubicBezTo>
                      <a:pt x="40242" y="181612"/>
                      <a:pt x="57125" y="176750"/>
                      <a:pt x="63500" y="174625"/>
                    </a:cubicBezTo>
                    <a:cubicBezTo>
                      <a:pt x="69676" y="169684"/>
                      <a:pt x="91371" y="151576"/>
                      <a:pt x="98425" y="149225"/>
                    </a:cubicBezTo>
                    <a:cubicBezTo>
                      <a:pt x="110403" y="145232"/>
                      <a:pt x="116083" y="144267"/>
                      <a:pt x="127000" y="133350"/>
                    </a:cubicBezTo>
                    <a:cubicBezTo>
                      <a:pt x="148139" y="112211"/>
                      <a:pt x="125373" y="132137"/>
                      <a:pt x="146050" y="120650"/>
                    </a:cubicBezTo>
                    <a:cubicBezTo>
                      <a:pt x="152721" y="116944"/>
                      <a:pt x="157860" y="110363"/>
                      <a:pt x="165100" y="107950"/>
                    </a:cubicBezTo>
                    <a:cubicBezTo>
                      <a:pt x="168275" y="106892"/>
                      <a:pt x="171699" y="106400"/>
                      <a:pt x="174625" y="104775"/>
                    </a:cubicBezTo>
                    <a:cubicBezTo>
                      <a:pt x="207377" y="86579"/>
                      <a:pt x="181647" y="96084"/>
                      <a:pt x="203200" y="88900"/>
                    </a:cubicBezTo>
                    <a:cubicBezTo>
                      <a:pt x="231027" y="61073"/>
                      <a:pt x="195728" y="95127"/>
                      <a:pt x="222250" y="73025"/>
                    </a:cubicBezTo>
                    <a:cubicBezTo>
                      <a:pt x="225699" y="70150"/>
                      <a:pt x="228231" y="66257"/>
                      <a:pt x="231775" y="63500"/>
                    </a:cubicBezTo>
                    <a:cubicBezTo>
                      <a:pt x="237799" y="58815"/>
                      <a:pt x="250825" y="50800"/>
                      <a:pt x="250825" y="50800"/>
                    </a:cubicBezTo>
                    <a:cubicBezTo>
                      <a:pt x="254000" y="52917"/>
                      <a:pt x="257652" y="54452"/>
                      <a:pt x="260350" y="57150"/>
                    </a:cubicBezTo>
                    <a:cubicBezTo>
                      <a:pt x="263048" y="59848"/>
                      <a:pt x="263720" y="64291"/>
                      <a:pt x="266700" y="66675"/>
                    </a:cubicBezTo>
                    <a:cubicBezTo>
                      <a:pt x="269313" y="68766"/>
                      <a:pt x="273050" y="68792"/>
                      <a:pt x="276225" y="69850"/>
                    </a:cubicBezTo>
                    <a:cubicBezTo>
                      <a:pt x="279400" y="67733"/>
                      <a:pt x="283052" y="66198"/>
                      <a:pt x="285750" y="63500"/>
                    </a:cubicBezTo>
                    <a:cubicBezTo>
                      <a:pt x="306917" y="42333"/>
                      <a:pt x="276225" y="64558"/>
                      <a:pt x="301625" y="47625"/>
                    </a:cubicBezTo>
                    <a:cubicBezTo>
                      <a:pt x="304836" y="42809"/>
                      <a:pt x="311150" y="35148"/>
                      <a:pt x="311150" y="28575"/>
                    </a:cubicBezTo>
                    <a:cubicBezTo>
                      <a:pt x="311150" y="25228"/>
                      <a:pt x="309033" y="22225"/>
                      <a:pt x="307975" y="19050"/>
                    </a:cubicBezTo>
                    <a:cubicBezTo>
                      <a:pt x="309033" y="15875"/>
                      <a:pt x="308783" y="11892"/>
                      <a:pt x="311150" y="9525"/>
                    </a:cubicBezTo>
                    <a:cubicBezTo>
                      <a:pt x="313517" y="7158"/>
                      <a:pt x="317682" y="7847"/>
                      <a:pt x="320675" y="6350"/>
                    </a:cubicBezTo>
                    <a:cubicBezTo>
                      <a:pt x="324088" y="4643"/>
                      <a:pt x="327025" y="2117"/>
                      <a:pt x="330200" y="0"/>
                    </a:cubicBezTo>
                    <a:cubicBezTo>
                      <a:pt x="336550" y="2117"/>
                      <a:pt x="343681" y="2637"/>
                      <a:pt x="349250" y="6350"/>
                    </a:cubicBezTo>
                    <a:cubicBezTo>
                      <a:pt x="355600" y="10583"/>
                      <a:pt x="361060" y="16637"/>
                      <a:pt x="368300" y="19050"/>
                    </a:cubicBezTo>
                    <a:cubicBezTo>
                      <a:pt x="374650" y="21167"/>
                      <a:pt x="381781" y="21687"/>
                      <a:pt x="387350" y="25400"/>
                    </a:cubicBezTo>
                    <a:cubicBezTo>
                      <a:pt x="393318" y="29379"/>
                      <a:pt x="402758" y="36241"/>
                      <a:pt x="409575" y="38100"/>
                    </a:cubicBezTo>
                    <a:cubicBezTo>
                      <a:pt x="413126" y="39068"/>
                      <a:pt x="455297" y="44239"/>
                      <a:pt x="457200" y="44450"/>
                    </a:cubicBezTo>
                    <a:cubicBezTo>
                      <a:pt x="467771" y="45625"/>
                      <a:pt x="478407" y="46219"/>
                      <a:pt x="488950" y="47625"/>
                    </a:cubicBezTo>
                    <a:cubicBezTo>
                      <a:pt x="494299" y="48338"/>
                      <a:pt x="499462" y="50204"/>
                      <a:pt x="504825" y="50800"/>
                    </a:cubicBezTo>
                    <a:cubicBezTo>
                      <a:pt x="518540" y="52324"/>
                      <a:pt x="532342" y="52917"/>
                      <a:pt x="546100" y="53975"/>
                    </a:cubicBezTo>
                    <a:cubicBezTo>
                      <a:pt x="567034" y="58162"/>
                      <a:pt x="583307" y="61722"/>
                      <a:pt x="606425" y="63500"/>
                    </a:cubicBezTo>
                    <a:lnTo>
                      <a:pt x="647700" y="66675"/>
                    </a:lnTo>
                    <a:cubicBezTo>
                      <a:pt x="687917" y="65617"/>
                      <a:pt x="728167" y="65460"/>
                      <a:pt x="768350" y="63500"/>
                    </a:cubicBezTo>
                    <a:cubicBezTo>
                      <a:pt x="771693" y="63337"/>
                      <a:pt x="774657" y="61244"/>
                      <a:pt x="777875" y="60325"/>
                    </a:cubicBezTo>
                    <a:cubicBezTo>
                      <a:pt x="782071" y="59126"/>
                      <a:pt x="786379" y="58349"/>
                      <a:pt x="790575" y="57150"/>
                    </a:cubicBezTo>
                    <a:cubicBezTo>
                      <a:pt x="793793" y="56231"/>
                      <a:pt x="796882" y="54894"/>
                      <a:pt x="800100" y="53975"/>
                    </a:cubicBezTo>
                    <a:cubicBezTo>
                      <a:pt x="804296" y="52776"/>
                      <a:pt x="808620" y="52054"/>
                      <a:pt x="812800" y="50800"/>
                    </a:cubicBezTo>
                    <a:cubicBezTo>
                      <a:pt x="819211" y="48877"/>
                      <a:pt x="825286" y="45763"/>
                      <a:pt x="831850" y="44450"/>
                    </a:cubicBezTo>
                    <a:cubicBezTo>
                      <a:pt x="837142" y="43392"/>
                      <a:pt x="842556" y="42826"/>
                      <a:pt x="847725" y="41275"/>
                    </a:cubicBezTo>
                    <a:cubicBezTo>
                      <a:pt x="853184" y="39637"/>
                      <a:pt x="858193" y="36727"/>
                      <a:pt x="863600" y="34925"/>
                    </a:cubicBezTo>
                    <a:cubicBezTo>
                      <a:pt x="871852" y="32174"/>
                      <a:pt x="883997" y="30462"/>
                      <a:pt x="892175" y="28575"/>
                    </a:cubicBezTo>
                    <a:cubicBezTo>
                      <a:pt x="900679" y="26613"/>
                      <a:pt x="908853" y="22536"/>
                      <a:pt x="917575" y="22225"/>
                    </a:cubicBezTo>
                    <a:lnTo>
                      <a:pt x="1095375" y="15875"/>
                    </a:lnTo>
                    <a:cubicBezTo>
                      <a:pt x="1109133" y="14817"/>
                      <a:pt x="1122920" y="14073"/>
                      <a:pt x="1136650" y="12700"/>
                    </a:cubicBezTo>
                    <a:cubicBezTo>
                      <a:pt x="1144096" y="11955"/>
                      <a:pt x="1151449" y="10453"/>
                      <a:pt x="1158875" y="9525"/>
                    </a:cubicBezTo>
                    <a:cubicBezTo>
                      <a:pt x="1168385" y="8336"/>
                      <a:pt x="1177925" y="7408"/>
                      <a:pt x="1187450" y="6350"/>
                    </a:cubicBezTo>
                    <a:cubicBezTo>
                      <a:pt x="1192742" y="7408"/>
                      <a:pt x="1201199" y="4565"/>
                      <a:pt x="1203325" y="9525"/>
                    </a:cubicBezTo>
                    <a:cubicBezTo>
                      <a:pt x="1204963" y="13347"/>
                      <a:pt x="1203854" y="529"/>
                      <a:pt x="1203325" y="15875"/>
                    </a:cubicBezTo>
                    <a:close/>
                  </a:path>
                </a:pathLst>
              </a:custGeom>
              <a:solidFill>
                <a:schemeClr val="bg1">
                  <a:lumMod val="50000"/>
                </a:schemeClr>
              </a:solidFill>
              <a:ln w="254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0" name="Freeform 9">
                <a:extLst>
                  <a:ext uri="{FF2B5EF4-FFF2-40B4-BE49-F238E27FC236}">
                    <a16:creationId xmlns:a16="http://schemas.microsoft.com/office/drawing/2014/main" id="{13F11215-FCC5-4E43-B33D-B5C7762A3281}"/>
                  </a:ext>
                </a:extLst>
              </p:cNvPr>
              <p:cNvSpPr/>
              <p:nvPr/>
            </p:nvSpPr>
            <p:spPr>
              <a:xfrm>
                <a:off x="8202342" y="2072305"/>
                <a:ext cx="695180" cy="418857"/>
              </a:xfrm>
              <a:custGeom>
                <a:avLst/>
                <a:gdLst>
                  <a:gd name="connsiteX0" fmla="*/ 260350 w 1238250"/>
                  <a:gd name="connsiteY0" fmla="*/ 111138 h 933463"/>
                  <a:gd name="connsiteX1" fmla="*/ 250825 w 1238250"/>
                  <a:gd name="connsiteY1" fmla="*/ 133363 h 933463"/>
                  <a:gd name="connsiteX2" fmla="*/ 244475 w 1238250"/>
                  <a:gd name="connsiteY2" fmla="*/ 142888 h 933463"/>
                  <a:gd name="connsiteX3" fmla="*/ 241300 w 1238250"/>
                  <a:gd name="connsiteY3" fmla="*/ 152413 h 933463"/>
                  <a:gd name="connsiteX4" fmla="*/ 228600 w 1238250"/>
                  <a:gd name="connsiteY4" fmla="*/ 171463 h 933463"/>
                  <a:gd name="connsiteX5" fmla="*/ 215900 w 1238250"/>
                  <a:gd name="connsiteY5" fmla="*/ 190513 h 933463"/>
                  <a:gd name="connsiteX6" fmla="*/ 209550 w 1238250"/>
                  <a:gd name="connsiteY6" fmla="*/ 200038 h 933463"/>
                  <a:gd name="connsiteX7" fmla="*/ 206375 w 1238250"/>
                  <a:gd name="connsiteY7" fmla="*/ 209563 h 933463"/>
                  <a:gd name="connsiteX8" fmla="*/ 200025 w 1238250"/>
                  <a:gd name="connsiteY8" fmla="*/ 219088 h 933463"/>
                  <a:gd name="connsiteX9" fmla="*/ 193675 w 1238250"/>
                  <a:gd name="connsiteY9" fmla="*/ 238138 h 933463"/>
                  <a:gd name="connsiteX10" fmla="*/ 184150 w 1238250"/>
                  <a:gd name="connsiteY10" fmla="*/ 257188 h 933463"/>
                  <a:gd name="connsiteX11" fmla="*/ 177800 w 1238250"/>
                  <a:gd name="connsiteY11" fmla="*/ 266713 h 933463"/>
                  <a:gd name="connsiteX12" fmla="*/ 174625 w 1238250"/>
                  <a:gd name="connsiteY12" fmla="*/ 276238 h 933463"/>
                  <a:gd name="connsiteX13" fmla="*/ 171450 w 1238250"/>
                  <a:gd name="connsiteY13" fmla="*/ 288938 h 933463"/>
                  <a:gd name="connsiteX14" fmla="*/ 161925 w 1238250"/>
                  <a:gd name="connsiteY14" fmla="*/ 298463 h 933463"/>
                  <a:gd name="connsiteX15" fmla="*/ 149225 w 1238250"/>
                  <a:gd name="connsiteY15" fmla="*/ 327038 h 933463"/>
                  <a:gd name="connsiteX16" fmla="*/ 146050 w 1238250"/>
                  <a:gd name="connsiteY16" fmla="*/ 355613 h 933463"/>
                  <a:gd name="connsiteX17" fmla="*/ 136525 w 1238250"/>
                  <a:gd name="connsiteY17" fmla="*/ 361963 h 933463"/>
                  <a:gd name="connsiteX18" fmla="*/ 127000 w 1238250"/>
                  <a:gd name="connsiteY18" fmla="*/ 381013 h 933463"/>
                  <a:gd name="connsiteX19" fmla="*/ 130175 w 1238250"/>
                  <a:gd name="connsiteY19" fmla="*/ 390538 h 933463"/>
                  <a:gd name="connsiteX20" fmla="*/ 139700 w 1238250"/>
                  <a:gd name="connsiteY20" fmla="*/ 393713 h 933463"/>
                  <a:gd name="connsiteX21" fmla="*/ 149225 w 1238250"/>
                  <a:gd name="connsiteY21" fmla="*/ 403238 h 933463"/>
                  <a:gd name="connsiteX22" fmla="*/ 146050 w 1238250"/>
                  <a:gd name="connsiteY22" fmla="*/ 428638 h 933463"/>
                  <a:gd name="connsiteX23" fmla="*/ 139700 w 1238250"/>
                  <a:gd name="connsiteY23" fmla="*/ 450863 h 933463"/>
                  <a:gd name="connsiteX24" fmla="*/ 120650 w 1238250"/>
                  <a:gd name="connsiteY24" fmla="*/ 463563 h 933463"/>
                  <a:gd name="connsiteX25" fmla="*/ 101600 w 1238250"/>
                  <a:gd name="connsiteY25" fmla="*/ 457213 h 933463"/>
                  <a:gd name="connsiteX26" fmla="*/ 92075 w 1238250"/>
                  <a:gd name="connsiteY26" fmla="*/ 454038 h 933463"/>
                  <a:gd name="connsiteX27" fmla="*/ 73025 w 1238250"/>
                  <a:gd name="connsiteY27" fmla="*/ 444513 h 933463"/>
                  <a:gd name="connsiteX28" fmla="*/ 57150 w 1238250"/>
                  <a:gd name="connsiteY28" fmla="*/ 473088 h 933463"/>
                  <a:gd name="connsiteX29" fmla="*/ 50800 w 1238250"/>
                  <a:gd name="connsiteY29" fmla="*/ 482613 h 933463"/>
                  <a:gd name="connsiteX30" fmla="*/ 22225 w 1238250"/>
                  <a:gd name="connsiteY30" fmla="*/ 492138 h 933463"/>
                  <a:gd name="connsiteX31" fmla="*/ 12700 w 1238250"/>
                  <a:gd name="connsiteY31" fmla="*/ 495313 h 933463"/>
                  <a:gd name="connsiteX32" fmla="*/ 6350 w 1238250"/>
                  <a:gd name="connsiteY32" fmla="*/ 523888 h 933463"/>
                  <a:gd name="connsiteX33" fmla="*/ 0 w 1238250"/>
                  <a:gd name="connsiteY33" fmla="*/ 542938 h 933463"/>
                  <a:gd name="connsiteX34" fmla="*/ 15875 w 1238250"/>
                  <a:gd name="connsiteY34" fmla="*/ 571513 h 933463"/>
                  <a:gd name="connsiteX35" fmla="*/ 25400 w 1238250"/>
                  <a:gd name="connsiteY35" fmla="*/ 581038 h 933463"/>
                  <a:gd name="connsiteX36" fmla="*/ 31750 w 1238250"/>
                  <a:gd name="connsiteY36" fmla="*/ 590563 h 933463"/>
                  <a:gd name="connsiteX37" fmla="*/ 41275 w 1238250"/>
                  <a:gd name="connsiteY37" fmla="*/ 603263 h 933463"/>
                  <a:gd name="connsiteX38" fmla="*/ 47625 w 1238250"/>
                  <a:gd name="connsiteY38" fmla="*/ 612788 h 933463"/>
                  <a:gd name="connsiteX39" fmla="*/ 57150 w 1238250"/>
                  <a:gd name="connsiteY39" fmla="*/ 622313 h 933463"/>
                  <a:gd name="connsiteX40" fmla="*/ 73025 w 1238250"/>
                  <a:gd name="connsiteY40" fmla="*/ 650888 h 933463"/>
                  <a:gd name="connsiteX41" fmla="*/ 85725 w 1238250"/>
                  <a:gd name="connsiteY41" fmla="*/ 669938 h 933463"/>
                  <a:gd name="connsiteX42" fmla="*/ 98425 w 1238250"/>
                  <a:gd name="connsiteY42" fmla="*/ 688988 h 933463"/>
                  <a:gd name="connsiteX43" fmla="*/ 104775 w 1238250"/>
                  <a:gd name="connsiteY43" fmla="*/ 698513 h 933463"/>
                  <a:gd name="connsiteX44" fmla="*/ 111125 w 1238250"/>
                  <a:gd name="connsiteY44" fmla="*/ 708038 h 933463"/>
                  <a:gd name="connsiteX45" fmla="*/ 120650 w 1238250"/>
                  <a:gd name="connsiteY45" fmla="*/ 717563 h 933463"/>
                  <a:gd name="connsiteX46" fmla="*/ 133350 w 1238250"/>
                  <a:gd name="connsiteY46" fmla="*/ 736613 h 933463"/>
                  <a:gd name="connsiteX47" fmla="*/ 139700 w 1238250"/>
                  <a:gd name="connsiteY47" fmla="*/ 746138 h 933463"/>
                  <a:gd name="connsiteX48" fmla="*/ 158750 w 1238250"/>
                  <a:gd name="connsiteY48" fmla="*/ 762013 h 933463"/>
                  <a:gd name="connsiteX49" fmla="*/ 174625 w 1238250"/>
                  <a:gd name="connsiteY49" fmla="*/ 777888 h 933463"/>
                  <a:gd name="connsiteX50" fmla="*/ 180975 w 1238250"/>
                  <a:gd name="connsiteY50" fmla="*/ 787413 h 933463"/>
                  <a:gd name="connsiteX51" fmla="*/ 190500 w 1238250"/>
                  <a:gd name="connsiteY51" fmla="*/ 793763 h 933463"/>
                  <a:gd name="connsiteX52" fmla="*/ 200025 w 1238250"/>
                  <a:gd name="connsiteY52" fmla="*/ 803288 h 933463"/>
                  <a:gd name="connsiteX53" fmla="*/ 219075 w 1238250"/>
                  <a:gd name="connsiteY53" fmla="*/ 815988 h 933463"/>
                  <a:gd name="connsiteX54" fmla="*/ 228600 w 1238250"/>
                  <a:gd name="connsiteY54" fmla="*/ 825513 h 933463"/>
                  <a:gd name="connsiteX55" fmla="*/ 247650 w 1238250"/>
                  <a:gd name="connsiteY55" fmla="*/ 838213 h 933463"/>
                  <a:gd name="connsiteX56" fmla="*/ 276225 w 1238250"/>
                  <a:gd name="connsiteY56" fmla="*/ 860438 h 933463"/>
                  <a:gd name="connsiteX57" fmla="*/ 285750 w 1238250"/>
                  <a:gd name="connsiteY57" fmla="*/ 866788 h 933463"/>
                  <a:gd name="connsiteX58" fmla="*/ 298450 w 1238250"/>
                  <a:gd name="connsiteY58" fmla="*/ 873138 h 933463"/>
                  <a:gd name="connsiteX59" fmla="*/ 317500 w 1238250"/>
                  <a:gd name="connsiteY59" fmla="*/ 885838 h 933463"/>
                  <a:gd name="connsiteX60" fmla="*/ 374650 w 1238250"/>
                  <a:gd name="connsiteY60" fmla="*/ 904888 h 933463"/>
                  <a:gd name="connsiteX61" fmla="*/ 412750 w 1238250"/>
                  <a:gd name="connsiteY61" fmla="*/ 917588 h 933463"/>
                  <a:gd name="connsiteX62" fmla="*/ 422275 w 1238250"/>
                  <a:gd name="connsiteY62" fmla="*/ 920763 h 933463"/>
                  <a:gd name="connsiteX63" fmla="*/ 431800 w 1238250"/>
                  <a:gd name="connsiteY63" fmla="*/ 923938 h 933463"/>
                  <a:gd name="connsiteX64" fmla="*/ 444500 w 1238250"/>
                  <a:gd name="connsiteY64" fmla="*/ 927113 h 933463"/>
                  <a:gd name="connsiteX65" fmla="*/ 466725 w 1238250"/>
                  <a:gd name="connsiteY65" fmla="*/ 933463 h 933463"/>
                  <a:gd name="connsiteX66" fmla="*/ 536575 w 1238250"/>
                  <a:gd name="connsiteY66" fmla="*/ 930288 h 933463"/>
                  <a:gd name="connsiteX67" fmla="*/ 571500 w 1238250"/>
                  <a:gd name="connsiteY67" fmla="*/ 920763 h 933463"/>
                  <a:gd name="connsiteX68" fmla="*/ 581025 w 1238250"/>
                  <a:gd name="connsiteY68" fmla="*/ 917588 h 933463"/>
                  <a:gd name="connsiteX69" fmla="*/ 584200 w 1238250"/>
                  <a:gd name="connsiteY69" fmla="*/ 908063 h 933463"/>
                  <a:gd name="connsiteX70" fmla="*/ 590550 w 1238250"/>
                  <a:gd name="connsiteY70" fmla="*/ 898538 h 933463"/>
                  <a:gd name="connsiteX71" fmla="*/ 603250 w 1238250"/>
                  <a:gd name="connsiteY71" fmla="*/ 873138 h 933463"/>
                  <a:gd name="connsiteX72" fmla="*/ 606425 w 1238250"/>
                  <a:gd name="connsiteY72" fmla="*/ 863613 h 933463"/>
                  <a:gd name="connsiteX73" fmla="*/ 593725 w 1238250"/>
                  <a:gd name="connsiteY73" fmla="*/ 847738 h 933463"/>
                  <a:gd name="connsiteX74" fmla="*/ 574675 w 1238250"/>
                  <a:gd name="connsiteY74" fmla="*/ 815988 h 933463"/>
                  <a:gd name="connsiteX75" fmla="*/ 568325 w 1238250"/>
                  <a:gd name="connsiteY75" fmla="*/ 806463 h 933463"/>
                  <a:gd name="connsiteX76" fmla="*/ 558800 w 1238250"/>
                  <a:gd name="connsiteY76" fmla="*/ 774713 h 933463"/>
                  <a:gd name="connsiteX77" fmla="*/ 561975 w 1238250"/>
                  <a:gd name="connsiteY77" fmla="*/ 762013 h 933463"/>
                  <a:gd name="connsiteX78" fmla="*/ 590550 w 1238250"/>
                  <a:gd name="connsiteY78" fmla="*/ 758838 h 933463"/>
                  <a:gd name="connsiteX79" fmla="*/ 600075 w 1238250"/>
                  <a:gd name="connsiteY79" fmla="*/ 755663 h 933463"/>
                  <a:gd name="connsiteX80" fmla="*/ 625475 w 1238250"/>
                  <a:gd name="connsiteY80" fmla="*/ 727088 h 933463"/>
                  <a:gd name="connsiteX81" fmla="*/ 635000 w 1238250"/>
                  <a:gd name="connsiteY81" fmla="*/ 717563 h 933463"/>
                  <a:gd name="connsiteX82" fmla="*/ 644525 w 1238250"/>
                  <a:gd name="connsiteY82" fmla="*/ 708038 h 933463"/>
                  <a:gd name="connsiteX83" fmla="*/ 654050 w 1238250"/>
                  <a:gd name="connsiteY83" fmla="*/ 701688 h 933463"/>
                  <a:gd name="connsiteX84" fmla="*/ 657225 w 1238250"/>
                  <a:gd name="connsiteY84" fmla="*/ 682638 h 933463"/>
                  <a:gd name="connsiteX85" fmla="*/ 647700 w 1238250"/>
                  <a:gd name="connsiteY85" fmla="*/ 679463 h 933463"/>
                  <a:gd name="connsiteX86" fmla="*/ 635000 w 1238250"/>
                  <a:gd name="connsiteY86" fmla="*/ 660413 h 933463"/>
                  <a:gd name="connsiteX87" fmla="*/ 622300 w 1238250"/>
                  <a:gd name="connsiteY87" fmla="*/ 641363 h 933463"/>
                  <a:gd name="connsiteX88" fmla="*/ 625475 w 1238250"/>
                  <a:gd name="connsiteY88" fmla="*/ 631838 h 933463"/>
                  <a:gd name="connsiteX89" fmla="*/ 635000 w 1238250"/>
                  <a:gd name="connsiteY89" fmla="*/ 628663 h 933463"/>
                  <a:gd name="connsiteX90" fmla="*/ 654050 w 1238250"/>
                  <a:gd name="connsiteY90" fmla="*/ 625488 h 933463"/>
                  <a:gd name="connsiteX91" fmla="*/ 663575 w 1238250"/>
                  <a:gd name="connsiteY91" fmla="*/ 619138 h 933463"/>
                  <a:gd name="connsiteX92" fmla="*/ 673100 w 1238250"/>
                  <a:gd name="connsiteY92" fmla="*/ 609613 h 933463"/>
                  <a:gd name="connsiteX93" fmla="*/ 682625 w 1238250"/>
                  <a:gd name="connsiteY93" fmla="*/ 606438 h 933463"/>
                  <a:gd name="connsiteX94" fmla="*/ 701675 w 1238250"/>
                  <a:gd name="connsiteY94" fmla="*/ 593738 h 933463"/>
                  <a:gd name="connsiteX95" fmla="*/ 720725 w 1238250"/>
                  <a:gd name="connsiteY95" fmla="*/ 581038 h 933463"/>
                  <a:gd name="connsiteX96" fmla="*/ 730250 w 1238250"/>
                  <a:gd name="connsiteY96" fmla="*/ 574688 h 933463"/>
                  <a:gd name="connsiteX97" fmla="*/ 749300 w 1238250"/>
                  <a:gd name="connsiteY97" fmla="*/ 568338 h 933463"/>
                  <a:gd name="connsiteX98" fmla="*/ 771525 w 1238250"/>
                  <a:gd name="connsiteY98" fmla="*/ 561988 h 933463"/>
                  <a:gd name="connsiteX99" fmla="*/ 784225 w 1238250"/>
                  <a:gd name="connsiteY99" fmla="*/ 558813 h 933463"/>
                  <a:gd name="connsiteX100" fmla="*/ 803275 w 1238250"/>
                  <a:gd name="connsiteY100" fmla="*/ 552463 h 933463"/>
                  <a:gd name="connsiteX101" fmla="*/ 819150 w 1238250"/>
                  <a:gd name="connsiteY101" fmla="*/ 555638 h 933463"/>
                  <a:gd name="connsiteX102" fmla="*/ 825500 w 1238250"/>
                  <a:gd name="connsiteY102" fmla="*/ 574688 h 933463"/>
                  <a:gd name="connsiteX103" fmla="*/ 828675 w 1238250"/>
                  <a:gd name="connsiteY103" fmla="*/ 584213 h 933463"/>
                  <a:gd name="connsiteX104" fmla="*/ 838200 w 1238250"/>
                  <a:gd name="connsiteY104" fmla="*/ 587388 h 933463"/>
                  <a:gd name="connsiteX105" fmla="*/ 847725 w 1238250"/>
                  <a:gd name="connsiteY105" fmla="*/ 584213 h 933463"/>
                  <a:gd name="connsiteX106" fmla="*/ 850900 w 1238250"/>
                  <a:gd name="connsiteY106" fmla="*/ 574688 h 933463"/>
                  <a:gd name="connsiteX107" fmla="*/ 860425 w 1238250"/>
                  <a:gd name="connsiteY107" fmla="*/ 565163 h 933463"/>
                  <a:gd name="connsiteX108" fmla="*/ 869950 w 1238250"/>
                  <a:gd name="connsiteY108" fmla="*/ 561988 h 933463"/>
                  <a:gd name="connsiteX109" fmla="*/ 895350 w 1238250"/>
                  <a:gd name="connsiteY109" fmla="*/ 555638 h 933463"/>
                  <a:gd name="connsiteX110" fmla="*/ 936625 w 1238250"/>
                  <a:gd name="connsiteY110" fmla="*/ 546113 h 933463"/>
                  <a:gd name="connsiteX111" fmla="*/ 949325 w 1238250"/>
                  <a:gd name="connsiteY111" fmla="*/ 542938 h 933463"/>
                  <a:gd name="connsiteX112" fmla="*/ 1069975 w 1238250"/>
                  <a:gd name="connsiteY112" fmla="*/ 542938 h 933463"/>
                  <a:gd name="connsiteX113" fmla="*/ 1158875 w 1238250"/>
                  <a:gd name="connsiteY113" fmla="*/ 546113 h 933463"/>
                  <a:gd name="connsiteX114" fmla="*/ 1187450 w 1238250"/>
                  <a:gd name="connsiteY114" fmla="*/ 542938 h 933463"/>
                  <a:gd name="connsiteX115" fmla="*/ 1190625 w 1238250"/>
                  <a:gd name="connsiteY115" fmla="*/ 511188 h 933463"/>
                  <a:gd name="connsiteX116" fmla="*/ 1206500 w 1238250"/>
                  <a:gd name="connsiteY116" fmla="*/ 482613 h 933463"/>
                  <a:gd name="connsiteX117" fmla="*/ 1225550 w 1238250"/>
                  <a:gd name="connsiteY117" fmla="*/ 466738 h 933463"/>
                  <a:gd name="connsiteX118" fmla="*/ 1238250 w 1238250"/>
                  <a:gd name="connsiteY118" fmla="*/ 447688 h 933463"/>
                  <a:gd name="connsiteX119" fmla="*/ 1219200 w 1238250"/>
                  <a:gd name="connsiteY119" fmla="*/ 419113 h 933463"/>
                  <a:gd name="connsiteX120" fmla="*/ 1212850 w 1238250"/>
                  <a:gd name="connsiteY120" fmla="*/ 409588 h 933463"/>
                  <a:gd name="connsiteX121" fmla="*/ 1209675 w 1238250"/>
                  <a:gd name="connsiteY121" fmla="*/ 400063 h 933463"/>
                  <a:gd name="connsiteX122" fmla="*/ 1203325 w 1238250"/>
                  <a:gd name="connsiteY122" fmla="*/ 390538 h 933463"/>
                  <a:gd name="connsiteX123" fmla="*/ 1196975 w 1238250"/>
                  <a:gd name="connsiteY123" fmla="*/ 361963 h 933463"/>
                  <a:gd name="connsiteX124" fmla="*/ 1200150 w 1238250"/>
                  <a:gd name="connsiteY124" fmla="*/ 327038 h 933463"/>
                  <a:gd name="connsiteX125" fmla="*/ 1206500 w 1238250"/>
                  <a:gd name="connsiteY125" fmla="*/ 317513 h 933463"/>
                  <a:gd name="connsiteX126" fmla="*/ 1212850 w 1238250"/>
                  <a:gd name="connsiteY126" fmla="*/ 298463 h 933463"/>
                  <a:gd name="connsiteX127" fmla="*/ 1219200 w 1238250"/>
                  <a:gd name="connsiteY127" fmla="*/ 276238 h 933463"/>
                  <a:gd name="connsiteX128" fmla="*/ 1216025 w 1238250"/>
                  <a:gd name="connsiteY128" fmla="*/ 203213 h 933463"/>
                  <a:gd name="connsiteX129" fmla="*/ 1190625 w 1238250"/>
                  <a:gd name="connsiteY129" fmla="*/ 200038 h 933463"/>
                  <a:gd name="connsiteX130" fmla="*/ 1181100 w 1238250"/>
                  <a:gd name="connsiteY130" fmla="*/ 193688 h 933463"/>
                  <a:gd name="connsiteX131" fmla="*/ 1171575 w 1238250"/>
                  <a:gd name="connsiteY131" fmla="*/ 190513 h 933463"/>
                  <a:gd name="connsiteX132" fmla="*/ 1162050 w 1238250"/>
                  <a:gd name="connsiteY132" fmla="*/ 184163 h 933463"/>
                  <a:gd name="connsiteX133" fmla="*/ 1149350 w 1238250"/>
                  <a:gd name="connsiteY133" fmla="*/ 177813 h 933463"/>
                  <a:gd name="connsiteX134" fmla="*/ 1139825 w 1238250"/>
                  <a:gd name="connsiteY134" fmla="*/ 171463 h 933463"/>
                  <a:gd name="connsiteX135" fmla="*/ 1127125 w 1238250"/>
                  <a:gd name="connsiteY135" fmla="*/ 168288 h 933463"/>
                  <a:gd name="connsiteX136" fmla="*/ 1101725 w 1238250"/>
                  <a:gd name="connsiteY136" fmla="*/ 155588 h 933463"/>
                  <a:gd name="connsiteX137" fmla="*/ 1082675 w 1238250"/>
                  <a:gd name="connsiteY137" fmla="*/ 142888 h 933463"/>
                  <a:gd name="connsiteX138" fmla="*/ 1073150 w 1238250"/>
                  <a:gd name="connsiteY138" fmla="*/ 136538 h 933463"/>
                  <a:gd name="connsiteX139" fmla="*/ 1047750 w 1238250"/>
                  <a:gd name="connsiteY139" fmla="*/ 123838 h 933463"/>
                  <a:gd name="connsiteX140" fmla="*/ 1038225 w 1238250"/>
                  <a:gd name="connsiteY140" fmla="*/ 117488 h 933463"/>
                  <a:gd name="connsiteX141" fmla="*/ 1016000 w 1238250"/>
                  <a:gd name="connsiteY141" fmla="*/ 107963 h 933463"/>
                  <a:gd name="connsiteX142" fmla="*/ 996950 w 1238250"/>
                  <a:gd name="connsiteY142" fmla="*/ 88913 h 933463"/>
                  <a:gd name="connsiteX143" fmla="*/ 990600 w 1238250"/>
                  <a:gd name="connsiteY143" fmla="*/ 79388 h 933463"/>
                  <a:gd name="connsiteX144" fmla="*/ 981075 w 1238250"/>
                  <a:gd name="connsiteY144" fmla="*/ 73038 h 933463"/>
                  <a:gd name="connsiteX145" fmla="*/ 971550 w 1238250"/>
                  <a:gd name="connsiteY145" fmla="*/ 63513 h 933463"/>
                  <a:gd name="connsiteX146" fmla="*/ 949325 w 1238250"/>
                  <a:gd name="connsiteY146" fmla="*/ 50813 h 933463"/>
                  <a:gd name="connsiteX147" fmla="*/ 939800 w 1238250"/>
                  <a:gd name="connsiteY147" fmla="*/ 47638 h 933463"/>
                  <a:gd name="connsiteX148" fmla="*/ 920750 w 1238250"/>
                  <a:gd name="connsiteY148" fmla="*/ 34938 h 933463"/>
                  <a:gd name="connsiteX149" fmla="*/ 911225 w 1238250"/>
                  <a:gd name="connsiteY149" fmla="*/ 28588 h 933463"/>
                  <a:gd name="connsiteX150" fmla="*/ 882650 w 1238250"/>
                  <a:gd name="connsiteY150" fmla="*/ 19063 h 933463"/>
                  <a:gd name="connsiteX151" fmla="*/ 873125 w 1238250"/>
                  <a:gd name="connsiteY151" fmla="*/ 15888 h 933463"/>
                  <a:gd name="connsiteX152" fmla="*/ 863600 w 1238250"/>
                  <a:gd name="connsiteY152" fmla="*/ 12713 h 933463"/>
                  <a:gd name="connsiteX153" fmla="*/ 850900 w 1238250"/>
                  <a:gd name="connsiteY153" fmla="*/ 9538 h 933463"/>
                  <a:gd name="connsiteX154" fmla="*/ 841375 w 1238250"/>
                  <a:gd name="connsiteY154" fmla="*/ 6363 h 933463"/>
                  <a:gd name="connsiteX155" fmla="*/ 815975 w 1238250"/>
                  <a:gd name="connsiteY155" fmla="*/ 13 h 933463"/>
                  <a:gd name="connsiteX156" fmla="*/ 622300 w 1238250"/>
                  <a:gd name="connsiteY156" fmla="*/ 6363 h 933463"/>
                  <a:gd name="connsiteX157" fmla="*/ 590550 w 1238250"/>
                  <a:gd name="connsiteY157" fmla="*/ 12713 h 933463"/>
                  <a:gd name="connsiteX158" fmla="*/ 561975 w 1238250"/>
                  <a:gd name="connsiteY158" fmla="*/ 19063 h 933463"/>
                  <a:gd name="connsiteX159" fmla="*/ 552450 w 1238250"/>
                  <a:gd name="connsiteY159" fmla="*/ 22238 h 933463"/>
                  <a:gd name="connsiteX160" fmla="*/ 536575 w 1238250"/>
                  <a:gd name="connsiteY160" fmla="*/ 25413 h 933463"/>
                  <a:gd name="connsiteX161" fmla="*/ 514350 w 1238250"/>
                  <a:gd name="connsiteY161" fmla="*/ 34938 h 933463"/>
                  <a:gd name="connsiteX162" fmla="*/ 501650 w 1238250"/>
                  <a:gd name="connsiteY162" fmla="*/ 38113 h 933463"/>
                  <a:gd name="connsiteX163" fmla="*/ 492125 w 1238250"/>
                  <a:gd name="connsiteY163" fmla="*/ 41288 h 933463"/>
                  <a:gd name="connsiteX164" fmla="*/ 381000 w 1238250"/>
                  <a:gd name="connsiteY164" fmla="*/ 44463 h 933463"/>
                  <a:gd name="connsiteX165" fmla="*/ 342900 w 1238250"/>
                  <a:gd name="connsiteY165" fmla="*/ 50813 h 933463"/>
                  <a:gd name="connsiteX166" fmla="*/ 323850 w 1238250"/>
                  <a:gd name="connsiteY166" fmla="*/ 57163 h 933463"/>
                  <a:gd name="connsiteX167" fmla="*/ 314325 w 1238250"/>
                  <a:gd name="connsiteY167" fmla="*/ 60338 h 933463"/>
                  <a:gd name="connsiteX168" fmla="*/ 311150 w 1238250"/>
                  <a:gd name="connsiteY168" fmla="*/ 69863 h 933463"/>
                  <a:gd name="connsiteX169" fmla="*/ 301625 w 1238250"/>
                  <a:gd name="connsiteY169" fmla="*/ 73038 h 933463"/>
                  <a:gd name="connsiteX170" fmla="*/ 282575 w 1238250"/>
                  <a:gd name="connsiteY170" fmla="*/ 85738 h 933463"/>
                  <a:gd name="connsiteX171" fmla="*/ 273050 w 1238250"/>
                  <a:gd name="connsiteY171" fmla="*/ 92088 h 933463"/>
                  <a:gd name="connsiteX172" fmla="*/ 260350 w 1238250"/>
                  <a:gd name="connsiteY172" fmla="*/ 111138 h 93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1238250" h="933463">
                    <a:moveTo>
                      <a:pt x="260350" y="111138"/>
                    </a:moveTo>
                    <a:cubicBezTo>
                      <a:pt x="256646" y="118017"/>
                      <a:pt x="254430" y="126154"/>
                      <a:pt x="250825" y="133363"/>
                    </a:cubicBezTo>
                    <a:cubicBezTo>
                      <a:pt x="249118" y="136776"/>
                      <a:pt x="246182" y="139475"/>
                      <a:pt x="244475" y="142888"/>
                    </a:cubicBezTo>
                    <a:cubicBezTo>
                      <a:pt x="242978" y="145881"/>
                      <a:pt x="242925" y="149487"/>
                      <a:pt x="241300" y="152413"/>
                    </a:cubicBezTo>
                    <a:cubicBezTo>
                      <a:pt x="237594" y="159084"/>
                      <a:pt x="232833" y="165113"/>
                      <a:pt x="228600" y="171463"/>
                    </a:cubicBezTo>
                    <a:lnTo>
                      <a:pt x="215900" y="190513"/>
                    </a:lnTo>
                    <a:cubicBezTo>
                      <a:pt x="213783" y="193688"/>
                      <a:pt x="210757" y="196418"/>
                      <a:pt x="209550" y="200038"/>
                    </a:cubicBezTo>
                    <a:cubicBezTo>
                      <a:pt x="208492" y="203213"/>
                      <a:pt x="207872" y="206570"/>
                      <a:pt x="206375" y="209563"/>
                    </a:cubicBezTo>
                    <a:cubicBezTo>
                      <a:pt x="204668" y="212976"/>
                      <a:pt x="201575" y="215601"/>
                      <a:pt x="200025" y="219088"/>
                    </a:cubicBezTo>
                    <a:cubicBezTo>
                      <a:pt x="197307" y="225205"/>
                      <a:pt x="197388" y="232569"/>
                      <a:pt x="193675" y="238138"/>
                    </a:cubicBezTo>
                    <a:cubicBezTo>
                      <a:pt x="175477" y="265435"/>
                      <a:pt x="197295" y="230898"/>
                      <a:pt x="184150" y="257188"/>
                    </a:cubicBezTo>
                    <a:cubicBezTo>
                      <a:pt x="182443" y="260601"/>
                      <a:pt x="179507" y="263300"/>
                      <a:pt x="177800" y="266713"/>
                    </a:cubicBezTo>
                    <a:cubicBezTo>
                      <a:pt x="176303" y="269706"/>
                      <a:pt x="175544" y="273020"/>
                      <a:pt x="174625" y="276238"/>
                    </a:cubicBezTo>
                    <a:cubicBezTo>
                      <a:pt x="173426" y="280434"/>
                      <a:pt x="173615" y="285149"/>
                      <a:pt x="171450" y="288938"/>
                    </a:cubicBezTo>
                    <a:cubicBezTo>
                      <a:pt x="169222" y="292837"/>
                      <a:pt x="165100" y="295288"/>
                      <a:pt x="161925" y="298463"/>
                    </a:cubicBezTo>
                    <a:cubicBezTo>
                      <a:pt x="154368" y="321133"/>
                      <a:pt x="159288" y="311944"/>
                      <a:pt x="149225" y="327038"/>
                    </a:cubicBezTo>
                    <a:cubicBezTo>
                      <a:pt x="148167" y="336563"/>
                      <a:pt x="149325" y="346606"/>
                      <a:pt x="146050" y="355613"/>
                    </a:cubicBezTo>
                    <a:cubicBezTo>
                      <a:pt x="144746" y="359199"/>
                      <a:pt x="139223" y="359265"/>
                      <a:pt x="136525" y="361963"/>
                    </a:cubicBezTo>
                    <a:cubicBezTo>
                      <a:pt x="130370" y="368118"/>
                      <a:pt x="129582" y="373266"/>
                      <a:pt x="127000" y="381013"/>
                    </a:cubicBezTo>
                    <a:cubicBezTo>
                      <a:pt x="128058" y="384188"/>
                      <a:pt x="127808" y="388171"/>
                      <a:pt x="130175" y="390538"/>
                    </a:cubicBezTo>
                    <a:cubicBezTo>
                      <a:pt x="132542" y="392905"/>
                      <a:pt x="136915" y="391857"/>
                      <a:pt x="139700" y="393713"/>
                    </a:cubicBezTo>
                    <a:cubicBezTo>
                      <a:pt x="143436" y="396204"/>
                      <a:pt x="146050" y="400063"/>
                      <a:pt x="149225" y="403238"/>
                    </a:cubicBezTo>
                    <a:cubicBezTo>
                      <a:pt x="156782" y="425908"/>
                      <a:pt x="161144" y="418575"/>
                      <a:pt x="146050" y="428638"/>
                    </a:cubicBezTo>
                    <a:cubicBezTo>
                      <a:pt x="146023" y="428748"/>
                      <a:pt x="141218" y="449345"/>
                      <a:pt x="139700" y="450863"/>
                    </a:cubicBezTo>
                    <a:cubicBezTo>
                      <a:pt x="134304" y="456259"/>
                      <a:pt x="120650" y="463563"/>
                      <a:pt x="120650" y="463563"/>
                    </a:cubicBezTo>
                    <a:lnTo>
                      <a:pt x="101600" y="457213"/>
                    </a:lnTo>
                    <a:cubicBezTo>
                      <a:pt x="98425" y="456155"/>
                      <a:pt x="94860" y="455894"/>
                      <a:pt x="92075" y="454038"/>
                    </a:cubicBezTo>
                    <a:cubicBezTo>
                      <a:pt x="79765" y="445832"/>
                      <a:pt x="86170" y="448895"/>
                      <a:pt x="73025" y="444513"/>
                    </a:cubicBezTo>
                    <a:cubicBezTo>
                      <a:pt x="67437" y="461278"/>
                      <a:pt x="71706" y="451253"/>
                      <a:pt x="57150" y="473088"/>
                    </a:cubicBezTo>
                    <a:cubicBezTo>
                      <a:pt x="55033" y="476263"/>
                      <a:pt x="54420" y="481406"/>
                      <a:pt x="50800" y="482613"/>
                    </a:cubicBezTo>
                    <a:lnTo>
                      <a:pt x="22225" y="492138"/>
                    </a:lnTo>
                    <a:lnTo>
                      <a:pt x="12700" y="495313"/>
                    </a:lnTo>
                    <a:cubicBezTo>
                      <a:pt x="3616" y="522565"/>
                      <a:pt x="17526" y="479186"/>
                      <a:pt x="6350" y="523888"/>
                    </a:cubicBezTo>
                    <a:cubicBezTo>
                      <a:pt x="4727" y="530382"/>
                      <a:pt x="0" y="542938"/>
                      <a:pt x="0" y="542938"/>
                    </a:cubicBezTo>
                    <a:cubicBezTo>
                      <a:pt x="3993" y="554916"/>
                      <a:pt x="4958" y="560596"/>
                      <a:pt x="15875" y="571513"/>
                    </a:cubicBezTo>
                    <a:cubicBezTo>
                      <a:pt x="19050" y="574688"/>
                      <a:pt x="22525" y="577589"/>
                      <a:pt x="25400" y="581038"/>
                    </a:cubicBezTo>
                    <a:cubicBezTo>
                      <a:pt x="27843" y="583969"/>
                      <a:pt x="29532" y="587458"/>
                      <a:pt x="31750" y="590563"/>
                    </a:cubicBezTo>
                    <a:cubicBezTo>
                      <a:pt x="34826" y="594869"/>
                      <a:pt x="38199" y="598957"/>
                      <a:pt x="41275" y="603263"/>
                    </a:cubicBezTo>
                    <a:cubicBezTo>
                      <a:pt x="43493" y="606368"/>
                      <a:pt x="45182" y="609857"/>
                      <a:pt x="47625" y="612788"/>
                    </a:cubicBezTo>
                    <a:cubicBezTo>
                      <a:pt x="50500" y="616237"/>
                      <a:pt x="54393" y="618769"/>
                      <a:pt x="57150" y="622313"/>
                    </a:cubicBezTo>
                    <a:cubicBezTo>
                      <a:pt x="95376" y="671461"/>
                      <a:pt x="57057" y="622145"/>
                      <a:pt x="73025" y="650888"/>
                    </a:cubicBezTo>
                    <a:cubicBezTo>
                      <a:pt x="76731" y="657559"/>
                      <a:pt x="81492" y="663588"/>
                      <a:pt x="85725" y="669938"/>
                    </a:cubicBezTo>
                    <a:lnTo>
                      <a:pt x="98425" y="688988"/>
                    </a:lnTo>
                    <a:lnTo>
                      <a:pt x="104775" y="698513"/>
                    </a:lnTo>
                    <a:cubicBezTo>
                      <a:pt x="106892" y="701688"/>
                      <a:pt x="108427" y="705340"/>
                      <a:pt x="111125" y="708038"/>
                    </a:cubicBezTo>
                    <a:cubicBezTo>
                      <a:pt x="114300" y="711213"/>
                      <a:pt x="117893" y="714019"/>
                      <a:pt x="120650" y="717563"/>
                    </a:cubicBezTo>
                    <a:cubicBezTo>
                      <a:pt x="125335" y="723587"/>
                      <a:pt x="129117" y="730263"/>
                      <a:pt x="133350" y="736613"/>
                    </a:cubicBezTo>
                    <a:cubicBezTo>
                      <a:pt x="135467" y="739788"/>
                      <a:pt x="137002" y="743440"/>
                      <a:pt x="139700" y="746138"/>
                    </a:cubicBezTo>
                    <a:cubicBezTo>
                      <a:pt x="151923" y="758361"/>
                      <a:pt x="145489" y="753172"/>
                      <a:pt x="158750" y="762013"/>
                    </a:cubicBezTo>
                    <a:cubicBezTo>
                      <a:pt x="175683" y="787413"/>
                      <a:pt x="153458" y="756721"/>
                      <a:pt x="174625" y="777888"/>
                    </a:cubicBezTo>
                    <a:cubicBezTo>
                      <a:pt x="177323" y="780586"/>
                      <a:pt x="178277" y="784715"/>
                      <a:pt x="180975" y="787413"/>
                    </a:cubicBezTo>
                    <a:cubicBezTo>
                      <a:pt x="183673" y="790111"/>
                      <a:pt x="187569" y="791320"/>
                      <a:pt x="190500" y="793763"/>
                    </a:cubicBezTo>
                    <a:cubicBezTo>
                      <a:pt x="193949" y="796638"/>
                      <a:pt x="196481" y="800531"/>
                      <a:pt x="200025" y="803288"/>
                    </a:cubicBezTo>
                    <a:cubicBezTo>
                      <a:pt x="206049" y="807973"/>
                      <a:pt x="213679" y="810592"/>
                      <a:pt x="219075" y="815988"/>
                    </a:cubicBezTo>
                    <a:cubicBezTo>
                      <a:pt x="222250" y="819163"/>
                      <a:pt x="225056" y="822756"/>
                      <a:pt x="228600" y="825513"/>
                    </a:cubicBezTo>
                    <a:cubicBezTo>
                      <a:pt x="234624" y="830198"/>
                      <a:pt x="242254" y="832817"/>
                      <a:pt x="247650" y="838213"/>
                    </a:cubicBezTo>
                    <a:cubicBezTo>
                      <a:pt x="262571" y="853134"/>
                      <a:pt x="253439" y="845247"/>
                      <a:pt x="276225" y="860438"/>
                    </a:cubicBezTo>
                    <a:cubicBezTo>
                      <a:pt x="279400" y="862555"/>
                      <a:pt x="282337" y="865081"/>
                      <a:pt x="285750" y="866788"/>
                    </a:cubicBezTo>
                    <a:cubicBezTo>
                      <a:pt x="289983" y="868905"/>
                      <a:pt x="294391" y="870703"/>
                      <a:pt x="298450" y="873138"/>
                    </a:cubicBezTo>
                    <a:cubicBezTo>
                      <a:pt x="304994" y="877065"/>
                      <a:pt x="310260" y="883425"/>
                      <a:pt x="317500" y="885838"/>
                    </a:cubicBezTo>
                    <a:lnTo>
                      <a:pt x="374650" y="904888"/>
                    </a:lnTo>
                    <a:lnTo>
                      <a:pt x="412750" y="917588"/>
                    </a:lnTo>
                    <a:lnTo>
                      <a:pt x="422275" y="920763"/>
                    </a:lnTo>
                    <a:cubicBezTo>
                      <a:pt x="425450" y="921821"/>
                      <a:pt x="428553" y="923126"/>
                      <a:pt x="431800" y="923938"/>
                    </a:cubicBezTo>
                    <a:cubicBezTo>
                      <a:pt x="436033" y="924996"/>
                      <a:pt x="440304" y="925914"/>
                      <a:pt x="444500" y="927113"/>
                    </a:cubicBezTo>
                    <a:cubicBezTo>
                      <a:pt x="476384" y="936223"/>
                      <a:pt x="427023" y="923537"/>
                      <a:pt x="466725" y="933463"/>
                    </a:cubicBezTo>
                    <a:cubicBezTo>
                      <a:pt x="490008" y="932405"/>
                      <a:pt x="513331" y="932010"/>
                      <a:pt x="536575" y="930288"/>
                    </a:cubicBezTo>
                    <a:cubicBezTo>
                      <a:pt x="548115" y="929433"/>
                      <a:pt x="560849" y="924313"/>
                      <a:pt x="571500" y="920763"/>
                    </a:cubicBezTo>
                    <a:lnTo>
                      <a:pt x="581025" y="917588"/>
                    </a:lnTo>
                    <a:cubicBezTo>
                      <a:pt x="582083" y="914413"/>
                      <a:pt x="582703" y="911056"/>
                      <a:pt x="584200" y="908063"/>
                    </a:cubicBezTo>
                    <a:cubicBezTo>
                      <a:pt x="585907" y="904650"/>
                      <a:pt x="589343" y="902158"/>
                      <a:pt x="590550" y="898538"/>
                    </a:cubicBezTo>
                    <a:cubicBezTo>
                      <a:pt x="599241" y="872465"/>
                      <a:pt x="585471" y="884991"/>
                      <a:pt x="603250" y="873138"/>
                    </a:cubicBezTo>
                    <a:cubicBezTo>
                      <a:pt x="604308" y="869963"/>
                      <a:pt x="606425" y="866960"/>
                      <a:pt x="606425" y="863613"/>
                    </a:cubicBezTo>
                    <a:cubicBezTo>
                      <a:pt x="606425" y="853389"/>
                      <a:pt x="601039" y="852614"/>
                      <a:pt x="593725" y="847738"/>
                    </a:cubicBezTo>
                    <a:cubicBezTo>
                      <a:pt x="562657" y="801136"/>
                      <a:pt x="594201" y="850159"/>
                      <a:pt x="574675" y="815988"/>
                    </a:cubicBezTo>
                    <a:cubicBezTo>
                      <a:pt x="572782" y="812675"/>
                      <a:pt x="569875" y="809950"/>
                      <a:pt x="568325" y="806463"/>
                    </a:cubicBezTo>
                    <a:cubicBezTo>
                      <a:pt x="563908" y="796525"/>
                      <a:pt x="561439" y="785268"/>
                      <a:pt x="558800" y="774713"/>
                    </a:cubicBezTo>
                    <a:cubicBezTo>
                      <a:pt x="559858" y="770480"/>
                      <a:pt x="558072" y="763964"/>
                      <a:pt x="561975" y="762013"/>
                    </a:cubicBezTo>
                    <a:cubicBezTo>
                      <a:pt x="570547" y="757727"/>
                      <a:pt x="581097" y="760414"/>
                      <a:pt x="590550" y="758838"/>
                    </a:cubicBezTo>
                    <a:cubicBezTo>
                      <a:pt x="593851" y="758288"/>
                      <a:pt x="596900" y="756721"/>
                      <a:pt x="600075" y="755663"/>
                    </a:cubicBezTo>
                    <a:cubicBezTo>
                      <a:pt x="611406" y="738666"/>
                      <a:pt x="603727" y="748836"/>
                      <a:pt x="625475" y="727088"/>
                    </a:cubicBezTo>
                    <a:lnTo>
                      <a:pt x="635000" y="717563"/>
                    </a:lnTo>
                    <a:cubicBezTo>
                      <a:pt x="638175" y="714388"/>
                      <a:pt x="640789" y="710529"/>
                      <a:pt x="644525" y="708038"/>
                    </a:cubicBezTo>
                    <a:lnTo>
                      <a:pt x="654050" y="701688"/>
                    </a:lnTo>
                    <a:cubicBezTo>
                      <a:pt x="658260" y="695373"/>
                      <a:pt x="665112" y="690525"/>
                      <a:pt x="657225" y="682638"/>
                    </a:cubicBezTo>
                    <a:cubicBezTo>
                      <a:pt x="654858" y="680271"/>
                      <a:pt x="650875" y="680521"/>
                      <a:pt x="647700" y="679463"/>
                    </a:cubicBezTo>
                    <a:cubicBezTo>
                      <a:pt x="626561" y="658324"/>
                      <a:pt x="646487" y="681090"/>
                      <a:pt x="635000" y="660413"/>
                    </a:cubicBezTo>
                    <a:cubicBezTo>
                      <a:pt x="631294" y="653742"/>
                      <a:pt x="622300" y="641363"/>
                      <a:pt x="622300" y="641363"/>
                    </a:cubicBezTo>
                    <a:cubicBezTo>
                      <a:pt x="623358" y="638188"/>
                      <a:pt x="623108" y="634205"/>
                      <a:pt x="625475" y="631838"/>
                    </a:cubicBezTo>
                    <a:cubicBezTo>
                      <a:pt x="627842" y="629471"/>
                      <a:pt x="631733" y="629389"/>
                      <a:pt x="635000" y="628663"/>
                    </a:cubicBezTo>
                    <a:cubicBezTo>
                      <a:pt x="641284" y="627266"/>
                      <a:pt x="647700" y="626546"/>
                      <a:pt x="654050" y="625488"/>
                    </a:cubicBezTo>
                    <a:cubicBezTo>
                      <a:pt x="657225" y="623371"/>
                      <a:pt x="660644" y="621581"/>
                      <a:pt x="663575" y="619138"/>
                    </a:cubicBezTo>
                    <a:cubicBezTo>
                      <a:pt x="667024" y="616263"/>
                      <a:pt x="669364" y="612104"/>
                      <a:pt x="673100" y="609613"/>
                    </a:cubicBezTo>
                    <a:cubicBezTo>
                      <a:pt x="675885" y="607757"/>
                      <a:pt x="679699" y="608063"/>
                      <a:pt x="682625" y="606438"/>
                    </a:cubicBezTo>
                    <a:cubicBezTo>
                      <a:pt x="689296" y="602732"/>
                      <a:pt x="695325" y="597971"/>
                      <a:pt x="701675" y="593738"/>
                    </a:cubicBezTo>
                    <a:lnTo>
                      <a:pt x="720725" y="581038"/>
                    </a:lnTo>
                    <a:cubicBezTo>
                      <a:pt x="723900" y="578921"/>
                      <a:pt x="726630" y="575895"/>
                      <a:pt x="730250" y="574688"/>
                    </a:cubicBezTo>
                    <a:cubicBezTo>
                      <a:pt x="736600" y="572571"/>
                      <a:pt x="742806" y="569961"/>
                      <a:pt x="749300" y="568338"/>
                    </a:cubicBezTo>
                    <a:cubicBezTo>
                      <a:pt x="789002" y="558412"/>
                      <a:pt x="739641" y="571098"/>
                      <a:pt x="771525" y="561988"/>
                    </a:cubicBezTo>
                    <a:cubicBezTo>
                      <a:pt x="775721" y="560789"/>
                      <a:pt x="780045" y="560067"/>
                      <a:pt x="784225" y="558813"/>
                    </a:cubicBezTo>
                    <a:cubicBezTo>
                      <a:pt x="790636" y="556890"/>
                      <a:pt x="803275" y="552463"/>
                      <a:pt x="803275" y="552463"/>
                    </a:cubicBezTo>
                    <a:cubicBezTo>
                      <a:pt x="808567" y="553521"/>
                      <a:pt x="815334" y="551822"/>
                      <a:pt x="819150" y="555638"/>
                    </a:cubicBezTo>
                    <a:cubicBezTo>
                      <a:pt x="823883" y="560371"/>
                      <a:pt x="823383" y="568338"/>
                      <a:pt x="825500" y="574688"/>
                    </a:cubicBezTo>
                    <a:cubicBezTo>
                      <a:pt x="826558" y="577863"/>
                      <a:pt x="825500" y="583155"/>
                      <a:pt x="828675" y="584213"/>
                    </a:cubicBezTo>
                    <a:lnTo>
                      <a:pt x="838200" y="587388"/>
                    </a:lnTo>
                    <a:cubicBezTo>
                      <a:pt x="841375" y="586330"/>
                      <a:pt x="845358" y="586580"/>
                      <a:pt x="847725" y="584213"/>
                    </a:cubicBezTo>
                    <a:cubicBezTo>
                      <a:pt x="850092" y="581846"/>
                      <a:pt x="849044" y="577473"/>
                      <a:pt x="850900" y="574688"/>
                    </a:cubicBezTo>
                    <a:cubicBezTo>
                      <a:pt x="853391" y="570952"/>
                      <a:pt x="856689" y="567654"/>
                      <a:pt x="860425" y="565163"/>
                    </a:cubicBezTo>
                    <a:cubicBezTo>
                      <a:pt x="863210" y="563307"/>
                      <a:pt x="866721" y="562869"/>
                      <a:pt x="869950" y="561988"/>
                    </a:cubicBezTo>
                    <a:cubicBezTo>
                      <a:pt x="878370" y="559692"/>
                      <a:pt x="886792" y="557350"/>
                      <a:pt x="895350" y="555638"/>
                    </a:cubicBezTo>
                    <a:cubicBezTo>
                      <a:pt x="919783" y="550751"/>
                      <a:pt x="905990" y="553772"/>
                      <a:pt x="936625" y="546113"/>
                    </a:cubicBezTo>
                    <a:lnTo>
                      <a:pt x="949325" y="542938"/>
                    </a:lnTo>
                    <a:cubicBezTo>
                      <a:pt x="1094525" y="551005"/>
                      <a:pt x="913119" y="542938"/>
                      <a:pt x="1069975" y="542938"/>
                    </a:cubicBezTo>
                    <a:cubicBezTo>
                      <a:pt x="1099627" y="542938"/>
                      <a:pt x="1129242" y="545055"/>
                      <a:pt x="1158875" y="546113"/>
                    </a:cubicBezTo>
                    <a:cubicBezTo>
                      <a:pt x="1168400" y="545055"/>
                      <a:pt x="1181003" y="550029"/>
                      <a:pt x="1187450" y="542938"/>
                    </a:cubicBezTo>
                    <a:cubicBezTo>
                      <a:pt x="1194605" y="535068"/>
                      <a:pt x="1189008" y="521700"/>
                      <a:pt x="1190625" y="511188"/>
                    </a:cubicBezTo>
                    <a:cubicBezTo>
                      <a:pt x="1191948" y="502586"/>
                      <a:pt x="1201669" y="485834"/>
                      <a:pt x="1206500" y="482613"/>
                    </a:cubicBezTo>
                    <a:cubicBezTo>
                      <a:pt x="1214967" y="476969"/>
                      <a:pt x="1218968" y="475200"/>
                      <a:pt x="1225550" y="466738"/>
                    </a:cubicBezTo>
                    <a:cubicBezTo>
                      <a:pt x="1230235" y="460714"/>
                      <a:pt x="1238250" y="447688"/>
                      <a:pt x="1238250" y="447688"/>
                    </a:cubicBezTo>
                    <a:lnTo>
                      <a:pt x="1219200" y="419113"/>
                    </a:lnTo>
                    <a:cubicBezTo>
                      <a:pt x="1217083" y="415938"/>
                      <a:pt x="1214057" y="413208"/>
                      <a:pt x="1212850" y="409588"/>
                    </a:cubicBezTo>
                    <a:cubicBezTo>
                      <a:pt x="1211792" y="406413"/>
                      <a:pt x="1211172" y="403056"/>
                      <a:pt x="1209675" y="400063"/>
                    </a:cubicBezTo>
                    <a:cubicBezTo>
                      <a:pt x="1207968" y="396650"/>
                      <a:pt x="1205032" y="393951"/>
                      <a:pt x="1203325" y="390538"/>
                    </a:cubicBezTo>
                    <a:cubicBezTo>
                      <a:pt x="1199417" y="382722"/>
                      <a:pt x="1198194" y="369280"/>
                      <a:pt x="1196975" y="361963"/>
                    </a:cubicBezTo>
                    <a:cubicBezTo>
                      <a:pt x="1198033" y="350321"/>
                      <a:pt x="1197701" y="338468"/>
                      <a:pt x="1200150" y="327038"/>
                    </a:cubicBezTo>
                    <a:cubicBezTo>
                      <a:pt x="1200950" y="323307"/>
                      <a:pt x="1204950" y="321000"/>
                      <a:pt x="1206500" y="317513"/>
                    </a:cubicBezTo>
                    <a:cubicBezTo>
                      <a:pt x="1209218" y="311396"/>
                      <a:pt x="1210733" y="304813"/>
                      <a:pt x="1212850" y="298463"/>
                    </a:cubicBezTo>
                    <a:cubicBezTo>
                      <a:pt x="1217405" y="284798"/>
                      <a:pt x="1215213" y="292185"/>
                      <a:pt x="1219200" y="276238"/>
                    </a:cubicBezTo>
                    <a:cubicBezTo>
                      <a:pt x="1218142" y="251896"/>
                      <a:pt x="1224580" y="226026"/>
                      <a:pt x="1216025" y="203213"/>
                    </a:cubicBezTo>
                    <a:cubicBezTo>
                      <a:pt x="1213029" y="195224"/>
                      <a:pt x="1198857" y="202283"/>
                      <a:pt x="1190625" y="200038"/>
                    </a:cubicBezTo>
                    <a:cubicBezTo>
                      <a:pt x="1186944" y="199034"/>
                      <a:pt x="1184513" y="195395"/>
                      <a:pt x="1181100" y="193688"/>
                    </a:cubicBezTo>
                    <a:cubicBezTo>
                      <a:pt x="1178107" y="192191"/>
                      <a:pt x="1174568" y="192010"/>
                      <a:pt x="1171575" y="190513"/>
                    </a:cubicBezTo>
                    <a:cubicBezTo>
                      <a:pt x="1168162" y="188806"/>
                      <a:pt x="1165363" y="186056"/>
                      <a:pt x="1162050" y="184163"/>
                    </a:cubicBezTo>
                    <a:cubicBezTo>
                      <a:pt x="1157941" y="181815"/>
                      <a:pt x="1153459" y="180161"/>
                      <a:pt x="1149350" y="177813"/>
                    </a:cubicBezTo>
                    <a:cubicBezTo>
                      <a:pt x="1146037" y="175920"/>
                      <a:pt x="1143332" y="172966"/>
                      <a:pt x="1139825" y="171463"/>
                    </a:cubicBezTo>
                    <a:cubicBezTo>
                      <a:pt x="1135814" y="169744"/>
                      <a:pt x="1131358" y="169346"/>
                      <a:pt x="1127125" y="168288"/>
                    </a:cubicBezTo>
                    <a:cubicBezTo>
                      <a:pt x="1097257" y="148376"/>
                      <a:pt x="1144444" y="178890"/>
                      <a:pt x="1101725" y="155588"/>
                    </a:cubicBezTo>
                    <a:cubicBezTo>
                      <a:pt x="1095025" y="151934"/>
                      <a:pt x="1089025" y="147121"/>
                      <a:pt x="1082675" y="142888"/>
                    </a:cubicBezTo>
                    <a:cubicBezTo>
                      <a:pt x="1079500" y="140771"/>
                      <a:pt x="1076563" y="138245"/>
                      <a:pt x="1073150" y="136538"/>
                    </a:cubicBezTo>
                    <a:cubicBezTo>
                      <a:pt x="1064683" y="132305"/>
                      <a:pt x="1055626" y="129089"/>
                      <a:pt x="1047750" y="123838"/>
                    </a:cubicBezTo>
                    <a:cubicBezTo>
                      <a:pt x="1044575" y="121721"/>
                      <a:pt x="1041638" y="119195"/>
                      <a:pt x="1038225" y="117488"/>
                    </a:cubicBezTo>
                    <a:cubicBezTo>
                      <a:pt x="1027521" y="112136"/>
                      <a:pt x="1027011" y="116772"/>
                      <a:pt x="1016000" y="107963"/>
                    </a:cubicBezTo>
                    <a:cubicBezTo>
                      <a:pt x="1008988" y="102353"/>
                      <a:pt x="1001931" y="96385"/>
                      <a:pt x="996950" y="88913"/>
                    </a:cubicBezTo>
                    <a:cubicBezTo>
                      <a:pt x="994833" y="85738"/>
                      <a:pt x="993298" y="82086"/>
                      <a:pt x="990600" y="79388"/>
                    </a:cubicBezTo>
                    <a:cubicBezTo>
                      <a:pt x="987902" y="76690"/>
                      <a:pt x="984006" y="75481"/>
                      <a:pt x="981075" y="73038"/>
                    </a:cubicBezTo>
                    <a:cubicBezTo>
                      <a:pt x="977626" y="70163"/>
                      <a:pt x="974999" y="66388"/>
                      <a:pt x="971550" y="63513"/>
                    </a:cubicBezTo>
                    <a:cubicBezTo>
                      <a:pt x="965923" y="58824"/>
                      <a:pt x="955719" y="53553"/>
                      <a:pt x="949325" y="50813"/>
                    </a:cubicBezTo>
                    <a:cubicBezTo>
                      <a:pt x="946249" y="49495"/>
                      <a:pt x="942726" y="49263"/>
                      <a:pt x="939800" y="47638"/>
                    </a:cubicBezTo>
                    <a:cubicBezTo>
                      <a:pt x="933129" y="43932"/>
                      <a:pt x="927100" y="39171"/>
                      <a:pt x="920750" y="34938"/>
                    </a:cubicBezTo>
                    <a:cubicBezTo>
                      <a:pt x="917575" y="32821"/>
                      <a:pt x="914845" y="29795"/>
                      <a:pt x="911225" y="28588"/>
                    </a:cubicBezTo>
                    <a:lnTo>
                      <a:pt x="882650" y="19063"/>
                    </a:lnTo>
                    <a:lnTo>
                      <a:pt x="873125" y="15888"/>
                    </a:lnTo>
                    <a:cubicBezTo>
                      <a:pt x="869950" y="14830"/>
                      <a:pt x="866847" y="13525"/>
                      <a:pt x="863600" y="12713"/>
                    </a:cubicBezTo>
                    <a:cubicBezTo>
                      <a:pt x="859367" y="11655"/>
                      <a:pt x="855096" y="10737"/>
                      <a:pt x="850900" y="9538"/>
                    </a:cubicBezTo>
                    <a:cubicBezTo>
                      <a:pt x="847682" y="8619"/>
                      <a:pt x="844622" y="7175"/>
                      <a:pt x="841375" y="6363"/>
                    </a:cubicBezTo>
                    <a:lnTo>
                      <a:pt x="815975" y="13"/>
                    </a:lnTo>
                    <a:cubicBezTo>
                      <a:pt x="813311" y="66"/>
                      <a:pt x="672880" y="-863"/>
                      <a:pt x="622300" y="6363"/>
                    </a:cubicBezTo>
                    <a:cubicBezTo>
                      <a:pt x="611616" y="7889"/>
                      <a:pt x="601133" y="10596"/>
                      <a:pt x="590550" y="12713"/>
                    </a:cubicBezTo>
                    <a:cubicBezTo>
                      <a:pt x="579638" y="14895"/>
                      <a:pt x="572437" y="16074"/>
                      <a:pt x="561975" y="19063"/>
                    </a:cubicBezTo>
                    <a:cubicBezTo>
                      <a:pt x="558757" y="19982"/>
                      <a:pt x="555697" y="21426"/>
                      <a:pt x="552450" y="22238"/>
                    </a:cubicBezTo>
                    <a:cubicBezTo>
                      <a:pt x="547215" y="23547"/>
                      <a:pt x="541810" y="24104"/>
                      <a:pt x="536575" y="25413"/>
                    </a:cubicBezTo>
                    <a:cubicBezTo>
                      <a:pt x="520806" y="29355"/>
                      <a:pt x="532523" y="28123"/>
                      <a:pt x="514350" y="34938"/>
                    </a:cubicBezTo>
                    <a:cubicBezTo>
                      <a:pt x="510264" y="36470"/>
                      <a:pt x="505846" y="36914"/>
                      <a:pt x="501650" y="38113"/>
                    </a:cubicBezTo>
                    <a:cubicBezTo>
                      <a:pt x="498432" y="39032"/>
                      <a:pt x="495467" y="41112"/>
                      <a:pt x="492125" y="41288"/>
                    </a:cubicBezTo>
                    <a:cubicBezTo>
                      <a:pt x="455119" y="43236"/>
                      <a:pt x="418042" y="43405"/>
                      <a:pt x="381000" y="44463"/>
                    </a:cubicBezTo>
                    <a:cubicBezTo>
                      <a:pt x="362990" y="46714"/>
                      <a:pt x="357884" y="46318"/>
                      <a:pt x="342900" y="50813"/>
                    </a:cubicBezTo>
                    <a:cubicBezTo>
                      <a:pt x="336489" y="52736"/>
                      <a:pt x="330200" y="55046"/>
                      <a:pt x="323850" y="57163"/>
                    </a:cubicBezTo>
                    <a:lnTo>
                      <a:pt x="314325" y="60338"/>
                    </a:lnTo>
                    <a:cubicBezTo>
                      <a:pt x="313267" y="63513"/>
                      <a:pt x="313517" y="67496"/>
                      <a:pt x="311150" y="69863"/>
                    </a:cubicBezTo>
                    <a:cubicBezTo>
                      <a:pt x="308783" y="72230"/>
                      <a:pt x="304551" y="71413"/>
                      <a:pt x="301625" y="73038"/>
                    </a:cubicBezTo>
                    <a:cubicBezTo>
                      <a:pt x="294954" y="76744"/>
                      <a:pt x="288925" y="81505"/>
                      <a:pt x="282575" y="85738"/>
                    </a:cubicBezTo>
                    <a:lnTo>
                      <a:pt x="273050" y="92088"/>
                    </a:lnTo>
                    <a:cubicBezTo>
                      <a:pt x="265040" y="104104"/>
                      <a:pt x="264054" y="104259"/>
                      <a:pt x="260350" y="111138"/>
                    </a:cubicBezTo>
                    <a:close/>
                  </a:path>
                </a:pathLst>
              </a:custGeom>
              <a:solidFill>
                <a:srgbClr val="7F7F7F"/>
              </a:solidFill>
              <a:ln w="254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1" name="Freeform 8">
                <a:extLst>
                  <a:ext uri="{FF2B5EF4-FFF2-40B4-BE49-F238E27FC236}">
                    <a16:creationId xmlns:a16="http://schemas.microsoft.com/office/drawing/2014/main" id="{6AC1D83C-BBCE-4AC0-BCFA-53E4CB598C76}"/>
                  </a:ext>
                </a:extLst>
              </p:cNvPr>
              <p:cNvSpPr/>
              <p:nvPr/>
            </p:nvSpPr>
            <p:spPr>
              <a:xfrm>
                <a:off x="8379335" y="1722361"/>
                <a:ext cx="474148" cy="425974"/>
              </a:xfrm>
              <a:custGeom>
                <a:avLst/>
                <a:gdLst>
                  <a:gd name="connsiteX0" fmla="*/ 231775 w 844550"/>
                  <a:gd name="connsiteY0" fmla="*/ 111125 h 949326"/>
                  <a:gd name="connsiteX1" fmla="*/ 225425 w 844550"/>
                  <a:gd name="connsiteY1" fmla="*/ 133350 h 949326"/>
                  <a:gd name="connsiteX2" fmla="*/ 212725 w 844550"/>
                  <a:gd name="connsiteY2" fmla="*/ 155575 h 949326"/>
                  <a:gd name="connsiteX3" fmla="*/ 209550 w 844550"/>
                  <a:gd name="connsiteY3" fmla="*/ 168275 h 949326"/>
                  <a:gd name="connsiteX4" fmla="*/ 206375 w 844550"/>
                  <a:gd name="connsiteY4" fmla="*/ 177800 h 949326"/>
                  <a:gd name="connsiteX5" fmla="*/ 196850 w 844550"/>
                  <a:gd name="connsiteY5" fmla="*/ 219075 h 949326"/>
                  <a:gd name="connsiteX6" fmla="*/ 180975 w 844550"/>
                  <a:gd name="connsiteY6" fmla="*/ 266700 h 949326"/>
                  <a:gd name="connsiteX7" fmla="*/ 177800 w 844550"/>
                  <a:gd name="connsiteY7" fmla="*/ 276225 h 949326"/>
                  <a:gd name="connsiteX8" fmla="*/ 174625 w 844550"/>
                  <a:gd name="connsiteY8" fmla="*/ 285750 h 949326"/>
                  <a:gd name="connsiteX9" fmla="*/ 171450 w 844550"/>
                  <a:gd name="connsiteY9" fmla="*/ 304800 h 949326"/>
                  <a:gd name="connsiteX10" fmla="*/ 165100 w 844550"/>
                  <a:gd name="connsiteY10" fmla="*/ 314325 h 949326"/>
                  <a:gd name="connsiteX11" fmla="*/ 142875 w 844550"/>
                  <a:gd name="connsiteY11" fmla="*/ 346075 h 949326"/>
                  <a:gd name="connsiteX12" fmla="*/ 123825 w 844550"/>
                  <a:gd name="connsiteY12" fmla="*/ 374650 h 949326"/>
                  <a:gd name="connsiteX13" fmla="*/ 117475 w 844550"/>
                  <a:gd name="connsiteY13" fmla="*/ 384175 h 949326"/>
                  <a:gd name="connsiteX14" fmla="*/ 104775 w 844550"/>
                  <a:gd name="connsiteY14" fmla="*/ 406400 h 949326"/>
                  <a:gd name="connsiteX15" fmla="*/ 95250 w 844550"/>
                  <a:gd name="connsiteY15" fmla="*/ 425450 h 949326"/>
                  <a:gd name="connsiteX16" fmla="*/ 92075 w 844550"/>
                  <a:gd name="connsiteY16" fmla="*/ 434975 h 949326"/>
                  <a:gd name="connsiteX17" fmla="*/ 79375 w 844550"/>
                  <a:gd name="connsiteY17" fmla="*/ 454025 h 949326"/>
                  <a:gd name="connsiteX18" fmla="*/ 73025 w 844550"/>
                  <a:gd name="connsiteY18" fmla="*/ 463550 h 949326"/>
                  <a:gd name="connsiteX19" fmla="*/ 66675 w 844550"/>
                  <a:gd name="connsiteY19" fmla="*/ 473075 h 949326"/>
                  <a:gd name="connsiteX20" fmla="*/ 57150 w 844550"/>
                  <a:gd name="connsiteY20" fmla="*/ 492125 h 949326"/>
                  <a:gd name="connsiteX21" fmla="*/ 50800 w 844550"/>
                  <a:gd name="connsiteY21" fmla="*/ 511175 h 949326"/>
                  <a:gd name="connsiteX22" fmla="*/ 47625 w 844550"/>
                  <a:gd name="connsiteY22" fmla="*/ 520700 h 949326"/>
                  <a:gd name="connsiteX23" fmla="*/ 41275 w 844550"/>
                  <a:gd name="connsiteY23" fmla="*/ 530225 h 949326"/>
                  <a:gd name="connsiteX24" fmla="*/ 53975 w 844550"/>
                  <a:gd name="connsiteY24" fmla="*/ 549275 h 949326"/>
                  <a:gd name="connsiteX25" fmla="*/ 66675 w 844550"/>
                  <a:gd name="connsiteY25" fmla="*/ 568325 h 949326"/>
                  <a:gd name="connsiteX26" fmla="*/ 76200 w 844550"/>
                  <a:gd name="connsiteY26" fmla="*/ 587375 h 949326"/>
                  <a:gd name="connsiteX27" fmla="*/ 85725 w 844550"/>
                  <a:gd name="connsiteY27" fmla="*/ 593725 h 949326"/>
                  <a:gd name="connsiteX28" fmla="*/ 142875 w 844550"/>
                  <a:gd name="connsiteY28" fmla="*/ 587375 h 949326"/>
                  <a:gd name="connsiteX29" fmla="*/ 136525 w 844550"/>
                  <a:gd name="connsiteY29" fmla="*/ 606425 h 949326"/>
                  <a:gd name="connsiteX30" fmla="*/ 123825 w 844550"/>
                  <a:gd name="connsiteY30" fmla="*/ 625475 h 949326"/>
                  <a:gd name="connsiteX31" fmla="*/ 117475 w 844550"/>
                  <a:gd name="connsiteY31" fmla="*/ 644525 h 949326"/>
                  <a:gd name="connsiteX32" fmla="*/ 114300 w 844550"/>
                  <a:gd name="connsiteY32" fmla="*/ 685800 h 949326"/>
                  <a:gd name="connsiteX33" fmla="*/ 111125 w 844550"/>
                  <a:gd name="connsiteY33" fmla="*/ 704850 h 949326"/>
                  <a:gd name="connsiteX34" fmla="*/ 92075 w 844550"/>
                  <a:gd name="connsiteY34" fmla="*/ 711200 h 949326"/>
                  <a:gd name="connsiteX35" fmla="*/ 73025 w 844550"/>
                  <a:gd name="connsiteY35" fmla="*/ 723900 h 949326"/>
                  <a:gd name="connsiteX36" fmla="*/ 63500 w 844550"/>
                  <a:gd name="connsiteY36" fmla="*/ 727075 h 949326"/>
                  <a:gd name="connsiteX37" fmla="*/ 44450 w 844550"/>
                  <a:gd name="connsiteY37" fmla="*/ 739775 h 949326"/>
                  <a:gd name="connsiteX38" fmla="*/ 38100 w 844550"/>
                  <a:gd name="connsiteY38" fmla="*/ 749300 h 949326"/>
                  <a:gd name="connsiteX39" fmla="*/ 34925 w 844550"/>
                  <a:gd name="connsiteY39" fmla="*/ 758825 h 949326"/>
                  <a:gd name="connsiteX40" fmla="*/ 22225 w 844550"/>
                  <a:gd name="connsiteY40" fmla="*/ 777875 h 949326"/>
                  <a:gd name="connsiteX41" fmla="*/ 15875 w 844550"/>
                  <a:gd name="connsiteY41" fmla="*/ 796925 h 949326"/>
                  <a:gd name="connsiteX42" fmla="*/ 0 w 844550"/>
                  <a:gd name="connsiteY42" fmla="*/ 825500 h 949326"/>
                  <a:gd name="connsiteX43" fmla="*/ 53975 w 844550"/>
                  <a:gd name="connsiteY43" fmla="*/ 828675 h 949326"/>
                  <a:gd name="connsiteX44" fmla="*/ 69850 w 844550"/>
                  <a:gd name="connsiteY44" fmla="*/ 831850 h 949326"/>
                  <a:gd name="connsiteX45" fmla="*/ 73025 w 844550"/>
                  <a:gd name="connsiteY45" fmla="*/ 841375 h 949326"/>
                  <a:gd name="connsiteX46" fmla="*/ 69850 w 844550"/>
                  <a:gd name="connsiteY46" fmla="*/ 850900 h 949326"/>
                  <a:gd name="connsiteX47" fmla="*/ 63500 w 844550"/>
                  <a:gd name="connsiteY47" fmla="*/ 860425 h 949326"/>
                  <a:gd name="connsiteX48" fmla="*/ 57150 w 844550"/>
                  <a:gd name="connsiteY48" fmla="*/ 879475 h 949326"/>
                  <a:gd name="connsiteX49" fmla="*/ 53975 w 844550"/>
                  <a:gd name="connsiteY49" fmla="*/ 889000 h 949326"/>
                  <a:gd name="connsiteX50" fmla="*/ 117475 w 844550"/>
                  <a:gd name="connsiteY50" fmla="*/ 895350 h 949326"/>
                  <a:gd name="connsiteX51" fmla="*/ 136525 w 844550"/>
                  <a:gd name="connsiteY51" fmla="*/ 901700 h 949326"/>
                  <a:gd name="connsiteX52" fmla="*/ 133350 w 844550"/>
                  <a:gd name="connsiteY52" fmla="*/ 920750 h 949326"/>
                  <a:gd name="connsiteX53" fmla="*/ 234950 w 844550"/>
                  <a:gd name="connsiteY53" fmla="*/ 936625 h 949326"/>
                  <a:gd name="connsiteX54" fmla="*/ 234950 w 844550"/>
                  <a:gd name="connsiteY54" fmla="*/ 819150 h 949326"/>
                  <a:gd name="connsiteX55" fmla="*/ 307975 w 844550"/>
                  <a:gd name="connsiteY55" fmla="*/ 822325 h 949326"/>
                  <a:gd name="connsiteX56" fmla="*/ 327025 w 844550"/>
                  <a:gd name="connsiteY56" fmla="*/ 831850 h 949326"/>
                  <a:gd name="connsiteX57" fmla="*/ 346075 w 844550"/>
                  <a:gd name="connsiteY57" fmla="*/ 838200 h 949326"/>
                  <a:gd name="connsiteX58" fmla="*/ 365125 w 844550"/>
                  <a:gd name="connsiteY58" fmla="*/ 844550 h 949326"/>
                  <a:gd name="connsiteX59" fmla="*/ 374650 w 844550"/>
                  <a:gd name="connsiteY59" fmla="*/ 847725 h 949326"/>
                  <a:gd name="connsiteX60" fmla="*/ 393700 w 844550"/>
                  <a:gd name="connsiteY60" fmla="*/ 860425 h 949326"/>
                  <a:gd name="connsiteX61" fmla="*/ 403225 w 844550"/>
                  <a:gd name="connsiteY61" fmla="*/ 866775 h 949326"/>
                  <a:gd name="connsiteX62" fmla="*/ 412750 w 844550"/>
                  <a:gd name="connsiteY62" fmla="*/ 869950 h 949326"/>
                  <a:gd name="connsiteX63" fmla="*/ 422275 w 844550"/>
                  <a:gd name="connsiteY63" fmla="*/ 876300 h 949326"/>
                  <a:gd name="connsiteX64" fmla="*/ 441325 w 844550"/>
                  <a:gd name="connsiteY64" fmla="*/ 882650 h 949326"/>
                  <a:gd name="connsiteX65" fmla="*/ 450850 w 844550"/>
                  <a:gd name="connsiteY65" fmla="*/ 885825 h 949326"/>
                  <a:gd name="connsiteX66" fmla="*/ 460375 w 844550"/>
                  <a:gd name="connsiteY66" fmla="*/ 889000 h 949326"/>
                  <a:gd name="connsiteX67" fmla="*/ 469900 w 844550"/>
                  <a:gd name="connsiteY67" fmla="*/ 895350 h 949326"/>
                  <a:gd name="connsiteX68" fmla="*/ 479425 w 844550"/>
                  <a:gd name="connsiteY68" fmla="*/ 889000 h 949326"/>
                  <a:gd name="connsiteX69" fmla="*/ 539750 w 844550"/>
                  <a:gd name="connsiteY69" fmla="*/ 882650 h 949326"/>
                  <a:gd name="connsiteX70" fmla="*/ 581025 w 844550"/>
                  <a:gd name="connsiteY70" fmla="*/ 876300 h 949326"/>
                  <a:gd name="connsiteX71" fmla="*/ 590550 w 844550"/>
                  <a:gd name="connsiteY71" fmla="*/ 873125 h 949326"/>
                  <a:gd name="connsiteX72" fmla="*/ 593725 w 844550"/>
                  <a:gd name="connsiteY72" fmla="*/ 828675 h 949326"/>
                  <a:gd name="connsiteX73" fmla="*/ 596900 w 844550"/>
                  <a:gd name="connsiteY73" fmla="*/ 819150 h 949326"/>
                  <a:gd name="connsiteX74" fmla="*/ 606425 w 844550"/>
                  <a:gd name="connsiteY74" fmla="*/ 787400 h 949326"/>
                  <a:gd name="connsiteX75" fmla="*/ 612775 w 844550"/>
                  <a:gd name="connsiteY75" fmla="*/ 768350 h 949326"/>
                  <a:gd name="connsiteX76" fmla="*/ 615950 w 844550"/>
                  <a:gd name="connsiteY76" fmla="*/ 758825 h 949326"/>
                  <a:gd name="connsiteX77" fmla="*/ 622300 w 844550"/>
                  <a:gd name="connsiteY77" fmla="*/ 749300 h 949326"/>
                  <a:gd name="connsiteX78" fmla="*/ 641350 w 844550"/>
                  <a:gd name="connsiteY78" fmla="*/ 758825 h 949326"/>
                  <a:gd name="connsiteX79" fmla="*/ 660400 w 844550"/>
                  <a:gd name="connsiteY79" fmla="*/ 774700 h 949326"/>
                  <a:gd name="connsiteX80" fmla="*/ 688975 w 844550"/>
                  <a:gd name="connsiteY80" fmla="*/ 787400 h 949326"/>
                  <a:gd name="connsiteX81" fmla="*/ 695325 w 844550"/>
                  <a:gd name="connsiteY81" fmla="*/ 796925 h 949326"/>
                  <a:gd name="connsiteX82" fmla="*/ 704850 w 844550"/>
                  <a:gd name="connsiteY82" fmla="*/ 790575 h 949326"/>
                  <a:gd name="connsiteX83" fmla="*/ 723900 w 844550"/>
                  <a:gd name="connsiteY83" fmla="*/ 784225 h 949326"/>
                  <a:gd name="connsiteX84" fmla="*/ 755650 w 844550"/>
                  <a:gd name="connsiteY84" fmla="*/ 777875 h 949326"/>
                  <a:gd name="connsiteX85" fmla="*/ 784225 w 844550"/>
                  <a:gd name="connsiteY85" fmla="*/ 768350 h 949326"/>
                  <a:gd name="connsiteX86" fmla="*/ 793750 w 844550"/>
                  <a:gd name="connsiteY86" fmla="*/ 765175 h 949326"/>
                  <a:gd name="connsiteX87" fmla="*/ 825500 w 844550"/>
                  <a:gd name="connsiteY87" fmla="*/ 755650 h 949326"/>
                  <a:gd name="connsiteX88" fmla="*/ 835025 w 844550"/>
                  <a:gd name="connsiteY88" fmla="*/ 752475 h 949326"/>
                  <a:gd name="connsiteX89" fmla="*/ 844550 w 844550"/>
                  <a:gd name="connsiteY89" fmla="*/ 749300 h 949326"/>
                  <a:gd name="connsiteX90" fmla="*/ 835025 w 844550"/>
                  <a:gd name="connsiteY90" fmla="*/ 730250 h 949326"/>
                  <a:gd name="connsiteX91" fmla="*/ 825500 w 844550"/>
                  <a:gd name="connsiteY91" fmla="*/ 723900 h 949326"/>
                  <a:gd name="connsiteX92" fmla="*/ 806450 w 844550"/>
                  <a:gd name="connsiteY92" fmla="*/ 704850 h 949326"/>
                  <a:gd name="connsiteX93" fmla="*/ 790575 w 844550"/>
                  <a:gd name="connsiteY93" fmla="*/ 685800 h 949326"/>
                  <a:gd name="connsiteX94" fmla="*/ 771525 w 844550"/>
                  <a:gd name="connsiteY94" fmla="*/ 669925 h 949326"/>
                  <a:gd name="connsiteX95" fmla="*/ 777875 w 844550"/>
                  <a:gd name="connsiteY95" fmla="*/ 660400 h 949326"/>
                  <a:gd name="connsiteX96" fmla="*/ 796925 w 844550"/>
                  <a:gd name="connsiteY96" fmla="*/ 654050 h 949326"/>
                  <a:gd name="connsiteX97" fmla="*/ 790575 w 844550"/>
                  <a:gd name="connsiteY97" fmla="*/ 644525 h 949326"/>
                  <a:gd name="connsiteX98" fmla="*/ 777875 w 844550"/>
                  <a:gd name="connsiteY98" fmla="*/ 641350 h 949326"/>
                  <a:gd name="connsiteX99" fmla="*/ 768350 w 844550"/>
                  <a:gd name="connsiteY99" fmla="*/ 635000 h 949326"/>
                  <a:gd name="connsiteX100" fmla="*/ 758825 w 844550"/>
                  <a:gd name="connsiteY100" fmla="*/ 631825 h 949326"/>
                  <a:gd name="connsiteX101" fmla="*/ 730250 w 844550"/>
                  <a:gd name="connsiteY101" fmla="*/ 609600 h 949326"/>
                  <a:gd name="connsiteX102" fmla="*/ 723900 w 844550"/>
                  <a:gd name="connsiteY102" fmla="*/ 600075 h 949326"/>
                  <a:gd name="connsiteX103" fmla="*/ 739775 w 844550"/>
                  <a:gd name="connsiteY103" fmla="*/ 584200 h 949326"/>
                  <a:gd name="connsiteX104" fmla="*/ 755650 w 844550"/>
                  <a:gd name="connsiteY104" fmla="*/ 565150 h 949326"/>
                  <a:gd name="connsiteX105" fmla="*/ 752475 w 844550"/>
                  <a:gd name="connsiteY105" fmla="*/ 555625 h 949326"/>
                  <a:gd name="connsiteX106" fmla="*/ 742950 w 844550"/>
                  <a:gd name="connsiteY106" fmla="*/ 552450 h 949326"/>
                  <a:gd name="connsiteX107" fmla="*/ 723900 w 844550"/>
                  <a:gd name="connsiteY107" fmla="*/ 539750 h 949326"/>
                  <a:gd name="connsiteX108" fmla="*/ 704850 w 844550"/>
                  <a:gd name="connsiteY108" fmla="*/ 520700 h 949326"/>
                  <a:gd name="connsiteX109" fmla="*/ 692150 w 844550"/>
                  <a:gd name="connsiteY109" fmla="*/ 514350 h 949326"/>
                  <a:gd name="connsiteX110" fmla="*/ 682625 w 844550"/>
                  <a:gd name="connsiteY110" fmla="*/ 504825 h 949326"/>
                  <a:gd name="connsiteX111" fmla="*/ 673100 w 844550"/>
                  <a:gd name="connsiteY111" fmla="*/ 498475 h 949326"/>
                  <a:gd name="connsiteX112" fmla="*/ 682625 w 844550"/>
                  <a:gd name="connsiteY112" fmla="*/ 495300 h 949326"/>
                  <a:gd name="connsiteX113" fmla="*/ 701675 w 844550"/>
                  <a:gd name="connsiteY113" fmla="*/ 463550 h 949326"/>
                  <a:gd name="connsiteX114" fmla="*/ 717550 w 844550"/>
                  <a:gd name="connsiteY114" fmla="*/ 441325 h 949326"/>
                  <a:gd name="connsiteX115" fmla="*/ 730250 w 844550"/>
                  <a:gd name="connsiteY115" fmla="*/ 412750 h 949326"/>
                  <a:gd name="connsiteX116" fmla="*/ 739775 w 844550"/>
                  <a:gd name="connsiteY116" fmla="*/ 396875 h 949326"/>
                  <a:gd name="connsiteX117" fmla="*/ 752475 w 844550"/>
                  <a:gd name="connsiteY117" fmla="*/ 374650 h 949326"/>
                  <a:gd name="connsiteX118" fmla="*/ 755650 w 844550"/>
                  <a:gd name="connsiteY118" fmla="*/ 361950 h 949326"/>
                  <a:gd name="connsiteX119" fmla="*/ 768350 w 844550"/>
                  <a:gd name="connsiteY119" fmla="*/ 342900 h 949326"/>
                  <a:gd name="connsiteX120" fmla="*/ 781050 w 844550"/>
                  <a:gd name="connsiteY120" fmla="*/ 323850 h 949326"/>
                  <a:gd name="connsiteX121" fmla="*/ 793750 w 844550"/>
                  <a:gd name="connsiteY121" fmla="*/ 301625 h 949326"/>
                  <a:gd name="connsiteX122" fmla="*/ 806450 w 844550"/>
                  <a:gd name="connsiteY122" fmla="*/ 282575 h 949326"/>
                  <a:gd name="connsiteX123" fmla="*/ 809625 w 844550"/>
                  <a:gd name="connsiteY123" fmla="*/ 273050 h 949326"/>
                  <a:gd name="connsiteX124" fmla="*/ 828675 w 844550"/>
                  <a:gd name="connsiteY124" fmla="*/ 244475 h 949326"/>
                  <a:gd name="connsiteX125" fmla="*/ 835025 w 844550"/>
                  <a:gd name="connsiteY125" fmla="*/ 234950 h 949326"/>
                  <a:gd name="connsiteX126" fmla="*/ 838200 w 844550"/>
                  <a:gd name="connsiteY126" fmla="*/ 225425 h 949326"/>
                  <a:gd name="connsiteX127" fmla="*/ 831850 w 844550"/>
                  <a:gd name="connsiteY127" fmla="*/ 215900 h 949326"/>
                  <a:gd name="connsiteX128" fmla="*/ 822325 w 844550"/>
                  <a:gd name="connsiteY128" fmla="*/ 212725 h 949326"/>
                  <a:gd name="connsiteX129" fmla="*/ 812800 w 844550"/>
                  <a:gd name="connsiteY129" fmla="*/ 206375 h 949326"/>
                  <a:gd name="connsiteX130" fmla="*/ 796925 w 844550"/>
                  <a:gd name="connsiteY130" fmla="*/ 187325 h 949326"/>
                  <a:gd name="connsiteX131" fmla="*/ 800100 w 844550"/>
                  <a:gd name="connsiteY131" fmla="*/ 177800 h 949326"/>
                  <a:gd name="connsiteX132" fmla="*/ 790575 w 844550"/>
                  <a:gd name="connsiteY132" fmla="*/ 136525 h 949326"/>
                  <a:gd name="connsiteX133" fmla="*/ 787400 w 844550"/>
                  <a:gd name="connsiteY133" fmla="*/ 127000 h 949326"/>
                  <a:gd name="connsiteX134" fmla="*/ 758825 w 844550"/>
                  <a:gd name="connsiteY134" fmla="*/ 123825 h 949326"/>
                  <a:gd name="connsiteX135" fmla="*/ 739775 w 844550"/>
                  <a:gd name="connsiteY135" fmla="*/ 114300 h 949326"/>
                  <a:gd name="connsiteX136" fmla="*/ 720725 w 844550"/>
                  <a:gd name="connsiteY136" fmla="*/ 107950 h 949326"/>
                  <a:gd name="connsiteX137" fmla="*/ 701675 w 844550"/>
                  <a:gd name="connsiteY137" fmla="*/ 95250 h 949326"/>
                  <a:gd name="connsiteX138" fmla="*/ 692150 w 844550"/>
                  <a:gd name="connsiteY138" fmla="*/ 88900 h 949326"/>
                  <a:gd name="connsiteX139" fmla="*/ 673100 w 844550"/>
                  <a:gd name="connsiteY139" fmla="*/ 79375 h 949326"/>
                  <a:gd name="connsiteX140" fmla="*/ 638175 w 844550"/>
                  <a:gd name="connsiteY140" fmla="*/ 63500 h 949326"/>
                  <a:gd name="connsiteX141" fmla="*/ 628650 w 844550"/>
                  <a:gd name="connsiteY141" fmla="*/ 57150 h 949326"/>
                  <a:gd name="connsiteX142" fmla="*/ 609600 w 844550"/>
                  <a:gd name="connsiteY142" fmla="*/ 50800 h 949326"/>
                  <a:gd name="connsiteX143" fmla="*/ 600075 w 844550"/>
                  <a:gd name="connsiteY143" fmla="*/ 47625 h 949326"/>
                  <a:gd name="connsiteX144" fmla="*/ 590550 w 844550"/>
                  <a:gd name="connsiteY144" fmla="*/ 44450 h 949326"/>
                  <a:gd name="connsiteX145" fmla="*/ 581025 w 844550"/>
                  <a:gd name="connsiteY145" fmla="*/ 38100 h 949326"/>
                  <a:gd name="connsiteX146" fmla="*/ 571500 w 844550"/>
                  <a:gd name="connsiteY146" fmla="*/ 34925 h 949326"/>
                  <a:gd name="connsiteX147" fmla="*/ 561975 w 844550"/>
                  <a:gd name="connsiteY147" fmla="*/ 28575 h 949326"/>
                  <a:gd name="connsiteX148" fmla="*/ 542925 w 844550"/>
                  <a:gd name="connsiteY148" fmla="*/ 12700 h 949326"/>
                  <a:gd name="connsiteX149" fmla="*/ 530225 w 844550"/>
                  <a:gd name="connsiteY149" fmla="*/ 9525 h 949326"/>
                  <a:gd name="connsiteX150" fmla="*/ 511175 w 844550"/>
                  <a:gd name="connsiteY150" fmla="*/ 3175 h 949326"/>
                  <a:gd name="connsiteX151" fmla="*/ 501650 w 844550"/>
                  <a:gd name="connsiteY151" fmla="*/ 0 h 949326"/>
                  <a:gd name="connsiteX152" fmla="*/ 415925 w 844550"/>
                  <a:gd name="connsiteY152" fmla="*/ 3175 h 949326"/>
                  <a:gd name="connsiteX153" fmla="*/ 393700 w 844550"/>
                  <a:gd name="connsiteY153" fmla="*/ 9525 h 949326"/>
                  <a:gd name="connsiteX154" fmla="*/ 361950 w 844550"/>
                  <a:gd name="connsiteY154" fmla="*/ 19050 h 949326"/>
                  <a:gd name="connsiteX155" fmla="*/ 333375 w 844550"/>
                  <a:gd name="connsiteY155" fmla="*/ 28575 h 949326"/>
                  <a:gd name="connsiteX156" fmla="*/ 323850 w 844550"/>
                  <a:gd name="connsiteY156" fmla="*/ 31750 h 949326"/>
                  <a:gd name="connsiteX157" fmla="*/ 304800 w 844550"/>
                  <a:gd name="connsiteY157" fmla="*/ 44450 h 949326"/>
                  <a:gd name="connsiteX158" fmla="*/ 295275 w 844550"/>
                  <a:gd name="connsiteY158" fmla="*/ 50800 h 949326"/>
                  <a:gd name="connsiteX159" fmla="*/ 266700 w 844550"/>
                  <a:gd name="connsiteY159" fmla="*/ 73025 h 949326"/>
                  <a:gd name="connsiteX160" fmla="*/ 247650 w 844550"/>
                  <a:gd name="connsiteY160" fmla="*/ 79375 h 949326"/>
                  <a:gd name="connsiteX161" fmla="*/ 231775 w 844550"/>
                  <a:gd name="connsiteY161" fmla="*/ 111125 h 949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844550" h="949326">
                    <a:moveTo>
                      <a:pt x="231775" y="111125"/>
                    </a:moveTo>
                    <a:cubicBezTo>
                      <a:pt x="228071" y="120121"/>
                      <a:pt x="228058" y="126109"/>
                      <a:pt x="225425" y="133350"/>
                    </a:cubicBezTo>
                    <a:cubicBezTo>
                      <a:pt x="222202" y="142212"/>
                      <a:pt x="217803" y="147958"/>
                      <a:pt x="212725" y="155575"/>
                    </a:cubicBezTo>
                    <a:cubicBezTo>
                      <a:pt x="211667" y="159808"/>
                      <a:pt x="210749" y="164079"/>
                      <a:pt x="209550" y="168275"/>
                    </a:cubicBezTo>
                    <a:cubicBezTo>
                      <a:pt x="208631" y="171493"/>
                      <a:pt x="207187" y="174553"/>
                      <a:pt x="206375" y="177800"/>
                    </a:cubicBezTo>
                    <a:cubicBezTo>
                      <a:pt x="201338" y="197949"/>
                      <a:pt x="204753" y="195367"/>
                      <a:pt x="196850" y="219075"/>
                    </a:cubicBezTo>
                    <a:lnTo>
                      <a:pt x="180975" y="266700"/>
                    </a:lnTo>
                    <a:lnTo>
                      <a:pt x="177800" y="276225"/>
                    </a:lnTo>
                    <a:cubicBezTo>
                      <a:pt x="176742" y="279400"/>
                      <a:pt x="175175" y="282449"/>
                      <a:pt x="174625" y="285750"/>
                    </a:cubicBezTo>
                    <a:cubicBezTo>
                      <a:pt x="173567" y="292100"/>
                      <a:pt x="173486" y="298693"/>
                      <a:pt x="171450" y="304800"/>
                    </a:cubicBezTo>
                    <a:cubicBezTo>
                      <a:pt x="170243" y="308420"/>
                      <a:pt x="167318" y="311220"/>
                      <a:pt x="165100" y="314325"/>
                    </a:cubicBezTo>
                    <a:cubicBezTo>
                      <a:pt x="141593" y="347234"/>
                      <a:pt x="172071" y="302281"/>
                      <a:pt x="142875" y="346075"/>
                    </a:cubicBezTo>
                    <a:lnTo>
                      <a:pt x="123825" y="374650"/>
                    </a:lnTo>
                    <a:cubicBezTo>
                      <a:pt x="121708" y="377825"/>
                      <a:pt x="118682" y="380555"/>
                      <a:pt x="117475" y="384175"/>
                    </a:cubicBezTo>
                    <a:cubicBezTo>
                      <a:pt x="112627" y="398720"/>
                      <a:pt x="116308" y="391023"/>
                      <a:pt x="104775" y="406400"/>
                    </a:cubicBezTo>
                    <a:cubicBezTo>
                      <a:pt x="96795" y="430341"/>
                      <a:pt x="107560" y="400831"/>
                      <a:pt x="95250" y="425450"/>
                    </a:cubicBezTo>
                    <a:cubicBezTo>
                      <a:pt x="93753" y="428443"/>
                      <a:pt x="93700" y="432049"/>
                      <a:pt x="92075" y="434975"/>
                    </a:cubicBezTo>
                    <a:cubicBezTo>
                      <a:pt x="88369" y="441646"/>
                      <a:pt x="83608" y="447675"/>
                      <a:pt x="79375" y="454025"/>
                    </a:cubicBezTo>
                    <a:lnTo>
                      <a:pt x="73025" y="463550"/>
                    </a:lnTo>
                    <a:cubicBezTo>
                      <a:pt x="70908" y="466725"/>
                      <a:pt x="67882" y="469455"/>
                      <a:pt x="66675" y="473075"/>
                    </a:cubicBezTo>
                    <a:cubicBezTo>
                      <a:pt x="55096" y="507813"/>
                      <a:pt x="73563" y="455196"/>
                      <a:pt x="57150" y="492125"/>
                    </a:cubicBezTo>
                    <a:cubicBezTo>
                      <a:pt x="54432" y="498242"/>
                      <a:pt x="52917" y="504825"/>
                      <a:pt x="50800" y="511175"/>
                    </a:cubicBezTo>
                    <a:cubicBezTo>
                      <a:pt x="49742" y="514350"/>
                      <a:pt x="49481" y="517915"/>
                      <a:pt x="47625" y="520700"/>
                    </a:cubicBezTo>
                    <a:lnTo>
                      <a:pt x="41275" y="530225"/>
                    </a:lnTo>
                    <a:cubicBezTo>
                      <a:pt x="47347" y="548441"/>
                      <a:pt x="40102" y="531438"/>
                      <a:pt x="53975" y="549275"/>
                    </a:cubicBezTo>
                    <a:cubicBezTo>
                      <a:pt x="58660" y="555299"/>
                      <a:pt x="64262" y="561085"/>
                      <a:pt x="66675" y="568325"/>
                    </a:cubicBezTo>
                    <a:cubicBezTo>
                      <a:pt x="69257" y="576072"/>
                      <a:pt x="70045" y="581220"/>
                      <a:pt x="76200" y="587375"/>
                    </a:cubicBezTo>
                    <a:cubicBezTo>
                      <a:pt x="78898" y="590073"/>
                      <a:pt x="82550" y="591608"/>
                      <a:pt x="85725" y="593725"/>
                    </a:cubicBezTo>
                    <a:cubicBezTo>
                      <a:pt x="103605" y="587765"/>
                      <a:pt x="123945" y="580094"/>
                      <a:pt x="142875" y="587375"/>
                    </a:cubicBezTo>
                    <a:cubicBezTo>
                      <a:pt x="149122" y="589778"/>
                      <a:pt x="140238" y="600856"/>
                      <a:pt x="136525" y="606425"/>
                    </a:cubicBezTo>
                    <a:cubicBezTo>
                      <a:pt x="132292" y="612775"/>
                      <a:pt x="126238" y="618235"/>
                      <a:pt x="123825" y="625475"/>
                    </a:cubicBezTo>
                    <a:lnTo>
                      <a:pt x="117475" y="644525"/>
                    </a:lnTo>
                    <a:cubicBezTo>
                      <a:pt x="116417" y="658283"/>
                      <a:pt x="115745" y="672077"/>
                      <a:pt x="114300" y="685800"/>
                    </a:cubicBezTo>
                    <a:cubicBezTo>
                      <a:pt x="113626" y="692202"/>
                      <a:pt x="115364" y="700005"/>
                      <a:pt x="111125" y="704850"/>
                    </a:cubicBezTo>
                    <a:cubicBezTo>
                      <a:pt x="106717" y="709887"/>
                      <a:pt x="97644" y="707487"/>
                      <a:pt x="92075" y="711200"/>
                    </a:cubicBezTo>
                    <a:cubicBezTo>
                      <a:pt x="85725" y="715433"/>
                      <a:pt x="80265" y="721487"/>
                      <a:pt x="73025" y="723900"/>
                    </a:cubicBezTo>
                    <a:cubicBezTo>
                      <a:pt x="69850" y="724958"/>
                      <a:pt x="66426" y="725450"/>
                      <a:pt x="63500" y="727075"/>
                    </a:cubicBezTo>
                    <a:cubicBezTo>
                      <a:pt x="56829" y="730781"/>
                      <a:pt x="44450" y="739775"/>
                      <a:pt x="44450" y="739775"/>
                    </a:cubicBezTo>
                    <a:cubicBezTo>
                      <a:pt x="42333" y="742950"/>
                      <a:pt x="39807" y="745887"/>
                      <a:pt x="38100" y="749300"/>
                    </a:cubicBezTo>
                    <a:cubicBezTo>
                      <a:pt x="36603" y="752293"/>
                      <a:pt x="36550" y="755899"/>
                      <a:pt x="34925" y="758825"/>
                    </a:cubicBezTo>
                    <a:cubicBezTo>
                      <a:pt x="31219" y="765496"/>
                      <a:pt x="24638" y="770635"/>
                      <a:pt x="22225" y="777875"/>
                    </a:cubicBezTo>
                    <a:cubicBezTo>
                      <a:pt x="20108" y="784225"/>
                      <a:pt x="19588" y="791356"/>
                      <a:pt x="15875" y="796925"/>
                    </a:cubicBezTo>
                    <a:cubicBezTo>
                      <a:pt x="1319" y="818760"/>
                      <a:pt x="5588" y="808735"/>
                      <a:pt x="0" y="825500"/>
                    </a:cubicBezTo>
                    <a:cubicBezTo>
                      <a:pt x="17992" y="826558"/>
                      <a:pt x="36026" y="827043"/>
                      <a:pt x="53975" y="828675"/>
                    </a:cubicBezTo>
                    <a:cubicBezTo>
                      <a:pt x="59349" y="829164"/>
                      <a:pt x="65360" y="828857"/>
                      <a:pt x="69850" y="831850"/>
                    </a:cubicBezTo>
                    <a:cubicBezTo>
                      <a:pt x="72635" y="833706"/>
                      <a:pt x="71967" y="838200"/>
                      <a:pt x="73025" y="841375"/>
                    </a:cubicBezTo>
                    <a:cubicBezTo>
                      <a:pt x="71967" y="844550"/>
                      <a:pt x="71347" y="847907"/>
                      <a:pt x="69850" y="850900"/>
                    </a:cubicBezTo>
                    <a:cubicBezTo>
                      <a:pt x="68143" y="854313"/>
                      <a:pt x="65050" y="856938"/>
                      <a:pt x="63500" y="860425"/>
                    </a:cubicBezTo>
                    <a:cubicBezTo>
                      <a:pt x="60782" y="866542"/>
                      <a:pt x="59267" y="873125"/>
                      <a:pt x="57150" y="879475"/>
                    </a:cubicBezTo>
                    <a:lnTo>
                      <a:pt x="53975" y="889000"/>
                    </a:lnTo>
                    <a:cubicBezTo>
                      <a:pt x="84354" y="899126"/>
                      <a:pt x="39930" y="885235"/>
                      <a:pt x="117475" y="895350"/>
                    </a:cubicBezTo>
                    <a:cubicBezTo>
                      <a:pt x="124112" y="896216"/>
                      <a:pt x="136525" y="901700"/>
                      <a:pt x="136525" y="901700"/>
                    </a:cubicBezTo>
                    <a:cubicBezTo>
                      <a:pt x="135467" y="908050"/>
                      <a:pt x="133350" y="914312"/>
                      <a:pt x="133350" y="920750"/>
                    </a:cubicBezTo>
                    <a:cubicBezTo>
                      <a:pt x="133350" y="972455"/>
                      <a:pt x="173797" y="938598"/>
                      <a:pt x="234950" y="936625"/>
                    </a:cubicBezTo>
                    <a:cubicBezTo>
                      <a:pt x="232850" y="911420"/>
                      <a:pt x="224464" y="829636"/>
                      <a:pt x="234950" y="819150"/>
                    </a:cubicBezTo>
                    <a:cubicBezTo>
                      <a:pt x="252178" y="801922"/>
                      <a:pt x="283633" y="821267"/>
                      <a:pt x="307975" y="822325"/>
                    </a:cubicBezTo>
                    <a:cubicBezTo>
                      <a:pt x="342713" y="833904"/>
                      <a:pt x="290096" y="815437"/>
                      <a:pt x="327025" y="831850"/>
                    </a:cubicBezTo>
                    <a:cubicBezTo>
                      <a:pt x="333142" y="834568"/>
                      <a:pt x="339725" y="836083"/>
                      <a:pt x="346075" y="838200"/>
                    </a:cubicBezTo>
                    <a:lnTo>
                      <a:pt x="365125" y="844550"/>
                    </a:lnTo>
                    <a:cubicBezTo>
                      <a:pt x="368300" y="845608"/>
                      <a:pt x="371865" y="845869"/>
                      <a:pt x="374650" y="847725"/>
                    </a:cubicBezTo>
                    <a:lnTo>
                      <a:pt x="393700" y="860425"/>
                    </a:lnTo>
                    <a:cubicBezTo>
                      <a:pt x="396875" y="862542"/>
                      <a:pt x="399605" y="865568"/>
                      <a:pt x="403225" y="866775"/>
                    </a:cubicBezTo>
                    <a:cubicBezTo>
                      <a:pt x="406400" y="867833"/>
                      <a:pt x="409757" y="868453"/>
                      <a:pt x="412750" y="869950"/>
                    </a:cubicBezTo>
                    <a:cubicBezTo>
                      <a:pt x="416163" y="871657"/>
                      <a:pt x="418788" y="874750"/>
                      <a:pt x="422275" y="876300"/>
                    </a:cubicBezTo>
                    <a:cubicBezTo>
                      <a:pt x="428392" y="879018"/>
                      <a:pt x="434975" y="880533"/>
                      <a:pt x="441325" y="882650"/>
                    </a:cubicBezTo>
                    <a:lnTo>
                      <a:pt x="450850" y="885825"/>
                    </a:lnTo>
                    <a:cubicBezTo>
                      <a:pt x="454025" y="886883"/>
                      <a:pt x="457590" y="887144"/>
                      <a:pt x="460375" y="889000"/>
                    </a:cubicBezTo>
                    <a:lnTo>
                      <a:pt x="469900" y="895350"/>
                    </a:lnTo>
                    <a:cubicBezTo>
                      <a:pt x="473075" y="893233"/>
                      <a:pt x="475805" y="890207"/>
                      <a:pt x="479425" y="889000"/>
                    </a:cubicBezTo>
                    <a:cubicBezTo>
                      <a:pt x="490935" y="885163"/>
                      <a:pt x="537394" y="882874"/>
                      <a:pt x="539750" y="882650"/>
                    </a:cubicBezTo>
                    <a:cubicBezTo>
                      <a:pt x="552207" y="881464"/>
                      <a:pt x="568356" y="879467"/>
                      <a:pt x="581025" y="876300"/>
                    </a:cubicBezTo>
                    <a:cubicBezTo>
                      <a:pt x="584272" y="875488"/>
                      <a:pt x="587375" y="874183"/>
                      <a:pt x="590550" y="873125"/>
                    </a:cubicBezTo>
                    <a:cubicBezTo>
                      <a:pt x="591608" y="858308"/>
                      <a:pt x="591989" y="843428"/>
                      <a:pt x="593725" y="828675"/>
                    </a:cubicBezTo>
                    <a:cubicBezTo>
                      <a:pt x="594116" y="825351"/>
                      <a:pt x="595981" y="822368"/>
                      <a:pt x="596900" y="819150"/>
                    </a:cubicBezTo>
                    <a:cubicBezTo>
                      <a:pt x="606497" y="785561"/>
                      <a:pt x="591335" y="832671"/>
                      <a:pt x="606425" y="787400"/>
                    </a:cubicBezTo>
                    <a:lnTo>
                      <a:pt x="612775" y="768350"/>
                    </a:lnTo>
                    <a:cubicBezTo>
                      <a:pt x="613833" y="765175"/>
                      <a:pt x="614094" y="761610"/>
                      <a:pt x="615950" y="758825"/>
                    </a:cubicBezTo>
                    <a:lnTo>
                      <a:pt x="622300" y="749300"/>
                    </a:lnTo>
                    <a:cubicBezTo>
                      <a:pt x="631846" y="752482"/>
                      <a:pt x="633144" y="751986"/>
                      <a:pt x="641350" y="758825"/>
                    </a:cubicBezTo>
                    <a:cubicBezTo>
                      <a:pt x="649895" y="765946"/>
                      <a:pt x="650265" y="770195"/>
                      <a:pt x="660400" y="774700"/>
                    </a:cubicBezTo>
                    <a:cubicBezTo>
                      <a:pt x="694405" y="789813"/>
                      <a:pt x="667419" y="773029"/>
                      <a:pt x="688975" y="787400"/>
                    </a:cubicBezTo>
                    <a:cubicBezTo>
                      <a:pt x="691092" y="790575"/>
                      <a:pt x="691583" y="796177"/>
                      <a:pt x="695325" y="796925"/>
                    </a:cubicBezTo>
                    <a:cubicBezTo>
                      <a:pt x="699067" y="797673"/>
                      <a:pt x="701363" y="792125"/>
                      <a:pt x="704850" y="790575"/>
                    </a:cubicBezTo>
                    <a:cubicBezTo>
                      <a:pt x="710967" y="787857"/>
                      <a:pt x="717336" y="785538"/>
                      <a:pt x="723900" y="784225"/>
                    </a:cubicBezTo>
                    <a:cubicBezTo>
                      <a:pt x="734483" y="782108"/>
                      <a:pt x="745411" y="781288"/>
                      <a:pt x="755650" y="777875"/>
                    </a:cubicBezTo>
                    <a:lnTo>
                      <a:pt x="784225" y="768350"/>
                    </a:lnTo>
                    <a:cubicBezTo>
                      <a:pt x="787400" y="767292"/>
                      <a:pt x="790503" y="765987"/>
                      <a:pt x="793750" y="765175"/>
                    </a:cubicBezTo>
                    <a:cubicBezTo>
                      <a:pt x="812944" y="760377"/>
                      <a:pt x="802310" y="763380"/>
                      <a:pt x="825500" y="755650"/>
                    </a:cubicBezTo>
                    <a:lnTo>
                      <a:pt x="835025" y="752475"/>
                    </a:lnTo>
                    <a:lnTo>
                      <a:pt x="844550" y="749300"/>
                    </a:lnTo>
                    <a:cubicBezTo>
                      <a:pt x="841968" y="741553"/>
                      <a:pt x="841180" y="736405"/>
                      <a:pt x="835025" y="730250"/>
                    </a:cubicBezTo>
                    <a:cubicBezTo>
                      <a:pt x="832327" y="727552"/>
                      <a:pt x="828352" y="726435"/>
                      <a:pt x="825500" y="723900"/>
                    </a:cubicBezTo>
                    <a:cubicBezTo>
                      <a:pt x="818788" y="717934"/>
                      <a:pt x="812800" y="711200"/>
                      <a:pt x="806450" y="704850"/>
                    </a:cubicBezTo>
                    <a:cubicBezTo>
                      <a:pt x="778623" y="677023"/>
                      <a:pt x="812677" y="712322"/>
                      <a:pt x="790575" y="685800"/>
                    </a:cubicBezTo>
                    <a:cubicBezTo>
                      <a:pt x="782935" y="676633"/>
                      <a:pt x="780891" y="676169"/>
                      <a:pt x="771525" y="669925"/>
                    </a:cubicBezTo>
                    <a:cubicBezTo>
                      <a:pt x="773642" y="666750"/>
                      <a:pt x="774639" y="662422"/>
                      <a:pt x="777875" y="660400"/>
                    </a:cubicBezTo>
                    <a:cubicBezTo>
                      <a:pt x="783551" y="656852"/>
                      <a:pt x="796925" y="654050"/>
                      <a:pt x="796925" y="654050"/>
                    </a:cubicBezTo>
                    <a:cubicBezTo>
                      <a:pt x="794808" y="650875"/>
                      <a:pt x="793750" y="646642"/>
                      <a:pt x="790575" y="644525"/>
                    </a:cubicBezTo>
                    <a:cubicBezTo>
                      <a:pt x="786944" y="642104"/>
                      <a:pt x="781886" y="643069"/>
                      <a:pt x="777875" y="641350"/>
                    </a:cubicBezTo>
                    <a:cubicBezTo>
                      <a:pt x="774368" y="639847"/>
                      <a:pt x="771763" y="636707"/>
                      <a:pt x="768350" y="635000"/>
                    </a:cubicBezTo>
                    <a:cubicBezTo>
                      <a:pt x="765357" y="633503"/>
                      <a:pt x="761751" y="633450"/>
                      <a:pt x="758825" y="631825"/>
                    </a:cubicBezTo>
                    <a:cubicBezTo>
                      <a:pt x="747838" y="625721"/>
                      <a:pt x="738229" y="619175"/>
                      <a:pt x="730250" y="609600"/>
                    </a:cubicBezTo>
                    <a:cubicBezTo>
                      <a:pt x="727807" y="606669"/>
                      <a:pt x="726017" y="603250"/>
                      <a:pt x="723900" y="600075"/>
                    </a:cubicBezTo>
                    <a:cubicBezTo>
                      <a:pt x="741362" y="588433"/>
                      <a:pt x="726546" y="600075"/>
                      <a:pt x="739775" y="584200"/>
                    </a:cubicBezTo>
                    <a:cubicBezTo>
                      <a:pt x="760147" y="559754"/>
                      <a:pt x="739884" y="588799"/>
                      <a:pt x="755650" y="565150"/>
                    </a:cubicBezTo>
                    <a:cubicBezTo>
                      <a:pt x="754592" y="561975"/>
                      <a:pt x="754842" y="557992"/>
                      <a:pt x="752475" y="555625"/>
                    </a:cubicBezTo>
                    <a:cubicBezTo>
                      <a:pt x="750108" y="553258"/>
                      <a:pt x="745876" y="554075"/>
                      <a:pt x="742950" y="552450"/>
                    </a:cubicBezTo>
                    <a:cubicBezTo>
                      <a:pt x="736279" y="548744"/>
                      <a:pt x="729296" y="545146"/>
                      <a:pt x="723900" y="539750"/>
                    </a:cubicBezTo>
                    <a:cubicBezTo>
                      <a:pt x="717550" y="533400"/>
                      <a:pt x="712882" y="524716"/>
                      <a:pt x="704850" y="520700"/>
                    </a:cubicBezTo>
                    <a:cubicBezTo>
                      <a:pt x="700617" y="518583"/>
                      <a:pt x="696001" y="517101"/>
                      <a:pt x="692150" y="514350"/>
                    </a:cubicBezTo>
                    <a:cubicBezTo>
                      <a:pt x="688496" y="511740"/>
                      <a:pt x="686074" y="507700"/>
                      <a:pt x="682625" y="504825"/>
                    </a:cubicBezTo>
                    <a:cubicBezTo>
                      <a:pt x="679694" y="502382"/>
                      <a:pt x="676275" y="500592"/>
                      <a:pt x="673100" y="498475"/>
                    </a:cubicBezTo>
                    <a:cubicBezTo>
                      <a:pt x="676275" y="497417"/>
                      <a:pt x="680258" y="497667"/>
                      <a:pt x="682625" y="495300"/>
                    </a:cubicBezTo>
                    <a:cubicBezTo>
                      <a:pt x="692981" y="484944"/>
                      <a:pt x="694994" y="475242"/>
                      <a:pt x="701675" y="463550"/>
                    </a:cubicBezTo>
                    <a:cubicBezTo>
                      <a:pt x="710631" y="447877"/>
                      <a:pt x="706193" y="459497"/>
                      <a:pt x="717550" y="441325"/>
                    </a:cubicBezTo>
                    <a:cubicBezTo>
                      <a:pt x="725966" y="427859"/>
                      <a:pt x="722723" y="427804"/>
                      <a:pt x="730250" y="412750"/>
                    </a:cubicBezTo>
                    <a:cubicBezTo>
                      <a:pt x="733010" y="407230"/>
                      <a:pt x="736778" y="402270"/>
                      <a:pt x="739775" y="396875"/>
                    </a:cubicBezTo>
                    <a:cubicBezTo>
                      <a:pt x="753203" y="372705"/>
                      <a:pt x="739169" y="394608"/>
                      <a:pt x="752475" y="374650"/>
                    </a:cubicBezTo>
                    <a:cubicBezTo>
                      <a:pt x="753533" y="370417"/>
                      <a:pt x="753699" y="365853"/>
                      <a:pt x="755650" y="361950"/>
                    </a:cubicBezTo>
                    <a:cubicBezTo>
                      <a:pt x="759063" y="355124"/>
                      <a:pt x="764117" y="349250"/>
                      <a:pt x="768350" y="342900"/>
                    </a:cubicBezTo>
                    <a:lnTo>
                      <a:pt x="781050" y="323850"/>
                    </a:lnTo>
                    <a:cubicBezTo>
                      <a:pt x="803016" y="290901"/>
                      <a:pt x="769580" y="341908"/>
                      <a:pt x="793750" y="301625"/>
                    </a:cubicBezTo>
                    <a:cubicBezTo>
                      <a:pt x="797677" y="295081"/>
                      <a:pt x="804037" y="289815"/>
                      <a:pt x="806450" y="282575"/>
                    </a:cubicBezTo>
                    <a:cubicBezTo>
                      <a:pt x="807508" y="279400"/>
                      <a:pt x="808000" y="275976"/>
                      <a:pt x="809625" y="273050"/>
                    </a:cubicBezTo>
                    <a:lnTo>
                      <a:pt x="828675" y="244475"/>
                    </a:lnTo>
                    <a:cubicBezTo>
                      <a:pt x="830792" y="241300"/>
                      <a:pt x="833818" y="238570"/>
                      <a:pt x="835025" y="234950"/>
                    </a:cubicBezTo>
                    <a:lnTo>
                      <a:pt x="838200" y="225425"/>
                    </a:lnTo>
                    <a:cubicBezTo>
                      <a:pt x="836083" y="222250"/>
                      <a:pt x="834830" y="218284"/>
                      <a:pt x="831850" y="215900"/>
                    </a:cubicBezTo>
                    <a:cubicBezTo>
                      <a:pt x="829237" y="213809"/>
                      <a:pt x="825318" y="214222"/>
                      <a:pt x="822325" y="212725"/>
                    </a:cubicBezTo>
                    <a:cubicBezTo>
                      <a:pt x="818912" y="211018"/>
                      <a:pt x="815731" y="208818"/>
                      <a:pt x="812800" y="206375"/>
                    </a:cubicBezTo>
                    <a:cubicBezTo>
                      <a:pt x="803633" y="198735"/>
                      <a:pt x="803169" y="196691"/>
                      <a:pt x="796925" y="187325"/>
                    </a:cubicBezTo>
                    <a:cubicBezTo>
                      <a:pt x="797983" y="184150"/>
                      <a:pt x="800100" y="181147"/>
                      <a:pt x="800100" y="177800"/>
                    </a:cubicBezTo>
                    <a:cubicBezTo>
                      <a:pt x="800100" y="161314"/>
                      <a:pt x="795605" y="151615"/>
                      <a:pt x="790575" y="136525"/>
                    </a:cubicBezTo>
                    <a:cubicBezTo>
                      <a:pt x="789517" y="133350"/>
                      <a:pt x="790726" y="127370"/>
                      <a:pt x="787400" y="127000"/>
                    </a:cubicBezTo>
                    <a:lnTo>
                      <a:pt x="758825" y="123825"/>
                    </a:lnTo>
                    <a:cubicBezTo>
                      <a:pt x="724087" y="112246"/>
                      <a:pt x="776704" y="130713"/>
                      <a:pt x="739775" y="114300"/>
                    </a:cubicBezTo>
                    <a:cubicBezTo>
                      <a:pt x="733658" y="111582"/>
                      <a:pt x="726294" y="111663"/>
                      <a:pt x="720725" y="107950"/>
                    </a:cubicBezTo>
                    <a:lnTo>
                      <a:pt x="701675" y="95250"/>
                    </a:lnTo>
                    <a:cubicBezTo>
                      <a:pt x="698500" y="93133"/>
                      <a:pt x="695770" y="90107"/>
                      <a:pt x="692150" y="88900"/>
                    </a:cubicBezTo>
                    <a:cubicBezTo>
                      <a:pt x="668209" y="80920"/>
                      <a:pt x="697719" y="91685"/>
                      <a:pt x="673100" y="79375"/>
                    </a:cubicBezTo>
                    <a:cubicBezTo>
                      <a:pt x="646128" y="65889"/>
                      <a:pt x="690516" y="98394"/>
                      <a:pt x="638175" y="63500"/>
                    </a:cubicBezTo>
                    <a:cubicBezTo>
                      <a:pt x="635000" y="61383"/>
                      <a:pt x="632137" y="58700"/>
                      <a:pt x="628650" y="57150"/>
                    </a:cubicBezTo>
                    <a:cubicBezTo>
                      <a:pt x="622533" y="54432"/>
                      <a:pt x="615950" y="52917"/>
                      <a:pt x="609600" y="50800"/>
                    </a:cubicBezTo>
                    <a:lnTo>
                      <a:pt x="600075" y="47625"/>
                    </a:lnTo>
                    <a:cubicBezTo>
                      <a:pt x="596900" y="46567"/>
                      <a:pt x="593335" y="46306"/>
                      <a:pt x="590550" y="44450"/>
                    </a:cubicBezTo>
                    <a:cubicBezTo>
                      <a:pt x="587375" y="42333"/>
                      <a:pt x="584438" y="39807"/>
                      <a:pt x="581025" y="38100"/>
                    </a:cubicBezTo>
                    <a:cubicBezTo>
                      <a:pt x="578032" y="36603"/>
                      <a:pt x="574493" y="36422"/>
                      <a:pt x="571500" y="34925"/>
                    </a:cubicBezTo>
                    <a:cubicBezTo>
                      <a:pt x="568087" y="33218"/>
                      <a:pt x="564906" y="31018"/>
                      <a:pt x="561975" y="28575"/>
                    </a:cubicBezTo>
                    <a:cubicBezTo>
                      <a:pt x="553898" y="21844"/>
                      <a:pt x="552663" y="16873"/>
                      <a:pt x="542925" y="12700"/>
                    </a:cubicBezTo>
                    <a:cubicBezTo>
                      <a:pt x="538914" y="10981"/>
                      <a:pt x="534405" y="10779"/>
                      <a:pt x="530225" y="9525"/>
                    </a:cubicBezTo>
                    <a:cubicBezTo>
                      <a:pt x="523814" y="7602"/>
                      <a:pt x="517525" y="5292"/>
                      <a:pt x="511175" y="3175"/>
                    </a:cubicBezTo>
                    <a:lnTo>
                      <a:pt x="501650" y="0"/>
                    </a:lnTo>
                    <a:cubicBezTo>
                      <a:pt x="473075" y="1058"/>
                      <a:pt x="444460" y="1334"/>
                      <a:pt x="415925" y="3175"/>
                    </a:cubicBezTo>
                    <a:cubicBezTo>
                      <a:pt x="409515" y="3589"/>
                      <a:pt x="400050" y="7711"/>
                      <a:pt x="393700" y="9525"/>
                    </a:cubicBezTo>
                    <a:cubicBezTo>
                      <a:pt x="360111" y="19122"/>
                      <a:pt x="407221" y="3960"/>
                      <a:pt x="361950" y="19050"/>
                    </a:cubicBezTo>
                    <a:lnTo>
                      <a:pt x="333375" y="28575"/>
                    </a:lnTo>
                    <a:cubicBezTo>
                      <a:pt x="330200" y="29633"/>
                      <a:pt x="326635" y="29894"/>
                      <a:pt x="323850" y="31750"/>
                    </a:cubicBezTo>
                    <a:lnTo>
                      <a:pt x="304800" y="44450"/>
                    </a:lnTo>
                    <a:cubicBezTo>
                      <a:pt x="301625" y="46567"/>
                      <a:pt x="297973" y="48102"/>
                      <a:pt x="295275" y="50800"/>
                    </a:cubicBezTo>
                    <a:cubicBezTo>
                      <a:pt x="287057" y="59018"/>
                      <a:pt x="278093" y="69227"/>
                      <a:pt x="266700" y="73025"/>
                    </a:cubicBezTo>
                    <a:lnTo>
                      <a:pt x="247650" y="79375"/>
                    </a:lnTo>
                    <a:cubicBezTo>
                      <a:pt x="236705" y="83023"/>
                      <a:pt x="235479" y="102129"/>
                      <a:pt x="231775" y="111125"/>
                    </a:cubicBezTo>
                    <a:close/>
                  </a:path>
                </a:pathLst>
              </a:custGeom>
              <a:solidFill>
                <a:schemeClr val="bg1">
                  <a:lumMod val="50000"/>
                </a:schemeClr>
              </a:solidFill>
              <a:ln w="254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2" name="Freeform 7">
                <a:extLst>
                  <a:ext uri="{FF2B5EF4-FFF2-40B4-BE49-F238E27FC236}">
                    <a16:creationId xmlns:a16="http://schemas.microsoft.com/office/drawing/2014/main" id="{471E48CF-FCB3-4D11-8C9D-738235F6CBC9}"/>
                  </a:ext>
                </a:extLst>
              </p:cNvPr>
              <p:cNvSpPr/>
              <p:nvPr/>
            </p:nvSpPr>
            <p:spPr>
              <a:xfrm>
                <a:off x="8500179" y="1406523"/>
                <a:ext cx="288767" cy="383261"/>
              </a:xfrm>
              <a:custGeom>
                <a:avLst/>
                <a:gdLst>
                  <a:gd name="connsiteX0" fmla="*/ 406400 w 514350"/>
                  <a:gd name="connsiteY0" fmla="*/ 61 h 854136"/>
                  <a:gd name="connsiteX1" fmla="*/ 381000 w 514350"/>
                  <a:gd name="connsiteY1" fmla="*/ 3236 h 854136"/>
                  <a:gd name="connsiteX2" fmla="*/ 327025 w 514350"/>
                  <a:gd name="connsiteY2" fmla="*/ 6411 h 854136"/>
                  <a:gd name="connsiteX3" fmla="*/ 298450 w 514350"/>
                  <a:gd name="connsiteY3" fmla="*/ 12761 h 854136"/>
                  <a:gd name="connsiteX4" fmla="*/ 269875 w 514350"/>
                  <a:gd name="connsiteY4" fmla="*/ 19111 h 854136"/>
                  <a:gd name="connsiteX5" fmla="*/ 250825 w 514350"/>
                  <a:gd name="connsiteY5" fmla="*/ 25461 h 854136"/>
                  <a:gd name="connsiteX6" fmla="*/ 231775 w 514350"/>
                  <a:gd name="connsiteY6" fmla="*/ 31811 h 854136"/>
                  <a:gd name="connsiteX7" fmla="*/ 222250 w 514350"/>
                  <a:gd name="connsiteY7" fmla="*/ 34986 h 854136"/>
                  <a:gd name="connsiteX8" fmla="*/ 212725 w 514350"/>
                  <a:gd name="connsiteY8" fmla="*/ 38161 h 854136"/>
                  <a:gd name="connsiteX9" fmla="*/ 203200 w 514350"/>
                  <a:gd name="connsiteY9" fmla="*/ 44511 h 854136"/>
                  <a:gd name="connsiteX10" fmla="*/ 165100 w 514350"/>
                  <a:gd name="connsiteY10" fmla="*/ 63561 h 854136"/>
                  <a:gd name="connsiteX11" fmla="*/ 155575 w 514350"/>
                  <a:gd name="connsiteY11" fmla="*/ 69911 h 854136"/>
                  <a:gd name="connsiteX12" fmla="*/ 146050 w 514350"/>
                  <a:gd name="connsiteY12" fmla="*/ 76261 h 854136"/>
                  <a:gd name="connsiteX13" fmla="*/ 133350 w 514350"/>
                  <a:gd name="connsiteY13" fmla="*/ 95311 h 854136"/>
                  <a:gd name="connsiteX14" fmla="*/ 127000 w 514350"/>
                  <a:gd name="connsiteY14" fmla="*/ 104836 h 854136"/>
                  <a:gd name="connsiteX15" fmla="*/ 95250 w 514350"/>
                  <a:gd name="connsiteY15" fmla="*/ 130236 h 854136"/>
                  <a:gd name="connsiteX16" fmla="*/ 88900 w 514350"/>
                  <a:gd name="connsiteY16" fmla="*/ 139761 h 854136"/>
                  <a:gd name="connsiteX17" fmla="*/ 79375 w 514350"/>
                  <a:gd name="connsiteY17" fmla="*/ 158811 h 854136"/>
                  <a:gd name="connsiteX18" fmla="*/ 69850 w 514350"/>
                  <a:gd name="connsiteY18" fmla="*/ 165161 h 854136"/>
                  <a:gd name="connsiteX19" fmla="*/ 60325 w 514350"/>
                  <a:gd name="connsiteY19" fmla="*/ 184211 h 854136"/>
                  <a:gd name="connsiteX20" fmla="*/ 53975 w 514350"/>
                  <a:gd name="connsiteY20" fmla="*/ 203261 h 854136"/>
                  <a:gd name="connsiteX21" fmla="*/ 47625 w 514350"/>
                  <a:gd name="connsiteY21" fmla="*/ 222311 h 854136"/>
                  <a:gd name="connsiteX22" fmla="*/ 44450 w 514350"/>
                  <a:gd name="connsiteY22" fmla="*/ 231836 h 854136"/>
                  <a:gd name="connsiteX23" fmla="*/ 41275 w 514350"/>
                  <a:gd name="connsiteY23" fmla="*/ 244536 h 854136"/>
                  <a:gd name="connsiteX24" fmla="*/ 38100 w 514350"/>
                  <a:gd name="connsiteY24" fmla="*/ 273111 h 854136"/>
                  <a:gd name="connsiteX25" fmla="*/ 31750 w 514350"/>
                  <a:gd name="connsiteY25" fmla="*/ 292161 h 854136"/>
                  <a:gd name="connsiteX26" fmla="*/ 25400 w 514350"/>
                  <a:gd name="connsiteY26" fmla="*/ 314386 h 854136"/>
                  <a:gd name="connsiteX27" fmla="*/ 22225 w 514350"/>
                  <a:gd name="connsiteY27" fmla="*/ 539811 h 854136"/>
                  <a:gd name="connsiteX28" fmla="*/ 15875 w 514350"/>
                  <a:gd name="connsiteY28" fmla="*/ 593786 h 854136"/>
                  <a:gd name="connsiteX29" fmla="*/ 12700 w 514350"/>
                  <a:gd name="connsiteY29" fmla="*/ 606486 h 854136"/>
                  <a:gd name="connsiteX30" fmla="*/ 9525 w 514350"/>
                  <a:gd name="connsiteY30" fmla="*/ 631886 h 854136"/>
                  <a:gd name="connsiteX31" fmla="*/ 6350 w 514350"/>
                  <a:gd name="connsiteY31" fmla="*/ 723961 h 854136"/>
                  <a:gd name="connsiteX32" fmla="*/ 0 w 514350"/>
                  <a:gd name="connsiteY32" fmla="*/ 765236 h 854136"/>
                  <a:gd name="connsiteX33" fmla="*/ 28575 w 514350"/>
                  <a:gd name="connsiteY33" fmla="*/ 777936 h 854136"/>
                  <a:gd name="connsiteX34" fmla="*/ 63500 w 514350"/>
                  <a:gd name="connsiteY34" fmla="*/ 787461 h 854136"/>
                  <a:gd name="connsiteX35" fmla="*/ 73025 w 514350"/>
                  <a:gd name="connsiteY35" fmla="*/ 793811 h 854136"/>
                  <a:gd name="connsiteX36" fmla="*/ 76200 w 514350"/>
                  <a:gd name="connsiteY36" fmla="*/ 781111 h 854136"/>
                  <a:gd name="connsiteX37" fmla="*/ 101600 w 514350"/>
                  <a:gd name="connsiteY37" fmla="*/ 758886 h 854136"/>
                  <a:gd name="connsiteX38" fmla="*/ 111125 w 514350"/>
                  <a:gd name="connsiteY38" fmla="*/ 755711 h 854136"/>
                  <a:gd name="connsiteX39" fmla="*/ 114300 w 514350"/>
                  <a:gd name="connsiteY39" fmla="*/ 768411 h 854136"/>
                  <a:gd name="connsiteX40" fmla="*/ 117475 w 514350"/>
                  <a:gd name="connsiteY40" fmla="*/ 784286 h 854136"/>
                  <a:gd name="connsiteX41" fmla="*/ 146050 w 514350"/>
                  <a:gd name="connsiteY41" fmla="*/ 793811 h 854136"/>
                  <a:gd name="connsiteX42" fmla="*/ 174625 w 514350"/>
                  <a:gd name="connsiteY42" fmla="*/ 800161 h 854136"/>
                  <a:gd name="connsiteX43" fmla="*/ 184150 w 514350"/>
                  <a:gd name="connsiteY43" fmla="*/ 803336 h 854136"/>
                  <a:gd name="connsiteX44" fmla="*/ 190500 w 514350"/>
                  <a:gd name="connsiteY44" fmla="*/ 793811 h 854136"/>
                  <a:gd name="connsiteX45" fmla="*/ 196850 w 514350"/>
                  <a:gd name="connsiteY45" fmla="*/ 774761 h 854136"/>
                  <a:gd name="connsiteX46" fmla="*/ 209550 w 514350"/>
                  <a:gd name="connsiteY46" fmla="*/ 777936 h 854136"/>
                  <a:gd name="connsiteX47" fmla="*/ 215900 w 514350"/>
                  <a:gd name="connsiteY47" fmla="*/ 787461 h 854136"/>
                  <a:gd name="connsiteX48" fmla="*/ 234950 w 514350"/>
                  <a:gd name="connsiteY48" fmla="*/ 793811 h 854136"/>
                  <a:gd name="connsiteX49" fmla="*/ 241300 w 514350"/>
                  <a:gd name="connsiteY49" fmla="*/ 784286 h 854136"/>
                  <a:gd name="connsiteX50" fmla="*/ 244475 w 514350"/>
                  <a:gd name="connsiteY50" fmla="*/ 771586 h 854136"/>
                  <a:gd name="connsiteX51" fmla="*/ 254000 w 514350"/>
                  <a:gd name="connsiteY51" fmla="*/ 777936 h 854136"/>
                  <a:gd name="connsiteX52" fmla="*/ 260350 w 514350"/>
                  <a:gd name="connsiteY52" fmla="*/ 787461 h 854136"/>
                  <a:gd name="connsiteX53" fmla="*/ 269875 w 514350"/>
                  <a:gd name="connsiteY53" fmla="*/ 790636 h 854136"/>
                  <a:gd name="connsiteX54" fmla="*/ 288925 w 514350"/>
                  <a:gd name="connsiteY54" fmla="*/ 803336 h 854136"/>
                  <a:gd name="connsiteX55" fmla="*/ 298450 w 514350"/>
                  <a:gd name="connsiteY55" fmla="*/ 806511 h 854136"/>
                  <a:gd name="connsiteX56" fmla="*/ 327025 w 514350"/>
                  <a:gd name="connsiteY56" fmla="*/ 822386 h 854136"/>
                  <a:gd name="connsiteX57" fmla="*/ 333375 w 514350"/>
                  <a:gd name="connsiteY57" fmla="*/ 831911 h 854136"/>
                  <a:gd name="connsiteX58" fmla="*/ 361950 w 514350"/>
                  <a:gd name="connsiteY58" fmla="*/ 847786 h 854136"/>
                  <a:gd name="connsiteX59" fmla="*/ 371475 w 514350"/>
                  <a:gd name="connsiteY59" fmla="*/ 854136 h 854136"/>
                  <a:gd name="connsiteX60" fmla="*/ 377825 w 514350"/>
                  <a:gd name="connsiteY60" fmla="*/ 701736 h 854136"/>
                  <a:gd name="connsiteX61" fmla="*/ 368300 w 514350"/>
                  <a:gd name="connsiteY61" fmla="*/ 676336 h 854136"/>
                  <a:gd name="connsiteX62" fmla="*/ 355600 w 514350"/>
                  <a:gd name="connsiteY62" fmla="*/ 657286 h 854136"/>
                  <a:gd name="connsiteX63" fmla="*/ 365125 w 514350"/>
                  <a:gd name="connsiteY63" fmla="*/ 650936 h 854136"/>
                  <a:gd name="connsiteX64" fmla="*/ 390525 w 514350"/>
                  <a:gd name="connsiteY64" fmla="*/ 647761 h 854136"/>
                  <a:gd name="connsiteX65" fmla="*/ 396875 w 514350"/>
                  <a:gd name="connsiteY65" fmla="*/ 628711 h 854136"/>
                  <a:gd name="connsiteX66" fmla="*/ 403225 w 514350"/>
                  <a:gd name="connsiteY66" fmla="*/ 590611 h 854136"/>
                  <a:gd name="connsiteX67" fmla="*/ 409575 w 514350"/>
                  <a:gd name="connsiteY67" fmla="*/ 571561 h 854136"/>
                  <a:gd name="connsiteX68" fmla="*/ 415925 w 514350"/>
                  <a:gd name="connsiteY68" fmla="*/ 562036 h 854136"/>
                  <a:gd name="connsiteX69" fmla="*/ 425450 w 514350"/>
                  <a:gd name="connsiteY69" fmla="*/ 539811 h 854136"/>
                  <a:gd name="connsiteX70" fmla="*/ 431800 w 514350"/>
                  <a:gd name="connsiteY70" fmla="*/ 520761 h 854136"/>
                  <a:gd name="connsiteX71" fmla="*/ 434975 w 514350"/>
                  <a:gd name="connsiteY71" fmla="*/ 511236 h 854136"/>
                  <a:gd name="connsiteX72" fmla="*/ 447675 w 514350"/>
                  <a:gd name="connsiteY72" fmla="*/ 482661 h 854136"/>
                  <a:gd name="connsiteX73" fmla="*/ 454025 w 514350"/>
                  <a:gd name="connsiteY73" fmla="*/ 463611 h 854136"/>
                  <a:gd name="connsiteX74" fmla="*/ 463550 w 514350"/>
                  <a:gd name="connsiteY74" fmla="*/ 444561 h 854136"/>
                  <a:gd name="connsiteX75" fmla="*/ 473075 w 514350"/>
                  <a:gd name="connsiteY75" fmla="*/ 441386 h 854136"/>
                  <a:gd name="connsiteX76" fmla="*/ 498475 w 514350"/>
                  <a:gd name="connsiteY76" fmla="*/ 403286 h 854136"/>
                  <a:gd name="connsiteX77" fmla="*/ 504825 w 514350"/>
                  <a:gd name="connsiteY77" fmla="*/ 393761 h 854136"/>
                  <a:gd name="connsiteX78" fmla="*/ 511175 w 514350"/>
                  <a:gd name="connsiteY78" fmla="*/ 384236 h 854136"/>
                  <a:gd name="connsiteX79" fmla="*/ 514350 w 514350"/>
                  <a:gd name="connsiteY79" fmla="*/ 374711 h 854136"/>
                  <a:gd name="connsiteX80" fmla="*/ 511175 w 514350"/>
                  <a:gd name="connsiteY80" fmla="*/ 362011 h 854136"/>
                  <a:gd name="connsiteX81" fmla="*/ 501650 w 514350"/>
                  <a:gd name="connsiteY81" fmla="*/ 358836 h 854136"/>
                  <a:gd name="connsiteX82" fmla="*/ 479425 w 514350"/>
                  <a:gd name="connsiteY82" fmla="*/ 355661 h 854136"/>
                  <a:gd name="connsiteX83" fmla="*/ 473075 w 514350"/>
                  <a:gd name="connsiteY83" fmla="*/ 346136 h 854136"/>
                  <a:gd name="connsiteX84" fmla="*/ 485775 w 514350"/>
                  <a:gd name="connsiteY84" fmla="*/ 327086 h 854136"/>
                  <a:gd name="connsiteX85" fmla="*/ 495300 w 514350"/>
                  <a:gd name="connsiteY85" fmla="*/ 323911 h 854136"/>
                  <a:gd name="connsiteX86" fmla="*/ 495300 w 514350"/>
                  <a:gd name="connsiteY86" fmla="*/ 288986 h 854136"/>
                  <a:gd name="connsiteX87" fmla="*/ 498475 w 514350"/>
                  <a:gd name="connsiteY87" fmla="*/ 257236 h 854136"/>
                  <a:gd name="connsiteX88" fmla="*/ 495300 w 514350"/>
                  <a:gd name="connsiteY88" fmla="*/ 228661 h 854136"/>
                  <a:gd name="connsiteX89" fmla="*/ 492125 w 514350"/>
                  <a:gd name="connsiteY89" fmla="*/ 219136 h 854136"/>
                  <a:gd name="connsiteX90" fmla="*/ 488950 w 514350"/>
                  <a:gd name="connsiteY90" fmla="*/ 203261 h 854136"/>
                  <a:gd name="connsiteX91" fmla="*/ 479425 w 514350"/>
                  <a:gd name="connsiteY91" fmla="*/ 149286 h 854136"/>
                  <a:gd name="connsiteX92" fmla="*/ 476250 w 514350"/>
                  <a:gd name="connsiteY92" fmla="*/ 139761 h 854136"/>
                  <a:gd name="connsiteX93" fmla="*/ 473075 w 514350"/>
                  <a:gd name="connsiteY93" fmla="*/ 130236 h 854136"/>
                  <a:gd name="connsiteX94" fmla="*/ 463550 w 514350"/>
                  <a:gd name="connsiteY94" fmla="*/ 123886 h 854136"/>
                  <a:gd name="connsiteX95" fmla="*/ 434975 w 514350"/>
                  <a:gd name="connsiteY95" fmla="*/ 123886 h 854136"/>
                  <a:gd name="connsiteX96" fmla="*/ 428625 w 514350"/>
                  <a:gd name="connsiteY96" fmla="*/ 114361 h 854136"/>
                  <a:gd name="connsiteX97" fmla="*/ 425450 w 514350"/>
                  <a:gd name="connsiteY97" fmla="*/ 69911 h 854136"/>
                  <a:gd name="connsiteX98" fmla="*/ 415925 w 514350"/>
                  <a:gd name="connsiteY98" fmla="*/ 50861 h 854136"/>
                  <a:gd name="connsiteX99" fmla="*/ 412750 w 514350"/>
                  <a:gd name="connsiteY99" fmla="*/ 41336 h 854136"/>
                  <a:gd name="connsiteX100" fmla="*/ 400050 w 514350"/>
                  <a:gd name="connsiteY100" fmla="*/ 6411 h 854136"/>
                  <a:gd name="connsiteX101" fmla="*/ 406400 w 514350"/>
                  <a:gd name="connsiteY101" fmla="*/ 61 h 85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14350" h="854136">
                    <a:moveTo>
                      <a:pt x="406400" y="61"/>
                    </a:moveTo>
                    <a:cubicBezTo>
                      <a:pt x="403225" y="-468"/>
                      <a:pt x="389505" y="2556"/>
                      <a:pt x="381000" y="3236"/>
                    </a:cubicBezTo>
                    <a:cubicBezTo>
                      <a:pt x="363035" y="4673"/>
                      <a:pt x="344980" y="4850"/>
                      <a:pt x="327025" y="6411"/>
                    </a:cubicBezTo>
                    <a:cubicBezTo>
                      <a:pt x="300232" y="8741"/>
                      <a:pt x="316391" y="8276"/>
                      <a:pt x="298450" y="12761"/>
                    </a:cubicBezTo>
                    <a:cubicBezTo>
                      <a:pt x="280323" y="17293"/>
                      <a:pt x="286172" y="14222"/>
                      <a:pt x="269875" y="19111"/>
                    </a:cubicBezTo>
                    <a:cubicBezTo>
                      <a:pt x="263464" y="21034"/>
                      <a:pt x="257175" y="23344"/>
                      <a:pt x="250825" y="25461"/>
                    </a:cubicBezTo>
                    <a:lnTo>
                      <a:pt x="231775" y="31811"/>
                    </a:lnTo>
                    <a:lnTo>
                      <a:pt x="222250" y="34986"/>
                    </a:lnTo>
                    <a:cubicBezTo>
                      <a:pt x="219075" y="36044"/>
                      <a:pt x="215510" y="36305"/>
                      <a:pt x="212725" y="38161"/>
                    </a:cubicBezTo>
                    <a:cubicBezTo>
                      <a:pt x="209550" y="40278"/>
                      <a:pt x="206687" y="42961"/>
                      <a:pt x="203200" y="44511"/>
                    </a:cubicBezTo>
                    <a:cubicBezTo>
                      <a:pt x="163765" y="62038"/>
                      <a:pt x="204707" y="37156"/>
                      <a:pt x="165100" y="63561"/>
                    </a:cubicBezTo>
                    <a:lnTo>
                      <a:pt x="155575" y="69911"/>
                    </a:lnTo>
                    <a:lnTo>
                      <a:pt x="146050" y="76261"/>
                    </a:lnTo>
                    <a:lnTo>
                      <a:pt x="133350" y="95311"/>
                    </a:lnTo>
                    <a:cubicBezTo>
                      <a:pt x="131233" y="98486"/>
                      <a:pt x="130413" y="103129"/>
                      <a:pt x="127000" y="104836"/>
                    </a:cubicBezTo>
                    <a:cubicBezTo>
                      <a:pt x="112170" y="112251"/>
                      <a:pt x="106448" y="113438"/>
                      <a:pt x="95250" y="130236"/>
                    </a:cubicBezTo>
                    <a:cubicBezTo>
                      <a:pt x="93133" y="133411"/>
                      <a:pt x="90607" y="136348"/>
                      <a:pt x="88900" y="139761"/>
                    </a:cubicBezTo>
                    <a:cubicBezTo>
                      <a:pt x="83735" y="150090"/>
                      <a:pt x="88474" y="149712"/>
                      <a:pt x="79375" y="158811"/>
                    </a:cubicBezTo>
                    <a:cubicBezTo>
                      <a:pt x="76677" y="161509"/>
                      <a:pt x="73025" y="163044"/>
                      <a:pt x="69850" y="165161"/>
                    </a:cubicBezTo>
                    <a:cubicBezTo>
                      <a:pt x="58271" y="199899"/>
                      <a:pt x="76738" y="147282"/>
                      <a:pt x="60325" y="184211"/>
                    </a:cubicBezTo>
                    <a:cubicBezTo>
                      <a:pt x="57607" y="190328"/>
                      <a:pt x="56092" y="196911"/>
                      <a:pt x="53975" y="203261"/>
                    </a:cubicBezTo>
                    <a:lnTo>
                      <a:pt x="47625" y="222311"/>
                    </a:lnTo>
                    <a:cubicBezTo>
                      <a:pt x="46567" y="225486"/>
                      <a:pt x="45262" y="228589"/>
                      <a:pt x="44450" y="231836"/>
                    </a:cubicBezTo>
                    <a:lnTo>
                      <a:pt x="41275" y="244536"/>
                    </a:lnTo>
                    <a:cubicBezTo>
                      <a:pt x="40217" y="254061"/>
                      <a:pt x="39980" y="263713"/>
                      <a:pt x="38100" y="273111"/>
                    </a:cubicBezTo>
                    <a:cubicBezTo>
                      <a:pt x="36787" y="279675"/>
                      <a:pt x="33867" y="285811"/>
                      <a:pt x="31750" y="292161"/>
                    </a:cubicBezTo>
                    <a:cubicBezTo>
                      <a:pt x="27195" y="305826"/>
                      <a:pt x="29387" y="298439"/>
                      <a:pt x="25400" y="314386"/>
                    </a:cubicBezTo>
                    <a:cubicBezTo>
                      <a:pt x="24342" y="389528"/>
                      <a:pt x="24057" y="464684"/>
                      <a:pt x="22225" y="539811"/>
                    </a:cubicBezTo>
                    <a:cubicBezTo>
                      <a:pt x="21856" y="554949"/>
                      <a:pt x="19106" y="577633"/>
                      <a:pt x="15875" y="593786"/>
                    </a:cubicBezTo>
                    <a:cubicBezTo>
                      <a:pt x="15019" y="598065"/>
                      <a:pt x="13417" y="602182"/>
                      <a:pt x="12700" y="606486"/>
                    </a:cubicBezTo>
                    <a:cubicBezTo>
                      <a:pt x="11297" y="614902"/>
                      <a:pt x="10583" y="623419"/>
                      <a:pt x="9525" y="631886"/>
                    </a:cubicBezTo>
                    <a:cubicBezTo>
                      <a:pt x="8467" y="662578"/>
                      <a:pt x="8008" y="693296"/>
                      <a:pt x="6350" y="723961"/>
                    </a:cubicBezTo>
                    <a:cubicBezTo>
                      <a:pt x="5496" y="739766"/>
                      <a:pt x="2957" y="750450"/>
                      <a:pt x="0" y="765236"/>
                    </a:cubicBezTo>
                    <a:cubicBezTo>
                      <a:pt x="5987" y="783198"/>
                      <a:pt x="-437" y="773473"/>
                      <a:pt x="28575" y="777936"/>
                    </a:cubicBezTo>
                    <a:cubicBezTo>
                      <a:pt x="36328" y="779129"/>
                      <a:pt x="57546" y="783491"/>
                      <a:pt x="63500" y="787461"/>
                    </a:cubicBezTo>
                    <a:lnTo>
                      <a:pt x="73025" y="793811"/>
                    </a:lnTo>
                    <a:cubicBezTo>
                      <a:pt x="74083" y="789578"/>
                      <a:pt x="74481" y="785122"/>
                      <a:pt x="76200" y="781111"/>
                    </a:cubicBezTo>
                    <a:cubicBezTo>
                      <a:pt x="80522" y="771027"/>
                      <a:pt x="91899" y="762120"/>
                      <a:pt x="101600" y="758886"/>
                    </a:cubicBezTo>
                    <a:lnTo>
                      <a:pt x="111125" y="755711"/>
                    </a:lnTo>
                    <a:cubicBezTo>
                      <a:pt x="112183" y="759944"/>
                      <a:pt x="113353" y="764151"/>
                      <a:pt x="114300" y="768411"/>
                    </a:cubicBezTo>
                    <a:cubicBezTo>
                      <a:pt x="115471" y="773679"/>
                      <a:pt x="114798" y="779601"/>
                      <a:pt x="117475" y="784286"/>
                    </a:cubicBezTo>
                    <a:cubicBezTo>
                      <a:pt x="122207" y="792566"/>
                      <a:pt x="140359" y="792776"/>
                      <a:pt x="146050" y="793811"/>
                    </a:cubicBezTo>
                    <a:cubicBezTo>
                      <a:pt x="155052" y="795448"/>
                      <a:pt x="165707" y="797613"/>
                      <a:pt x="174625" y="800161"/>
                    </a:cubicBezTo>
                    <a:cubicBezTo>
                      <a:pt x="177843" y="801080"/>
                      <a:pt x="180975" y="802278"/>
                      <a:pt x="184150" y="803336"/>
                    </a:cubicBezTo>
                    <a:cubicBezTo>
                      <a:pt x="186267" y="800161"/>
                      <a:pt x="188950" y="797298"/>
                      <a:pt x="190500" y="793811"/>
                    </a:cubicBezTo>
                    <a:cubicBezTo>
                      <a:pt x="193218" y="787694"/>
                      <a:pt x="196850" y="774761"/>
                      <a:pt x="196850" y="774761"/>
                    </a:cubicBezTo>
                    <a:cubicBezTo>
                      <a:pt x="201083" y="775819"/>
                      <a:pt x="205919" y="775515"/>
                      <a:pt x="209550" y="777936"/>
                    </a:cubicBezTo>
                    <a:cubicBezTo>
                      <a:pt x="212725" y="780053"/>
                      <a:pt x="212664" y="785439"/>
                      <a:pt x="215900" y="787461"/>
                    </a:cubicBezTo>
                    <a:cubicBezTo>
                      <a:pt x="221576" y="791009"/>
                      <a:pt x="234950" y="793811"/>
                      <a:pt x="234950" y="793811"/>
                    </a:cubicBezTo>
                    <a:cubicBezTo>
                      <a:pt x="237067" y="790636"/>
                      <a:pt x="239797" y="787793"/>
                      <a:pt x="241300" y="784286"/>
                    </a:cubicBezTo>
                    <a:cubicBezTo>
                      <a:pt x="243019" y="780275"/>
                      <a:pt x="240572" y="773537"/>
                      <a:pt x="244475" y="771586"/>
                    </a:cubicBezTo>
                    <a:cubicBezTo>
                      <a:pt x="247888" y="769879"/>
                      <a:pt x="250825" y="775819"/>
                      <a:pt x="254000" y="777936"/>
                    </a:cubicBezTo>
                    <a:cubicBezTo>
                      <a:pt x="256117" y="781111"/>
                      <a:pt x="257370" y="785077"/>
                      <a:pt x="260350" y="787461"/>
                    </a:cubicBezTo>
                    <a:cubicBezTo>
                      <a:pt x="262963" y="789552"/>
                      <a:pt x="266949" y="789011"/>
                      <a:pt x="269875" y="790636"/>
                    </a:cubicBezTo>
                    <a:cubicBezTo>
                      <a:pt x="276546" y="794342"/>
                      <a:pt x="281685" y="800923"/>
                      <a:pt x="288925" y="803336"/>
                    </a:cubicBezTo>
                    <a:cubicBezTo>
                      <a:pt x="292100" y="804394"/>
                      <a:pt x="295524" y="804886"/>
                      <a:pt x="298450" y="806511"/>
                    </a:cubicBezTo>
                    <a:cubicBezTo>
                      <a:pt x="331202" y="824707"/>
                      <a:pt x="305472" y="815202"/>
                      <a:pt x="327025" y="822386"/>
                    </a:cubicBezTo>
                    <a:cubicBezTo>
                      <a:pt x="329142" y="825561"/>
                      <a:pt x="330503" y="829398"/>
                      <a:pt x="333375" y="831911"/>
                    </a:cubicBezTo>
                    <a:cubicBezTo>
                      <a:pt x="360071" y="855270"/>
                      <a:pt x="343053" y="838338"/>
                      <a:pt x="361950" y="847786"/>
                    </a:cubicBezTo>
                    <a:cubicBezTo>
                      <a:pt x="365363" y="849493"/>
                      <a:pt x="368300" y="852019"/>
                      <a:pt x="371475" y="854136"/>
                    </a:cubicBezTo>
                    <a:cubicBezTo>
                      <a:pt x="389486" y="800104"/>
                      <a:pt x="377825" y="838209"/>
                      <a:pt x="377825" y="701736"/>
                    </a:cubicBezTo>
                    <a:cubicBezTo>
                      <a:pt x="377825" y="683359"/>
                      <a:pt x="374869" y="689474"/>
                      <a:pt x="368300" y="676336"/>
                    </a:cubicBezTo>
                    <a:cubicBezTo>
                      <a:pt x="359110" y="657956"/>
                      <a:pt x="373656" y="675342"/>
                      <a:pt x="355600" y="657286"/>
                    </a:cubicBezTo>
                    <a:cubicBezTo>
                      <a:pt x="358775" y="655169"/>
                      <a:pt x="361444" y="651940"/>
                      <a:pt x="365125" y="650936"/>
                    </a:cubicBezTo>
                    <a:cubicBezTo>
                      <a:pt x="373357" y="648691"/>
                      <a:pt x="383535" y="652654"/>
                      <a:pt x="390525" y="647761"/>
                    </a:cubicBezTo>
                    <a:cubicBezTo>
                      <a:pt x="396009" y="643923"/>
                      <a:pt x="396875" y="628711"/>
                      <a:pt x="396875" y="628711"/>
                    </a:cubicBezTo>
                    <a:cubicBezTo>
                      <a:pt x="398238" y="619171"/>
                      <a:pt x="400439" y="600825"/>
                      <a:pt x="403225" y="590611"/>
                    </a:cubicBezTo>
                    <a:cubicBezTo>
                      <a:pt x="404986" y="584153"/>
                      <a:pt x="405862" y="577130"/>
                      <a:pt x="409575" y="571561"/>
                    </a:cubicBezTo>
                    <a:lnTo>
                      <a:pt x="415925" y="562036"/>
                    </a:lnTo>
                    <a:cubicBezTo>
                      <a:pt x="424324" y="528441"/>
                      <a:pt x="412921" y="568002"/>
                      <a:pt x="425450" y="539811"/>
                    </a:cubicBezTo>
                    <a:cubicBezTo>
                      <a:pt x="428168" y="533694"/>
                      <a:pt x="429683" y="527111"/>
                      <a:pt x="431800" y="520761"/>
                    </a:cubicBezTo>
                    <a:cubicBezTo>
                      <a:pt x="432858" y="517586"/>
                      <a:pt x="433119" y="514021"/>
                      <a:pt x="434975" y="511236"/>
                    </a:cubicBezTo>
                    <a:cubicBezTo>
                      <a:pt x="445038" y="496142"/>
                      <a:pt x="440118" y="505331"/>
                      <a:pt x="447675" y="482661"/>
                    </a:cubicBezTo>
                    <a:lnTo>
                      <a:pt x="454025" y="463611"/>
                    </a:lnTo>
                    <a:cubicBezTo>
                      <a:pt x="456117" y="457336"/>
                      <a:pt x="457955" y="449037"/>
                      <a:pt x="463550" y="444561"/>
                    </a:cubicBezTo>
                    <a:cubicBezTo>
                      <a:pt x="466163" y="442470"/>
                      <a:pt x="469900" y="442444"/>
                      <a:pt x="473075" y="441386"/>
                    </a:cubicBezTo>
                    <a:lnTo>
                      <a:pt x="498475" y="403286"/>
                    </a:lnTo>
                    <a:lnTo>
                      <a:pt x="504825" y="393761"/>
                    </a:lnTo>
                    <a:cubicBezTo>
                      <a:pt x="506942" y="390586"/>
                      <a:pt x="509968" y="387856"/>
                      <a:pt x="511175" y="384236"/>
                    </a:cubicBezTo>
                    <a:lnTo>
                      <a:pt x="514350" y="374711"/>
                    </a:lnTo>
                    <a:cubicBezTo>
                      <a:pt x="513292" y="370478"/>
                      <a:pt x="513901" y="365418"/>
                      <a:pt x="511175" y="362011"/>
                    </a:cubicBezTo>
                    <a:cubicBezTo>
                      <a:pt x="509084" y="359398"/>
                      <a:pt x="504932" y="359492"/>
                      <a:pt x="501650" y="358836"/>
                    </a:cubicBezTo>
                    <a:cubicBezTo>
                      <a:pt x="494312" y="357368"/>
                      <a:pt x="486833" y="356719"/>
                      <a:pt x="479425" y="355661"/>
                    </a:cubicBezTo>
                    <a:cubicBezTo>
                      <a:pt x="477308" y="352486"/>
                      <a:pt x="473615" y="349914"/>
                      <a:pt x="473075" y="346136"/>
                    </a:cubicBezTo>
                    <a:cubicBezTo>
                      <a:pt x="471496" y="335081"/>
                      <a:pt x="477586" y="331180"/>
                      <a:pt x="485775" y="327086"/>
                    </a:cubicBezTo>
                    <a:cubicBezTo>
                      <a:pt x="488768" y="325589"/>
                      <a:pt x="492125" y="324969"/>
                      <a:pt x="495300" y="323911"/>
                    </a:cubicBezTo>
                    <a:cubicBezTo>
                      <a:pt x="502581" y="302067"/>
                      <a:pt x="495300" y="328477"/>
                      <a:pt x="495300" y="288986"/>
                    </a:cubicBezTo>
                    <a:cubicBezTo>
                      <a:pt x="495300" y="278350"/>
                      <a:pt x="497417" y="267819"/>
                      <a:pt x="498475" y="257236"/>
                    </a:cubicBezTo>
                    <a:cubicBezTo>
                      <a:pt x="497417" y="247711"/>
                      <a:pt x="496876" y="238114"/>
                      <a:pt x="495300" y="228661"/>
                    </a:cubicBezTo>
                    <a:cubicBezTo>
                      <a:pt x="494750" y="225360"/>
                      <a:pt x="492937" y="222383"/>
                      <a:pt x="492125" y="219136"/>
                    </a:cubicBezTo>
                    <a:cubicBezTo>
                      <a:pt x="490816" y="213901"/>
                      <a:pt x="490008" y="208553"/>
                      <a:pt x="488950" y="203261"/>
                    </a:cubicBezTo>
                    <a:cubicBezTo>
                      <a:pt x="485169" y="161670"/>
                      <a:pt x="489472" y="179426"/>
                      <a:pt x="479425" y="149286"/>
                    </a:cubicBezTo>
                    <a:lnTo>
                      <a:pt x="476250" y="139761"/>
                    </a:lnTo>
                    <a:cubicBezTo>
                      <a:pt x="475192" y="136586"/>
                      <a:pt x="475860" y="132092"/>
                      <a:pt x="473075" y="130236"/>
                    </a:cubicBezTo>
                    <a:lnTo>
                      <a:pt x="463550" y="123886"/>
                    </a:lnTo>
                    <a:cubicBezTo>
                      <a:pt x="454060" y="125784"/>
                      <a:pt x="444288" y="130094"/>
                      <a:pt x="434975" y="123886"/>
                    </a:cubicBezTo>
                    <a:cubicBezTo>
                      <a:pt x="431800" y="121769"/>
                      <a:pt x="430742" y="117536"/>
                      <a:pt x="428625" y="114361"/>
                    </a:cubicBezTo>
                    <a:cubicBezTo>
                      <a:pt x="427567" y="99544"/>
                      <a:pt x="427186" y="84664"/>
                      <a:pt x="425450" y="69911"/>
                    </a:cubicBezTo>
                    <a:cubicBezTo>
                      <a:pt x="424222" y="59475"/>
                      <a:pt x="420535" y="60082"/>
                      <a:pt x="415925" y="50861"/>
                    </a:cubicBezTo>
                    <a:cubicBezTo>
                      <a:pt x="414428" y="47868"/>
                      <a:pt x="413808" y="44511"/>
                      <a:pt x="412750" y="41336"/>
                    </a:cubicBezTo>
                    <a:cubicBezTo>
                      <a:pt x="410516" y="21233"/>
                      <a:pt x="417006" y="13194"/>
                      <a:pt x="400050" y="6411"/>
                    </a:cubicBezTo>
                    <a:cubicBezTo>
                      <a:pt x="398085" y="5625"/>
                      <a:pt x="409575" y="590"/>
                      <a:pt x="406400" y="61"/>
                    </a:cubicBezTo>
                    <a:close/>
                  </a:path>
                </a:pathLst>
              </a:custGeom>
              <a:solidFill>
                <a:srgbClr val="008840"/>
              </a:solidFill>
              <a:ln w="254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24" name="Text Placeholder 5">
              <a:extLst>
                <a:ext uri="{FF2B5EF4-FFF2-40B4-BE49-F238E27FC236}">
                  <a16:creationId xmlns:a16="http://schemas.microsoft.com/office/drawing/2014/main" id="{0FD2F684-E4D0-4E5F-A2FD-F5CF292E203B}"/>
                </a:ext>
              </a:extLst>
            </p:cNvPr>
            <p:cNvSpPr txBox="1">
              <a:spLocks/>
            </p:cNvSpPr>
            <p:nvPr/>
          </p:nvSpPr>
          <p:spPr>
            <a:xfrm>
              <a:off x="10605705" y="1518811"/>
              <a:ext cx="576601" cy="317130"/>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000" b="1" i="0" u="none" strike="noStrike" kern="1200" cap="none" spc="0" normalizeH="0" baseline="0" noProof="0">
                  <a:ln>
                    <a:noFill/>
                  </a:ln>
                  <a:solidFill>
                    <a:srgbClr val="008840"/>
                  </a:solidFill>
                  <a:uLnTx/>
                  <a:uFillTx/>
                  <a:latin typeface="Arial" panose="020B0604020202020204"/>
                  <a:ea typeface="+mn-ea"/>
                  <a:cs typeface="+mn-cs"/>
                </a:rPr>
                <a:t>Waterloo</a:t>
              </a:r>
              <a:br>
                <a:rPr kumimoji="0" lang="en-GB" sz="1000" b="1" i="0" u="none" strike="noStrike" kern="1200" cap="none" spc="0" normalizeH="0" baseline="0" noProof="0">
                  <a:ln>
                    <a:noFill/>
                  </a:ln>
                  <a:solidFill>
                    <a:srgbClr val="008840"/>
                  </a:solidFill>
                  <a:uLnTx/>
                  <a:uFillTx/>
                  <a:latin typeface="Arial" panose="020B0604020202020204"/>
                  <a:ea typeface="+mn-ea"/>
                  <a:cs typeface="+mn-cs"/>
                </a:rPr>
              </a:br>
              <a:r>
                <a:rPr lang="en-GB" sz="1000" b="1">
                  <a:solidFill>
                    <a:srgbClr val="008840"/>
                  </a:solidFill>
                  <a:latin typeface="Arial" panose="020B0604020202020204"/>
                </a:rPr>
                <a:t>34</a:t>
              </a:r>
              <a:r>
                <a:rPr kumimoji="0" lang="en-GB" sz="1000" b="1" i="0" u="none" strike="noStrike" kern="1200" cap="none" spc="0" normalizeH="0" baseline="0" noProof="0">
                  <a:ln>
                    <a:noFill/>
                  </a:ln>
                  <a:solidFill>
                    <a:srgbClr val="008840"/>
                  </a:solidFill>
                  <a:uLnTx/>
                  <a:uFillTx/>
                  <a:latin typeface="Arial" panose="020B0604020202020204"/>
                  <a:ea typeface="+mn-ea"/>
                  <a:cs typeface="+mn-cs"/>
                </a:rPr>
                <a:t>%</a:t>
              </a:r>
            </a:p>
          </p:txBody>
        </p:sp>
        <p:sp>
          <p:nvSpPr>
            <p:cNvPr id="25" name="Text Placeholder 5">
              <a:extLst>
                <a:ext uri="{FF2B5EF4-FFF2-40B4-BE49-F238E27FC236}">
                  <a16:creationId xmlns:a16="http://schemas.microsoft.com/office/drawing/2014/main" id="{4BF1C7FE-1906-4916-AD17-4D747D1C69F1}"/>
                </a:ext>
              </a:extLst>
            </p:cNvPr>
            <p:cNvSpPr txBox="1">
              <a:spLocks/>
            </p:cNvSpPr>
            <p:nvPr/>
          </p:nvSpPr>
          <p:spPr>
            <a:xfrm>
              <a:off x="8991239" y="1761689"/>
              <a:ext cx="973527" cy="317130"/>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000" b="1" i="0" u="none" strike="noStrike" kern="1200" cap="none" spc="0" normalizeH="0" baseline="0" noProof="0">
                  <a:ln>
                    <a:noFill/>
                  </a:ln>
                  <a:solidFill>
                    <a:schemeClr val="bg1">
                      <a:lumMod val="50000"/>
                    </a:schemeClr>
                  </a:solidFill>
                  <a:effectLst/>
                  <a:uLnTx/>
                  <a:uFillTx/>
                  <a:latin typeface="Arial" panose="020B0604020202020204"/>
                  <a:ea typeface="+mn-ea"/>
                  <a:cs typeface="+mn-cs"/>
                </a:rPr>
                <a:t>North Lambeth</a:t>
              </a:r>
              <a:br>
                <a:rPr kumimoji="0" lang="en-GB" sz="1000" b="1" i="0" u="none" strike="noStrike" kern="1200" cap="none" spc="0" normalizeH="0" baseline="0" noProof="0">
                  <a:ln>
                    <a:noFill/>
                  </a:ln>
                  <a:solidFill>
                    <a:schemeClr val="bg1">
                      <a:lumMod val="50000"/>
                    </a:schemeClr>
                  </a:solidFill>
                  <a:effectLst/>
                  <a:uLnTx/>
                  <a:uFillTx/>
                  <a:latin typeface="Arial" panose="020B0604020202020204"/>
                  <a:ea typeface="+mn-ea"/>
                  <a:cs typeface="+mn-cs"/>
                </a:rPr>
              </a:br>
              <a:r>
                <a:rPr lang="en-GB" sz="1000" b="1">
                  <a:solidFill>
                    <a:schemeClr val="bg1">
                      <a:lumMod val="50000"/>
                    </a:schemeClr>
                  </a:solidFill>
                  <a:latin typeface="Arial" panose="020B0604020202020204"/>
                </a:rPr>
                <a:t>48</a:t>
              </a:r>
              <a:r>
                <a:rPr kumimoji="0" lang="en-GB" sz="1000" b="1" i="0" u="none" strike="noStrike" kern="1200" cap="none" spc="0" normalizeH="0" baseline="0" noProof="0">
                  <a:ln>
                    <a:noFill/>
                  </a:ln>
                  <a:solidFill>
                    <a:schemeClr val="bg1">
                      <a:lumMod val="50000"/>
                    </a:schemeClr>
                  </a:solidFill>
                  <a:effectLst/>
                  <a:uLnTx/>
                  <a:uFillTx/>
                  <a:latin typeface="Arial" panose="020B0604020202020204"/>
                  <a:ea typeface="+mn-ea"/>
                  <a:cs typeface="+mn-cs"/>
                </a:rPr>
                <a:t>% </a:t>
              </a:r>
            </a:p>
          </p:txBody>
        </p:sp>
        <p:sp>
          <p:nvSpPr>
            <p:cNvPr id="26" name="Text Placeholder 5">
              <a:extLst>
                <a:ext uri="{FF2B5EF4-FFF2-40B4-BE49-F238E27FC236}">
                  <a16:creationId xmlns:a16="http://schemas.microsoft.com/office/drawing/2014/main" id="{C54E2BB6-0082-4B11-A53C-B2DA619AF58E}"/>
                </a:ext>
              </a:extLst>
            </p:cNvPr>
            <p:cNvSpPr txBox="1">
              <a:spLocks/>
            </p:cNvSpPr>
            <p:nvPr/>
          </p:nvSpPr>
          <p:spPr>
            <a:xfrm>
              <a:off x="10708157" y="2071499"/>
              <a:ext cx="628567" cy="317130"/>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1000" b="1">
                  <a:solidFill>
                    <a:schemeClr val="bg1">
                      <a:lumMod val="50000"/>
                    </a:schemeClr>
                  </a:solidFill>
                  <a:latin typeface="Arial" panose="020B0604020202020204"/>
                </a:rPr>
                <a:t>Stockwell</a:t>
              </a:r>
              <a:br>
                <a:rPr lang="en-GB" sz="1000" b="1">
                  <a:solidFill>
                    <a:schemeClr val="bg1">
                      <a:lumMod val="50000"/>
                    </a:schemeClr>
                  </a:solidFill>
                  <a:latin typeface="Arial" panose="020B0604020202020204"/>
                </a:rPr>
              </a:br>
              <a:r>
                <a:rPr lang="en-GB" sz="1000" b="1">
                  <a:solidFill>
                    <a:schemeClr val="bg1">
                      <a:lumMod val="50000"/>
                    </a:schemeClr>
                  </a:solidFill>
                  <a:latin typeface="Arial" panose="020B0604020202020204"/>
                </a:rPr>
                <a:t>50%</a:t>
              </a:r>
            </a:p>
          </p:txBody>
        </p:sp>
        <p:sp>
          <p:nvSpPr>
            <p:cNvPr id="27" name="Text Placeholder 5">
              <a:extLst>
                <a:ext uri="{FF2B5EF4-FFF2-40B4-BE49-F238E27FC236}">
                  <a16:creationId xmlns:a16="http://schemas.microsoft.com/office/drawing/2014/main" id="{6BC64E69-5FC7-4CBA-B593-57F24FE4750F}"/>
                </a:ext>
              </a:extLst>
            </p:cNvPr>
            <p:cNvSpPr txBox="1">
              <a:spLocks/>
            </p:cNvSpPr>
            <p:nvPr/>
          </p:nvSpPr>
          <p:spPr>
            <a:xfrm>
              <a:off x="8991239" y="2556703"/>
              <a:ext cx="602581" cy="317130"/>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000" b="1" i="0" u="none" strike="noStrike" kern="1200" cap="none" spc="0" normalizeH="0" baseline="0" noProof="0">
                  <a:ln>
                    <a:noFill/>
                  </a:ln>
                  <a:solidFill>
                    <a:schemeClr val="bg1">
                      <a:lumMod val="50000"/>
                    </a:schemeClr>
                  </a:solidFill>
                  <a:effectLst/>
                  <a:uLnTx/>
                  <a:uFillTx/>
                  <a:latin typeface="Arial" panose="020B0604020202020204"/>
                  <a:ea typeface="+mn-ea"/>
                  <a:cs typeface="+mn-cs"/>
                </a:rPr>
                <a:t>Clapham</a:t>
              </a:r>
              <a:br>
                <a:rPr kumimoji="0" lang="en-GB" sz="1000" b="1" i="0" u="none" strike="noStrike" kern="1200" cap="none" spc="0" normalizeH="0" baseline="0" noProof="0">
                  <a:ln>
                    <a:noFill/>
                  </a:ln>
                  <a:solidFill>
                    <a:schemeClr val="bg1">
                      <a:lumMod val="50000"/>
                    </a:schemeClr>
                  </a:solidFill>
                  <a:effectLst/>
                  <a:uLnTx/>
                  <a:uFillTx/>
                  <a:latin typeface="Arial" panose="020B0604020202020204"/>
                  <a:ea typeface="+mn-ea"/>
                  <a:cs typeface="+mn-cs"/>
                </a:rPr>
              </a:br>
              <a:r>
                <a:rPr lang="en-GB" sz="1000" b="1">
                  <a:solidFill>
                    <a:schemeClr val="bg1">
                      <a:lumMod val="50000"/>
                    </a:schemeClr>
                  </a:solidFill>
                  <a:latin typeface="Arial" panose="020B0604020202020204"/>
                </a:rPr>
                <a:t>43</a:t>
              </a:r>
              <a:r>
                <a:rPr kumimoji="0" lang="en-GB" sz="1000" b="1" i="0" u="none" strike="noStrike" kern="1200" cap="none" spc="0" normalizeH="0" baseline="0" noProof="0">
                  <a:ln>
                    <a:noFill/>
                  </a:ln>
                  <a:solidFill>
                    <a:schemeClr val="bg1">
                      <a:lumMod val="50000"/>
                    </a:schemeClr>
                  </a:solidFill>
                  <a:effectLst/>
                  <a:uLnTx/>
                  <a:uFillTx/>
                  <a:latin typeface="Arial" panose="020B0604020202020204"/>
                  <a:ea typeface="+mn-ea"/>
                  <a:cs typeface="+mn-cs"/>
                </a:rPr>
                <a:t>%</a:t>
              </a:r>
            </a:p>
          </p:txBody>
        </p:sp>
        <p:sp>
          <p:nvSpPr>
            <p:cNvPr id="28" name="Text Placeholder 5">
              <a:extLst>
                <a:ext uri="{FF2B5EF4-FFF2-40B4-BE49-F238E27FC236}">
                  <a16:creationId xmlns:a16="http://schemas.microsoft.com/office/drawing/2014/main" id="{E4AE7251-6C39-4F50-A66B-DF9058C87F83}"/>
                </a:ext>
              </a:extLst>
            </p:cNvPr>
            <p:cNvSpPr txBox="1">
              <a:spLocks/>
            </p:cNvSpPr>
            <p:nvPr/>
          </p:nvSpPr>
          <p:spPr>
            <a:xfrm>
              <a:off x="10715305" y="2560799"/>
              <a:ext cx="490938" cy="317130"/>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000" b="1" i="0" u="none" strike="noStrike" kern="1200" cap="none" spc="0" normalizeH="0" baseline="0" noProof="0">
                  <a:ln>
                    <a:noFill/>
                  </a:ln>
                  <a:solidFill>
                    <a:schemeClr val="bg1">
                      <a:lumMod val="50000"/>
                    </a:schemeClr>
                  </a:solidFill>
                  <a:effectLst/>
                  <a:uLnTx/>
                  <a:uFillTx/>
                  <a:latin typeface="Arial" panose="020B0604020202020204"/>
                  <a:ea typeface="+mn-ea"/>
                  <a:cs typeface="+mn-cs"/>
                </a:rPr>
                <a:t>Brixton</a:t>
              </a:r>
              <a:br>
                <a:rPr kumimoji="0" lang="en-GB" sz="1000" b="1" i="0" u="none" strike="noStrike" kern="1200" cap="none" spc="0" normalizeH="0" baseline="0" noProof="0">
                  <a:ln>
                    <a:noFill/>
                  </a:ln>
                  <a:solidFill>
                    <a:schemeClr val="bg1">
                      <a:lumMod val="50000"/>
                    </a:schemeClr>
                  </a:solidFill>
                  <a:effectLst/>
                  <a:uLnTx/>
                  <a:uFillTx/>
                  <a:latin typeface="Arial" panose="020B0604020202020204"/>
                  <a:ea typeface="+mn-ea"/>
                  <a:cs typeface="+mn-cs"/>
                </a:rPr>
              </a:br>
              <a:r>
                <a:rPr lang="en-GB" sz="1000" b="1">
                  <a:solidFill>
                    <a:schemeClr val="bg1">
                      <a:lumMod val="50000"/>
                    </a:schemeClr>
                  </a:solidFill>
                  <a:latin typeface="Arial" panose="020B0604020202020204"/>
                </a:rPr>
                <a:t>49</a:t>
              </a:r>
              <a:r>
                <a:rPr kumimoji="0" lang="en-GB" sz="1000" b="1" i="0" u="none" strike="noStrike" kern="1200" cap="none" spc="0" normalizeH="0" baseline="0" noProof="0">
                  <a:ln>
                    <a:noFill/>
                  </a:ln>
                  <a:solidFill>
                    <a:schemeClr val="bg1">
                      <a:lumMod val="50000"/>
                    </a:schemeClr>
                  </a:solidFill>
                  <a:effectLst/>
                  <a:uLnTx/>
                  <a:uFillTx/>
                  <a:latin typeface="Arial" panose="020B0604020202020204"/>
                  <a:ea typeface="+mn-ea"/>
                  <a:cs typeface="+mn-cs"/>
                </a:rPr>
                <a:t>%</a:t>
              </a:r>
            </a:p>
          </p:txBody>
        </p:sp>
        <p:sp>
          <p:nvSpPr>
            <p:cNvPr id="29" name="Text Placeholder 5">
              <a:extLst>
                <a:ext uri="{FF2B5EF4-FFF2-40B4-BE49-F238E27FC236}">
                  <a16:creationId xmlns:a16="http://schemas.microsoft.com/office/drawing/2014/main" id="{899D93BD-9F1F-424C-AE16-317629147031}"/>
                </a:ext>
              </a:extLst>
            </p:cNvPr>
            <p:cNvSpPr txBox="1">
              <a:spLocks/>
            </p:cNvSpPr>
            <p:nvPr/>
          </p:nvSpPr>
          <p:spPr>
            <a:xfrm>
              <a:off x="8973683" y="3165953"/>
              <a:ext cx="656654" cy="317130"/>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000" b="1" i="0" u="none" strike="noStrike" kern="1200" cap="none" spc="0" normalizeH="0" baseline="0" noProof="0">
                  <a:ln>
                    <a:noFill/>
                  </a:ln>
                  <a:solidFill>
                    <a:schemeClr val="bg1">
                      <a:lumMod val="50000"/>
                    </a:schemeClr>
                  </a:solidFill>
                  <a:effectLst/>
                  <a:uLnTx/>
                  <a:uFillTx/>
                  <a:latin typeface="Arial" panose="020B0604020202020204"/>
                  <a:ea typeface="+mn-ea"/>
                  <a:cs typeface="+mn-cs"/>
                </a:rPr>
                <a:t>Streatham</a:t>
              </a:r>
              <a:br>
                <a:rPr kumimoji="0" lang="en-GB" sz="1000" b="1" i="0" u="none" strike="noStrike" kern="1200" cap="none" spc="0" normalizeH="0" baseline="0" noProof="0">
                  <a:ln>
                    <a:noFill/>
                  </a:ln>
                  <a:solidFill>
                    <a:schemeClr val="bg1">
                      <a:lumMod val="50000"/>
                    </a:schemeClr>
                  </a:solidFill>
                  <a:effectLst/>
                  <a:uLnTx/>
                  <a:uFillTx/>
                  <a:latin typeface="Arial" panose="020B0604020202020204"/>
                  <a:ea typeface="+mn-ea"/>
                  <a:cs typeface="+mn-cs"/>
                </a:rPr>
              </a:br>
              <a:r>
                <a:rPr kumimoji="0" lang="en-GB" sz="1000" b="1" i="0" u="none" strike="noStrike" kern="1200" cap="none" spc="0" normalizeH="0" baseline="0" noProof="0">
                  <a:ln>
                    <a:noFill/>
                  </a:ln>
                  <a:solidFill>
                    <a:schemeClr val="bg1">
                      <a:lumMod val="50000"/>
                    </a:schemeClr>
                  </a:solidFill>
                  <a:effectLst/>
                  <a:uLnTx/>
                  <a:uFillTx/>
                  <a:latin typeface="Arial" panose="020B0604020202020204"/>
                  <a:ea typeface="+mn-ea"/>
                  <a:cs typeface="+mn-cs"/>
                </a:rPr>
                <a:t>49%</a:t>
              </a:r>
            </a:p>
          </p:txBody>
        </p:sp>
        <p:sp>
          <p:nvSpPr>
            <p:cNvPr id="30" name="Text Placeholder 5">
              <a:extLst>
                <a:ext uri="{FF2B5EF4-FFF2-40B4-BE49-F238E27FC236}">
                  <a16:creationId xmlns:a16="http://schemas.microsoft.com/office/drawing/2014/main" id="{D6E99E52-0D12-43A0-9692-4C57F0EDCB6F}"/>
                </a:ext>
              </a:extLst>
            </p:cNvPr>
            <p:cNvSpPr txBox="1">
              <a:spLocks/>
            </p:cNvSpPr>
            <p:nvPr/>
          </p:nvSpPr>
          <p:spPr>
            <a:xfrm>
              <a:off x="10818435" y="3002956"/>
              <a:ext cx="628567" cy="317130"/>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000" b="1" i="0" u="none" strike="noStrike" kern="1200" cap="none" spc="0" normalizeH="0" baseline="0" noProof="0">
                  <a:ln>
                    <a:noFill/>
                  </a:ln>
                  <a:solidFill>
                    <a:schemeClr val="bg1">
                      <a:lumMod val="50000"/>
                    </a:schemeClr>
                  </a:solidFill>
                  <a:effectLst/>
                  <a:uLnTx/>
                  <a:uFillTx/>
                  <a:latin typeface="Arial" panose="020B0604020202020204"/>
                  <a:ea typeface="+mn-ea"/>
                  <a:cs typeface="+mn-cs"/>
                </a:rPr>
                <a:t>Norwood</a:t>
              </a:r>
              <a:br>
                <a:rPr kumimoji="0" lang="en-GB" sz="1000" b="1" i="0" u="none" strike="noStrike" kern="1200" cap="none" spc="0" normalizeH="0" baseline="0" noProof="0">
                  <a:ln>
                    <a:noFill/>
                  </a:ln>
                  <a:solidFill>
                    <a:schemeClr val="bg1">
                      <a:lumMod val="50000"/>
                    </a:schemeClr>
                  </a:solidFill>
                  <a:effectLst/>
                  <a:uLnTx/>
                  <a:uFillTx/>
                  <a:latin typeface="Arial" panose="020B0604020202020204"/>
                  <a:ea typeface="+mn-ea"/>
                  <a:cs typeface="+mn-cs"/>
                </a:rPr>
              </a:br>
              <a:r>
                <a:rPr kumimoji="0" lang="en-GB" sz="1000" b="1" i="0" u="none" strike="noStrike" kern="1200" cap="none" spc="0" normalizeH="0" baseline="0" noProof="0">
                  <a:ln>
                    <a:noFill/>
                  </a:ln>
                  <a:solidFill>
                    <a:schemeClr val="bg1">
                      <a:lumMod val="50000"/>
                    </a:schemeClr>
                  </a:solidFill>
                  <a:effectLst/>
                  <a:uLnTx/>
                  <a:uFillTx/>
                  <a:latin typeface="Arial" panose="020B0604020202020204"/>
                  <a:ea typeface="+mn-ea"/>
                  <a:cs typeface="+mn-cs"/>
                </a:rPr>
                <a:t>48%</a:t>
              </a:r>
            </a:p>
          </p:txBody>
        </p:sp>
        <p:cxnSp>
          <p:nvCxnSpPr>
            <p:cNvPr id="31" name="Straight Connector 30">
              <a:extLst>
                <a:ext uri="{FF2B5EF4-FFF2-40B4-BE49-F238E27FC236}">
                  <a16:creationId xmlns:a16="http://schemas.microsoft.com/office/drawing/2014/main" id="{5FAA9679-8832-4A42-8E21-AC002446A754}"/>
                </a:ext>
              </a:extLst>
            </p:cNvPr>
            <p:cNvCxnSpPr>
              <a:cxnSpLocks/>
              <a:stCxn id="42" idx="76"/>
              <a:endCxn id="24" idx="1"/>
            </p:cNvCxnSpPr>
            <p:nvPr/>
          </p:nvCxnSpPr>
          <p:spPr>
            <a:xfrm>
              <a:off x="10467884" y="1613973"/>
              <a:ext cx="137821" cy="63404"/>
            </a:xfrm>
            <a:prstGeom prst="line">
              <a:avLst/>
            </a:prstGeom>
            <a:ln w="28575">
              <a:solidFill>
                <a:srgbClr val="00884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D2E9960-D68B-4F30-BB64-EB450EFEFB94}"/>
                </a:ext>
              </a:extLst>
            </p:cNvPr>
            <p:cNvCxnSpPr>
              <a:cxnSpLocks/>
              <a:stCxn id="41" idx="14"/>
              <a:endCxn id="25" idx="3"/>
            </p:cNvCxnSpPr>
            <p:nvPr/>
          </p:nvCxnSpPr>
          <p:spPr>
            <a:xfrm flipH="1" flipV="1">
              <a:off x="9964766" y="1920254"/>
              <a:ext cx="161244" cy="1095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5364614-AC67-497D-9049-CD14F698E01C}"/>
                </a:ext>
              </a:extLst>
            </p:cNvPr>
            <p:cNvCxnSpPr>
              <a:cxnSpLocks/>
              <a:stCxn id="26" idx="1"/>
              <a:endCxn id="40" idx="128"/>
            </p:cNvCxnSpPr>
            <p:nvPr/>
          </p:nvCxnSpPr>
          <p:spPr>
            <a:xfrm flipH="1" flipV="1">
              <a:off x="10572895" y="2189980"/>
              <a:ext cx="135261" cy="4008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4364E0B-FAA2-49A7-8589-BEB9ECD141EC}"/>
                </a:ext>
              </a:extLst>
            </p:cNvPr>
            <p:cNvCxnSpPr>
              <a:cxnSpLocks/>
              <a:stCxn id="27" idx="3"/>
              <a:endCxn id="39" idx="120"/>
            </p:cNvCxnSpPr>
            <p:nvPr/>
          </p:nvCxnSpPr>
          <p:spPr>
            <a:xfrm flipV="1">
              <a:off x="9593820" y="2661309"/>
              <a:ext cx="151826" cy="53959"/>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752935E-CD76-4616-A11E-131E0973DFFB}"/>
                </a:ext>
              </a:extLst>
            </p:cNvPr>
            <p:cNvCxnSpPr>
              <a:cxnSpLocks/>
              <a:stCxn id="37" idx="52"/>
              <a:endCxn id="28" idx="1"/>
            </p:cNvCxnSpPr>
            <p:nvPr/>
          </p:nvCxnSpPr>
          <p:spPr>
            <a:xfrm>
              <a:off x="10560983" y="2602708"/>
              <a:ext cx="154321" cy="116657"/>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65247784-9632-4364-AE4A-3651671BB274}"/>
              </a:ext>
              <a:ext uri="{C183D7F6-B498-43B3-948B-1728B52AA6E4}">
                <adec:decorative xmlns:adec="http://schemas.microsoft.com/office/drawing/2017/decorative" val="1"/>
              </a:ext>
            </a:extLst>
          </p:cNvPr>
          <p:cNvSpPr txBox="1"/>
          <p:nvPr/>
        </p:nvSpPr>
        <p:spPr>
          <a:xfrm rot="21420000">
            <a:off x="8709791" y="4195287"/>
            <a:ext cx="1510583" cy="276999"/>
          </a:xfrm>
          <a:prstGeom prst="rect">
            <a:avLst/>
          </a:prstGeom>
          <a:solidFill>
            <a:srgbClr val="854D27"/>
          </a:solidFill>
          <a:effectLst>
            <a:outerShdw blurRad="50800" dist="38100" dir="2700000" algn="tl" rotWithShape="0">
              <a:prstClr val="black">
                <a:alpha val="40000"/>
              </a:prstClr>
            </a:outerShdw>
          </a:effectLst>
        </p:spPr>
        <p:txBody>
          <a:bodyPr wrap="square" rtlCol="0">
            <a:spAutoFit/>
          </a:bodyPr>
          <a:lstStyle>
            <a:defPPr>
              <a:defRPr lang="en-US"/>
            </a:defPPr>
            <a:lvl1pPr>
              <a:defRPr sz="4000" b="1" baseline="3000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779173" rtl="0" eaLnBrk="1" fontAlgn="auto" latinLnBrk="0" hangingPunct="1">
              <a:lnSpc>
                <a:spcPct val="100000"/>
              </a:lnSpc>
              <a:spcBef>
                <a:spcPts val="0"/>
              </a:spcBef>
              <a:spcAft>
                <a:spcPts val="0"/>
              </a:spcAft>
              <a:buClrTx/>
              <a:buSzTx/>
              <a:buFontTx/>
              <a:buNone/>
              <a:tabLst/>
              <a:defRPr/>
            </a:pPr>
            <a:r>
              <a:rPr lang="en-US" sz="1200" kern="0" baseline="0">
                <a:solidFill>
                  <a:prstClr val="white"/>
                </a:solidFill>
                <a:latin typeface="Arial" panose="020B0604020202020204"/>
              </a:rPr>
              <a:t>Area differences</a:t>
            </a:r>
            <a:endParaRPr kumimoji="0" lang="en-US" sz="1200" b="1" i="0" u="none" strike="noStrike" kern="0" cap="none" spc="0" normalizeH="0" baseline="0" noProof="0">
              <a:ln>
                <a:noFill/>
              </a:ln>
              <a:solidFill>
                <a:prstClr val="white"/>
              </a:solidFill>
              <a:effectLst/>
              <a:uLnTx/>
              <a:uFillTx/>
              <a:latin typeface="Arial" panose="020B0604020202020204"/>
              <a:ea typeface="Verdana" panose="020B0604030504040204" pitchFamily="34" charset="0"/>
            </a:endParaRPr>
          </a:p>
        </p:txBody>
      </p:sp>
      <p:cxnSp>
        <p:nvCxnSpPr>
          <p:cNvPr id="47" name="Straight Connector 46">
            <a:extLst>
              <a:ext uri="{FF2B5EF4-FFF2-40B4-BE49-F238E27FC236}">
                <a16:creationId xmlns:a16="http://schemas.microsoft.com/office/drawing/2014/main" id="{19A8499B-323F-425B-A4D9-60D3517379E9}"/>
              </a:ext>
              <a:ext uri="{C183D7F6-B498-43B3-948B-1728B52AA6E4}">
                <adec:decorative xmlns:adec="http://schemas.microsoft.com/office/drawing/2017/decorative" val="1"/>
              </a:ext>
            </a:extLst>
          </p:cNvPr>
          <p:cNvCxnSpPr>
            <a:cxnSpLocks/>
            <a:stCxn id="36" idx="39"/>
            <a:endCxn id="30" idx="1"/>
          </p:cNvCxnSpPr>
          <p:nvPr/>
        </p:nvCxnSpPr>
        <p:spPr>
          <a:xfrm>
            <a:off x="10745216" y="6037036"/>
            <a:ext cx="170746" cy="9680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9687565-AF24-4472-9AAC-C1FDDC5FA098}"/>
              </a:ext>
              <a:ext uri="{C183D7F6-B498-43B3-948B-1728B52AA6E4}">
                <adec:decorative xmlns:adec="http://schemas.microsoft.com/office/drawing/2017/decorative" val="1"/>
              </a:ext>
            </a:extLst>
          </p:cNvPr>
          <p:cNvCxnSpPr>
            <a:cxnSpLocks/>
            <a:stCxn id="29" idx="3"/>
            <a:endCxn id="38" idx="38"/>
          </p:cNvCxnSpPr>
          <p:nvPr/>
        </p:nvCxnSpPr>
        <p:spPr>
          <a:xfrm flipV="1">
            <a:off x="9762904" y="6176477"/>
            <a:ext cx="128817" cy="11555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7286DB54-AC98-470E-A225-29529CFD9A61}"/>
              </a:ext>
              <a:ext uri="{C183D7F6-B498-43B3-948B-1728B52AA6E4}">
                <adec:decorative xmlns:adec="http://schemas.microsoft.com/office/drawing/2017/decorative" val="1"/>
              </a:ext>
            </a:extLst>
          </p:cNvPr>
          <p:cNvSpPr txBox="1"/>
          <p:nvPr/>
        </p:nvSpPr>
        <p:spPr>
          <a:xfrm rot="21420000">
            <a:off x="6335379" y="1697964"/>
            <a:ext cx="725456" cy="276999"/>
          </a:xfrm>
          <a:prstGeom prst="rect">
            <a:avLst/>
          </a:prstGeom>
          <a:solidFill>
            <a:srgbClr val="854D27"/>
          </a:solidFill>
          <a:effectLst>
            <a:outerShdw blurRad="50800" dist="38100" dir="2700000" algn="tl" rotWithShape="0">
              <a:prstClr val="black">
                <a:alpha val="40000"/>
              </a:prstClr>
            </a:outerShdw>
          </a:effectLst>
        </p:spPr>
        <p:txBody>
          <a:bodyPr wrap="square" rtlCol="0">
            <a:spAutoFit/>
          </a:bodyPr>
          <a:lstStyle>
            <a:defPPr>
              <a:defRPr lang="en-US"/>
            </a:defPPr>
            <a:lvl1pPr>
              <a:defRPr sz="4000" b="1" baseline="3000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779173" rtl="0" eaLnBrk="1" fontAlgn="auto" latinLnBrk="0" hangingPunct="1">
              <a:lnSpc>
                <a:spcPct val="100000"/>
              </a:lnSpc>
              <a:spcBef>
                <a:spcPts val="0"/>
              </a:spcBef>
              <a:spcAft>
                <a:spcPts val="0"/>
              </a:spcAft>
              <a:buClrTx/>
              <a:buSzTx/>
              <a:buFontTx/>
              <a:buNone/>
              <a:tabLst/>
              <a:defRPr/>
            </a:pPr>
            <a:r>
              <a:rPr lang="en-US" sz="1200" kern="0" baseline="0">
                <a:solidFill>
                  <a:prstClr val="white"/>
                </a:solidFill>
                <a:latin typeface="Arial" panose="020B0604020202020204"/>
              </a:rPr>
              <a:t>Age</a:t>
            </a:r>
            <a:endParaRPr kumimoji="0" lang="en-US" sz="1200" b="1" i="0" u="none" strike="noStrike" kern="0" cap="none" spc="0" normalizeH="0" baseline="0" noProof="0">
              <a:ln>
                <a:noFill/>
              </a:ln>
              <a:solidFill>
                <a:prstClr val="white"/>
              </a:solidFill>
              <a:effectLst/>
              <a:uLnTx/>
              <a:uFillTx/>
              <a:latin typeface="Arial" panose="020B0604020202020204"/>
            </a:endParaRPr>
          </a:p>
        </p:txBody>
      </p:sp>
      <p:graphicFrame>
        <p:nvGraphicFramePr>
          <p:cNvPr id="54" name="Table 36">
            <a:extLst>
              <a:ext uri="{FF2B5EF4-FFF2-40B4-BE49-F238E27FC236}">
                <a16:creationId xmlns:a16="http://schemas.microsoft.com/office/drawing/2014/main" id="{C7AEEC24-8251-4B40-9463-1A40109124C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79942630"/>
              </p:ext>
            </p:extLst>
          </p:nvPr>
        </p:nvGraphicFramePr>
        <p:xfrm>
          <a:off x="6328628" y="2049640"/>
          <a:ext cx="1857540" cy="794174"/>
        </p:xfrm>
        <a:graphic>
          <a:graphicData uri="http://schemas.openxmlformats.org/drawingml/2006/table">
            <a:tbl>
              <a:tblPr firstRow="1" bandRow="1">
                <a:tableStyleId>{2D5ABB26-0587-4C30-8999-92F81FD0307C}</a:tableStyleId>
              </a:tblPr>
              <a:tblGrid>
                <a:gridCol w="464385">
                  <a:extLst>
                    <a:ext uri="{9D8B030D-6E8A-4147-A177-3AD203B41FA5}">
                      <a16:colId xmlns:a16="http://schemas.microsoft.com/office/drawing/2014/main" val="247345691"/>
                    </a:ext>
                  </a:extLst>
                </a:gridCol>
                <a:gridCol w="464385">
                  <a:extLst>
                    <a:ext uri="{9D8B030D-6E8A-4147-A177-3AD203B41FA5}">
                      <a16:colId xmlns:a16="http://schemas.microsoft.com/office/drawing/2014/main" val="3142069323"/>
                    </a:ext>
                  </a:extLst>
                </a:gridCol>
                <a:gridCol w="464385">
                  <a:extLst>
                    <a:ext uri="{9D8B030D-6E8A-4147-A177-3AD203B41FA5}">
                      <a16:colId xmlns:a16="http://schemas.microsoft.com/office/drawing/2014/main" val="2088812853"/>
                    </a:ext>
                  </a:extLst>
                </a:gridCol>
                <a:gridCol w="464385">
                  <a:extLst>
                    <a:ext uri="{9D8B030D-6E8A-4147-A177-3AD203B41FA5}">
                      <a16:colId xmlns:a16="http://schemas.microsoft.com/office/drawing/2014/main" val="199367163"/>
                    </a:ext>
                  </a:extLst>
                </a:gridCol>
              </a:tblGrid>
              <a:tr h="397087">
                <a:tc>
                  <a:txBody>
                    <a:bodyPr/>
                    <a:lstStyle/>
                    <a:p>
                      <a:pPr algn="ctr"/>
                      <a:r>
                        <a:rPr lang="en-GB" sz="1000" b="1">
                          <a:solidFill>
                            <a:schemeClr val="bg2">
                              <a:lumMod val="10000"/>
                            </a:schemeClr>
                          </a:solidFill>
                          <a:latin typeface="Arial" panose="020B0604020202020204" pitchFamily="34" charset="0"/>
                          <a:cs typeface="Arial" panose="020B0604020202020204" pitchFamily="34" charset="0"/>
                        </a:rPr>
                        <a:t>18-24</a:t>
                      </a:r>
                    </a:p>
                  </a:txBody>
                  <a:tcPr marL="14950" marR="1495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1">
                          <a:solidFill>
                            <a:schemeClr val="bg2">
                              <a:lumMod val="10000"/>
                            </a:schemeClr>
                          </a:solidFill>
                          <a:latin typeface="Arial" panose="020B0604020202020204" pitchFamily="34" charset="0"/>
                          <a:cs typeface="Arial" panose="020B0604020202020204" pitchFamily="34" charset="0"/>
                        </a:rPr>
                        <a:t>25-44</a:t>
                      </a:r>
                    </a:p>
                  </a:txBody>
                  <a:tcPr marL="14950" marR="149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1">
                          <a:solidFill>
                            <a:schemeClr val="bg2">
                              <a:lumMod val="10000"/>
                            </a:schemeClr>
                          </a:solidFill>
                          <a:latin typeface="Arial" panose="020B0604020202020204" pitchFamily="34" charset="0"/>
                          <a:cs typeface="Arial" panose="020B0604020202020204" pitchFamily="34" charset="0"/>
                        </a:rPr>
                        <a:t>45-64</a:t>
                      </a:r>
                    </a:p>
                  </a:txBody>
                  <a:tcPr marL="14950" marR="149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1">
                          <a:solidFill>
                            <a:schemeClr val="bg2">
                              <a:lumMod val="10000"/>
                            </a:schemeClr>
                          </a:solidFill>
                          <a:latin typeface="Arial" panose="020B0604020202020204" pitchFamily="34" charset="0"/>
                          <a:cs typeface="Arial" panose="020B0604020202020204" pitchFamily="34" charset="0"/>
                        </a:rPr>
                        <a:t>65+</a:t>
                      </a:r>
                    </a:p>
                  </a:txBody>
                  <a:tcPr marL="14950" marR="1495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8206980"/>
                  </a:ext>
                </a:extLst>
              </a:tr>
              <a:tr h="397087">
                <a:tc>
                  <a:txBody>
                    <a:bodyPr/>
                    <a:lstStyle/>
                    <a:p>
                      <a:pPr algn="ctr"/>
                      <a:r>
                        <a:rPr lang="en-GB" sz="1000" b="1">
                          <a:solidFill>
                            <a:srgbClr val="008840"/>
                          </a:solidFill>
                          <a:latin typeface="Arial" panose="020B0604020202020204" pitchFamily="34" charset="0"/>
                          <a:cs typeface="Arial" panose="020B0604020202020204" pitchFamily="34" charset="0"/>
                        </a:rPr>
                        <a:t>18%</a:t>
                      </a:r>
                    </a:p>
                  </a:txBody>
                  <a:tcPr marL="14950" marR="1495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1">
                          <a:solidFill>
                            <a:schemeClr val="bg2">
                              <a:lumMod val="10000"/>
                            </a:schemeClr>
                          </a:solidFill>
                          <a:latin typeface="Arial" panose="020B0604020202020204" pitchFamily="34" charset="0"/>
                          <a:cs typeface="Arial" panose="020B0604020202020204" pitchFamily="34" charset="0"/>
                        </a:rPr>
                        <a:t>46%</a:t>
                      </a:r>
                    </a:p>
                  </a:txBody>
                  <a:tcPr marL="14950" marR="149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1">
                          <a:solidFill>
                            <a:srgbClr val="C00000"/>
                          </a:solidFill>
                          <a:latin typeface="Arial" panose="020B0604020202020204" pitchFamily="34" charset="0"/>
                          <a:cs typeface="Arial" panose="020B0604020202020204" pitchFamily="34" charset="0"/>
                        </a:rPr>
                        <a:t>55%</a:t>
                      </a:r>
                    </a:p>
                  </a:txBody>
                  <a:tcPr marL="14950" marR="149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1" dirty="0">
                          <a:solidFill>
                            <a:srgbClr val="008840"/>
                          </a:solidFill>
                          <a:latin typeface="Arial" panose="020B0604020202020204" pitchFamily="34" charset="0"/>
                          <a:cs typeface="Arial" panose="020B0604020202020204" pitchFamily="34" charset="0"/>
                        </a:rPr>
                        <a:t>39%</a:t>
                      </a:r>
                    </a:p>
                  </a:txBody>
                  <a:tcPr marL="14950" marR="1495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6852960"/>
                  </a:ext>
                </a:extLst>
              </a:tr>
            </a:tbl>
          </a:graphicData>
        </a:graphic>
      </p:graphicFrame>
      <p:graphicFrame>
        <p:nvGraphicFramePr>
          <p:cNvPr id="59" name="Chart 58">
            <a:extLst>
              <a:ext uri="{FF2B5EF4-FFF2-40B4-BE49-F238E27FC236}">
                <a16:creationId xmlns:a16="http://schemas.microsoft.com/office/drawing/2014/main" id="{A955ED65-1B77-447A-8A8A-454A396992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19315236"/>
              </p:ext>
            </p:extLst>
          </p:nvPr>
        </p:nvGraphicFramePr>
        <p:xfrm>
          <a:off x="6264200" y="3251065"/>
          <a:ext cx="1921969" cy="904070"/>
        </p:xfrm>
        <a:graphic>
          <a:graphicData uri="http://schemas.openxmlformats.org/drawingml/2006/chart">
            <c:chart xmlns:c="http://schemas.openxmlformats.org/drawingml/2006/chart" xmlns:r="http://schemas.openxmlformats.org/officeDocument/2006/relationships" r:id="rId6"/>
          </a:graphicData>
        </a:graphic>
      </p:graphicFrame>
      <p:sp>
        <p:nvSpPr>
          <p:cNvPr id="60" name="TextBox 59">
            <a:extLst>
              <a:ext uri="{FF2B5EF4-FFF2-40B4-BE49-F238E27FC236}">
                <a16:creationId xmlns:a16="http://schemas.microsoft.com/office/drawing/2014/main" id="{48EE7EBC-6D31-4209-A750-13347F4A6251}"/>
              </a:ext>
              <a:ext uri="{C183D7F6-B498-43B3-948B-1728B52AA6E4}">
                <adec:decorative xmlns:adec="http://schemas.microsoft.com/office/drawing/2017/decorative" val="1"/>
              </a:ext>
            </a:extLst>
          </p:cNvPr>
          <p:cNvSpPr txBox="1"/>
          <p:nvPr/>
        </p:nvSpPr>
        <p:spPr>
          <a:xfrm rot="21420000">
            <a:off x="6335333" y="3007960"/>
            <a:ext cx="791818" cy="276999"/>
          </a:xfrm>
          <a:prstGeom prst="rect">
            <a:avLst/>
          </a:prstGeom>
          <a:solidFill>
            <a:srgbClr val="854D27"/>
          </a:solidFill>
          <a:effectLst>
            <a:outerShdw blurRad="50800" dist="38100" dir="2700000" algn="tl" rotWithShape="0">
              <a:prstClr val="black">
                <a:alpha val="40000"/>
              </a:prstClr>
            </a:outerShdw>
          </a:effectLst>
        </p:spPr>
        <p:txBody>
          <a:bodyPr wrap="square" rtlCol="0">
            <a:spAutoFit/>
          </a:bodyPr>
          <a:lstStyle>
            <a:defPPr>
              <a:defRPr lang="en-US"/>
            </a:defPPr>
            <a:lvl1pPr>
              <a:defRPr sz="4000" b="1" baseline="3000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779173"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Arial" panose="020B0604020202020204"/>
                <a:ea typeface="Verdana" panose="020B0604030504040204" pitchFamily="34" charset="0"/>
              </a:rPr>
              <a:t>Gender</a:t>
            </a:r>
          </a:p>
        </p:txBody>
      </p:sp>
      <p:graphicFrame>
        <p:nvGraphicFramePr>
          <p:cNvPr id="61" name="Chart 60">
            <a:extLst>
              <a:ext uri="{FF2B5EF4-FFF2-40B4-BE49-F238E27FC236}">
                <a16:creationId xmlns:a16="http://schemas.microsoft.com/office/drawing/2014/main" id="{7B520A93-C386-4C74-99DC-EBE4642DBE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46960847"/>
              </p:ext>
            </p:extLst>
          </p:nvPr>
        </p:nvGraphicFramePr>
        <p:xfrm>
          <a:off x="6332868" y="4475562"/>
          <a:ext cx="1921969" cy="904070"/>
        </p:xfrm>
        <a:graphic>
          <a:graphicData uri="http://schemas.openxmlformats.org/drawingml/2006/chart">
            <c:chart xmlns:c="http://schemas.openxmlformats.org/drawingml/2006/chart" xmlns:r="http://schemas.openxmlformats.org/officeDocument/2006/relationships" r:id="rId7"/>
          </a:graphicData>
        </a:graphic>
      </p:graphicFrame>
      <p:sp>
        <p:nvSpPr>
          <p:cNvPr id="62" name="TextBox 61">
            <a:extLst>
              <a:ext uri="{FF2B5EF4-FFF2-40B4-BE49-F238E27FC236}">
                <a16:creationId xmlns:a16="http://schemas.microsoft.com/office/drawing/2014/main" id="{C5A65C4C-6BBD-4E3E-A3C3-DD8C78BA27BA}"/>
              </a:ext>
              <a:ext uri="{C183D7F6-B498-43B3-948B-1728B52AA6E4}">
                <adec:decorative xmlns:adec="http://schemas.microsoft.com/office/drawing/2017/decorative" val="1"/>
              </a:ext>
            </a:extLst>
          </p:cNvPr>
          <p:cNvSpPr txBox="1"/>
          <p:nvPr/>
        </p:nvSpPr>
        <p:spPr>
          <a:xfrm rot="21420000">
            <a:off x="6356035" y="4262612"/>
            <a:ext cx="1497613" cy="276999"/>
          </a:xfrm>
          <a:prstGeom prst="rect">
            <a:avLst/>
          </a:prstGeom>
          <a:solidFill>
            <a:srgbClr val="854D27"/>
          </a:solidFill>
          <a:effectLst>
            <a:outerShdw blurRad="50800" dist="38100" dir="2700000" algn="tl" rotWithShape="0">
              <a:prstClr val="black">
                <a:alpha val="40000"/>
              </a:prstClr>
            </a:outerShdw>
          </a:effectLst>
        </p:spPr>
        <p:txBody>
          <a:bodyPr wrap="square" rtlCol="0">
            <a:spAutoFit/>
          </a:bodyPr>
          <a:lstStyle>
            <a:defPPr>
              <a:defRPr lang="en-US"/>
            </a:defPPr>
            <a:lvl1pPr>
              <a:defRPr sz="4000" b="1" baseline="3000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779173"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Arial" panose="020B0604020202020204"/>
                <a:ea typeface="Verdana" panose="020B0604030504040204" pitchFamily="34" charset="0"/>
              </a:rPr>
              <a:t>Economic status</a:t>
            </a:r>
          </a:p>
        </p:txBody>
      </p:sp>
      <p:graphicFrame>
        <p:nvGraphicFramePr>
          <p:cNvPr id="64" name="Chart 63">
            <a:extLst>
              <a:ext uri="{FF2B5EF4-FFF2-40B4-BE49-F238E27FC236}">
                <a16:creationId xmlns:a16="http://schemas.microsoft.com/office/drawing/2014/main" id="{DB784E0E-7055-4C75-9F3D-56E09A20A8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13534702"/>
              </p:ext>
            </p:extLst>
          </p:nvPr>
        </p:nvGraphicFramePr>
        <p:xfrm>
          <a:off x="6349812" y="5753925"/>
          <a:ext cx="1921969" cy="904070"/>
        </p:xfrm>
        <a:graphic>
          <a:graphicData uri="http://schemas.openxmlformats.org/drawingml/2006/chart">
            <c:chart xmlns:c="http://schemas.openxmlformats.org/drawingml/2006/chart" xmlns:r="http://schemas.openxmlformats.org/officeDocument/2006/relationships" r:id="rId8"/>
          </a:graphicData>
        </a:graphic>
      </p:graphicFrame>
      <p:sp>
        <p:nvSpPr>
          <p:cNvPr id="65" name="TextBox 64">
            <a:extLst>
              <a:ext uri="{FF2B5EF4-FFF2-40B4-BE49-F238E27FC236}">
                <a16:creationId xmlns:a16="http://schemas.microsoft.com/office/drawing/2014/main" id="{69F280F7-D8AD-4A92-90E6-1BDEEC82C4AA}"/>
              </a:ext>
              <a:ext uri="{C183D7F6-B498-43B3-948B-1728B52AA6E4}">
                <adec:decorative xmlns:adec="http://schemas.microsoft.com/office/drawing/2017/decorative" val="1"/>
              </a:ext>
            </a:extLst>
          </p:cNvPr>
          <p:cNvSpPr txBox="1"/>
          <p:nvPr/>
        </p:nvSpPr>
        <p:spPr>
          <a:xfrm rot="21420000">
            <a:off x="6372979" y="5540975"/>
            <a:ext cx="1497613" cy="276999"/>
          </a:xfrm>
          <a:prstGeom prst="rect">
            <a:avLst/>
          </a:prstGeom>
          <a:solidFill>
            <a:srgbClr val="854D27"/>
          </a:solidFill>
          <a:effectLst>
            <a:outerShdw blurRad="50800" dist="38100" dir="2700000" algn="tl" rotWithShape="0">
              <a:prstClr val="black">
                <a:alpha val="40000"/>
              </a:prstClr>
            </a:outerShdw>
          </a:effectLst>
        </p:spPr>
        <p:txBody>
          <a:bodyPr wrap="square" rtlCol="0">
            <a:spAutoFit/>
          </a:bodyPr>
          <a:lstStyle>
            <a:defPPr>
              <a:defRPr lang="en-US"/>
            </a:defPPr>
            <a:lvl1pPr>
              <a:defRPr sz="4000" b="1" baseline="3000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779173"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Arial" panose="020B0604020202020204"/>
                <a:ea typeface="Verdana" panose="020B0604030504040204" pitchFamily="34" charset="0"/>
              </a:rPr>
              <a:t>Disability</a:t>
            </a:r>
          </a:p>
        </p:txBody>
      </p:sp>
      <p:graphicFrame>
        <p:nvGraphicFramePr>
          <p:cNvPr id="66" name="Chart 65">
            <a:extLst>
              <a:ext uri="{FF2B5EF4-FFF2-40B4-BE49-F238E27FC236}">
                <a16:creationId xmlns:a16="http://schemas.microsoft.com/office/drawing/2014/main" id="{D7A8FE2C-AE7B-4857-9DBC-626E51B141F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54421694"/>
              </p:ext>
            </p:extLst>
          </p:nvPr>
        </p:nvGraphicFramePr>
        <p:xfrm>
          <a:off x="8706294" y="1910120"/>
          <a:ext cx="2822088" cy="904070"/>
        </p:xfrm>
        <a:graphic>
          <a:graphicData uri="http://schemas.openxmlformats.org/drawingml/2006/chart">
            <c:chart xmlns:c="http://schemas.openxmlformats.org/drawingml/2006/chart" xmlns:r="http://schemas.openxmlformats.org/officeDocument/2006/relationships" r:id="rId9"/>
          </a:graphicData>
        </a:graphic>
      </p:graphicFrame>
      <p:sp>
        <p:nvSpPr>
          <p:cNvPr id="67" name="TextBox 66">
            <a:extLst>
              <a:ext uri="{FF2B5EF4-FFF2-40B4-BE49-F238E27FC236}">
                <a16:creationId xmlns:a16="http://schemas.microsoft.com/office/drawing/2014/main" id="{A264653D-C96B-4D15-BF3D-88041BF3C8CA}"/>
              </a:ext>
              <a:ext uri="{C183D7F6-B498-43B3-948B-1728B52AA6E4}">
                <adec:decorative xmlns:adec="http://schemas.microsoft.com/office/drawing/2017/decorative" val="1"/>
              </a:ext>
            </a:extLst>
          </p:cNvPr>
          <p:cNvSpPr txBox="1"/>
          <p:nvPr/>
        </p:nvSpPr>
        <p:spPr>
          <a:xfrm rot="21420000">
            <a:off x="8710140" y="1660904"/>
            <a:ext cx="1002056" cy="276999"/>
          </a:xfrm>
          <a:prstGeom prst="rect">
            <a:avLst/>
          </a:prstGeom>
          <a:solidFill>
            <a:srgbClr val="854D27"/>
          </a:solidFill>
          <a:effectLst>
            <a:outerShdw blurRad="50800" dist="38100" dir="2700000" algn="tl" rotWithShape="0">
              <a:prstClr val="black">
                <a:alpha val="40000"/>
              </a:prstClr>
            </a:outerShdw>
          </a:effectLst>
        </p:spPr>
        <p:txBody>
          <a:bodyPr wrap="square" rtlCol="0">
            <a:spAutoFit/>
          </a:bodyPr>
          <a:lstStyle>
            <a:defPPr>
              <a:defRPr lang="en-US"/>
            </a:defPPr>
            <a:lvl1pPr>
              <a:defRPr sz="4000" b="1" baseline="3000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779173"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Arial" panose="020B0604020202020204"/>
                <a:ea typeface="Verdana" panose="020B0604030504040204" pitchFamily="34" charset="0"/>
              </a:rPr>
              <a:t>Tenancy</a:t>
            </a:r>
          </a:p>
        </p:txBody>
      </p:sp>
      <p:graphicFrame>
        <p:nvGraphicFramePr>
          <p:cNvPr id="52" name="Table 36">
            <a:extLst>
              <a:ext uri="{FF2B5EF4-FFF2-40B4-BE49-F238E27FC236}">
                <a16:creationId xmlns:a16="http://schemas.microsoft.com/office/drawing/2014/main" id="{FB0A7237-5458-4837-9CBA-D8FEEE4F252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11949236"/>
              </p:ext>
            </p:extLst>
          </p:nvPr>
        </p:nvGraphicFramePr>
        <p:xfrm>
          <a:off x="8710191" y="3365251"/>
          <a:ext cx="2839674" cy="662742"/>
        </p:xfrm>
        <a:graphic>
          <a:graphicData uri="http://schemas.openxmlformats.org/drawingml/2006/table">
            <a:tbl>
              <a:tblPr firstRow="1" bandRow="1">
                <a:tableStyleId>{2D5ABB26-0587-4C30-8999-92F81FD0307C}</a:tableStyleId>
              </a:tblPr>
              <a:tblGrid>
                <a:gridCol w="473279">
                  <a:extLst>
                    <a:ext uri="{9D8B030D-6E8A-4147-A177-3AD203B41FA5}">
                      <a16:colId xmlns:a16="http://schemas.microsoft.com/office/drawing/2014/main" val="247345691"/>
                    </a:ext>
                  </a:extLst>
                </a:gridCol>
                <a:gridCol w="473279">
                  <a:extLst>
                    <a:ext uri="{9D8B030D-6E8A-4147-A177-3AD203B41FA5}">
                      <a16:colId xmlns:a16="http://schemas.microsoft.com/office/drawing/2014/main" val="3142069323"/>
                    </a:ext>
                  </a:extLst>
                </a:gridCol>
                <a:gridCol w="473279">
                  <a:extLst>
                    <a:ext uri="{9D8B030D-6E8A-4147-A177-3AD203B41FA5}">
                      <a16:colId xmlns:a16="http://schemas.microsoft.com/office/drawing/2014/main" val="2088812853"/>
                    </a:ext>
                  </a:extLst>
                </a:gridCol>
                <a:gridCol w="473279">
                  <a:extLst>
                    <a:ext uri="{9D8B030D-6E8A-4147-A177-3AD203B41FA5}">
                      <a16:colId xmlns:a16="http://schemas.microsoft.com/office/drawing/2014/main" val="199367163"/>
                    </a:ext>
                  </a:extLst>
                </a:gridCol>
                <a:gridCol w="473279">
                  <a:extLst>
                    <a:ext uri="{9D8B030D-6E8A-4147-A177-3AD203B41FA5}">
                      <a16:colId xmlns:a16="http://schemas.microsoft.com/office/drawing/2014/main" val="4253760472"/>
                    </a:ext>
                  </a:extLst>
                </a:gridCol>
                <a:gridCol w="473279">
                  <a:extLst>
                    <a:ext uri="{9D8B030D-6E8A-4147-A177-3AD203B41FA5}">
                      <a16:colId xmlns:a16="http://schemas.microsoft.com/office/drawing/2014/main" val="2574980346"/>
                    </a:ext>
                  </a:extLst>
                </a:gridCol>
              </a:tblGrid>
              <a:tr h="266502">
                <a:tc>
                  <a:txBody>
                    <a:bodyPr/>
                    <a:lstStyle/>
                    <a:p>
                      <a:pPr algn="ctr"/>
                      <a:r>
                        <a:rPr lang="en-GB" sz="1000" b="1">
                          <a:solidFill>
                            <a:schemeClr val="bg2">
                              <a:lumMod val="10000"/>
                            </a:schemeClr>
                          </a:solidFill>
                          <a:latin typeface="Arial" panose="020B0604020202020204" pitchFamily="34" charset="0"/>
                          <a:cs typeface="Arial" panose="020B0604020202020204" pitchFamily="34" charset="0"/>
                        </a:rPr>
                        <a:t>White British</a:t>
                      </a:r>
                    </a:p>
                  </a:txBody>
                  <a:tcPr marL="14950" marR="1495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1">
                          <a:solidFill>
                            <a:schemeClr val="bg2">
                              <a:lumMod val="10000"/>
                            </a:schemeClr>
                          </a:solidFill>
                          <a:latin typeface="Arial" panose="020B0604020202020204" pitchFamily="34" charset="0"/>
                          <a:cs typeface="Arial" panose="020B0604020202020204" pitchFamily="34" charset="0"/>
                        </a:rPr>
                        <a:t>Asian</a:t>
                      </a:r>
                    </a:p>
                  </a:txBody>
                  <a:tcPr marL="14950" marR="149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1">
                          <a:solidFill>
                            <a:schemeClr val="bg2">
                              <a:lumMod val="10000"/>
                            </a:schemeClr>
                          </a:solidFill>
                          <a:latin typeface="Arial" panose="020B0604020202020204" pitchFamily="34" charset="0"/>
                          <a:cs typeface="Arial" panose="020B0604020202020204" pitchFamily="34" charset="0"/>
                        </a:rPr>
                        <a:t>Black</a:t>
                      </a:r>
                    </a:p>
                  </a:txBody>
                  <a:tcPr marL="14950" marR="149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1">
                          <a:solidFill>
                            <a:schemeClr val="bg2">
                              <a:lumMod val="10000"/>
                            </a:schemeClr>
                          </a:solidFill>
                          <a:latin typeface="Arial" panose="020B0604020202020204" pitchFamily="34" charset="0"/>
                          <a:cs typeface="Arial" panose="020B0604020202020204" pitchFamily="34" charset="0"/>
                        </a:rPr>
                        <a:t>Mixed</a:t>
                      </a:r>
                    </a:p>
                  </a:txBody>
                  <a:tcPr marL="14950" marR="149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1">
                          <a:solidFill>
                            <a:schemeClr val="bg2">
                              <a:lumMod val="10000"/>
                            </a:schemeClr>
                          </a:solidFill>
                          <a:latin typeface="Arial" panose="020B0604020202020204" pitchFamily="34" charset="0"/>
                          <a:cs typeface="Arial" panose="020B0604020202020204" pitchFamily="34" charset="0"/>
                        </a:rPr>
                        <a:t>White Other</a:t>
                      </a:r>
                    </a:p>
                  </a:txBody>
                  <a:tcPr marL="14950" marR="149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1">
                          <a:solidFill>
                            <a:schemeClr val="bg2">
                              <a:lumMod val="10000"/>
                            </a:schemeClr>
                          </a:solidFill>
                          <a:latin typeface="Arial" panose="020B0604020202020204" pitchFamily="34" charset="0"/>
                          <a:cs typeface="Arial" panose="020B0604020202020204" pitchFamily="34" charset="0"/>
                        </a:rPr>
                        <a:t>Other</a:t>
                      </a:r>
                    </a:p>
                  </a:txBody>
                  <a:tcPr marL="14950" marR="1495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8206980"/>
                  </a:ext>
                </a:extLst>
              </a:tr>
              <a:tr h="266502">
                <a:tc>
                  <a:txBody>
                    <a:bodyPr/>
                    <a:lstStyle/>
                    <a:p>
                      <a:pPr algn="ctr"/>
                      <a:r>
                        <a:rPr lang="en-GB" sz="1000" b="1">
                          <a:solidFill>
                            <a:schemeClr val="bg2">
                              <a:lumMod val="10000"/>
                            </a:schemeClr>
                          </a:solidFill>
                          <a:latin typeface="Arial" panose="020B0604020202020204" pitchFamily="34" charset="0"/>
                          <a:cs typeface="Arial" panose="020B0604020202020204" pitchFamily="34" charset="0"/>
                        </a:rPr>
                        <a:t>43%</a:t>
                      </a:r>
                    </a:p>
                  </a:txBody>
                  <a:tcPr marL="26486" marR="26486"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1">
                          <a:solidFill>
                            <a:schemeClr val="bg2">
                              <a:lumMod val="10000"/>
                            </a:schemeClr>
                          </a:solidFill>
                          <a:latin typeface="Arial" panose="020B0604020202020204" pitchFamily="34" charset="0"/>
                          <a:cs typeface="Arial" panose="020B0604020202020204" pitchFamily="34" charset="0"/>
                        </a:rPr>
                        <a:t>41%</a:t>
                      </a:r>
                    </a:p>
                  </a:txBody>
                  <a:tcPr marL="26486" marR="2648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1">
                          <a:solidFill>
                            <a:srgbClr val="C00000"/>
                          </a:solidFill>
                          <a:latin typeface="Arial" panose="020B0604020202020204" pitchFamily="34" charset="0"/>
                          <a:cs typeface="Arial" panose="020B0604020202020204" pitchFamily="34" charset="0"/>
                        </a:rPr>
                        <a:t>58%</a:t>
                      </a:r>
                    </a:p>
                  </a:txBody>
                  <a:tcPr marL="26486" marR="2648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1">
                          <a:solidFill>
                            <a:schemeClr val="bg2">
                              <a:lumMod val="10000"/>
                            </a:schemeClr>
                          </a:solidFill>
                          <a:latin typeface="Arial" panose="020B0604020202020204" pitchFamily="34" charset="0"/>
                          <a:cs typeface="Arial" panose="020B0604020202020204" pitchFamily="34" charset="0"/>
                        </a:rPr>
                        <a:t>52%</a:t>
                      </a:r>
                    </a:p>
                  </a:txBody>
                  <a:tcPr marL="26486" marR="2648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1">
                          <a:solidFill>
                            <a:schemeClr val="bg2">
                              <a:lumMod val="10000"/>
                            </a:schemeClr>
                          </a:solidFill>
                          <a:latin typeface="Arial" panose="020B0604020202020204" pitchFamily="34" charset="0"/>
                          <a:cs typeface="Arial" panose="020B0604020202020204" pitchFamily="34" charset="0"/>
                        </a:rPr>
                        <a:t>44%</a:t>
                      </a:r>
                    </a:p>
                  </a:txBody>
                  <a:tcPr marL="26486" marR="2648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1" dirty="0">
                          <a:solidFill>
                            <a:schemeClr val="bg2">
                              <a:lumMod val="10000"/>
                            </a:schemeClr>
                          </a:solidFill>
                          <a:latin typeface="Arial" panose="020B0604020202020204" pitchFamily="34" charset="0"/>
                          <a:cs typeface="Arial" panose="020B0604020202020204" pitchFamily="34" charset="0"/>
                        </a:rPr>
                        <a:t>51%</a:t>
                      </a:r>
                    </a:p>
                  </a:txBody>
                  <a:tcPr marL="26486" marR="26486"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6852960"/>
                  </a:ext>
                </a:extLst>
              </a:tr>
            </a:tbl>
          </a:graphicData>
        </a:graphic>
      </p:graphicFrame>
      <p:sp>
        <p:nvSpPr>
          <p:cNvPr id="55" name="TextBox 54">
            <a:extLst>
              <a:ext uri="{FF2B5EF4-FFF2-40B4-BE49-F238E27FC236}">
                <a16:creationId xmlns:a16="http://schemas.microsoft.com/office/drawing/2014/main" id="{905115F5-93CC-484F-9B08-5ED47835C7C3}"/>
              </a:ext>
              <a:ext uri="{C183D7F6-B498-43B3-948B-1728B52AA6E4}">
                <adec:decorative xmlns:adec="http://schemas.microsoft.com/office/drawing/2017/decorative" val="1"/>
              </a:ext>
            </a:extLst>
          </p:cNvPr>
          <p:cNvSpPr txBox="1"/>
          <p:nvPr/>
        </p:nvSpPr>
        <p:spPr>
          <a:xfrm rot="21420000">
            <a:off x="8710916" y="3003267"/>
            <a:ext cx="904695" cy="276999"/>
          </a:xfrm>
          <a:prstGeom prst="rect">
            <a:avLst/>
          </a:prstGeom>
          <a:solidFill>
            <a:srgbClr val="854D27"/>
          </a:solidFill>
          <a:effectLst>
            <a:outerShdw blurRad="50800" dist="38100" dir="2700000" algn="tl" rotWithShape="0">
              <a:prstClr val="black">
                <a:alpha val="40000"/>
              </a:prstClr>
            </a:outerShdw>
          </a:effectLst>
        </p:spPr>
        <p:txBody>
          <a:bodyPr wrap="square" rtlCol="0">
            <a:spAutoFit/>
          </a:bodyPr>
          <a:lstStyle>
            <a:defPPr>
              <a:defRPr lang="en-US"/>
            </a:defPPr>
            <a:lvl1pPr>
              <a:defRPr sz="4000" b="1" baseline="3000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779173"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Arial" panose="020B0604020202020204"/>
                <a:ea typeface="Verdana" panose="020B0604030504040204" pitchFamily="34" charset="0"/>
              </a:rPr>
              <a:t>Ethnicity</a:t>
            </a:r>
          </a:p>
        </p:txBody>
      </p:sp>
    </p:spTree>
    <p:extLst>
      <p:ext uri="{BB962C8B-B14F-4D97-AF65-F5344CB8AC3E}">
        <p14:creationId xmlns:p14="http://schemas.microsoft.com/office/powerpoint/2010/main" val="967644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231990-4762-4713-B4B5-0DF1954EB914}"/>
              </a:ext>
              <a:ext uri="{C183D7F6-B498-43B3-948B-1728B52AA6E4}">
                <adec:decorative xmlns:adec="http://schemas.microsoft.com/office/drawing/2017/decorative" val="1"/>
              </a:ext>
            </a:extLst>
          </p:cNvPr>
          <p:cNvSpPr/>
          <p:nvPr/>
        </p:nvSpPr>
        <p:spPr>
          <a:xfrm>
            <a:off x="0" y="-1"/>
            <a:ext cx="12192000" cy="11452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A2C4AB2-9442-4DBF-B47E-E7942D5B9666}"/>
              </a:ext>
            </a:extLst>
          </p:cNvPr>
          <p:cNvSpPr>
            <a:spLocks noGrp="1"/>
          </p:cNvSpPr>
          <p:nvPr>
            <p:ph type="title"/>
          </p:nvPr>
        </p:nvSpPr>
        <p:spPr>
          <a:xfrm>
            <a:off x="343195" y="202205"/>
            <a:ext cx="11200055" cy="786139"/>
          </a:xfrm>
        </p:spPr>
        <p:txBody>
          <a:bodyPr>
            <a:noAutofit/>
          </a:bodyPr>
          <a:lstStyle/>
          <a:p>
            <a:r>
              <a:rPr lang="en-US" sz="3200" b="1">
                <a:solidFill>
                  <a:schemeClr val="bg1"/>
                </a:solidFill>
                <a:latin typeface="Arial Black" panose="020B0A04020102020204" pitchFamily="34" charset="0"/>
                <a:cs typeface="Calibri Light"/>
              </a:rPr>
              <a:t>Affording expenses</a:t>
            </a:r>
            <a:endParaRPr lang="en-GB" sz="3200">
              <a:solidFill>
                <a:schemeClr val="bg1"/>
              </a:solidFill>
            </a:endParaRPr>
          </a:p>
        </p:txBody>
      </p:sp>
      <p:sp>
        <p:nvSpPr>
          <p:cNvPr id="46" name="Footer Placeholder 1">
            <a:extLst>
              <a:ext uri="{FF2B5EF4-FFF2-40B4-BE49-F238E27FC236}">
                <a16:creationId xmlns:a16="http://schemas.microsoft.com/office/drawing/2014/main" id="{E458B362-248A-49D3-AE61-2635AC89FA3F}"/>
              </a:ext>
            </a:extLst>
          </p:cNvPr>
          <p:cNvSpPr txBox="1">
            <a:spLocks/>
          </p:cNvSpPr>
          <p:nvPr/>
        </p:nvSpPr>
        <p:spPr>
          <a:xfrm>
            <a:off x="0" y="6607600"/>
            <a:ext cx="10777678" cy="250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b="1">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Q. </a:t>
            </a:r>
            <a:r>
              <a:rPr lang="en-US" sz="1000">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Over the next year, how easy or difficult do you think it will be for your household to pay for the following…? </a:t>
            </a:r>
            <a:r>
              <a:rPr lang="en-US" sz="1000" b="1">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Base: </a:t>
            </a:r>
            <a:r>
              <a:rPr lang="en-US" sz="1000">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all respondents (2,015).</a:t>
            </a:r>
          </a:p>
          <a:p>
            <a:pPr>
              <a:defRPr/>
            </a:pPr>
            <a:endParaRPr lang="en-US" sz="1000">
              <a:solidFill>
                <a:srgbClr val="F2F2F2">
                  <a:lumMod val="10000"/>
                </a:srgbClr>
              </a:solidFill>
              <a:latin typeface="Arial" panose="020B0604020202020204" pitchFamily="34" charset="0"/>
              <a:ea typeface="Verdana" panose="020B0604030504040204" pitchFamily="34" charset="0"/>
              <a:cs typeface="Arial" panose="020B0604020202020204" pitchFamily="34" charset="0"/>
            </a:endParaRPr>
          </a:p>
        </p:txBody>
      </p:sp>
      <p:sp>
        <p:nvSpPr>
          <p:cNvPr id="4" name="TextBox 3">
            <a:extLst>
              <a:ext uri="{FF2B5EF4-FFF2-40B4-BE49-F238E27FC236}">
                <a16:creationId xmlns:a16="http://schemas.microsoft.com/office/drawing/2014/main" id="{7E4CB4A7-6D00-4658-A1EF-CA1D834F1BFE}"/>
              </a:ext>
            </a:extLst>
          </p:cNvPr>
          <p:cNvSpPr txBox="1"/>
          <p:nvPr/>
        </p:nvSpPr>
        <p:spPr>
          <a:xfrm>
            <a:off x="343195" y="1317598"/>
            <a:ext cx="11300723" cy="584775"/>
          </a:xfrm>
          <a:prstGeom prst="rect">
            <a:avLst/>
          </a:prstGeom>
          <a:noFill/>
        </p:spPr>
        <p:txBody>
          <a:bodyPr wrap="square" rtlCol="0">
            <a:spAutoFit/>
          </a:bodyPr>
          <a:lstStyle/>
          <a:p>
            <a:r>
              <a:rPr lang="en-GB" sz="1600" b="1">
                <a:solidFill>
                  <a:srgbClr val="002060"/>
                </a:solidFill>
                <a:latin typeface="Arial" panose="020B0604020202020204" pitchFamily="34" charset="0"/>
                <a:cs typeface="Arial" panose="020B0604020202020204" pitchFamily="34" charset="0"/>
              </a:rPr>
              <a:t>When asked about how they’ll be able to afford various bills over the next year, residents were significantly more optimistic than they were in 2022. </a:t>
            </a:r>
            <a:r>
              <a:rPr lang="en-GB" sz="1600">
                <a:latin typeface="Arial" panose="020B0604020202020204" pitchFamily="34" charset="0"/>
                <a:cs typeface="Arial" panose="020B0604020202020204" pitchFamily="34" charset="0"/>
              </a:rPr>
              <a:t>Energy remains the most concerning cost for residents. </a:t>
            </a:r>
          </a:p>
        </p:txBody>
      </p:sp>
      <p:cxnSp>
        <p:nvCxnSpPr>
          <p:cNvPr id="95" name="Straight Connector 94">
            <a:extLst>
              <a:ext uri="{FF2B5EF4-FFF2-40B4-BE49-F238E27FC236}">
                <a16:creationId xmlns:a16="http://schemas.microsoft.com/office/drawing/2014/main" id="{A8CF1DD4-EA6F-49E4-80F1-547446BE9C77}"/>
              </a:ext>
              <a:ext uri="{C183D7F6-B498-43B3-948B-1728B52AA6E4}">
                <adec:decorative xmlns:adec="http://schemas.microsoft.com/office/drawing/2017/decorative" val="1"/>
              </a:ext>
            </a:extLst>
          </p:cNvPr>
          <p:cNvCxnSpPr>
            <a:cxnSpLocks/>
          </p:cNvCxnSpPr>
          <p:nvPr/>
        </p:nvCxnSpPr>
        <p:spPr>
          <a:xfrm flipV="1">
            <a:off x="367573" y="2116078"/>
            <a:ext cx="9687590" cy="25101"/>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Chart 9">
            <a:extLst>
              <a:ext uri="{FF2B5EF4-FFF2-40B4-BE49-F238E27FC236}">
                <a16:creationId xmlns:a16="http://schemas.microsoft.com/office/drawing/2014/main" id="{508787C0-9665-4D08-8375-5814EA12ADA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18995586"/>
              </p:ext>
            </p:extLst>
          </p:nvPr>
        </p:nvGraphicFramePr>
        <p:xfrm>
          <a:off x="911164" y="2281806"/>
          <a:ext cx="9143999" cy="425281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39B831B5-DB0E-43A4-B7D5-FE8C63F73DB5}"/>
              </a:ext>
              <a:ext uri="{C183D7F6-B498-43B3-948B-1728B52AA6E4}">
                <adec:decorative xmlns:adec="http://schemas.microsoft.com/office/drawing/2017/decorative" val="1"/>
              </a:ext>
            </a:extLst>
          </p:cNvPr>
          <p:cNvSpPr txBox="1"/>
          <p:nvPr/>
        </p:nvSpPr>
        <p:spPr>
          <a:xfrm>
            <a:off x="10200444" y="1985038"/>
            <a:ext cx="1854437" cy="461665"/>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 difficult to afford</a:t>
            </a:r>
          </a:p>
          <a:p>
            <a:r>
              <a:rPr lang="en-GB" sz="1200">
                <a:latin typeface="Arial" panose="020B0604020202020204" pitchFamily="34" charset="0"/>
                <a:cs typeface="Arial" panose="020B0604020202020204" pitchFamily="34" charset="0"/>
              </a:rPr>
              <a:t>(change from 2022)</a:t>
            </a:r>
          </a:p>
        </p:txBody>
      </p:sp>
      <p:sp>
        <p:nvSpPr>
          <p:cNvPr id="6" name="TextBox 5">
            <a:extLst>
              <a:ext uri="{FF2B5EF4-FFF2-40B4-BE49-F238E27FC236}">
                <a16:creationId xmlns:a16="http://schemas.microsoft.com/office/drawing/2014/main" id="{95F17BB0-C2F8-498A-ACD1-C553C1BA2CBA}"/>
              </a:ext>
              <a:ext uri="{C183D7F6-B498-43B3-948B-1728B52AA6E4}">
                <adec:decorative xmlns:adec="http://schemas.microsoft.com/office/drawing/2017/decorative" val="1"/>
              </a:ext>
            </a:extLst>
          </p:cNvPr>
          <p:cNvSpPr txBox="1"/>
          <p:nvPr/>
        </p:nvSpPr>
        <p:spPr>
          <a:xfrm>
            <a:off x="10200445" y="2456041"/>
            <a:ext cx="1326004" cy="461665"/>
          </a:xfrm>
          <a:prstGeom prst="rect">
            <a:avLst/>
          </a:prstGeom>
          <a:noFill/>
        </p:spPr>
        <p:txBody>
          <a:bodyPr wrap="none" rtlCol="0">
            <a:spAutoFit/>
          </a:bodyPr>
          <a:lstStyle/>
          <a:p>
            <a:r>
              <a:rPr lang="en-GB" sz="2400">
                <a:latin typeface="Arial Black" panose="020B0A04020102020204" pitchFamily="34" charset="0"/>
              </a:rPr>
              <a:t>41% </a:t>
            </a:r>
            <a:r>
              <a:rPr lang="en-GB" sz="1600">
                <a:solidFill>
                  <a:srgbClr val="008840"/>
                </a:solidFill>
                <a:latin typeface="Arial" panose="020B0604020202020204" pitchFamily="34" charset="0"/>
                <a:cs typeface="Arial" panose="020B0604020202020204" pitchFamily="34" charset="0"/>
              </a:rPr>
              <a:t>(-8)</a:t>
            </a:r>
            <a:endParaRPr lang="en-GB" sz="2400">
              <a:solidFill>
                <a:srgbClr val="008840"/>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00E5F57-05BB-4610-89BD-80F223A087E3}"/>
              </a:ext>
              <a:ext uri="{C183D7F6-B498-43B3-948B-1728B52AA6E4}">
                <adec:decorative xmlns:adec="http://schemas.microsoft.com/office/drawing/2017/decorative" val="1"/>
              </a:ext>
            </a:extLst>
          </p:cNvPr>
          <p:cNvSpPr txBox="1"/>
          <p:nvPr/>
        </p:nvSpPr>
        <p:spPr>
          <a:xfrm>
            <a:off x="10200445" y="3083816"/>
            <a:ext cx="1364476" cy="461665"/>
          </a:xfrm>
          <a:prstGeom prst="rect">
            <a:avLst/>
          </a:prstGeom>
          <a:noFill/>
        </p:spPr>
        <p:txBody>
          <a:bodyPr wrap="none" rtlCol="0">
            <a:spAutoFit/>
          </a:bodyPr>
          <a:lstStyle/>
          <a:p>
            <a:r>
              <a:rPr lang="en-GB" sz="2400">
                <a:latin typeface="Arial Black" panose="020B0A04020102020204" pitchFamily="34" charset="0"/>
              </a:rPr>
              <a:t>38% </a:t>
            </a:r>
            <a:r>
              <a:rPr lang="en-GB">
                <a:solidFill>
                  <a:schemeClr val="bg1">
                    <a:lumMod val="50000"/>
                  </a:schemeClr>
                </a:solidFill>
                <a:latin typeface="Arial" panose="020B0604020202020204" pitchFamily="34" charset="0"/>
                <a:cs typeface="Arial" panose="020B0604020202020204" pitchFamily="34" charset="0"/>
              </a:rPr>
              <a:t>(-1)</a:t>
            </a:r>
            <a:endParaRPr lang="en-GB" sz="2400">
              <a:solidFill>
                <a:schemeClr val="bg1">
                  <a:lumMod val="50000"/>
                </a:schemeClr>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53380122-3BB4-4E52-82DC-C0146229DC7F}"/>
              </a:ext>
              <a:ext uri="{C183D7F6-B498-43B3-948B-1728B52AA6E4}">
                <adec:decorative xmlns:adec="http://schemas.microsoft.com/office/drawing/2017/decorative" val="1"/>
              </a:ext>
            </a:extLst>
          </p:cNvPr>
          <p:cNvSpPr txBox="1"/>
          <p:nvPr/>
        </p:nvSpPr>
        <p:spPr>
          <a:xfrm>
            <a:off x="10200444" y="3713374"/>
            <a:ext cx="1364476" cy="461665"/>
          </a:xfrm>
          <a:prstGeom prst="rect">
            <a:avLst/>
          </a:prstGeom>
          <a:noFill/>
        </p:spPr>
        <p:txBody>
          <a:bodyPr wrap="none" rtlCol="0">
            <a:spAutoFit/>
          </a:bodyPr>
          <a:lstStyle/>
          <a:p>
            <a:r>
              <a:rPr lang="en-GB" sz="2400">
                <a:latin typeface="Arial Black" panose="020B0A04020102020204" pitchFamily="34" charset="0"/>
              </a:rPr>
              <a:t>35% </a:t>
            </a:r>
            <a:r>
              <a:rPr lang="en-GB">
                <a:solidFill>
                  <a:srgbClr val="C00000"/>
                </a:solidFill>
                <a:latin typeface="Arial" panose="020B0604020202020204" pitchFamily="34" charset="0"/>
                <a:cs typeface="Arial" panose="020B0604020202020204" pitchFamily="34" charset="0"/>
              </a:rPr>
              <a:t>(-6)</a:t>
            </a:r>
          </a:p>
        </p:txBody>
      </p:sp>
      <p:sp>
        <p:nvSpPr>
          <p:cNvPr id="16" name="TextBox 15">
            <a:extLst>
              <a:ext uri="{FF2B5EF4-FFF2-40B4-BE49-F238E27FC236}">
                <a16:creationId xmlns:a16="http://schemas.microsoft.com/office/drawing/2014/main" id="{5C78EC4C-194A-496B-980E-84C31014F0AE}"/>
              </a:ext>
              <a:ext uri="{C183D7F6-B498-43B3-948B-1728B52AA6E4}">
                <adec:decorative xmlns:adec="http://schemas.microsoft.com/office/drawing/2017/decorative" val="1"/>
              </a:ext>
            </a:extLst>
          </p:cNvPr>
          <p:cNvSpPr txBox="1"/>
          <p:nvPr/>
        </p:nvSpPr>
        <p:spPr>
          <a:xfrm>
            <a:off x="10200444" y="4342934"/>
            <a:ext cx="1364476" cy="461665"/>
          </a:xfrm>
          <a:prstGeom prst="rect">
            <a:avLst/>
          </a:prstGeom>
          <a:noFill/>
        </p:spPr>
        <p:txBody>
          <a:bodyPr wrap="none" rtlCol="0">
            <a:spAutoFit/>
          </a:bodyPr>
          <a:lstStyle/>
          <a:p>
            <a:r>
              <a:rPr lang="en-GB" sz="2400">
                <a:latin typeface="Arial Black" panose="020B0A04020102020204" pitchFamily="34" charset="0"/>
              </a:rPr>
              <a:t>26% </a:t>
            </a:r>
            <a:r>
              <a:rPr lang="en-GB">
                <a:solidFill>
                  <a:schemeClr val="bg1">
                    <a:lumMod val="50000"/>
                  </a:schemeClr>
                </a:solidFill>
                <a:latin typeface="Arial" panose="020B0604020202020204" pitchFamily="34" charset="0"/>
                <a:cs typeface="Arial" panose="020B0604020202020204" pitchFamily="34" charset="0"/>
              </a:rPr>
              <a:t>(-1)</a:t>
            </a:r>
          </a:p>
        </p:txBody>
      </p:sp>
      <p:sp>
        <p:nvSpPr>
          <p:cNvPr id="17" name="TextBox 16">
            <a:extLst>
              <a:ext uri="{FF2B5EF4-FFF2-40B4-BE49-F238E27FC236}">
                <a16:creationId xmlns:a16="http://schemas.microsoft.com/office/drawing/2014/main" id="{CEE089BC-6D85-4798-BA8C-A469F7B013DF}"/>
              </a:ext>
              <a:ext uri="{C183D7F6-B498-43B3-948B-1728B52AA6E4}">
                <adec:decorative xmlns:adec="http://schemas.microsoft.com/office/drawing/2017/decorative" val="1"/>
              </a:ext>
            </a:extLst>
          </p:cNvPr>
          <p:cNvSpPr txBox="1"/>
          <p:nvPr/>
        </p:nvSpPr>
        <p:spPr>
          <a:xfrm>
            <a:off x="10200444" y="4959407"/>
            <a:ext cx="1364476" cy="461665"/>
          </a:xfrm>
          <a:prstGeom prst="rect">
            <a:avLst/>
          </a:prstGeom>
          <a:noFill/>
        </p:spPr>
        <p:txBody>
          <a:bodyPr wrap="none" rtlCol="0">
            <a:spAutoFit/>
          </a:bodyPr>
          <a:lstStyle/>
          <a:p>
            <a:r>
              <a:rPr lang="en-GB" sz="2400">
                <a:latin typeface="Arial Black" panose="020B0A04020102020204" pitchFamily="34" charset="0"/>
              </a:rPr>
              <a:t>24% </a:t>
            </a:r>
            <a:r>
              <a:rPr lang="en-GB">
                <a:solidFill>
                  <a:schemeClr val="bg1">
                    <a:lumMod val="50000"/>
                  </a:schemeClr>
                </a:solidFill>
                <a:latin typeface="Arial" panose="020B0604020202020204" pitchFamily="34" charset="0"/>
                <a:cs typeface="Arial" panose="020B0604020202020204" pitchFamily="34" charset="0"/>
              </a:rPr>
              <a:t>(-1)</a:t>
            </a:r>
          </a:p>
        </p:txBody>
      </p:sp>
      <p:sp>
        <p:nvSpPr>
          <p:cNvPr id="18" name="TextBox 17">
            <a:extLst>
              <a:ext uri="{FF2B5EF4-FFF2-40B4-BE49-F238E27FC236}">
                <a16:creationId xmlns:a16="http://schemas.microsoft.com/office/drawing/2014/main" id="{12115B8F-B8FF-4C5A-9BCE-A3FEE344380A}"/>
              </a:ext>
              <a:ext uri="{C183D7F6-B498-43B3-948B-1728B52AA6E4}">
                <adec:decorative xmlns:adec="http://schemas.microsoft.com/office/drawing/2017/decorative" val="1"/>
              </a:ext>
            </a:extLst>
          </p:cNvPr>
          <p:cNvSpPr txBox="1"/>
          <p:nvPr/>
        </p:nvSpPr>
        <p:spPr>
          <a:xfrm>
            <a:off x="10200444" y="5575880"/>
            <a:ext cx="1422184" cy="461665"/>
          </a:xfrm>
          <a:prstGeom prst="rect">
            <a:avLst/>
          </a:prstGeom>
          <a:noFill/>
        </p:spPr>
        <p:txBody>
          <a:bodyPr wrap="none" rtlCol="0">
            <a:spAutoFit/>
          </a:bodyPr>
          <a:lstStyle/>
          <a:p>
            <a:r>
              <a:rPr lang="en-GB" sz="2400">
                <a:latin typeface="Arial Black" panose="020B0A04020102020204" pitchFamily="34" charset="0"/>
              </a:rPr>
              <a:t>13% </a:t>
            </a:r>
            <a:r>
              <a:rPr lang="en-GB">
                <a:solidFill>
                  <a:schemeClr val="bg1">
                    <a:lumMod val="50000"/>
                  </a:schemeClr>
                </a:solidFill>
                <a:latin typeface="Arial" panose="020B0604020202020204" pitchFamily="34" charset="0"/>
                <a:cs typeface="Arial" panose="020B0604020202020204" pitchFamily="34" charset="0"/>
              </a:rPr>
              <a:t>(+0)</a:t>
            </a:r>
          </a:p>
        </p:txBody>
      </p:sp>
      <p:pic>
        <p:nvPicPr>
          <p:cNvPr id="20" name="Picture 19">
            <a:extLst>
              <a:ext uri="{FF2B5EF4-FFF2-40B4-BE49-F238E27FC236}">
                <a16:creationId xmlns:a16="http://schemas.microsoft.com/office/drawing/2014/main" id="{A0F63516-6C9D-4C04-8FBA-5A6D66BB930A}"/>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26388" r="26388" b="19828"/>
          <a:stretch/>
        </p:blipFill>
        <p:spPr>
          <a:xfrm>
            <a:off x="1184447" y="2447403"/>
            <a:ext cx="295708" cy="502021"/>
          </a:xfrm>
          <a:prstGeom prst="rect">
            <a:avLst/>
          </a:prstGeom>
        </p:spPr>
      </p:pic>
      <p:grpSp>
        <p:nvGrpSpPr>
          <p:cNvPr id="5" name="Group 4">
            <a:extLst>
              <a:ext uri="{FF2B5EF4-FFF2-40B4-BE49-F238E27FC236}">
                <a16:creationId xmlns:a16="http://schemas.microsoft.com/office/drawing/2014/main" id="{86113616-9F92-455A-882E-03F7E624FF91}"/>
              </a:ext>
              <a:ext uri="{C183D7F6-B498-43B3-948B-1728B52AA6E4}">
                <adec:decorative xmlns:adec="http://schemas.microsoft.com/office/drawing/2017/decorative" val="1"/>
              </a:ext>
            </a:extLst>
          </p:cNvPr>
          <p:cNvGrpSpPr/>
          <p:nvPr/>
        </p:nvGrpSpPr>
        <p:grpSpPr>
          <a:xfrm>
            <a:off x="649586" y="3722712"/>
            <a:ext cx="653933" cy="484743"/>
            <a:chOff x="38429" y="2651421"/>
            <a:chExt cx="653933" cy="484743"/>
          </a:xfrm>
        </p:grpSpPr>
        <p:pic>
          <p:nvPicPr>
            <p:cNvPr id="23" name="Picture 22">
              <a:extLst>
                <a:ext uri="{FF2B5EF4-FFF2-40B4-BE49-F238E27FC236}">
                  <a16:creationId xmlns:a16="http://schemas.microsoft.com/office/drawing/2014/main" id="{7BA61417-600A-461D-B668-F3340F40C909}"/>
                </a:ext>
              </a:extLst>
            </p:cNvPr>
            <p:cNvPicPr>
              <a:picLocks noChangeAspect="1"/>
            </p:cNvPicPr>
            <p:nvPr/>
          </p:nvPicPr>
          <p:blipFill rotWithShape="1">
            <a:blip r:embed="rId4"/>
            <a:srcRect l="47624" b="59317"/>
            <a:stretch/>
          </p:blipFill>
          <p:spPr>
            <a:xfrm>
              <a:off x="260499" y="2667896"/>
              <a:ext cx="431863" cy="182663"/>
            </a:xfrm>
            <a:prstGeom prst="rect">
              <a:avLst/>
            </a:prstGeom>
          </p:spPr>
        </p:pic>
        <p:pic>
          <p:nvPicPr>
            <p:cNvPr id="22" name="Picture 21" descr="Shape&#10;&#10;Description automatically generated with low confidence">
              <a:extLst>
                <a:ext uri="{FF2B5EF4-FFF2-40B4-BE49-F238E27FC236}">
                  <a16:creationId xmlns:a16="http://schemas.microsoft.com/office/drawing/2014/main" id="{4B0B6D20-617E-4A29-AD09-2C24B4EA91C1}"/>
                </a:ext>
              </a:extLst>
            </p:cNvPr>
            <p:cNvPicPr>
              <a:picLocks noChangeAspect="1"/>
            </p:cNvPicPr>
            <p:nvPr/>
          </p:nvPicPr>
          <p:blipFill rotWithShape="1">
            <a:blip r:embed="rId5">
              <a:extLst>
                <a:ext uri="{28A0092B-C50C-407E-A947-70E740481C1C}">
                  <a14:useLocalDpi xmlns:a14="http://schemas.microsoft.com/office/drawing/2010/main" val="0"/>
                </a:ext>
              </a:extLst>
            </a:blip>
            <a:srcRect l="23997" r="23997" b="19828"/>
            <a:stretch/>
          </p:blipFill>
          <p:spPr>
            <a:xfrm>
              <a:off x="38429" y="2651421"/>
              <a:ext cx="314439" cy="484743"/>
            </a:xfrm>
            <a:prstGeom prst="rect">
              <a:avLst/>
            </a:prstGeom>
          </p:spPr>
        </p:pic>
      </p:grpSp>
      <p:grpSp>
        <p:nvGrpSpPr>
          <p:cNvPr id="7" name="Group 6">
            <a:extLst>
              <a:ext uri="{FF2B5EF4-FFF2-40B4-BE49-F238E27FC236}">
                <a16:creationId xmlns:a16="http://schemas.microsoft.com/office/drawing/2014/main" id="{128F116F-6219-4830-BDDF-2B2EFFC2DDB0}"/>
              </a:ext>
              <a:ext uri="{C183D7F6-B498-43B3-948B-1728B52AA6E4}">
                <adec:decorative xmlns:adec="http://schemas.microsoft.com/office/drawing/2017/decorative" val="1"/>
              </a:ext>
            </a:extLst>
          </p:cNvPr>
          <p:cNvGrpSpPr/>
          <p:nvPr/>
        </p:nvGrpSpPr>
        <p:grpSpPr>
          <a:xfrm>
            <a:off x="445549" y="3071268"/>
            <a:ext cx="569184" cy="500878"/>
            <a:chOff x="367573" y="3685782"/>
            <a:chExt cx="569184" cy="500878"/>
          </a:xfrm>
        </p:grpSpPr>
        <p:pic>
          <p:nvPicPr>
            <p:cNvPr id="26" name="Graphic 25" descr="Home with solid fill">
              <a:extLst>
                <a:ext uri="{FF2B5EF4-FFF2-40B4-BE49-F238E27FC236}">
                  <a16:creationId xmlns:a16="http://schemas.microsoft.com/office/drawing/2014/main" id="{014281E0-38D6-40C9-8AF3-F50205AB11C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7573" y="3701918"/>
              <a:ext cx="484742" cy="484742"/>
            </a:xfrm>
            <a:prstGeom prst="rect">
              <a:avLst/>
            </a:prstGeom>
          </p:spPr>
        </p:pic>
        <p:pic>
          <p:nvPicPr>
            <p:cNvPr id="25" name="Graphic 24" descr="Pound with solid fill">
              <a:extLst>
                <a:ext uri="{FF2B5EF4-FFF2-40B4-BE49-F238E27FC236}">
                  <a16:creationId xmlns:a16="http://schemas.microsoft.com/office/drawing/2014/main" id="{E16E7025-2F74-4244-B89A-632E5FF567C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6400" y="3685782"/>
              <a:ext cx="230357" cy="230357"/>
            </a:xfrm>
            <a:prstGeom prst="rect">
              <a:avLst/>
            </a:prstGeom>
          </p:spPr>
        </p:pic>
      </p:grpSp>
      <p:pic>
        <p:nvPicPr>
          <p:cNvPr id="28" name="Picture 27">
            <a:extLst>
              <a:ext uri="{FF2B5EF4-FFF2-40B4-BE49-F238E27FC236}">
                <a16:creationId xmlns:a16="http://schemas.microsoft.com/office/drawing/2014/main" id="{3496FAC5-BBC9-4F01-AC34-B69E72D51934}"/>
              </a:ext>
              <a:ext uri="{C183D7F6-B498-43B3-948B-1728B52AA6E4}">
                <adec:decorative xmlns:adec="http://schemas.microsoft.com/office/drawing/2017/decorative" val="1"/>
              </a:ext>
            </a:extLst>
          </p:cNvPr>
          <p:cNvPicPr>
            <a:picLocks noChangeAspect="1"/>
          </p:cNvPicPr>
          <p:nvPr/>
        </p:nvPicPr>
        <p:blipFill rotWithShape="1">
          <a:blip r:embed="rId10">
            <a:extLst>
              <a:ext uri="{28A0092B-C50C-407E-A947-70E740481C1C}">
                <a14:useLocalDpi xmlns:a14="http://schemas.microsoft.com/office/drawing/2010/main" val="0"/>
              </a:ext>
            </a:extLst>
          </a:blip>
          <a:srcRect l="15240" t="5424" r="15240" b="25806"/>
          <a:stretch/>
        </p:blipFill>
        <p:spPr>
          <a:xfrm>
            <a:off x="1164987" y="4342934"/>
            <a:ext cx="453949" cy="449053"/>
          </a:xfrm>
          <a:prstGeom prst="rect">
            <a:avLst/>
          </a:prstGeom>
        </p:spPr>
      </p:pic>
      <p:pic>
        <p:nvPicPr>
          <p:cNvPr id="30" name="Picture 29">
            <a:extLst>
              <a:ext uri="{FF2B5EF4-FFF2-40B4-BE49-F238E27FC236}">
                <a16:creationId xmlns:a16="http://schemas.microsoft.com/office/drawing/2014/main" id="{EB53F7AD-9EC9-4905-935F-B8089B437C7E}"/>
              </a:ext>
              <a:ext uri="{C183D7F6-B498-43B3-948B-1728B52AA6E4}">
                <adec:decorative xmlns:adec="http://schemas.microsoft.com/office/drawing/2017/decorative" val="1"/>
              </a:ext>
            </a:extLst>
          </p:cNvPr>
          <p:cNvPicPr>
            <a:picLocks noChangeAspect="1"/>
          </p:cNvPicPr>
          <p:nvPr/>
        </p:nvPicPr>
        <p:blipFill rotWithShape="1">
          <a:blip r:embed="rId11">
            <a:extLst>
              <a:ext uri="{28A0092B-C50C-407E-A947-70E740481C1C}">
                <a14:useLocalDpi xmlns:a14="http://schemas.microsoft.com/office/drawing/2010/main" val="0"/>
              </a:ext>
            </a:extLst>
          </a:blip>
          <a:srcRect l="19822" t="13395" r="19822" b="33360"/>
          <a:stretch/>
        </p:blipFill>
        <p:spPr>
          <a:xfrm>
            <a:off x="367573" y="4990716"/>
            <a:ext cx="444566" cy="392192"/>
          </a:xfrm>
          <a:prstGeom prst="rect">
            <a:avLst/>
          </a:prstGeom>
        </p:spPr>
      </p:pic>
      <p:pic>
        <p:nvPicPr>
          <p:cNvPr id="32" name="Graphic 31">
            <a:extLst>
              <a:ext uri="{FF2B5EF4-FFF2-40B4-BE49-F238E27FC236}">
                <a16:creationId xmlns:a16="http://schemas.microsoft.com/office/drawing/2014/main" id="{784D8710-8D5D-4448-A135-01AEC50AC1F9}"/>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80514" y="4954398"/>
            <a:ext cx="330841" cy="330841"/>
          </a:xfrm>
          <a:prstGeom prst="rect">
            <a:avLst/>
          </a:prstGeom>
        </p:spPr>
      </p:pic>
      <p:grpSp>
        <p:nvGrpSpPr>
          <p:cNvPr id="36" name="Group 35">
            <a:extLst>
              <a:ext uri="{FF2B5EF4-FFF2-40B4-BE49-F238E27FC236}">
                <a16:creationId xmlns:a16="http://schemas.microsoft.com/office/drawing/2014/main" id="{54C7534D-2506-472C-A54C-A381E98BEB6E}"/>
              </a:ext>
              <a:ext uri="{C183D7F6-B498-43B3-948B-1728B52AA6E4}">
                <adec:decorative xmlns:adec="http://schemas.microsoft.com/office/drawing/2017/decorative" val="1"/>
              </a:ext>
            </a:extLst>
          </p:cNvPr>
          <p:cNvGrpSpPr/>
          <p:nvPr/>
        </p:nvGrpSpPr>
        <p:grpSpPr>
          <a:xfrm>
            <a:off x="414224" y="5596115"/>
            <a:ext cx="432049" cy="438130"/>
            <a:chOff x="337073" y="5500075"/>
            <a:chExt cx="432049" cy="438130"/>
          </a:xfrm>
        </p:grpSpPr>
        <p:pic>
          <p:nvPicPr>
            <p:cNvPr id="34" name="Picture 33" descr="Shape&#10;&#10;Description automatically generated with low confidence">
              <a:extLst>
                <a:ext uri="{FF2B5EF4-FFF2-40B4-BE49-F238E27FC236}">
                  <a16:creationId xmlns:a16="http://schemas.microsoft.com/office/drawing/2014/main" id="{E2453557-1ADC-4327-B99E-4B3A4E312AF8}"/>
                </a:ext>
              </a:extLst>
            </p:cNvPr>
            <p:cNvPicPr>
              <a:picLocks noChangeAspect="1"/>
            </p:cNvPicPr>
            <p:nvPr/>
          </p:nvPicPr>
          <p:blipFill rotWithShape="1">
            <a:blip r:embed="rId14">
              <a:extLst>
                <a:ext uri="{28A0092B-C50C-407E-A947-70E740481C1C}">
                  <a14:useLocalDpi xmlns:a14="http://schemas.microsoft.com/office/drawing/2010/main" val="0"/>
                </a:ext>
              </a:extLst>
            </a:blip>
            <a:srcRect l="3601" t="2948" r="3601" b="2948"/>
            <a:stretch/>
          </p:blipFill>
          <p:spPr>
            <a:xfrm>
              <a:off x="337073" y="5500075"/>
              <a:ext cx="432049" cy="438130"/>
            </a:xfrm>
            <a:prstGeom prst="rect">
              <a:avLst/>
            </a:prstGeom>
          </p:spPr>
        </p:pic>
        <p:sp>
          <p:nvSpPr>
            <p:cNvPr id="35" name="Oval 34">
              <a:extLst>
                <a:ext uri="{FF2B5EF4-FFF2-40B4-BE49-F238E27FC236}">
                  <a16:creationId xmlns:a16="http://schemas.microsoft.com/office/drawing/2014/main" id="{CF1633CF-2266-4AD0-B031-E79AE5625913}"/>
                </a:ext>
              </a:extLst>
            </p:cNvPr>
            <p:cNvSpPr/>
            <p:nvPr/>
          </p:nvSpPr>
          <p:spPr>
            <a:xfrm>
              <a:off x="545953" y="5631656"/>
              <a:ext cx="54122" cy="95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Graphic 36" descr="Pound with solid fill">
              <a:extLst>
                <a:ext uri="{FF2B5EF4-FFF2-40B4-BE49-F238E27FC236}">
                  <a16:creationId xmlns:a16="http://schemas.microsoft.com/office/drawing/2014/main" id="{113D379D-14D8-4DB1-BC37-93B762D7100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3935" y="5631144"/>
              <a:ext cx="75666" cy="75666"/>
            </a:xfrm>
            <a:prstGeom prst="rect">
              <a:avLst/>
            </a:prstGeom>
          </p:spPr>
        </p:pic>
      </p:grpSp>
    </p:spTree>
    <p:extLst>
      <p:ext uri="{BB962C8B-B14F-4D97-AF65-F5344CB8AC3E}">
        <p14:creationId xmlns:p14="http://schemas.microsoft.com/office/powerpoint/2010/main" val="1132329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lowchart: Document 2">
            <a:extLst>
              <a:ext uri="{FF2B5EF4-FFF2-40B4-BE49-F238E27FC236}">
                <a16:creationId xmlns:a16="http://schemas.microsoft.com/office/drawing/2014/main" id="{8C7F5538-3419-4136-8D80-037507FC6E38}"/>
              </a:ext>
              <a:ext uri="{C183D7F6-B498-43B3-948B-1728B52AA6E4}">
                <adec:decorative xmlns:adec="http://schemas.microsoft.com/office/drawing/2017/decorative" val="1"/>
              </a:ext>
            </a:extLst>
          </p:cNvPr>
          <p:cNvSpPr/>
          <p:nvPr/>
        </p:nvSpPr>
        <p:spPr>
          <a:xfrm rot="16200000">
            <a:off x="-880555" y="880555"/>
            <a:ext cx="6861616" cy="5100506"/>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2121"/>
              <a:gd name="connsiteX1" fmla="*/ 21600 w 21600"/>
              <a:gd name="connsiteY1" fmla="*/ 0 h 22121"/>
              <a:gd name="connsiteX2" fmla="*/ 21600 w 21600"/>
              <a:gd name="connsiteY2" fmla="*/ 17322 h 22121"/>
              <a:gd name="connsiteX3" fmla="*/ 0 w 21600"/>
              <a:gd name="connsiteY3" fmla="*/ 20172 h 22121"/>
              <a:gd name="connsiteX4" fmla="*/ 0 w 21600"/>
              <a:gd name="connsiteY4" fmla="*/ 0 h 22121"/>
              <a:gd name="connsiteX0" fmla="*/ 0 w 21600"/>
              <a:gd name="connsiteY0" fmla="*/ 0 h 21885"/>
              <a:gd name="connsiteX1" fmla="*/ 21600 w 21600"/>
              <a:gd name="connsiteY1" fmla="*/ 0 h 21885"/>
              <a:gd name="connsiteX2" fmla="*/ 21600 w 21600"/>
              <a:gd name="connsiteY2" fmla="*/ 17322 h 21885"/>
              <a:gd name="connsiteX3" fmla="*/ 10667 w 21600"/>
              <a:gd name="connsiteY3" fmla="*/ 20096 h 21885"/>
              <a:gd name="connsiteX4" fmla="*/ 0 w 21600"/>
              <a:gd name="connsiteY4" fmla="*/ 20172 h 21885"/>
              <a:gd name="connsiteX5" fmla="*/ 0 w 21600"/>
              <a:gd name="connsiteY5" fmla="*/ 0 h 21885"/>
              <a:gd name="connsiteX0" fmla="*/ 0 w 21600"/>
              <a:gd name="connsiteY0" fmla="*/ 0 h 21259"/>
              <a:gd name="connsiteX1" fmla="*/ 21600 w 21600"/>
              <a:gd name="connsiteY1" fmla="*/ 0 h 21259"/>
              <a:gd name="connsiteX2" fmla="*/ 21600 w 21600"/>
              <a:gd name="connsiteY2" fmla="*/ 17322 h 21259"/>
              <a:gd name="connsiteX3" fmla="*/ 10667 w 21600"/>
              <a:gd name="connsiteY3" fmla="*/ 20096 h 21259"/>
              <a:gd name="connsiteX4" fmla="*/ 0 w 21600"/>
              <a:gd name="connsiteY4" fmla="*/ 20172 h 21259"/>
              <a:gd name="connsiteX5" fmla="*/ 0 w 21600"/>
              <a:gd name="connsiteY5" fmla="*/ 0 h 21259"/>
              <a:gd name="connsiteX0" fmla="*/ 0 w 21600"/>
              <a:gd name="connsiteY0" fmla="*/ 0 h 21259"/>
              <a:gd name="connsiteX1" fmla="*/ 21600 w 21600"/>
              <a:gd name="connsiteY1" fmla="*/ 0 h 21259"/>
              <a:gd name="connsiteX2" fmla="*/ 21600 w 21600"/>
              <a:gd name="connsiteY2" fmla="*/ 17322 h 21259"/>
              <a:gd name="connsiteX3" fmla="*/ 10667 w 21600"/>
              <a:gd name="connsiteY3" fmla="*/ 20096 h 21259"/>
              <a:gd name="connsiteX4" fmla="*/ 0 w 21600"/>
              <a:gd name="connsiteY4" fmla="*/ 20172 h 21259"/>
              <a:gd name="connsiteX5" fmla="*/ 0 w 21600"/>
              <a:gd name="connsiteY5" fmla="*/ 0 h 21259"/>
              <a:gd name="connsiteX0" fmla="*/ 0 w 21600"/>
              <a:gd name="connsiteY0" fmla="*/ 0 h 23357"/>
              <a:gd name="connsiteX1" fmla="*/ 21600 w 21600"/>
              <a:gd name="connsiteY1" fmla="*/ 0 h 23357"/>
              <a:gd name="connsiteX2" fmla="*/ 21600 w 21600"/>
              <a:gd name="connsiteY2" fmla="*/ 17322 h 23357"/>
              <a:gd name="connsiteX3" fmla="*/ 10667 w 21600"/>
              <a:gd name="connsiteY3" fmla="*/ 20096 h 23357"/>
              <a:gd name="connsiteX4" fmla="*/ 0 w 21600"/>
              <a:gd name="connsiteY4" fmla="*/ 20172 h 23357"/>
              <a:gd name="connsiteX5" fmla="*/ 0 w 21600"/>
              <a:gd name="connsiteY5" fmla="*/ 0 h 23357"/>
              <a:gd name="connsiteX0" fmla="*/ 0 w 21600"/>
              <a:gd name="connsiteY0" fmla="*/ 0 h 23357"/>
              <a:gd name="connsiteX1" fmla="*/ 21600 w 21600"/>
              <a:gd name="connsiteY1" fmla="*/ 0 h 23357"/>
              <a:gd name="connsiteX2" fmla="*/ 21600 w 21600"/>
              <a:gd name="connsiteY2" fmla="*/ 17322 h 23357"/>
              <a:gd name="connsiteX3" fmla="*/ 10667 w 21600"/>
              <a:gd name="connsiteY3" fmla="*/ 20096 h 23357"/>
              <a:gd name="connsiteX4" fmla="*/ 0 w 21600"/>
              <a:gd name="connsiteY4" fmla="*/ 20172 h 23357"/>
              <a:gd name="connsiteX5" fmla="*/ 0 w 21600"/>
              <a:gd name="connsiteY5" fmla="*/ 0 h 23357"/>
              <a:gd name="connsiteX0" fmla="*/ 0 w 21600"/>
              <a:gd name="connsiteY0" fmla="*/ 0 h 23079"/>
              <a:gd name="connsiteX1" fmla="*/ 21600 w 21600"/>
              <a:gd name="connsiteY1" fmla="*/ 0 h 23079"/>
              <a:gd name="connsiteX2" fmla="*/ 21600 w 21600"/>
              <a:gd name="connsiteY2" fmla="*/ 17322 h 23079"/>
              <a:gd name="connsiteX3" fmla="*/ 9660 w 21600"/>
              <a:gd name="connsiteY3" fmla="*/ 19567 h 23079"/>
              <a:gd name="connsiteX4" fmla="*/ 0 w 21600"/>
              <a:gd name="connsiteY4" fmla="*/ 20172 h 23079"/>
              <a:gd name="connsiteX5" fmla="*/ 0 w 21600"/>
              <a:gd name="connsiteY5" fmla="*/ 0 h 23079"/>
              <a:gd name="connsiteX0" fmla="*/ 0 w 21600"/>
              <a:gd name="connsiteY0" fmla="*/ 0 h 22826"/>
              <a:gd name="connsiteX1" fmla="*/ 21600 w 21600"/>
              <a:gd name="connsiteY1" fmla="*/ 0 h 22826"/>
              <a:gd name="connsiteX2" fmla="*/ 21600 w 21600"/>
              <a:gd name="connsiteY2" fmla="*/ 17322 h 22826"/>
              <a:gd name="connsiteX3" fmla="*/ 9968 w 21600"/>
              <a:gd name="connsiteY3" fmla="*/ 19038 h 22826"/>
              <a:gd name="connsiteX4" fmla="*/ 0 w 21600"/>
              <a:gd name="connsiteY4" fmla="*/ 20172 h 22826"/>
              <a:gd name="connsiteX5" fmla="*/ 0 w 21600"/>
              <a:gd name="connsiteY5" fmla="*/ 0 h 22826"/>
              <a:gd name="connsiteX0" fmla="*/ 0 w 21600"/>
              <a:gd name="connsiteY0" fmla="*/ 0 h 22826"/>
              <a:gd name="connsiteX1" fmla="*/ 21600 w 21600"/>
              <a:gd name="connsiteY1" fmla="*/ 0 h 22826"/>
              <a:gd name="connsiteX2" fmla="*/ 21600 w 21600"/>
              <a:gd name="connsiteY2" fmla="*/ 17322 h 22826"/>
              <a:gd name="connsiteX3" fmla="*/ 9968 w 21600"/>
              <a:gd name="connsiteY3" fmla="*/ 19038 h 22826"/>
              <a:gd name="connsiteX4" fmla="*/ 0 w 21600"/>
              <a:gd name="connsiteY4" fmla="*/ 20172 h 22826"/>
              <a:gd name="connsiteX5" fmla="*/ 0 w 21600"/>
              <a:gd name="connsiteY5" fmla="*/ 0 h 22826"/>
              <a:gd name="connsiteX0" fmla="*/ 0 w 21600"/>
              <a:gd name="connsiteY0" fmla="*/ 0 h 22826"/>
              <a:gd name="connsiteX1" fmla="*/ 21600 w 21600"/>
              <a:gd name="connsiteY1" fmla="*/ 0 h 22826"/>
              <a:gd name="connsiteX2" fmla="*/ 21600 w 21600"/>
              <a:gd name="connsiteY2" fmla="*/ 17322 h 22826"/>
              <a:gd name="connsiteX3" fmla="*/ 9968 w 21600"/>
              <a:gd name="connsiteY3" fmla="*/ 19038 h 22826"/>
              <a:gd name="connsiteX4" fmla="*/ 0 w 21600"/>
              <a:gd name="connsiteY4" fmla="*/ 20172 h 22826"/>
              <a:gd name="connsiteX5" fmla="*/ 0 w 21600"/>
              <a:gd name="connsiteY5" fmla="*/ 0 h 22826"/>
              <a:gd name="connsiteX0" fmla="*/ 0 w 21600"/>
              <a:gd name="connsiteY0" fmla="*/ 0 h 22826"/>
              <a:gd name="connsiteX1" fmla="*/ 21600 w 21600"/>
              <a:gd name="connsiteY1" fmla="*/ 0 h 22826"/>
              <a:gd name="connsiteX2" fmla="*/ 21600 w 21600"/>
              <a:gd name="connsiteY2" fmla="*/ 17322 h 22826"/>
              <a:gd name="connsiteX3" fmla="*/ 9968 w 21600"/>
              <a:gd name="connsiteY3" fmla="*/ 19038 h 22826"/>
              <a:gd name="connsiteX4" fmla="*/ 0 w 21600"/>
              <a:gd name="connsiteY4" fmla="*/ 20172 h 22826"/>
              <a:gd name="connsiteX5" fmla="*/ 0 w 21600"/>
              <a:gd name="connsiteY5" fmla="*/ 0 h 22826"/>
              <a:gd name="connsiteX0" fmla="*/ 0 w 21600"/>
              <a:gd name="connsiteY0" fmla="*/ 0 h 23618"/>
              <a:gd name="connsiteX1" fmla="*/ 21600 w 21600"/>
              <a:gd name="connsiteY1" fmla="*/ 0 h 23618"/>
              <a:gd name="connsiteX2" fmla="*/ 21600 w 21600"/>
              <a:gd name="connsiteY2" fmla="*/ 17322 h 23618"/>
              <a:gd name="connsiteX3" fmla="*/ 9968 w 21600"/>
              <a:gd name="connsiteY3" fmla="*/ 19038 h 23618"/>
              <a:gd name="connsiteX4" fmla="*/ 0 w 21600"/>
              <a:gd name="connsiteY4" fmla="*/ 20172 h 23618"/>
              <a:gd name="connsiteX5" fmla="*/ 0 w 21600"/>
              <a:gd name="connsiteY5" fmla="*/ 0 h 23618"/>
              <a:gd name="connsiteX0" fmla="*/ 0 w 21600"/>
              <a:gd name="connsiteY0" fmla="*/ 0 h 23618"/>
              <a:gd name="connsiteX1" fmla="*/ 21600 w 21600"/>
              <a:gd name="connsiteY1" fmla="*/ 0 h 23618"/>
              <a:gd name="connsiteX2" fmla="*/ 21600 w 21600"/>
              <a:gd name="connsiteY2" fmla="*/ 17322 h 23618"/>
              <a:gd name="connsiteX3" fmla="*/ 9968 w 21600"/>
              <a:gd name="connsiteY3" fmla="*/ 19038 h 23618"/>
              <a:gd name="connsiteX4" fmla="*/ 0 w 21600"/>
              <a:gd name="connsiteY4" fmla="*/ 20172 h 23618"/>
              <a:gd name="connsiteX5" fmla="*/ 0 w 21600"/>
              <a:gd name="connsiteY5" fmla="*/ 0 h 23618"/>
              <a:gd name="connsiteX0" fmla="*/ 0 w 21600"/>
              <a:gd name="connsiteY0" fmla="*/ 0 h 22376"/>
              <a:gd name="connsiteX1" fmla="*/ 21600 w 21600"/>
              <a:gd name="connsiteY1" fmla="*/ 0 h 22376"/>
              <a:gd name="connsiteX2" fmla="*/ 21600 w 21600"/>
              <a:gd name="connsiteY2" fmla="*/ 17322 h 22376"/>
              <a:gd name="connsiteX3" fmla="*/ 9968 w 21600"/>
              <a:gd name="connsiteY3" fmla="*/ 19038 h 22376"/>
              <a:gd name="connsiteX4" fmla="*/ 0 w 21600"/>
              <a:gd name="connsiteY4" fmla="*/ 20172 h 22376"/>
              <a:gd name="connsiteX5" fmla="*/ 0 w 21600"/>
              <a:gd name="connsiteY5" fmla="*/ 0 h 22376"/>
              <a:gd name="connsiteX0" fmla="*/ 0 w 21600"/>
              <a:gd name="connsiteY0" fmla="*/ 0 h 22830"/>
              <a:gd name="connsiteX1" fmla="*/ 21600 w 21600"/>
              <a:gd name="connsiteY1" fmla="*/ 0 h 22830"/>
              <a:gd name="connsiteX2" fmla="*/ 21600 w 21600"/>
              <a:gd name="connsiteY2" fmla="*/ 17322 h 22830"/>
              <a:gd name="connsiteX3" fmla="*/ 9968 w 21600"/>
              <a:gd name="connsiteY3" fmla="*/ 19038 h 22830"/>
              <a:gd name="connsiteX4" fmla="*/ 0 w 21600"/>
              <a:gd name="connsiteY4" fmla="*/ 20172 h 22830"/>
              <a:gd name="connsiteX5" fmla="*/ 0 w 21600"/>
              <a:gd name="connsiteY5" fmla="*/ 0 h 22830"/>
              <a:gd name="connsiteX0" fmla="*/ 0 w 21600"/>
              <a:gd name="connsiteY0" fmla="*/ 0 h 22259"/>
              <a:gd name="connsiteX1" fmla="*/ 21600 w 21600"/>
              <a:gd name="connsiteY1" fmla="*/ 0 h 22259"/>
              <a:gd name="connsiteX2" fmla="*/ 21600 w 21600"/>
              <a:gd name="connsiteY2" fmla="*/ 17322 h 22259"/>
              <a:gd name="connsiteX3" fmla="*/ 9968 w 21600"/>
              <a:gd name="connsiteY3" fmla="*/ 19038 h 22259"/>
              <a:gd name="connsiteX4" fmla="*/ 0 w 21600"/>
              <a:gd name="connsiteY4" fmla="*/ 20172 h 22259"/>
              <a:gd name="connsiteX5" fmla="*/ 0 w 21600"/>
              <a:gd name="connsiteY5" fmla="*/ 0 h 22259"/>
              <a:gd name="connsiteX0" fmla="*/ 0 w 21600"/>
              <a:gd name="connsiteY0" fmla="*/ 0 h 22612"/>
              <a:gd name="connsiteX1" fmla="*/ 21600 w 21600"/>
              <a:gd name="connsiteY1" fmla="*/ 0 h 22612"/>
              <a:gd name="connsiteX2" fmla="*/ 21600 w 21600"/>
              <a:gd name="connsiteY2" fmla="*/ 17322 h 22612"/>
              <a:gd name="connsiteX3" fmla="*/ 9968 w 21600"/>
              <a:gd name="connsiteY3" fmla="*/ 19038 h 22612"/>
              <a:gd name="connsiteX4" fmla="*/ 0 w 21600"/>
              <a:gd name="connsiteY4" fmla="*/ 20172 h 22612"/>
              <a:gd name="connsiteX5" fmla="*/ 0 w 21600"/>
              <a:gd name="connsiteY5" fmla="*/ 0 h 22612"/>
              <a:gd name="connsiteX0" fmla="*/ 0 w 21600"/>
              <a:gd name="connsiteY0" fmla="*/ 0 h 22612"/>
              <a:gd name="connsiteX1" fmla="*/ 21600 w 21600"/>
              <a:gd name="connsiteY1" fmla="*/ 0 h 22612"/>
              <a:gd name="connsiteX2" fmla="*/ 21600 w 21600"/>
              <a:gd name="connsiteY2" fmla="*/ 17322 h 22612"/>
              <a:gd name="connsiteX3" fmla="*/ 9968 w 21600"/>
              <a:gd name="connsiteY3" fmla="*/ 19038 h 22612"/>
              <a:gd name="connsiteX4" fmla="*/ 0 w 21600"/>
              <a:gd name="connsiteY4" fmla="*/ 20172 h 22612"/>
              <a:gd name="connsiteX5" fmla="*/ 0 w 21600"/>
              <a:gd name="connsiteY5" fmla="*/ 0 h 22612"/>
              <a:gd name="connsiteX0" fmla="*/ 0 w 21600"/>
              <a:gd name="connsiteY0" fmla="*/ 0 h 22612"/>
              <a:gd name="connsiteX1" fmla="*/ 21600 w 21600"/>
              <a:gd name="connsiteY1" fmla="*/ 0 h 22612"/>
              <a:gd name="connsiteX2" fmla="*/ 21600 w 21600"/>
              <a:gd name="connsiteY2" fmla="*/ 17322 h 22612"/>
              <a:gd name="connsiteX3" fmla="*/ 9968 w 21600"/>
              <a:gd name="connsiteY3" fmla="*/ 19038 h 22612"/>
              <a:gd name="connsiteX4" fmla="*/ 0 w 21600"/>
              <a:gd name="connsiteY4" fmla="*/ 20172 h 22612"/>
              <a:gd name="connsiteX5" fmla="*/ 0 w 21600"/>
              <a:gd name="connsiteY5" fmla="*/ 0 h 22612"/>
              <a:gd name="connsiteX0" fmla="*/ 0 w 21600"/>
              <a:gd name="connsiteY0" fmla="*/ 0 h 22696"/>
              <a:gd name="connsiteX1" fmla="*/ 21600 w 21600"/>
              <a:gd name="connsiteY1" fmla="*/ 0 h 22696"/>
              <a:gd name="connsiteX2" fmla="*/ 21600 w 21600"/>
              <a:gd name="connsiteY2" fmla="*/ 17322 h 22696"/>
              <a:gd name="connsiteX3" fmla="*/ 9129 w 21600"/>
              <a:gd name="connsiteY3" fmla="*/ 19210 h 22696"/>
              <a:gd name="connsiteX4" fmla="*/ 0 w 21600"/>
              <a:gd name="connsiteY4" fmla="*/ 20172 h 22696"/>
              <a:gd name="connsiteX5" fmla="*/ 0 w 21600"/>
              <a:gd name="connsiteY5" fmla="*/ 0 h 22696"/>
              <a:gd name="connsiteX0" fmla="*/ 0 w 21600"/>
              <a:gd name="connsiteY0" fmla="*/ 0 h 22917"/>
              <a:gd name="connsiteX1" fmla="*/ 21600 w 21600"/>
              <a:gd name="connsiteY1" fmla="*/ 0 h 22917"/>
              <a:gd name="connsiteX2" fmla="*/ 21600 w 21600"/>
              <a:gd name="connsiteY2" fmla="*/ 17322 h 22917"/>
              <a:gd name="connsiteX3" fmla="*/ 9912 w 21600"/>
              <a:gd name="connsiteY3" fmla="*/ 19639 h 22917"/>
              <a:gd name="connsiteX4" fmla="*/ 0 w 21600"/>
              <a:gd name="connsiteY4" fmla="*/ 20172 h 22917"/>
              <a:gd name="connsiteX5" fmla="*/ 0 w 21600"/>
              <a:gd name="connsiteY5" fmla="*/ 0 h 22917"/>
              <a:gd name="connsiteX0" fmla="*/ 0 w 21600"/>
              <a:gd name="connsiteY0" fmla="*/ 0 h 22761"/>
              <a:gd name="connsiteX1" fmla="*/ 21600 w 21600"/>
              <a:gd name="connsiteY1" fmla="*/ 0 h 22761"/>
              <a:gd name="connsiteX2" fmla="*/ 21600 w 21600"/>
              <a:gd name="connsiteY2" fmla="*/ 17322 h 22761"/>
              <a:gd name="connsiteX3" fmla="*/ 9744 w 21600"/>
              <a:gd name="connsiteY3" fmla="*/ 19339 h 22761"/>
              <a:gd name="connsiteX4" fmla="*/ 0 w 21600"/>
              <a:gd name="connsiteY4" fmla="*/ 20172 h 22761"/>
              <a:gd name="connsiteX5" fmla="*/ 0 w 21600"/>
              <a:gd name="connsiteY5" fmla="*/ 0 h 22761"/>
              <a:gd name="connsiteX0" fmla="*/ 0 w 21600"/>
              <a:gd name="connsiteY0" fmla="*/ 0 h 22491"/>
              <a:gd name="connsiteX1" fmla="*/ 21600 w 21600"/>
              <a:gd name="connsiteY1" fmla="*/ 0 h 22491"/>
              <a:gd name="connsiteX2" fmla="*/ 21600 w 21600"/>
              <a:gd name="connsiteY2" fmla="*/ 17322 h 22491"/>
              <a:gd name="connsiteX3" fmla="*/ 9744 w 21600"/>
              <a:gd name="connsiteY3" fmla="*/ 19339 h 22491"/>
              <a:gd name="connsiteX4" fmla="*/ 0 w 21600"/>
              <a:gd name="connsiteY4" fmla="*/ 20172 h 22491"/>
              <a:gd name="connsiteX5" fmla="*/ 0 w 21600"/>
              <a:gd name="connsiteY5" fmla="*/ 0 h 22491"/>
              <a:gd name="connsiteX0" fmla="*/ 0 w 21600"/>
              <a:gd name="connsiteY0" fmla="*/ 0 h 22491"/>
              <a:gd name="connsiteX1" fmla="*/ 21600 w 21600"/>
              <a:gd name="connsiteY1" fmla="*/ 0 h 22491"/>
              <a:gd name="connsiteX2" fmla="*/ 21600 w 21600"/>
              <a:gd name="connsiteY2" fmla="*/ 17322 h 22491"/>
              <a:gd name="connsiteX3" fmla="*/ 9744 w 21600"/>
              <a:gd name="connsiteY3" fmla="*/ 19339 h 22491"/>
              <a:gd name="connsiteX4" fmla="*/ 0 w 21600"/>
              <a:gd name="connsiteY4" fmla="*/ 20172 h 22491"/>
              <a:gd name="connsiteX5" fmla="*/ 0 w 21600"/>
              <a:gd name="connsiteY5" fmla="*/ 0 h 22491"/>
              <a:gd name="connsiteX0" fmla="*/ 0 w 21600"/>
              <a:gd name="connsiteY0" fmla="*/ 0 h 23403"/>
              <a:gd name="connsiteX1" fmla="*/ 21600 w 21600"/>
              <a:gd name="connsiteY1" fmla="*/ 0 h 23403"/>
              <a:gd name="connsiteX2" fmla="*/ 21600 w 21600"/>
              <a:gd name="connsiteY2" fmla="*/ 17322 h 23403"/>
              <a:gd name="connsiteX3" fmla="*/ 10723 w 21600"/>
              <a:gd name="connsiteY3" fmla="*/ 20988 h 23403"/>
              <a:gd name="connsiteX4" fmla="*/ 0 w 21600"/>
              <a:gd name="connsiteY4" fmla="*/ 20172 h 23403"/>
              <a:gd name="connsiteX5" fmla="*/ 0 w 21600"/>
              <a:gd name="connsiteY5" fmla="*/ 0 h 23403"/>
              <a:gd name="connsiteX0" fmla="*/ 0 w 21600"/>
              <a:gd name="connsiteY0" fmla="*/ 0 h 22962"/>
              <a:gd name="connsiteX1" fmla="*/ 21600 w 21600"/>
              <a:gd name="connsiteY1" fmla="*/ 0 h 22962"/>
              <a:gd name="connsiteX2" fmla="*/ 21600 w 21600"/>
              <a:gd name="connsiteY2" fmla="*/ 17322 h 22962"/>
              <a:gd name="connsiteX3" fmla="*/ 10723 w 21600"/>
              <a:gd name="connsiteY3" fmla="*/ 20988 h 22962"/>
              <a:gd name="connsiteX4" fmla="*/ 0 w 21600"/>
              <a:gd name="connsiteY4" fmla="*/ 20172 h 22962"/>
              <a:gd name="connsiteX5" fmla="*/ 0 w 21600"/>
              <a:gd name="connsiteY5" fmla="*/ 0 h 22962"/>
              <a:gd name="connsiteX0" fmla="*/ 0 w 21600"/>
              <a:gd name="connsiteY0" fmla="*/ 0 h 24588"/>
              <a:gd name="connsiteX1" fmla="*/ 21600 w 21600"/>
              <a:gd name="connsiteY1" fmla="*/ 0 h 24588"/>
              <a:gd name="connsiteX2" fmla="*/ 21600 w 21600"/>
              <a:gd name="connsiteY2" fmla="*/ 17322 h 24588"/>
              <a:gd name="connsiteX3" fmla="*/ 9716 w 21600"/>
              <a:gd name="connsiteY3" fmla="*/ 23288 h 24588"/>
              <a:gd name="connsiteX4" fmla="*/ 0 w 21600"/>
              <a:gd name="connsiteY4" fmla="*/ 20172 h 24588"/>
              <a:gd name="connsiteX5" fmla="*/ 0 w 21600"/>
              <a:gd name="connsiteY5" fmla="*/ 0 h 24588"/>
              <a:gd name="connsiteX0" fmla="*/ 0 w 21600"/>
              <a:gd name="connsiteY0" fmla="*/ 0 h 26063"/>
              <a:gd name="connsiteX1" fmla="*/ 21600 w 21600"/>
              <a:gd name="connsiteY1" fmla="*/ 0 h 26063"/>
              <a:gd name="connsiteX2" fmla="*/ 21600 w 21600"/>
              <a:gd name="connsiteY2" fmla="*/ 17322 h 26063"/>
              <a:gd name="connsiteX3" fmla="*/ 9716 w 21600"/>
              <a:gd name="connsiteY3" fmla="*/ 23288 h 26063"/>
              <a:gd name="connsiteX4" fmla="*/ 0 w 21600"/>
              <a:gd name="connsiteY4" fmla="*/ 20172 h 26063"/>
              <a:gd name="connsiteX5" fmla="*/ 0 w 21600"/>
              <a:gd name="connsiteY5" fmla="*/ 0 h 26063"/>
              <a:gd name="connsiteX0" fmla="*/ 0 w 21600"/>
              <a:gd name="connsiteY0" fmla="*/ 0 h 26063"/>
              <a:gd name="connsiteX1" fmla="*/ 21600 w 21600"/>
              <a:gd name="connsiteY1" fmla="*/ 0 h 26063"/>
              <a:gd name="connsiteX2" fmla="*/ 21600 w 21600"/>
              <a:gd name="connsiteY2" fmla="*/ 17322 h 26063"/>
              <a:gd name="connsiteX3" fmla="*/ 9716 w 21600"/>
              <a:gd name="connsiteY3" fmla="*/ 23288 h 26063"/>
              <a:gd name="connsiteX4" fmla="*/ 0 w 21600"/>
              <a:gd name="connsiteY4" fmla="*/ 20172 h 26063"/>
              <a:gd name="connsiteX5" fmla="*/ 0 w 21600"/>
              <a:gd name="connsiteY5" fmla="*/ 0 h 26063"/>
              <a:gd name="connsiteX0" fmla="*/ 0 w 21600"/>
              <a:gd name="connsiteY0" fmla="*/ 0 h 26063"/>
              <a:gd name="connsiteX1" fmla="*/ 21600 w 21600"/>
              <a:gd name="connsiteY1" fmla="*/ 0 h 26063"/>
              <a:gd name="connsiteX2" fmla="*/ 21600 w 21600"/>
              <a:gd name="connsiteY2" fmla="*/ 17322 h 26063"/>
              <a:gd name="connsiteX3" fmla="*/ 9716 w 21600"/>
              <a:gd name="connsiteY3" fmla="*/ 23288 h 26063"/>
              <a:gd name="connsiteX4" fmla="*/ 0 w 21600"/>
              <a:gd name="connsiteY4" fmla="*/ 20172 h 26063"/>
              <a:gd name="connsiteX5" fmla="*/ 0 w 21600"/>
              <a:gd name="connsiteY5" fmla="*/ 0 h 26063"/>
              <a:gd name="connsiteX0" fmla="*/ 0 w 21600"/>
              <a:gd name="connsiteY0" fmla="*/ 0 h 26063"/>
              <a:gd name="connsiteX1" fmla="*/ 21600 w 21600"/>
              <a:gd name="connsiteY1" fmla="*/ 0 h 26063"/>
              <a:gd name="connsiteX2" fmla="*/ 21600 w 21600"/>
              <a:gd name="connsiteY2" fmla="*/ 17322 h 26063"/>
              <a:gd name="connsiteX3" fmla="*/ 9716 w 21600"/>
              <a:gd name="connsiteY3" fmla="*/ 23288 h 26063"/>
              <a:gd name="connsiteX4" fmla="*/ 0 w 21600"/>
              <a:gd name="connsiteY4" fmla="*/ 20172 h 26063"/>
              <a:gd name="connsiteX5" fmla="*/ 0 w 21600"/>
              <a:gd name="connsiteY5" fmla="*/ 0 h 26063"/>
              <a:gd name="connsiteX0" fmla="*/ 0 w 21600"/>
              <a:gd name="connsiteY0" fmla="*/ 0 h 24340"/>
              <a:gd name="connsiteX1" fmla="*/ 21600 w 21600"/>
              <a:gd name="connsiteY1" fmla="*/ 0 h 24340"/>
              <a:gd name="connsiteX2" fmla="*/ 21600 w 21600"/>
              <a:gd name="connsiteY2" fmla="*/ 17322 h 24340"/>
              <a:gd name="connsiteX3" fmla="*/ 9716 w 21600"/>
              <a:gd name="connsiteY3" fmla="*/ 23288 h 24340"/>
              <a:gd name="connsiteX4" fmla="*/ 0 w 21600"/>
              <a:gd name="connsiteY4" fmla="*/ 20172 h 24340"/>
              <a:gd name="connsiteX5" fmla="*/ 0 w 21600"/>
              <a:gd name="connsiteY5" fmla="*/ 0 h 24340"/>
              <a:gd name="connsiteX0" fmla="*/ 0 w 21600"/>
              <a:gd name="connsiteY0" fmla="*/ 0 h 23073"/>
              <a:gd name="connsiteX1" fmla="*/ 21600 w 21600"/>
              <a:gd name="connsiteY1" fmla="*/ 0 h 23073"/>
              <a:gd name="connsiteX2" fmla="*/ 21600 w 21600"/>
              <a:gd name="connsiteY2" fmla="*/ 17322 h 23073"/>
              <a:gd name="connsiteX3" fmla="*/ 9520 w 21600"/>
              <a:gd name="connsiteY3" fmla="*/ 21552 h 23073"/>
              <a:gd name="connsiteX4" fmla="*/ 0 w 21600"/>
              <a:gd name="connsiteY4" fmla="*/ 20172 h 23073"/>
              <a:gd name="connsiteX5" fmla="*/ 0 w 21600"/>
              <a:gd name="connsiteY5" fmla="*/ 0 h 23073"/>
              <a:gd name="connsiteX0" fmla="*/ 0 w 21600"/>
              <a:gd name="connsiteY0" fmla="*/ 0 h 23073"/>
              <a:gd name="connsiteX1" fmla="*/ 21600 w 21600"/>
              <a:gd name="connsiteY1" fmla="*/ 0 h 23073"/>
              <a:gd name="connsiteX2" fmla="*/ 21600 w 21600"/>
              <a:gd name="connsiteY2" fmla="*/ 17322 h 23073"/>
              <a:gd name="connsiteX3" fmla="*/ 9520 w 21600"/>
              <a:gd name="connsiteY3" fmla="*/ 21552 h 23073"/>
              <a:gd name="connsiteX4" fmla="*/ 0 w 21600"/>
              <a:gd name="connsiteY4" fmla="*/ 20172 h 23073"/>
              <a:gd name="connsiteX5" fmla="*/ 0 w 21600"/>
              <a:gd name="connsiteY5" fmla="*/ 0 h 23073"/>
              <a:gd name="connsiteX0" fmla="*/ 0 w 21600"/>
              <a:gd name="connsiteY0" fmla="*/ 0 h 23829"/>
              <a:gd name="connsiteX1" fmla="*/ 21600 w 21600"/>
              <a:gd name="connsiteY1" fmla="*/ 0 h 23829"/>
              <a:gd name="connsiteX2" fmla="*/ 21600 w 21600"/>
              <a:gd name="connsiteY2" fmla="*/ 17322 h 23829"/>
              <a:gd name="connsiteX3" fmla="*/ 9520 w 21600"/>
              <a:gd name="connsiteY3" fmla="*/ 21552 h 23829"/>
              <a:gd name="connsiteX4" fmla="*/ 0 w 21600"/>
              <a:gd name="connsiteY4" fmla="*/ 20172 h 23829"/>
              <a:gd name="connsiteX5" fmla="*/ 0 w 21600"/>
              <a:gd name="connsiteY5" fmla="*/ 0 h 23829"/>
              <a:gd name="connsiteX0" fmla="*/ 0 w 21600"/>
              <a:gd name="connsiteY0" fmla="*/ 0 h 23829"/>
              <a:gd name="connsiteX1" fmla="*/ 21600 w 21600"/>
              <a:gd name="connsiteY1" fmla="*/ 0 h 23829"/>
              <a:gd name="connsiteX2" fmla="*/ 21600 w 21600"/>
              <a:gd name="connsiteY2" fmla="*/ 17322 h 23829"/>
              <a:gd name="connsiteX3" fmla="*/ 9520 w 21600"/>
              <a:gd name="connsiteY3" fmla="*/ 21552 h 23829"/>
              <a:gd name="connsiteX4" fmla="*/ 0 w 21600"/>
              <a:gd name="connsiteY4" fmla="*/ 20172 h 23829"/>
              <a:gd name="connsiteX5" fmla="*/ 0 w 21600"/>
              <a:gd name="connsiteY5" fmla="*/ 0 h 23829"/>
              <a:gd name="connsiteX0" fmla="*/ 0 w 21600"/>
              <a:gd name="connsiteY0" fmla="*/ 0 h 23829"/>
              <a:gd name="connsiteX1" fmla="*/ 21600 w 21600"/>
              <a:gd name="connsiteY1" fmla="*/ 0 h 23829"/>
              <a:gd name="connsiteX2" fmla="*/ 21600 w 21600"/>
              <a:gd name="connsiteY2" fmla="*/ 17322 h 23829"/>
              <a:gd name="connsiteX3" fmla="*/ 9520 w 21600"/>
              <a:gd name="connsiteY3" fmla="*/ 21552 h 23829"/>
              <a:gd name="connsiteX4" fmla="*/ 0 w 21600"/>
              <a:gd name="connsiteY4" fmla="*/ 20172 h 23829"/>
              <a:gd name="connsiteX5" fmla="*/ 0 w 21600"/>
              <a:gd name="connsiteY5" fmla="*/ 0 h 23829"/>
              <a:gd name="connsiteX0" fmla="*/ 0 w 21600"/>
              <a:gd name="connsiteY0" fmla="*/ 0 h 22893"/>
              <a:gd name="connsiteX1" fmla="*/ 21600 w 21600"/>
              <a:gd name="connsiteY1" fmla="*/ 0 h 22893"/>
              <a:gd name="connsiteX2" fmla="*/ 21600 w 21600"/>
              <a:gd name="connsiteY2" fmla="*/ 17322 h 22893"/>
              <a:gd name="connsiteX3" fmla="*/ 11337 w 21600"/>
              <a:gd name="connsiteY3" fmla="*/ 20033 h 22893"/>
              <a:gd name="connsiteX4" fmla="*/ 0 w 21600"/>
              <a:gd name="connsiteY4" fmla="*/ 20172 h 22893"/>
              <a:gd name="connsiteX5" fmla="*/ 0 w 21600"/>
              <a:gd name="connsiteY5" fmla="*/ 0 h 22893"/>
              <a:gd name="connsiteX0" fmla="*/ 0 w 21600"/>
              <a:gd name="connsiteY0" fmla="*/ 0 h 22893"/>
              <a:gd name="connsiteX1" fmla="*/ 21600 w 21600"/>
              <a:gd name="connsiteY1" fmla="*/ 0 h 22893"/>
              <a:gd name="connsiteX2" fmla="*/ 21600 w 21600"/>
              <a:gd name="connsiteY2" fmla="*/ 17322 h 22893"/>
              <a:gd name="connsiteX3" fmla="*/ 11337 w 21600"/>
              <a:gd name="connsiteY3" fmla="*/ 20033 h 22893"/>
              <a:gd name="connsiteX4" fmla="*/ 0 w 21600"/>
              <a:gd name="connsiteY4" fmla="*/ 20172 h 22893"/>
              <a:gd name="connsiteX5" fmla="*/ 0 w 21600"/>
              <a:gd name="connsiteY5" fmla="*/ 0 h 22893"/>
              <a:gd name="connsiteX0" fmla="*/ 0 w 21600"/>
              <a:gd name="connsiteY0" fmla="*/ 0 h 22396"/>
              <a:gd name="connsiteX1" fmla="*/ 21600 w 21600"/>
              <a:gd name="connsiteY1" fmla="*/ 0 h 22396"/>
              <a:gd name="connsiteX2" fmla="*/ 21600 w 21600"/>
              <a:gd name="connsiteY2" fmla="*/ 17322 h 22396"/>
              <a:gd name="connsiteX3" fmla="*/ 11337 w 21600"/>
              <a:gd name="connsiteY3" fmla="*/ 20033 h 22396"/>
              <a:gd name="connsiteX4" fmla="*/ 0 w 21600"/>
              <a:gd name="connsiteY4" fmla="*/ 20172 h 22396"/>
              <a:gd name="connsiteX5" fmla="*/ 0 w 21600"/>
              <a:gd name="connsiteY5" fmla="*/ 0 h 22396"/>
              <a:gd name="connsiteX0" fmla="*/ 0 w 21600"/>
              <a:gd name="connsiteY0" fmla="*/ 0 h 21944"/>
              <a:gd name="connsiteX1" fmla="*/ 21600 w 21600"/>
              <a:gd name="connsiteY1" fmla="*/ 0 h 21944"/>
              <a:gd name="connsiteX2" fmla="*/ 21600 w 21600"/>
              <a:gd name="connsiteY2" fmla="*/ 17322 h 21944"/>
              <a:gd name="connsiteX3" fmla="*/ 11337 w 21600"/>
              <a:gd name="connsiteY3" fmla="*/ 20033 h 21944"/>
              <a:gd name="connsiteX4" fmla="*/ 0 w 21600"/>
              <a:gd name="connsiteY4" fmla="*/ 20172 h 21944"/>
              <a:gd name="connsiteX5" fmla="*/ 0 w 21600"/>
              <a:gd name="connsiteY5" fmla="*/ 0 h 21944"/>
              <a:gd name="connsiteX0" fmla="*/ 0 w 21600"/>
              <a:gd name="connsiteY0" fmla="*/ 0 h 21944"/>
              <a:gd name="connsiteX1" fmla="*/ 21600 w 21600"/>
              <a:gd name="connsiteY1" fmla="*/ 0 h 21944"/>
              <a:gd name="connsiteX2" fmla="*/ 21600 w 21600"/>
              <a:gd name="connsiteY2" fmla="*/ 17322 h 21944"/>
              <a:gd name="connsiteX3" fmla="*/ 10051 w 21600"/>
              <a:gd name="connsiteY3" fmla="*/ 20033 h 21944"/>
              <a:gd name="connsiteX4" fmla="*/ 0 w 21600"/>
              <a:gd name="connsiteY4" fmla="*/ 20172 h 21944"/>
              <a:gd name="connsiteX5" fmla="*/ 0 w 21600"/>
              <a:gd name="connsiteY5" fmla="*/ 0 h 21944"/>
              <a:gd name="connsiteX0" fmla="*/ 0 w 21600"/>
              <a:gd name="connsiteY0" fmla="*/ 0 h 22706"/>
              <a:gd name="connsiteX1" fmla="*/ 21600 w 21600"/>
              <a:gd name="connsiteY1" fmla="*/ 0 h 22706"/>
              <a:gd name="connsiteX2" fmla="*/ 21600 w 21600"/>
              <a:gd name="connsiteY2" fmla="*/ 17322 h 22706"/>
              <a:gd name="connsiteX3" fmla="*/ 10051 w 21600"/>
              <a:gd name="connsiteY3" fmla="*/ 20033 h 22706"/>
              <a:gd name="connsiteX4" fmla="*/ 0 w 21600"/>
              <a:gd name="connsiteY4" fmla="*/ 20172 h 22706"/>
              <a:gd name="connsiteX5" fmla="*/ 0 w 21600"/>
              <a:gd name="connsiteY5" fmla="*/ 0 h 22706"/>
              <a:gd name="connsiteX0" fmla="*/ 0 w 21600"/>
              <a:gd name="connsiteY0" fmla="*/ 0 h 22286"/>
              <a:gd name="connsiteX1" fmla="*/ 21600 w 21600"/>
              <a:gd name="connsiteY1" fmla="*/ 0 h 22286"/>
              <a:gd name="connsiteX2" fmla="*/ 21600 w 21600"/>
              <a:gd name="connsiteY2" fmla="*/ 17322 h 22286"/>
              <a:gd name="connsiteX3" fmla="*/ 10051 w 21600"/>
              <a:gd name="connsiteY3" fmla="*/ 20033 h 22286"/>
              <a:gd name="connsiteX4" fmla="*/ 0 w 21600"/>
              <a:gd name="connsiteY4" fmla="*/ 20172 h 22286"/>
              <a:gd name="connsiteX5" fmla="*/ 0 w 21600"/>
              <a:gd name="connsiteY5" fmla="*/ 0 h 22286"/>
              <a:gd name="connsiteX0" fmla="*/ 0 w 21600"/>
              <a:gd name="connsiteY0" fmla="*/ 0 h 21575"/>
              <a:gd name="connsiteX1" fmla="*/ 21600 w 21600"/>
              <a:gd name="connsiteY1" fmla="*/ 0 h 21575"/>
              <a:gd name="connsiteX2" fmla="*/ 21600 w 21600"/>
              <a:gd name="connsiteY2" fmla="*/ 17322 h 21575"/>
              <a:gd name="connsiteX3" fmla="*/ 10051 w 21600"/>
              <a:gd name="connsiteY3" fmla="*/ 20033 h 21575"/>
              <a:gd name="connsiteX4" fmla="*/ 0 w 21600"/>
              <a:gd name="connsiteY4" fmla="*/ 20172 h 21575"/>
              <a:gd name="connsiteX5" fmla="*/ 0 w 21600"/>
              <a:gd name="connsiteY5" fmla="*/ 0 h 21575"/>
              <a:gd name="connsiteX0" fmla="*/ 0 w 21600"/>
              <a:gd name="connsiteY0" fmla="*/ 0 h 21477"/>
              <a:gd name="connsiteX1" fmla="*/ 21600 w 21600"/>
              <a:gd name="connsiteY1" fmla="*/ 0 h 21477"/>
              <a:gd name="connsiteX2" fmla="*/ 21600 w 21600"/>
              <a:gd name="connsiteY2" fmla="*/ 17322 h 21477"/>
              <a:gd name="connsiteX3" fmla="*/ 9688 w 21600"/>
              <a:gd name="connsiteY3" fmla="*/ 19871 h 21477"/>
              <a:gd name="connsiteX4" fmla="*/ 0 w 21600"/>
              <a:gd name="connsiteY4" fmla="*/ 20172 h 21477"/>
              <a:gd name="connsiteX5" fmla="*/ 0 w 21600"/>
              <a:gd name="connsiteY5" fmla="*/ 0 h 21477"/>
              <a:gd name="connsiteX0" fmla="*/ 0 w 21600"/>
              <a:gd name="connsiteY0" fmla="*/ 0 h 21613"/>
              <a:gd name="connsiteX1" fmla="*/ 21600 w 21600"/>
              <a:gd name="connsiteY1" fmla="*/ 0 h 21613"/>
              <a:gd name="connsiteX2" fmla="*/ 21600 w 21600"/>
              <a:gd name="connsiteY2" fmla="*/ 17322 h 21613"/>
              <a:gd name="connsiteX3" fmla="*/ 9688 w 21600"/>
              <a:gd name="connsiteY3" fmla="*/ 19871 h 21613"/>
              <a:gd name="connsiteX4" fmla="*/ 0 w 21600"/>
              <a:gd name="connsiteY4" fmla="*/ 20172 h 21613"/>
              <a:gd name="connsiteX5" fmla="*/ 0 w 21600"/>
              <a:gd name="connsiteY5" fmla="*/ 0 h 21613"/>
              <a:gd name="connsiteX0" fmla="*/ 0 w 21600"/>
              <a:gd name="connsiteY0" fmla="*/ 0 h 22097"/>
              <a:gd name="connsiteX1" fmla="*/ 21600 w 21600"/>
              <a:gd name="connsiteY1" fmla="*/ 0 h 22097"/>
              <a:gd name="connsiteX2" fmla="*/ 21600 w 21600"/>
              <a:gd name="connsiteY2" fmla="*/ 17322 h 22097"/>
              <a:gd name="connsiteX3" fmla="*/ 9688 w 21600"/>
              <a:gd name="connsiteY3" fmla="*/ 19871 h 22097"/>
              <a:gd name="connsiteX4" fmla="*/ 0 w 21600"/>
              <a:gd name="connsiteY4" fmla="*/ 20172 h 22097"/>
              <a:gd name="connsiteX5" fmla="*/ 0 w 21600"/>
              <a:gd name="connsiteY5" fmla="*/ 0 h 22097"/>
              <a:gd name="connsiteX0" fmla="*/ 0 w 21600"/>
              <a:gd name="connsiteY0" fmla="*/ 0 h 21060"/>
              <a:gd name="connsiteX1" fmla="*/ 21600 w 21600"/>
              <a:gd name="connsiteY1" fmla="*/ 0 h 21060"/>
              <a:gd name="connsiteX2" fmla="*/ 21600 w 21600"/>
              <a:gd name="connsiteY2" fmla="*/ 17322 h 21060"/>
              <a:gd name="connsiteX3" fmla="*/ 9688 w 21600"/>
              <a:gd name="connsiteY3" fmla="*/ 19871 h 21060"/>
              <a:gd name="connsiteX4" fmla="*/ 0 w 21600"/>
              <a:gd name="connsiteY4" fmla="*/ 20172 h 21060"/>
              <a:gd name="connsiteX5" fmla="*/ 0 w 21600"/>
              <a:gd name="connsiteY5" fmla="*/ 0 h 21060"/>
              <a:gd name="connsiteX0" fmla="*/ 0 w 21600"/>
              <a:gd name="connsiteY0" fmla="*/ 0 h 21545"/>
              <a:gd name="connsiteX1" fmla="*/ 21600 w 21600"/>
              <a:gd name="connsiteY1" fmla="*/ 0 h 21545"/>
              <a:gd name="connsiteX2" fmla="*/ 21600 w 21600"/>
              <a:gd name="connsiteY2" fmla="*/ 17322 h 21545"/>
              <a:gd name="connsiteX3" fmla="*/ 9688 w 21600"/>
              <a:gd name="connsiteY3" fmla="*/ 19871 h 21545"/>
              <a:gd name="connsiteX4" fmla="*/ 0 w 21600"/>
              <a:gd name="connsiteY4" fmla="*/ 20172 h 21545"/>
              <a:gd name="connsiteX5" fmla="*/ 0 w 21600"/>
              <a:gd name="connsiteY5" fmla="*/ 0 h 21545"/>
              <a:gd name="connsiteX0" fmla="*/ 0 w 21600"/>
              <a:gd name="connsiteY0" fmla="*/ 0 h 21545"/>
              <a:gd name="connsiteX1" fmla="*/ 21600 w 21600"/>
              <a:gd name="connsiteY1" fmla="*/ 0 h 21545"/>
              <a:gd name="connsiteX2" fmla="*/ 21600 w 21600"/>
              <a:gd name="connsiteY2" fmla="*/ 17322 h 21545"/>
              <a:gd name="connsiteX3" fmla="*/ 9688 w 21600"/>
              <a:gd name="connsiteY3" fmla="*/ 19871 h 21545"/>
              <a:gd name="connsiteX4" fmla="*/ 0 w 21600"/>
              <a:gd name="connsiteY4" fmla="*/ 20172 h 21545"/>
              <a:gd name="connsiteX5" fmla="*/ 0 w 21600"/>
              <a:gd name="connsiteY5" fmla="*/ 0 h 21545"/>
              <a:gd name="connsiteX0" fmla="*/ 0 w 21600"/>
              <a:gd name="connsiteY0" fmla="*/ 0 h 21545"/>
              <a:gd name="connsiteX1" fmla="*/ 21600 w 21600"/>
              <a:gd name="connsiteY1" fmla="*/ 0 h 21545"/>
              <a:gd name="connsiteX2" fmla="*/ 21600 w 21600"/>
              <a:gd name="connsiteY2" fmla="*/ 17322 h 21545"/>
              <a:gd name="connsiteX3" fmla="*/ 9688 w 21600"/>
              <a:gd name="connsiteY3" fmla="*/ 19871 h 21545"/>
              <a:gd name="connsiteX4" fmla="*/ 0 w 21600"/>
              <a:gd name="connsiteY4" fmla="*/ 20172 h 21545"/>
              <a:gd name="connsiteX5" fmla="*/ 0 w 21600"/>
              <a:gd name="connsiteY5" fmla="*/ 0 h 2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1545">
                <a:moveTo>
                  <a:pt x="0" y="0"/>
                </a:moveTo>
                <a:lnTo>
                  <a:pt x="21600" y="0"/>
                </a:lnTo>
                <a:lnTo>
                  <a:pt x="21600" y="17322"/>
                </a:lnTo>
                <a:cubicBezTo>
                  <a:pt x="15863" y="16602"/>
                  <a:pt x="12869" y="17457"/>
                  <a:pt x="9688" y="19871"/>
                </a:cubicBezTo>
                <a:cubicBezTo>
                  <a:pt x="5501" y="22742"/>
                  <a:pt x="3456" y="21286"/>
                  <a:pt x="0" y="20172"/>
                </a:cubicBez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A2C4AB2-9442-4DBF-B47E-E7942D5B9666}"/>
              </a:ext>
            </a:extLst>
          </p:cNvPr>
          <p:cNvSpPr>
            <a:spLocks noGrp="1"/>
          </p:cNvSpPr>
          <p:nvPr>
            <p:ph type="title"/>
          </p:nvPr>
        </p:nvSpPr>
        <p:spPr>
          <a:xfrm>
            <a:off x="5401468" y="1933637"/>
            <a:ext cx="6338148" cy="3200186"/>
          </a:xfrm>
        </p:spPr>
        <p:txBody>
          <a:bodyPr>
            <a:noAutofit/>
          </a:bodyPr>
          <a:lstStyle/>
          <a:p>
            <a:r>
              <a:rPr lang="en-US" sz="5400" b="1">
                <a:solidFill>
                  <a:srgbClr val="002060"/>
                </a:solidFill>
                <a:latin typeface="Arial Black" panose="020B0A04020102020204" pitchFamily="34" charset="0"/>
                <a:cs typeface="Calibri Light"/>
              </a:rPr>
              <a:t>Making Lambeth </a:t>
            </a:r>
            <a:r>
              <a:rPr lang="en-US" sz="5400" b="1" err="1">
                <a:solidFill>
                  <a:srgbClr val="002060"/>
                </a:solidFill>
                <a:latin typeface="Arial Black" panose="020B0A04020102020204" pitchFamily="34" charset="0"/>
                <a:cs typeface="Calibri Light"/>
              </a:rPr>
              <a:t>neighbourhoods</a:t>
            </a:r>
            <a:r>
              <a:rPr lang="en-US" sz="5400" b="1">
                <a:solidFill>
                  <a:srgbClr val="002060"/>
                </a:solidFill>
                <a:latin typeface="Arial Black" panose="020B0A04020102020204" pitchFamily="34" charset="0"/>
                <a:cs typeface="Calibri Light"/>
              </a:rPr>
              <a:t> fit for the future</a:t>
            </a:r>
            <a:endParaRPr lang="en-GB" sz="5400">
              <a:solidFill>
                <a:srgbClr val="002060"/>
              </a:solidFill>
            </a:endParaRPr>
          </a:p>
        </p:txBody>
      </p:sp>
      <p:sp>
        <p:nvSpPr>
          <p:cNvPr id="7" name="Free-form: Shape 6">
            <a:extLst>
              <a:ext uri="{FF2B5EF4-FFF2-40B4-BE49-F238E27FC236}">
                <a16:creationId xmlns:a16="http://schemas.microsoft.com/office/drawing/2014/main" id="{E7B3E2CB-CC14-475C-BBDA-DD4671C531F6}"/>
              </a:ext>
              <a:ext uri="{C183D7F6-B498-43B3-948B-1728B52AA6E4}">
                <adec:decorative xmlns:adec="http://schemas.microsoft.com/office/drawing/2017/decorative" val="1"/>
              </a:ext>
            </a:extLst>
          </p:cNvPr>
          <p:cNvSpPr/>
          <p:nvPr/>
        </p:nvSpPr>
        <p:spPr>
          <a:xfrm>
            <a:off x="1249960" y="1263323"/>
            <a:ext cx="1970432" cy="4192230"/>
          </a:xfrm>
          <a:custGeom>
            <a:avLst/>
            <a:gdLst>
              <a:gd name="connsiteX0" fmla="*/ 780177 w 2038525"/>
              <a:gd name="connsiteY0" fmla="*/ 142613 h 4337109"/>
              <a:gd name="connsiteX1" fmla="*/ 1082180 w 2038525"/>
              <a:gd name="connsiteY1" fmla="*/ 0 h 4337109"/>
              <a:gd name="connsiteX2" fmla="*/ 1199626 w 2038525"/>
              <a:gd name="connsiteY2" fmla="*/ 310393 h 4337109"/>
              <a:gd name="connsiteX3" fmla="*/ 1057013 w 2038525"/>
              <a:gd name="connsiteY3" fmla="*/ 629175 h 4337109"/>
              <a:gd name="connsiteX4" fmla="*/ 1233182 w 2038525"/>
              <a:gd name="connsiteY4" fmla="*/ 746621 h 4337109"/>
              <a:gd name="connsiteX5" fmla="*/ 1266738 w 2038525"/>
              <a:gd name="connsiteY5" fmla="*/ 830510 h 4337109"/>
              <a:gd name="connsiteX6" fmla="*/ 1140903 w 2038525"/>
              <a:gd name="connsiteY6" fmla="*/ 1048624 h 4337109"/>
              <a:gd name="connsiteX7" fmla="*/ 1266738 w 2038525"/>
              <a:gd name="connsiteY7" fmla="*/ 1266738 h 4337109"/>
              <a:gd name="connsiteX8" fmla="*/ 1149292 w 2038525"/>
              <a:gd name="connsiteY8" fmla="*/ 1291905 h 4337109"/>
              <a:gd name="connsiteX9" fmla="*/ 1359017 w 2038525"/>
              <a:gd name="connsiteY9" fmla="*/ 1434518 h 4337109"/>
              <a:gd name="connsiteX10" fmla="*/ 1384184 w 2038525"/>
              <a:gd name="connsiteY10" fmla="*/ 1577131 h 4337109"/>
              <a:gd name="connsiteX11" fmla="*/ 1442907 w 2038525"/>
              <a:gd name="connsiteY11" fmla="*/ 1728132 h 4337109"/>
              <a:gd name="connsiteX12" fmla="*/ 1535186 w 2038525"/>
              <a:gd name="connsiteY12" fmla="*/ 1644243 h 4337109"/>
              <a:gd name="connsiteX13" fmla="*/ 1661021 w 2038525"/>
              <a:gd name="connsiteY13" fmla="*/ 1904301 h 4337109"/>
              <a:gd name="connsiteX14" fmla="*/ 1593909 w 2038525"/>
              <a:gd name="connsiteY14" fmla="*/ 2155971 h 4337109"/>
              <a:gd name="connsiteX15" fmla="*/ 1392573 w 2038525"/>
              <a:gd name="connsiteY15" fmla="*/ 2390863 h 4337109"/>
              <a:gd name="connsiteX16" fmla="*/ 1384184 w 2038525"/>
              <a:gd name="connsiteY16" fmla="*/ 2525087 h 4337109"/>
              <a:gd name="connsiteX17" fmla="*/ 1518408 w 2038525"/>
              <a:gd name="connsiteY17" fmla="*/ 2709644 h 4337109"/>
              <a:gd name="connsiteX18" fmla="*/ 1686188 w 2038525"/>
              <a:gd name="connsiteY18" fmla="*/ 3196206 h 4337109"/>
              <a:gd name="connsiteX19" fmla="*/ 1728133 w 2038525"/>
              <a:gd name="connsiteY19" fmla="*/ 3464654 h 4337109"/>
              <a:gd name="connsiteX20" fmla="*/ 1853967 w 2038525"/>
              <a:gd name="connsiteY20" fmla="*/ 3615655 h 4337109"/>
              <a:gd name="connsiteX21" fmla="*/ 1921079 w 2038525"/>
              <a:gd name="connsiteY21" fmla="*/ 3783435 h 4337109"/>
              <a:gd name="connsiteX22" fmla="*/ 2038525 w 2038525"/>
              <a:gd name="connsiteY22" fmla="*/ 3884103 h 4337109"/>
              <a:gd name="connsiteX23" fmla="*/ 1786855 w 2038525"/>
              <a:gd name="connsiteY23" fmla="*/ 3934437 h 4337109"/>
              <a:gd name="connsiteX24" fmla="*/ 1585520 w 2038525"/>
              <a:gd name="connsiteY24" fmla="*/ 3775046 h 4337109"/>
              <a:gd name="connsiteX25" fmla="*/ 1241571 w 2038525"/>
              <a:gd name="connsiteY25" fmla="*/ 3808602 h 4337109"/>
              <a:gd name="connsiteX26" fmla="*/ 1073791 w 2038525"/>
              <a:gd name="connsiteY26" fmla="*/ 3800213 h 4337109"/>
              <a:gd name="connsiteX27" fmla="*/ 1073791 w 2038525"/>
              <a:gd name="connsiteY27" fmla="*/ 3909270 h 4337109"/>
              <a:gd name="connsiteX28" fmla="*/ 931178 w 2038525"/>
              <a:gd name="connsiteY28" fmla="*/ 3984771 h 4337109"/>
              <a:gd name="connsiteX29" fmla="*/ 721454 w 2038525"/>
              <a:gd name="connsiteY29" fmla="*/ 4228052 h 4337109"/>
              <a:gd name="connsiteX30" fmla="*/ 545285 w 2038525"/>
              <a:gd name="connsiteY30" fmla="*/ 4269997 h 4337109"/>
              <a:gd name="connsiteX31" fmla="*/ 511729 w 2038525"/>
              <a:gd name="connsiteY31" fmla="*/ 4337109 h 4337109"/>
              <a:gd name="connsiteX32" fmla="*/ 318782 w 2038525"/>
              <a:gd name="connsiteY32" fmla="*/ 4244830 h 4337109"/>
              <a:gd name="connsiteX33" fmla="*/ 117446 w 2038525"/>
              <a:gd name="connsiteY33" fmla="*/ 4278386 h 4337109"/>
              <a:gd name="connsiteX34" fmla="*/ 394283 w 2038525"/>
              <a:gd name="connsiteY34" fmla="*/ 3900881 h 4337109"/>
              <a:gd name="connsiteX35" fmla="*/ 360727 w 2038525"/>
              <a:gd name="connsiteY35" fmla="*/ 3649211 h 4337109"/>
              <a:gd name="connsiteX36" fmla="*/ 369116 w 2038525"/>
              <a:gd name="connsiteY36" fmla="*/ 3489821 h 4337109"/>
              <a:gd name="connsiteX37" fmla="*/ 478173 w 2038525"/>
              <a:gd name="connsiteY37" fmla="*/ 3506599 h 4337109"/>
              <a:gd name="connsiteX38" fmla="*/ 394283 w 2038525"/>
              <a:gd name="connsiteY38" fmla="*/ 3372375 h 4337109"/>
              <a:gd name="connsiteX39" fmla="*/ 318782 w 2038525"/>
              <a:gd name="connsiteY39" fmla="*/ 3212984 h 4337109"/>
              <a:gd name="connsiteX40" fmla="*/ 436228 w 2038525"/>
              <a:gd name="connsiteY40" fmla="*/ 2986481 h 4337109"/>
              <a:gd name="connsiteX41" fmla="*/ 243281 w 2038525"/>
              <a:gd name="connsiteY41" fmla="*/ 3011648 h 4337109"/>
              <a:gd name="connsiteX42" fmla="*/ 184558 w 2038525"/>
              <a:gd name="connsiteY42" fmla="*/ 2818701 h 4337109"/>
              <a:gd name="connsiteX43" fmla="*/ 218114 w 2038525"/>
              <a:gd name="connsiteY43" fmla="*/ 2600588 h 4337109"/>
              <a:gd name="connsiteX44" fmla="*/ 109057 w 2038525"/>
              <a:gd name="connsiteY44" fmla="*/ 2533476 h 4337109"/>
              <a:gd name="connsiteX45" fmla="*/ 0 w 2038525"/>
              <a:gd name="connsiteY45" fmla="*/ 1870745 h 4337109"/>
              <a:gd name="connsiteX46" fmla="*/ 335560 w 2038525"/>
              <a:gd name="connsiteY46" fmla="*/ 1686188 h 4337109"/>
              <a:gd name="connsiteX47" fmla="*/ 553674 w 2038525"/>
              <a:gd name="connsiteY47" fmla="*/ 1266738 h 4337109"/>
              <a:gd name="connsiteX48" fmla="*/ 671120 w 2038525"/>
              <a:gd name="connsiteY48" fmla="*/ 1132514 h 4337109"/>
              <a:gd name="connsiteX49" fmla="*/ 545285 w 2038525"/>
              <a:gd name="connsiteY49" fmla="*/ 1082180 h 4337109"/>
              <a:gd name="connsiteX50" fmla="*/ 763399 w 2038525"/>
              <a:gd name="connsiteY50" fmla="*/ 645953 h 4337109"/>
              <a:gd name="connsiteX51" fmla="*/ 780177 w 2038525"/>
              <a:gd name="connsiteY51" fmla="*/ 142613 h 433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038525" h="4337109">
                <a:moveTo>
                  <a:pt x="780177" y="142613"/>
                </a:moveTo>
                <a:lnTo>
                  <a:pt x="1082180" y="0"/>
                </a:lnTo>
                <a:lnTo>
                  <a:pt x="1199626" y="310393"/>
                </a:lnTo>
                <a:lnTo>
                  <a:pt x="1057013" y="629175"/>
                </a:lnTo>
                <a:lnTo>
                  <a:pt x="1233182" y="746621"/>
                </a:lnTo>
                <a:lnTo>
                  <a:pt x="1266738" y="830510"/>
                </a:lnTo>
                <a:lnTo>
                  <a:pt x="1140903" y="1048624"/>
                </a:lnTo>
                <a:lnTo>
                  <a:pt x="1266738" y="1266738"/>
                </a:lnTo>
                <a:lnTo>
                  <a:pt x="1149292" y="1291905"/>
                </a:lnTo>
                <a:lnTo>
                  <a:pt x="1359017" y="1434518"/>
                </a:lnTo>
                <a:lnTo>
                  <a:pt x="1384184" y="1577131"/>
                </a:lnTo>
                <a:lnTo>
                  <a:pt x="1442907" y="1728132"/>
                </a:lnTo>
                <a:lnTo>
                  <a:pt x="1535186" y="1644243"/>
                </a:lnTo>
                <a:lnTo>
                  <a:pt x="1661021" y="1904301"/>
                </a:lnTo>
                <a:lnTo>
                  <a:pt x="1593909" y="2155971"/>
                </a:lnTo>
                <a:lnTo>
                  <a:pt x="1392573" y="2390863"/>
                </a:lnTo>
                <a:lnTo>
                  <a:pt x="1384184" y="2525087"/>
                </a:lnTo>
                <a:lnTo>
                  <a:pt x="1518408" y="2709644"/>
                </a:lnTo>
                <a:lnTo>
                  <a:pt x="1686188" y="3196206"/>
                </a:lnTo>
                <a:lnTo>
                  <a:pt x="1728133" y="3464654"/>
                </a:lnTo>
                <a:lnTo>
                  <a:pt x="1853967" y="3615655"/>
                </a:lnTo>
                <a:lnTo>
                  <a:pt x="1921079" y="3783435"/>
                </a:lnTo>
                <a:lnTo>
                  <a:pt x="2038525" y="3884103"/>
                </a:lnTo>
                <a:lnTo>
                  <a:pt x="1786855" y="3934437"/>
                </a:lnTo>
                <a:lnTo>
                  <a:pt x="1585520" y="3775046"/>
                </a:lnTo>
                <a:lnTo>
                  <a:pt x="1241571" y="3808602"/>
                </a:lnTo>
                <a:lnTo>
                  <a:pt x="1073791" y="3800213"/>
                </a:lnTo>
                <a:lnTo>
                  <a:pt x="1073791" y="3909270"/>
                </a:lnTo>
                <a:lnTo>
                  <a:pt x="931178" y="3984771"/>
                </a:lnTo>
                <a:lnTo>
                  <a:pt x="721454" y="4228052"/>
                </a:lnTo>
                <a:lnTo>
                  <a:pt x="545285" y="4269997"/>
                </a:lnTo>
                <a:lnTo>
                  <a:pt x="511729" y="4337109"/>
                </a:lnTo>
                <a:lnTo>
                  <a:pt x="318782" y="4244830"/>
                </a:lnTo>
                <a:lnTo>
                  <a:pt x="117446" y="4278386"/>
                </a:lnTo>
                <a:lnTo>
                  <a:pt x="394283" y="3900881"/>
                </a:lnTo>
                <a:lnTo>
                  <a:pt x="360727" y="3649211"/>
                </a:lnTo>
                <a:lnTo>
                  <a:pt x="369116" y="3489821"/>
                </a:lnTo>
                <a:lnTo>
                  <a:pt x="478173" y="3506599"/>
                </a:lnTo>
                <a:lnTo>
                  <a:pt x="394283" y="3372375"/>
                </a:lnTo>
                <a:lnTo>
                  <a:pt x="318782" y="3212984"/>
                </a:lnTo>
                <a:lnTo>
                  <a:pt x="436228" y="2986481"/>
                </a:lnTo>
                <a:lnTo>
                  <a:pt x="243281" y="3011648"/>
                </a:lnTo>
                <a:lnTo>
                  <a:pt x="184558" y="2818701"/>
                </a:lnTo>
                <a:lnTo>
                  <a:pt x="218114" y="2600588"/>
                </a:lnTo>
                <a:lnTo>
                  <a:pt x="109057" y="2533476"/>
                </a:lnTo>
                <a:lnTo>
                  <a:pt x="0" y="1870745"/>
                </a:lnTo>
                <a:lnTo>
                  <a:pt x="335560" y="1686188"/>
                </a:lnTo>
                <a:lnTo>
                  <a:pt x="553674" y="1266738"/>
                </a:lnTo>
                <a:lnTo>
                  <a:pt x="671120" y="1132514"/>
                </a:lnTo>
                <a:lnTo>
                  <a:pt x="545285" y="1082180"/>
                </a:lnTo>
                <a:lnTo>
                  <a:pt x="763399" y="645953"/>
                </a:lnTo>
                <a:lnTo>
                  <a:pt x="780177" y="142613"/>
                </a:lnTo>
                <a:close/>
              </a:path>
            </a:pathLst>
          </a:custGeom>
          <a:solidFill>
            <a:srgbClr val="FAA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a:extLst>
              <a:ext uri="{FF2B5EF4-FFF2-40B4-BE49-F238E27FC236}">
                <a16:creationId xmlns:a16="http://schemas.microsoft.com/office/drawing/2014/main" id="{73E527ED-248C-4C5F-B4B1-219FF5E822D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64485" y="4015553"/>
            <a:ext cx="1440000" cy="1440000"/>
          </a:xfrm>
          <a:prstGeom prst="rect">
            <a:avLst/>
          </a:prstGeom>
        </p:spPr>
      </p:pic>
      <p:pic>
        <p:nvPicPr>
          <p:cNvPr id="6" name="Picture 5">
            <a:extLst>
              <a:ext uri="{FF2B5EF4-FFF2-40B4-BE49-F238E27FC236}">
                <a16:creationId xmlns:a16="http://schemas.microsoft.com/office/drawing/2014/main" id="{F8C701B8-3DEE-42D3-A5C2-8FBAF81C0FA1}"/>
              </a:ext>
              <a:ext uri="{C183D7F6-B498-43B3-948B-1728B52AA6E4}">
                <adec:decorative xmlns:adec="http://schemas.microsoft.com/office/drawing/2017/decorative" val="1"/>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3560" r="36849" b="77204"/>
          <a:stretch/>
        </p:blipFill>
        <p:spPr>
          <a:xfrm>
            <a:off x="10559640" y="5854700"/>
            <a:ext cx="1481952" cy="802489"/>
          </a:xfrm>
          <a:prstGeom prst="rect">
            <a:avLst/>
          </a:prstGeom>
        </p:spPr>
      </p:pic>
    </p:spTree>
    <p:extLst>
      <p:ext uri="{BB962C8B-B14F-4D97-AF65-F5344CB8AC3E}">
        <p14:creationId xmlns:p14="http://schemas.microsoft.com/office/powerpoint/2010/main" val="2984829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231990-4762-4713-B4B5-0DF1954EB914}"/>
              </a:ext>
              <a:ext uri="{C183D7F6-B498-43B3-948B-1728B52AA6E4}">
                <adec:decorative xmlns:adec="http://schemas.microsoft.com/office/drawing/2017/decorative" val="1"/>
              </a:ext>
            </a:extLst>
          </p:cNvPr>
          <p:cNvSpPr/>
          <p:nvPr/>
        </p:nvSpPr>
        <p:spPr>
          <a:xfrm>
            <a:off x="0" y="-1"/>
            <a:ext cx="12192000" cy="11452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A2C4AB2-9442-4DBF-B47E-E7942D5B9666}"/>
              </a:ext>
            </a:extLst>
          </p:cNvPr>
          <p:cNvSpPr>
            <a:spLocks noGrp="1"/>
          </p:cNvSpPr>
          <p:nvPr>
            <p:ph type="title"/>
          </p:nvPr>
        </p:nvSpPr>
        <p:spPr>
          <a:xfrm>
            <a:off x="343195" y="202205"/>
            <a:ext cx="11200055" cy="786139"/>
          </a:xfrm>
        </p:spPr>
        <p:txBody>
          <a:bodyPr>
            <a:noAutofit/>
          </a:bodyPr>
          <a:lstStyle/>
          <a:p>
            <a:r>
              <a:rPr lang="en-US" sz="3200" b="1">
                <a:solidFill>
                  <a:schemeClr val="bg1"/>
                </a:solidFill>
                <a:latin typeface="Arial Black" panose="020B0A04020102020204" pitchFamily="34" charset="0"/>
                <a:cs typeface="Calibri Light"/>
              </a:rPr>
              <a:t>Lambeth’s strengths</a:t>
            </a:r>
            <a:endParaRPr lang="en-GB" sz="3200">
              <a:solidFill>
                <a:schemeClr val="bg1"/>
              </a:solidFill>
            </a:endParaRPr>
          </a:p>
        </p:txBody>
      </p:sp>
      <p:sp>
        <p:nvSpPr>
          <p:cNvPr id="46" name="Footer Placeholder 1">
            <a:extLst>
              <a:ext uri="{FF2B5EF4-FFF2-40B4-BE49-F238E27FC236}">
                <a16:creationId xmlns:a16="http://schemas.microsoft.com/office/drawing/2014/main" id="{E458B362-248A-49D3-AE61-2635AC89FA3F}"/>
              </a:ext>
            </a:extLst>
          </p:cNvPr>
          <p:cNvSpPr txBox="1">
            <a:spLocks/>
          </p:cNvSpPr>
          <p:nvPr/>
        </p:nvSpPr>
        <p:spPr>
          <a:xfrm>
            <a:off x="0" y="6607600"/>
            <a:ext cx="10777678" cy="250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b="1">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Q. </a:t>
            </a:r>
            <a:r>
              <a:rPr lang="en-US" sz="1000">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Thinking about living in Lambeth, what are the most important things that make Lambeth a good place to live? </a:t>
            </a:r>
            <a:r>
              <a:rPr lang="en-US" sz="1000" b="1">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Base</a:t>
            </a:r>
            <a:r>
              <a:rPr lang="en-US" sz="1000">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 all respondents in group B who identified a preference (888)</a:t>
            </a:r>
            <a:br>
              <a:rPr lang="en-US" sz="1000">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br>
            <a:endParaRPr lang="en-US" sz="1000">
              <a:solidFill>
                <a:srgbClr val="F2F2F2">
                  <a:lumMod val="10000"/>
                </a:srgbClr>
              </a:solidFill>
              <a:latin typeface="Arial" panose="020B0604020202020204" pitchFamily="34" charset="0"/>
              <a:ea typeface="Verdana" panose="020B0604030504040204" pitchFamily="34" charset="0"/>
              <a:cs typeface="Arial" panose="020B0604020202020204" pitchFamily="34" charset="0"/>
            </a:endParaRPr>
          </a:p>
        </p:txBody>
      </p:sp>
      <p:sp>
        <p:nvSpPr>
          <p:cNvPr id="4" name="TextBox 3">
            <a:extLst>
              <a:ext uri="{FF2B5EF4-FFF2-40B4-BE49-F238E27FC236}">
                <a16:creationId xmlns:a16="http://schemas.microsoft.com/office/drawing/2014/main" id="{7E4CB4A7-6D00-4658-A1EF-CA1D834F1BFE}"/>
              </a:ext>
            </a:extLst>
          </p:cNvPr>
          <p:cNvSpPr txBox="1"/>
          <p:nvPr/>
        </p:nvSpPr>
        <p:spPr>
          <a:xfrm>
            <a:off x="284471" y="1265717"/>
            <a:ext cx="11505611" cy="830997"/>
          </a:xfrm>
          <a:prstGeom prst="rect">
            <a:avLst/>
          </a:prstGeom>
          <a:noFill/>
        </p:spPr>
        <p:txBody>
          <a:bodyPr wrap="square" rtlCol="0">
            <a:spAutoFit/>
          </a:bodyPr>
          <a:lstStyle/>
          <a:p>
            <a:r>
              <a:rPr lang="en-GB" sz="1600" b="1">
                <a:solidFill>
                  <a:srgbClr val="002060"/>
                </a:solidFill>
                <a:latin typeface="Arial" panose="020B0604020202020204" pitchFamily="34" charset="0"/>
                <a:cs typeface="Arial" panose="020B0604020202020204" pitchFamily="34" charset="0"/>
              </a:rPr>
              <a:t>The top three factors that residents feel make Lambeth a good place to live are unchanged from 2022 </a:t>
            </a:r>
            <a:r>
              <a:rPr lang="en-GB" sz="1600">
                <a:latin typeface="Arial" panose="020B0604020202020204" pitchFamily="34" charset="0"/>
                <a:cs typeface="Arial" panose="020B0604020202020204" pitchFamily="34" charset="0"/>
              </a:rPr>
              <a:t>– public transport, parks, and the borough’s diverse and multicultural communities. The only significant change is a rise in the perceived importance of the borough’s education provision.</a:t>
            </a:r>
            <a:endParaRPr lang="en-GB" sz="1600" b="1">
              <a:latin typeface="Arial" panose="020B0604020202020204" pitchFamily="34" charset="0"/>
              <a:cs typeface="Arial" panose="020B0604020202020204" pitchFamily="34" charset="0"/>
            </a:endParaRPr>
          </a:p>
        </p:txBody>
      </p:sp>
      <p:cxnSp>
        <p:nvCxnSpPr>
          <p:cNvPr id="95" name="Straight Connector 94">
            <a:extLst>
              <a:ext uri="{FF2B5EF4-FFF2-40B4-BE49-F238E27FC236}">
                <a16:creationId xmlns:a16="http://schemas.microsoft.com/office/drawing/2014/main" id="{A8CF1DD4-EA6F-49E4-80F1-547446BE9C77}"/>
              </a:ext>
              <a:ext uri="{C183D7F6-B498-43B3-948B-1728B52AA6E4}">
                <adec:decorative xmlns:adec="http://schemas.microsoft.com/office/drawing/2017/decorative" val="1"/>
              </a:ext>
            </a:extLst>
          </p:cNvPr>
          <p:cNvCxnSpPr>
            <a:cxnSpLocks/>
          </p:cNvCxnSpPr>
          <p:nvPr/>
        </p:nvCxnSpPr>
        <p:spPr>
          <a:xfrm flipV="1">
            <a:off x="343196" y="2222234"/>
            <a:ext cx="11564333" cy="29965"/>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9" name="Chart 28">
            <a:extLst>
              <a:ext uri="{FF2B5EF4-FFF2-40B4-BE49-F238E27FC236}">
                <a16:creationId xmlns:a16="http://schemas.microsoft.com/office/drawing/2014/main" id="{2F8D3077-64AF-4A4C-A322-E1BB37FA4C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64492718"/>
              </p:ext>
            </p:extLst>
          </p:nvPr>
        </p:nvGraphicFramePr>
        <p:xfrm>
          <a:off x="1327351" y="2341623"/>
          <a:ext cx="10580177" cy="437037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D7F390B0-0FC1-4548-8250-B26AA49D389A}"/>
              </a:ext>
              <a:ext uri="{C183D7F6-B498-43B3-948B-1728B52AA6E4}">
                <adec:decorative xmlns:adec="http://schemas.microsoft.com/office/drawing/2017/decorative" val="1"/>
              </a:ext>
            </a:extLst>
          </p:cNvPr>
          <p:cNvSpPr txBox="1"/>
          <p:nvPr/>
        </p:nvSpPr>
        <p:spPr>
          <a:xfrm>
            <a:off x="11224609" y="2395709"/>
            <a:ext cx="772969" cy="246221"/>
          </a:xfrm>
          <a:prstGeom prst="rect">
            <a:avLst/>
          </a:prstGeom>
          <a:noFill/>
        </p:spPr>
        <p:txBody>
          <a:bodyPr wrap="none" rtlCol="0">
            <a:spAutoFit/>
          </a:bodyPr>
          <a:lstStyle/>
          <a:p>
            <a:r>
              <a:rPr lang="en-GB" sz="1000" b="1">
                <a:solidFill>
                  <a:schemeClr val="bg1">
                    <a:lumMod val="50000"/>
                  </a:schemeClr>
                </a:solidFill>
                <a:latin typeface="Arial" panose="020B0604020202020204" pitchFamily="34" charset="0"/>
                <a:cs typeface="Arial" panose="020B0604020202020204" pitchFamily="34" charset="0"/>
              </a:rPr>
              <a:t>ARS 2022</a:t>
            </a:r>
          </a:p>
        </p:txBody>
      </p:sp>
      <p:grpSp>
        <p:nvGrpSpPr>
          <p:cNvPr id="16" name="Group 15">
            <a:extLst>
              <a:ext uri="{FF2B5EF4-FFF2-40B4-BE49-F238E27FC236}">
                <a16:creationId xmlns:a16="http://schemas.microsoft.com/office/drawing/2014/main" id="{7FB2A18E-8133-4BB2-A9D3-17BBE18CC8EC}"/>
              </a:ext>
              <a:ext uri="{C183D7F6-B498-43B3-948B-1728B52AA6E4}">
                <adec:decorative xmlns:adec="http://schemas.microsoft.com/office/drawing/2017/decorative" val="1"/>
              </a:ext>
            </a:extLst>
          </p:cNvPr>
          <p:cNvGrpSpPr/>
          <p:nvPr/>
        </p:nvGrpSpPr>
        <p:grpSpPr>
          <a:xfrm>
            <a:off x="1752909" y="2496620"/>
            <a:ext cx="432982" cy="409970"/>
            <a:chOff x="1733456" y="2448336"/>
            <a:chExt cx="505328" cy="478471"/>
          </a:xfrm>
        </p:grpSpPr>
        <p:pic>
          <p:nvPicPr>
            <p:cNvPr id="10" name="Picture 9" descr="Shape&#10;&#10;Description automatically generated with low confidence">
              <a:extLst>
                <a:ext uri="{FF2B5EF4-FFF2-40B4-BE49-F238E27FC236}">
                  <a16:creationId xmlns:a16="http://schemas.microsoft.com/office/drawing/2014/main" id="{F0D55F99-FCF3-44ED-BDA2-6ABE45E52E18}"/>
                </a:ext>
              </a:extLst>
            </p:cNvPr>
            <p:cNvPicPr>
              <a:picLocks noChangeAspect="1"/>
            </p:cNvPicPr>
            <p:nvPr/>
          </p:nvPicPr>
          <p:blipFill rotWithShape="1">
            <a:blip r:embed="rId4">
              <a:extLst>
                <a:ext uri="{28A0092B-C50C-407E-A947-70E740481C1C}">
                  <a14:useLocalDpi xmlns:a14="http://schemas.microsoft.com/office/drawing/2010/main" val="0"/>
                </a:ext>
              </a:extLst>
            </a:blip>
            <a:srcRect l="28441" r="28441" b="18346"/>
            <a:stretch/>
          </p:blipFill>
          <p:spPr>
            <a:xfrm>
              <a:off x="1986120" y="2448336"/>
              <a:ext cx="252664" cy="478471"/>
            </a:xfrm>
            <a:prstGeom prst="rect">
              <a:avLst/>
            </a:prstGeom>
          </p:spPr>
        </p:pic>
        <p:pic>
          <p:nvPicPr>
            <p:cNvPr id="36" name="Picture 35" descr="Shape&#10;&#10;Description automatically generated with low confidence">
              <a:extLst>
                <a:ext uri="{FF2B5EF4-FFF2-40B4-BE49-F238E27FC236}">
                  <a16:creationId xmlns:a16="http://schemas.microsoft.com/office/drawing/2014/main" id="{49016FDF-8CB2-4299-B490-CF3083A7DFD6}"/>
                </a:ext>
              </a:extLst>
            </p:cNvPr>
            <p:cNvPicPr>
              <a:picLocks noChangeAspect="1"/>
            </p:cNvPicPr>
            <p:nvPr/>
          </p:nvPicPr>
          <p:blipFill rotWithShape="1">
            <a:blip r:embed="rId4">
              <a:extLst>
                <a:ext uri="{28A0092B-C50C-407E-A947-70E740481C1C}">
                  <a14:useLocalDpi xmlns:a14="http://schemas.microsoft.com/office/drawing/2010/main" val="0"/>
                </a:ext>
              </a:extLst>
            </a:blip>
            <a:srcRect l="28441" r="28441" b="18346"/>
            <a:stretch/>
          </p:blipFill>
          <p:spPr>
            <a:xfrm>
              <a:off x="1733456" y="2448336"/>
              <a:ext cx="252664" cy="478471"/>
            </a:xfrm>
            <a:prstGeom prst="rect">
              <a:avLst/>
            </a:prstGeom>
          </p:spPr>
        </p:pic>
      </p:grpSp>
      <p:pic>
        <p:nvPicPr>
          <p:cNvPr id="12" name="Picture 11">
            <a:extLst>
              <a:ext uri="{FF2B5EF4-FFF2-40B4-BE49-F238E27FC236}">
                <a16:creationId xmlns:a16="http://schemas.microsoft.com/office/drawing/2014/main" id="{5ACDBE17-B583-4E30-AE78-CF358B54029D}"/>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13340" r="13340" b="26123"/>
          <a:stretch/>
        </p:blipFill>
        <p:spPr>
          <a:xfrm>
            <a:off x="1115728" y="2989042"/>
            <a:ext cx="385055" cy="387981"/>
          </a:xfrm>
          <a:prstGeom prst="rect">
            <a:avLst/>
          </a:prstGeom>
        </p:spPr>
      </p:pic>
      <p:pic>
        <p:nvPicPr>
          <p:cNvPr id="38" name="Picture 37">
            <a:extLst>
              <a:ext uri="{FF2B5EF4-FFF2-40B4-BE49-F238E27FC236}">
                <a16:creationId xmlns:a16="http://schemas.microsoft.com/office/drawing/2014/main" id="{E0F0C251-401D-4901-9746-59373A9FF0A9}"/>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14237" r="14237" b="22254"/>
          <a:stretch/>
        </p:blipFill>
        <p:spPr>
          <a:xfrm>
            <a:off x="1115728" y="3551435"/>
            <a:ext cx="385054" cy="418541"/>
          </a:xfrm>
          <a:prstGeom prst="rect">
            <a:avLst/>
          </a:prstGeom>
        </p:spPr>
      </p:pic>
      <p:pic>
        <p:nvPicPr>
          <p:cNvPr id="45" name="Picture 44">
            <a:extLst>
              <a:ext uri="{FF2B5EF4-FFF2-40B4-BE49-F238E27FC236}">
                <a16:creationId xmlns:a16="http://schemas.microsoft.com/office/drawing/2014/main" id="{1E9F7A42-0B5C-49E4-AD9E-5C98B495676F}"/>
              </a:ext>
              <a:ext uri="{C183D7F6-B498-43B3-948B-1728B52AA6E4}">
                <adec:decorative xmlns:adec="http://schemas.microsoft.com/office/drawing/2017/decorative" val="1"/>
              </a:ext>
            </a:extLst>
          </p:cNvPr>
          <p:cNvPicPr>
            <a:picLocks noChangeAspect="1"/>
          </p:cNvPicPr>
          <p:nvPr/>
        </p:nvPicPr>
        <p:blipFill rotWithShape="1">
          <a:blip r:embed="rId7">
            <a:extLst>
              <a:ext uri="{28A0092B-C50C-407E-A947-70E740481C1C}">
                <a14:useLocalDpi xmlns:a14="http://schemas.microsoft.com/office/drawing/2010/main" val="0"/>
              </a:ext>
            </a:extLst>
          </a:blip>
          <a:srcRect l="18265" r="18265" b="20720"/>
          <a:stretch/>
        </p:blipFill>
        <p:spPr>
          <a:xfrm>
            <a:off x="1869073" y="5065976"/>
            <a:ext cx="277418" cy="346524"/>
          </a:xfrm>
          <a:prstGeom prst="rect">
            <a:avLst/>
          </a:prstGeom>
        </p:spPr>
      </p:pic>
      <p:pic>
        <p:nvPicPr>
          <p:cNvPr id="18" name="Picture 17">
            <a:extLst>
              <a:ext uri="{FF2B5EF4-FFF2-40B4-BE49-F238E27FC236}">
                <a16:creationId xmlns:a16="http://schemas.microsoft.com/office/drawing/2014/main" id="{AA7324CF-6CE9-441D-B13C-AD0018B5FE23}"/>
              </a:ext>
              <a:ext uri="{C183D7F6-B498-43B3-948B-1728B52AA6E4}">
                <adec:decorative xmlns:adec="http://schemas.microsoft.com/office/drawing/2017/decorative" val="1"/>
              </a:ext>
            </a:extLst>
          </p:cNvPr>
          <p:cNvPicPr>
            <a:picLocks noChangeAspect="1"/>
          </p:cNvPicPr>
          <p:nvPr/>
        </p:nvPicPr>
        <p:blipFill rotWithShape="1">
          <a:blip r:embed="rId8">
            <a:extLst>
              <a:ext uri="{28A0092B-C50C-407E-A947-70E740481C1C}">
                <a14:useLocalDpi xmlns:a14="http://schemas.microsoft.com/office/drawing/2010/main" val="0"/>
              </a:ext>
            </a:extLst>
          </a:blip>
          <a:srcRect l="11693" t="1604" r="11693" b="21356"/>
          <a:stretch/>
        </p:blipFill>
        <p:spPr>
          <a:xfrm>
            <a:off x="1807048" y="4019275"/>
            <a:ext cx="416216" cy="418541"/>
          </a:xfrm>
          <a:prstGeom prst="rect">
            <a:avLst/>
          </a:prstGeom>
        </p:spPr>
      </p:pic>
      <p:grpSp>
        <p:nvGrpSpPr>
          <p:cNvPr id="25" name="Group 24">
            <a:extLst>
              <a:ext uri="{FF2B5EF4-FFF2-40B4-BE49-F238E27FC236}">
                <a16:creationId xmlns:a16="http://schemas.microsoft.com/office/drawing/2014/main" id="{3A527457-C092-4279-B719-8C18B0FB65BA}"/>
              </a:ext>
              <a:ext uri="{C183D7F6-B498-43B3-948B-1728B52AA6E4}">
                <adec:decorative xmlns:adec="http://schemas.microsoft.com/office/drawing/2017/decorative" val="1"/>
              </a:ext>
            </a:extLst>
          </p:cNvPr>
          <p:cNvGrpSpPr/>
          <p:nvPr/>
        </p:nvGrpSpPr>
        <p:grpSpPr>
          <a:xfrm>
            <a:off x="1861154" y="5602334"/>
            <a:ext cx="616899" cy="329750"/>
            <a:chOff x="1895171" y="5079447"/>
            <a:chExt cx="616899" cy="329750"/>
          </a:xfrm>
        </p:grpSpPr>
        <p:pic>
          <p:nvPicPr>
            <p:cNvPr id="20" name="Picture 19" descr="Shape&#10;&#10;Description automatically generated with low confidence">
              <a:extLst>
                <a:ext uri="{FF2B5EF4-FFF2-40B4-BE49-F238E27FC236}">
                  <a16:creationId xmlns:a16="http://schemas.microsoft.com/office/drawing/2014/main" id="{4F5C8D19-282F-4D8C-969D-507AE7A03DDA}"/>
                </a:ext>
              </a:extLst>
            </p:cNvPr>
            <p:cNvPicPr>
              <a:picLocks noChangeAspect="1"/>
            </p:cNvPicPr>
            <p:nvPr/>
          </p:nvPicPr>
          <p:blipFill rotWithShape="1">
            <a:blip r:embed="rId9">
              <a:extLst>
                <a:ext uri="{28A0092B-C50C-407E-A947-70E740481C1C}">
                  <a14:useLocalDpi xmlns:a14="http://schemas.microsoft.com/office/drawing/2010/main" val="0"/>
                </a:ext>
              </a:extLst>
            </a:blip>
            <a:srcRect l="14195" t="16428" r="14195" b="36249"/>
            <a:stretch/>
          </p:blipFill>
          <p:spPr>
            <a:xfrm>
              <a:off x="2013094" y="5079447"/>
              <a:ext cx="498976" cy="329750"/>
            </a:xfrm>
            <a:prstGeom prst="rect">
              <a:avLst/>
            </a:prstGeom>
          </p:spPr>
        </p:pic>
        <p:pic>
          <p:nvPicPr>
            <p:cNvPr id="22" name="Picture 21" descr="Shape&#10;&#10;Description automatically generated with low confidence">
              <a:extLst>
                <a:ext uri="{FF2B5EF4-FFF2-40B4-BE49-F238E27FC236}">
                  <a16:creationId xmlns:a16="http://schemas.microsoft.com/office/drawing/2014/main" id="{A7C2387F-B268-4A22-9FF7-E36E15CAD308}"/>
                </a:ext>
              </a:extLst>
            </p:cNvPr>
            <p:cNvPicPr>
              <a:picLocks noChangeAspect="1"/>
            </p:cNvPicPr>
            <p:nvPr/>
          </p:nvPicPr>
          <p:blipFill rotWithShape="1">
            <a:blip r:embed="rId10">
              <a:extLst>
                <a:ext uri="{28A0092B-C50C-407E-A947-70E740481C1C}">
                  <a14:useLocalDpi xmlns:a14="http://schemas.microsoft.com/office/drawing/2010/main" val="0"/>
                </a:ext>
              </a:extLst>
            </a:blip>
            <a:srcRect l="22100" t="4301" r="22100" b="24775"/>
            <a:stretch/>
          </p:blipFill>
          <p:spPr>
            <a:xfrm>
              <a:off x="1895171" y="5093342"/>
              <a:ext cx="197006" cy="250400"/>
            </a:xfrm>
            <a:prstGeom prst="rect">
              <a:avLst/>
            </a:prstGeom>
          </p:spPr>
        </p:pic>
      </p:grpSp>
      <p:pic>
        <p:nvPicPr>
          <p:cNvPr id="27" name="Picture 26">
            <a:extLst>
              <a:ext uri="{FF2B5EF4-FFF2-40B4-BE49-F238E27FC236}">
                <a16:creationId xmlns:a16="http://schemas.microsoft.com/office/drawing/2014/main" id="{94152395-C7D4-4974-AC20-0FE58307D7B2}"/>
              </a:ext>
              <a:ext uri="{C183D7F6-B498-43B3-948B-1728B52AA6E4}">
                <adec:decorative xmlns:adec="http://schemas.microsoft.com/office/drawing/2017/decorative" val="1"/>
              </a:ext>
            </a:extLst>
          </p:cNvPr>
          <p:cNvPicPr>
            <a:picLocks noChangeAspect="1"/>
          </p:cNvPicPr>
          <p:nvPr/>
        </p:nvPicPr>
        <p:blipFill rotWithShape="1">
          <a:blip r:embed="rId11">
            <a:extLst>
              <a:ext uri="{28A0092B-C50C-407E-A947-70E740481C1C}">
                <a14:useLocalDpi xmlns:a14="http://schemas.microsoft.com/office/drawing/2010/main" val="0"/>
              </a:ext>
            </a:extLst>
          </a:blip>
          <a:srcRect l="12160" r="12160" b="21282"/>
          <a:stretch/>
        </p:blipFill>
        <p:spPr>
          <a:xfrm>
            <a:off x="1725010" y="4582171"/>
            <a:ext cx="333150" cy="346525"/>
          </a:xfrm>
          <a:prstGeom prst="rect">
            <a:avLst/>
          </a:prstGeom>
        </p:spPr>
      </p:pic>
      <p:pic>
        <p:nvPicPr>
          <p:cNvPr id="6" name="Graphic 5">
            <a:extLst>
              <a:ext uri="{FF2B5EF4-FFF2-40B4-BE49-F238E27FC236}">
                <a16:creationId xmlns:a16="http://schemas.microsoft.com/office/drawing/2014/main" id="{3C4AE749-5E2B-4AE6-A093-F6E8F3CAAAEB}"/>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491911" y="6004602"/>
            <a:ext cx="515622" cy="515622"/>
          </a:xfrm>
          <a:prstGeom prst="rect">
            <a:avLst/>
          </a:prstGeom>
        </p:spPr>
      </p:pic>
    </p:spTree>
    <p:extLst>
      <p:ext uri="{BB962C8B-B14F-4D97-AF65-F5344CB8AC3E}">
        <p14:creationId xmlns:p14="http://schemas.microsoft.com/office/powerpoint/2010/main" val="3676053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231990-4762-4713-B4B5-0DF1954EB914}"/>
              </a:ext>
              <a:ext uri="{C183D7F6-B498-43B3-948B-1728B52AA6E4}">
                <adec:decorative xmlns:adec="http://schemas.microsoft.com/office/drawing/2017/decorative" val="1"/>
              </a:ext>
            </a:extLst>
          </p:cNvPr>
          <p:cNvSpPr/>
          <p:nvPr/>
        </p:nvSpPr>
        <p:spPr>
          <a:xfrm>
            <a:off x="0" y="-1"/>
            <a:ext cx="12192000" cy="11452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A2C4AB2-9442-4DBF-B47E-E7942D5B9666}"/>
              </a:ext>
            </a:extLst>
          </p:cNvPr>
          <p:cNvSpPr>
            <a:spLocks noGrp="1"/>
          </p:cNvSpPr>
          <p:nvPr>
            <p:ph type="title"/>
          </p:nvPr>
        </p:nvSpPr>
        <p:spPr>
          <a:xfrm>
            <a:off x="343195" y="202205"/>
            <a:ext cx="11200055" cy="786139"/>
          </a:xfrm>
        </p:spPr>
        <p:txBody>
          <a:bodyPr>
            <a:noAutofit/>
          </a:bodyPr>
          <a:lstStyle/>
          <a:p>
            <a:r>
              <a:rPr lang="en-US" sz="3200" b="1">
                <a:solidFill>
                  <a:schemeClr val="bg1"/>
                </a:solidFill>
                <a:latin typeface="Arial Black" panose="020B0A04020102020204" pitchFamily="34" charset="0"/>
                <a:cs typeface="Calibri Light"/>
              </a:rPr>
              <a:t>Area satisfaction</a:t>
            </a:r>
            <a:endParaRPr lang="en-GB" sz="3200">
              <a:solidFill>
                <a:schemeClr val="bg1"/>
              </a:solidFill>
            </a:endParaRPr>
          </a:p>
        </p:txBody>
      </p:sp>
      <p:sp>
        <p:nvSpPr>
          <p:cNvPr id="46" name="Footer Placeholder 1">
            <a:extLst>
              <a:ext uri="{FF2B5EF4-FFF2-40B4-BE49-F238E27FC236}">
                <a16:creationId xmlns:a16="http://schemas.microsoft.com/office/drawing/2014/main" id="{E458B362-248A-49D3-AE61-2635AC89FA3F}"/>
              </a:ext>
            </a:extLst>
          </p:cNvPr>
          <p:cNvSpPr txBox="1">
            <a:spLocks/>
          </p:cNvSpPr>
          <p:nvPr/>
        </p:nvSpPr>
        <p:spPr>
          <a:xfrm>
            <a:off x="0" y="6607600"/>
            <a:ext cx="10777678" cy="250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b="1">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Q.  </a:t>
            </a:r>
            <a:r>
              <a:rPr lang="en-US" sz="1000">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Overall, how satisfied or dissatisfied are you with your local area as a place to live? </a:t>
            </a:r>
            <a:r>
              <a:rPr lang="en-US" sz="1000" b="1">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Base</a:t>
            </a:r>
            <a:r>
              <a:rPr lang="en-US" sz="1000">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 all respondents in group A (1,039). </a:t>
            </a:r>
          </a:p>
        </p:txBody>
      </p:sp>
      <p:sp>
        <p:nvSpPr>
          <p:cNvPr id="4" name="TextBox 3">
            <a:extLst>
              <a:ext uri="{FF2B5EF4-FFF2-40B4-BE49-F238E27FC236}">
                <a16:creationId xmlns:a16="http://schemas.microsoft.com/office/drawing/2014/main" id="{7E4CB4A7-6D00-4658-A1EF-CA1D834F1BFE}"/>
              </a:ext>
            </a:extLst>
          </p:cNvPr>
          <p:cNvSpPr txBox="1"/>
          <p:nvPr/>
        </p:nvSpPr>
        <p:spPr>
          <a:xfrm>
            <a:off x="343195" y="1288474"/>
            <a:ext cx="11564333" cy="584775"/>
          </a:xfrm>
          <a:prstGeom prst="rect">
            <a:avLst/>
          </a:prstGeom>
          <a:noFill/>
        </p:spPr>
        <p:txBody>
          <a:bodyPr wrap="square" rtlCol="0">
            <a:spAutoFit/>
          </a:bodyPr>
          <a:lstStyle/>
          <a:p>
            <a:r>
              <a:rPr lang="en-GB" sz="1600" b="1" dirty="0">
                <a:solidFill>
                  <a:srgbClr val="002060"/>
                </a:solidFill>
                <a:latin typeface="Arial" panose="020B0604020202020204" pitchFamily="34" charset="0"/>
                <a:cs typeface="Arial" panose="020B0604020202020204" pitchFamily="34" charset="0"/>
              </a:rPr>
              <a:t>Lambeth residents’ satisfaction with their local area has continued to decline year-on-year. Although satisfaction is below the national benchmark, it is still above the London benchmark.</a:t>
            </a:r>
            <a:endParaRPr lang="en-GB" sz="1600" b="1" dirty="0">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9A1FCF5E-AE5A-451C-AAE5-8FEBBE0FE0C2}"/>
              </a:ext>
            </a:extLst>
          </p:cNvPr>
          <p:cNvSpPr txBox="1"/>
          <p:nvPr/>
        </p:nvSpPr>
        <p:spPr>
          <a:xfrm>
            <a:off x="1302892" y="2429259"/>
            <a:ext cx="1281430" cy="646331"/>
          </a:xfrm>
          <a:prstGeom prst="rect">
            <a:avLst/>
          </a:prstGeom>
          <a:noFill/>
        </p:spPr>
        <p:txBody>
          <a:bodyPr wrap="square" rtlCol="0">
            <a:spAutoFit/>
          </a:bodyPr>
          <a:lstStyle/>
          <a:p>
            <a:r>
              <a:rPr lang="en-GB" sz="3600">
                <a:solidFill>
                  <a:srgbClr val="002060"/>
                </a:solidFill>
                <a:latin typeface="Arial Black" panose="020B0A04020102020204" pitchFamily="34" charset="0"/>
              </a:rPr>
              <a:t>68%</a:t>
            </a:r>
            <a:endParaRPr lang="en-GB" sz="3600">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8742916E-F36F-4D84-A141-DC57543301D3}"/>
              </a:ext>
            </a:extLst>
          </p:cNvPr>
          <p:cNvSpPr txBox="1"/>
          <p:nvPr/>
        </p:nvSpPr>
        <p:spPr>
          <a:xfrm>
            <a:off x="2500706" y="2412454"/>
            <a:ext cx="3851967" cy="646331"/>
          </a:xfrm>
          <a:prstGeom prst="rect">
            <a:avLst/>
          </a:prstGeom>
          <a:noFill/>
        </p:spPr>
        <p:txBody>
          <a:bodyPr wrap="square">
            <a:spAutoFit/>
          </a:bodyPr>
          <a:lstStyle/>
          <a:p>
            <a:r>
              <a:rPr lang="en-GB" sz="1800">
                <a:latin typeface="Arial" panose="020B0604020202020204" pitchFamily="34" charset="0"/>
                <a:cs typeface="Arial" panose="020B0604020202020204" pitchFamily="34" charset="0"/>
              </a:rPr>
              <a:t>are </a:t>
            </a:r>
            <a:r>
              <a:rPr lang="en-GB" sz="1800" b="1">
                <a:latin typeface="Arial" panose="020B0604020202020204" pitchFamily="34" charset="0"/>
                <a:cs typeface="Arial" panose="020B0604020202020204" pitchFamily="34" charset="0"/>
              </a:rPr>
              <a:t>satisfied with their local area </a:t>
            </a:r>
            <a:r>
              <a:rPr lang="en-GB" sz="1800">
                <a:latin typeface="Arial" panose="020B0604020202020204" pitchFamily="34" charset="0"/>
                <a:cs typeface="Arial" panose="020B0604020202020204" pitchFamily="34" charset="0"/>
              </a:rPr>
              <a:t>as a place to live</a:t>
            </a:r>
            <a:endParaRPr lang="en-GB"/>
          </a:p>
        </p:txBody>
      </p:sp>
      <p:grpSp>
        <p:nvGrpSpPr>
          <p:cNvPr id="24" name="Group 23">
            <a:extLst>
              <a:ext uri="{FF2B5EF4-FFF2-40B4-BE49-F238E27FC236}">
                <a16:creationId xmlns:a16="http://schemas.microsoft.com/office/drawing/2014/main" id="{A40BDEDC-C0B8-411E-8D90-8E14FFD9D32F}"/>
              </a:ext>
              <a:ext uri="{C183D7F6-B498-43B3-948B-1728B52AA6E4}">
                <adec:decorative xmlns:adec="http://schemas.microsoft.com/office/drawing/2017/decorative" val="1"/>
              </a:ext>
            </a:extLst>
          </p:cNvPr>
          <p:cNvGrpSpPr/>
          <p:nvPr/>
        </p:nvGrpSpPr>
        <p:grpSpPr>
          <a:xfrm>
            <a:off x="8430938" y="4958241"/>
            <a:ext cx="3476591" cy="1728048"/>
            <a:chOff x="7297349" y="4681057"/>
            <a:chExt cx="3476591" cy="1728048"/>
          </a:xfrm>
        </p:grpSpPr>
        <p:sp>
          <p:nvSpPr>
            <p:cNvPr id="7" name="Rectangle 6">
              <a:extLst>
                <a:ext uri="{FF2B5EF4-FFF2-40B4-BE49-F238E27FC236}">
                  <a16:creationId xmlns:a16="http://schemas.microsoft.com/office/drawing/2014/main" id="{E21E9CD7-F693-4A37-86B7-CC43FA261483}"/>
                </a:ext>
              </a:extLst>
            </p:cNvPr>
            <p:cNvSpPr/>
            <p:nvPr/>
          </p:nvSpPr>
          <p:spPr>
            <a:xfrm>
              <a:off x="7297349" y="4681057"/>
              <a:ext cx="3476591" cy="17280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432000" rtlCol="0" anchor="ctr"/>
            <a:lstStyle/>
            <a:p>
              <a:pPr lvl="2"/>
              <a:r>
                <a:rPr lang="en-GB" sz="1600" dirty="0">
                  <a:solidFill>
                    <a:schemeClr val="tx1"/>
                  </a:solidFill>
                  <a:latin typeface="Arial" panose="020B0604020202020204" pitchFamily="34" charset="0"/>
                  <a:cs typeface="Arial" panose="020B0604020202020204" pitchFamily="34" charset="0"/>
                </a:rPr>
                <a:t>vs London benchmark</a:t>
              </a:r>
            </a:p>
            <a:p>
              <a:pPr lvl="2" algn="r">
                <a:spcAft>
                  <a:spcPts val="2400"/>
                </a:spcAft>
              </a:pPr>
              <a:r>
                <a:rPr lang="en-GB" sz="1600" b="1" dirty="0">
                  <a:solidFill>
                    <a:srgbClr val="002060"/>
                  </a:solidFill>
                  <a:latin typeface="Arial" panose="020B0604020202020204" pitchFamily="34" charset="0"/>
                  <a:cs typeface="Arial" panose="020B0604020202020204" pitchFamily="34" charset="0"/>
                </a:rPr>
                <a:t>62% satisfied</a:t>
              </a:r>
              <a:endParaRPr lang="en-GB" sz="1600" dirty="0">
                <a:solidFill>
                  <a:schemeClr val="tx1"/>
                </a:solidFill>
                <a:latin typeface="Arial" panose="020B0604020202020204" pitchFamily="34" charset="0"/>
                <a:cs typeface="Arial" panose="020B0604020202020204" pitchFamily="34" charset="0"/>
              </a:endParaRPr>
            </a:p>
            <a:p>
              <a:pPr lvl="2"/>
              <a:r>
                <a:rPr lang="en-GB" sz="1600" dirty="0">
                  <a:solidFill>
                    <a:schemeClr val="tx1"/>
                  </a:solidFill>
                  <a:latin typeface="Arial" panose="020B0604020202020204" pitchFamily="34" charset="0"/>
                  <a:cs typeface="Arial" panose="020B0604020202020204" pitchFamily="34" charset="0"/>
                </a:rPr>
                <a:t>vs</a:t>
              </a:r>
              <a:r>
                <a:rPr lang="en-GB" sz="1600" b="1" dirty="0">
                  <a:solidFill>
                    <a:srgbClr val="DB504A"/>
                  </a:solidFill>
                  <a:latin typeface="Arial" panose="020B0604020202020204" pitchFamily="34" charset="0"/>
                  <a:cs typeface="Arial" panose="020B0604020202020204" pitchFamily="34" charset="0"/>
                </a:rPr>
                <a:t> </a:t>
              </a:r>
              <a:r>
                <a:rPr lang="en-GB" sz="1600" dirty="0">
                  <a:solidFill>
                    <a:schemeClr val="tx1"/>
                  </a:solidFill>
                  <a:latin typeface="Arial" panose="020B0604020202020204" pitchFamily="34" charset="0"/>
                  <a:cs typeface="Arial" panose="020B0604020202020204" pitchFamily="34" charset="0"/>
                </a:rPr>
                <a:t>national benchmark</a:t>
              </a:r>
            </a:p>
            <a:p>
              <a:pPr lvl="2" algn="r">
                <a:spcAft>
                  <a:spcPts val="1200"/>
                </a:spcAft>
              </a:pPr>
              <a:r>
                <a:rPr lang="en-GB" sz="1600" b="1" dirty="0">
                  <a:solidFill>
                    <a:srgbClr val="002060"/>
                  </a:solidFill>
                  <a:latin typeface="Arial" panose="020B0604020202020204" pitchFamily="34" charset="0"/>
                  <a:cs typeface="Arial" panose="020B0604020202020204" pitchFamily="34" charset="0"/>
                </a:rPr>
                <a:t>75% satisfied</a:t>
              </a:r>
            </a:p>
          </p:txBody>
        </p:sp>
        <p:sp>
          <p:nvSpPr>
            <p:cNvPr id="23" name="Free-form: Shape 22">
              <a:extLst>
                <a:ext uri="{FF2B5EF4-FFF2-40B4-BE49-F238E27FC236}">
                  <a16:creationId xmlns:a16="http://schemas.microsoft.com/office/drawing/2014/main" id="{E870F200-8742-45A7-92CF-E2A3413C75F1}"/>
                </a:ext>
              </a:extLst>
            </p:cNvPr>
            <p:cNvSpPr/>
            <p:nvPr/>
          </p:nvSpPr>
          <p:spPr>
            <a:xfrm>
              <a:off x="7470832" y="5597613"/>
              <a:ext cx="591067" cy="706346"/>
            </a:xfrm>
            <a:custGeom>
              <a:avLst/>
              <a:gdLst>
                <a:gd name="connsiteX0" fmla="*/ 805343 w 2365696"/>
                <a:gd name="connsiteY0" fmla="*/ 226503 h 2827090"/>
                <a:gd name="connsiteX1" fmla="*/ 1317072 w 2365696"/>
                <a:gd name="connsiteY1" fmla="*/ 0 h 2827090"/>
                <a:gd name="connsiteX2" fmla="*/ 1392573 w 2365696"/>
                <a:gd name="connsiteY2" fmla="*/ 184558 h 2827090"/>
                <a:gd name="connsiteX3" fmla="*/ 1400962 w 2365696"/>
                <a:gd name="connsiteY3" fmla="*/ 327171 h 2827090"/>
                <a:gd name="connsiteX4" fmla="*/ 1493241 w 2365696"/>
                <a:gd name="connsiteY4" fmla="*/ 436228 h 2827090"/>
                <a:gd name="connsiteX5" fmla="*/ 1619075 w 2365696"/>
                <a:gd name="connsiteY5" fmla="*/ 478173 h 2827090"/>
                <a:gd name="connsiteX6" fmla="*/ 1761688 w 2365696"/>
                <a:gd name="connsiteY6" fmla="*/ 645953 h 2827090"/>
                <a:gd name="connsiteX7" fmla="*/ 1795244 w 2365696"/>
                <a:gd name="connsiteY7" fmla="*/ 864067 h 2827090"/>
                <a:gd name="connsiteX8" fmla="*/ 1895912 w 2365696"/>
                <a:gd name="connsiteY8" fmla="*/ 939567 h 2827090"/>
                <a:gd name="connsiteX9" fmla="*/ 1686187 w 2365696"/>
                <a:gd name="connsiteY9" fmla="*/ 880845 h 2827090"/>
                <a:gd name="connsiteX10" fmla="*/ 1610686 w 2365696"/>
                <a:gd name="connsiteY10" fmla="*/ 906011 h 2827090"/>
                <a:gd name="connsiteX11" fmla="*/ 1711354 w 2365696"/>
                <a:gd name="connsiteY11" fmla="*/ 931178 h 2827090"/>
                <a:gd name="connsiteX12" fmla="*/ 1853967 w 2365696"/>
                <a:gd name="connsiteY12" fmla="*/ 1023457 h 2827090"/>
                <a:gd name="connsiteX13" fmla="*/ 1904301 w 2365696"/>
                <a:gd name="connsiteY13" fmla="*/ 1098958 h 2827090"/>
                <a:gd name="connsiteX14" fmla="*/ 1921079 w 2365696"/>
                <a:gd name="connsiteY14" fmla="*/ 1216404 h 2827090"/>
                <a:gd name="connsiteX15" fmla="*/ 1828800 w 2365696"/>
                <a:gd name="connsiteY15" fmla="*/ 1342239 h 2827090"/>
                <a:gd name="connsiteX16" fmla="*/ 1988191 w 2365696"/>
                <a:gd name="connsiteY16" fmla="*/ 1409351 h 2827090"/>
                <a:gd name="connsiteX17" fmla="*/ 2030136 w 2365696"/>
                <a:gd name="connsiteY17" fmla="*/ 1300294 h 2827090"/>
                <a:gd name="connsiteX18" fmla="*/ 2197916 w 2365696"/>
                <a:gd name="connsiteY18" fmla="*/ 1308683 h 2827090"/>
                <a:gd name="connsiteX19" fmla="*/ 2332140 w 2365696"/>
                <a:gd name="connsiteY19" fmla="*/ 1434518 h 2827090"/>
                <a:gd name="connsiteX20" fmla="*/ 2365696 w 2365696"/>
                <a:gd name="connsiteY20" fmla="*/ 1585520 h 2827090"/>
                <a:gd name="connsiteX21" fmla="*/ 2323751 w 2365696"/>
                <a:gd name="connsiteY21" fmla="*/ 1761689 h 2827090"/>
                <a:gd name="connsiteX22" fmla="*/ 2231472 w 2365696"/>
                <a:gd name="connsiteY22" fmla="*/ 1862356 h 2827090"/>
                <a:gd name="connsiteX23" fmla="*/ 2105637 w 2365696"/>
                <a:gd name="connsiteY23" fmla="*/ 1954635 h 2827090"/>
                <a:gd name="connsiteX24" fmla="*/ 1963024 w 2365696"/>
                <a:gd name="connsiteY24" fmla="*/ 2046914 h 2827090"/>
                <a:gd name="connsiteX25" fmla="*/ 2055303 w 2365696"/>
                <a:gd name="connsiteY25" fmla="*/ 2114026 h 2827090"/>
                <a:gd name="connsiteX26" fmla="*/ 2189527 w 2365696"/>
                <a:gd name="connsiteY26" fmla="*/ 2139193 h 2827090"/>
                <a:gd name="connsiteX27" fmla="*/ 2239861 w 2365696"/>
                <a:gd name="connsiteY27" fmla="*/ 2130804 h 2827090"/>
                <a:gd name="connsiteX28" fmla="*/ 2265028 w 2365696"/>
                <a:gd name="connsiteY28" fmla="*/ 2206305 h 2827090"/>
                <a:gd name="connsiteX29" fmla="*/ 2155971 w 2365696"/>
                <a:gd name="connsiteY29" fmla="*/ 2290195 h 2827090"/>
                <a:gd name="connsiteX30" fmla="*/ 2063692 w 2365696"/>
                <a:gd name="connsiteY30" fmla="*/ 2382474 h 2827090"/>
                <a:gd name="connsiteX31" fmla="*/ 1921079 w 2365696"/>
                <a:gd name="connsiteY31" fmla="*/ 2441197 h 2827090"/>
                <a:gd name="connsiteX32" fmla="*/ 1694576 w 2365696"/>
                <a:gd name="connsiteY32" fmla="*/ 2416030 h 2827090"/>
                <a:gd name="connsiteX33" fmla="*/ 1568741 w 2365696"/>
                <a:gd name="connsiteY33" fmla="*/ 2424419 h 2827090"/>
                <a:gd name="connsiteX34" fmla="*/ 1409351 w 2365696"/>
                <a:gd name="connsiteY34" fmla="*/ 2390863 h 2827090"/>
                <a:gd name="connsiteX35" fmla="*/ 1317072 w 2365696"/>
                <a:gd name="connsiteY35" fmla="*/ 2466364 h 2827090"/>
                <a:gd name="connsiteX36" fmla="*/ 1174459 w 2365696"/>
                <a:gd name="connsiteY36" fmla="*/ 2474753 h 2827090"/>
                <a:gd name="connsiteX37" fmla="*/ 1107347 w 2365696"/>
                <a:gd name="connsiteY37" fmla="*/ 2516698 h 2827090"/>
                <a:gd name="connsiteX38" fmla="*/ 947956 w 2365696"/>
                <a:gd name="connsiteY38" fmla="*/ 2466364 h 2827090"/>
                <a:gd name="connsiteX39" fmla="*/ 838899 w 2365696"/>
                <a:gd name="connsiteY39" fmla="*/ 2483142 h 2827090"/>
                <a:gd name="connsiteX40" fmla="*/ 671119 w 2365696"/>
                <a:gd name="connsiteY40" fmla="*/ 2541865 h 2827090"/>
                <a:gd name="connsiteX41" fmla="*/ 696286 w 2365696"/>
                <a:gd name="connsiteY41" fmla="*/ 2600588 h 2827090"/>
                <a:gd name="connsiteX42" fmla="*/ 612397 w 2365696"/>
                <a:gd name="connsiteY42" fmla="*/ 2692867 h 2827090"/>
                <a:gd name="connsiteX43" fmla="*/ 419450 w 2365696"/>
                <a:gd name="connsiteY43" fmla="*/ 2650922 h 2827090"/>
                <a:gd name="connsiteX44" fmla="*/ 234892 w 2365696"/>
                <a:gd name="connsiteY44" fmla="*/ 2650922 h 2827090"/>
                <a:gd name="connsiteX45" fmla="*/ 142613 w 2365696"/>
                <a:gd name="connsiteY45" fmla="*/ 2776756 h 2827090"/>
                <a:gd name="connsiteX46" fmla="*/ 142613 w 2365696"/>
                <a:gd name="connsiteY46" fmla="*/ 2827090 h 2827090"/>
                <a:gd name="connsiteX47" fmla="*/ 0 w 2365696"/>
                <a:gd name="connsiteY47" fmla="*/ 2776756 h 2827090"/>
                <a:gd name="connsiteX48" fmla="*/ 25167 w 2365696"/>
                <a:gd name="connsiteY48" fmla="*/ 2718033 h 2827090"/>
                <a:gd name="connsiteX49" fmla="*/ 125835 w 2365696"/>
                <a:gd name="connsiteY49" fmla="*/ 2701256 h 2827090"/>
                <a:gd name="connsiteX50" fmla="*/ 226503 w 2365696"/>
                <a:gd name="connsiteY50" fmla="*/ 2516698 h 2827090"/>
                <a:gd name="connsiteX51" fmla="*/ 352338 w 2365696"/>
                <a:gd name="connsiteY51" fmla="*/ 2416030 h 2827090"/>
                <a:gd name="connsiteX52" fmla="*/ 411061 w 2365696"/>
                <a:gd name="connsiteY52" fmla="*/ 2340529 h 2827090"/>
                <a:gd name="connsiteX53" fmla="*/ 461395 w 2365696"/>
                <a:gd name="connsiteY53" fmla="*/ 2214694 h 2827090"/>
                <a:gd name="connsiteX54" fmla="*/ 620786 w 2365696"/>
                <a:gd name="connsiteY54" fmla="*/ 2223083 h 2827090"/>
                <a:gd name="connsiteX55" fmla="*/ 780176 w 2365696"/>
                <a:gd name="connsiteY55" fmla="*/ 2231472 h 2827090"/>
                <a:gd name="connsiteX56" fmla="*/ 855677 w 2365696"/>
                <a:gd name="connsiteY56" fmla="*/ 2189527 h 2827090"/>
                <a:gd name="connsiteX57" fmla="*/ 906011 w 2365696"/>
                <a:gd name="connsiteY57" fmla="*/ 2122415 h 2827090"/>
                <a:gd name="connsiteX58" fmla="*/ 1057013 w 2365696"/>
                <a:gd name="connsiteY58" fmla="*/ 1921079 h 2827090"/>
                <a:gd name="connsiteX59" fmla="*/ 838899 w 2365696"/>
                <a:gd name="connsiteY59" fmla="*/ 2030136 h 2827090"/>
                <a:gd name="connsiteX60" fmla="*/ 780176 w 2365696"/>
                <a:gd name="connsiteY60" fmla="*/ 2122415 h 2827090"/>
                <a:gd name="connsiteX61" fmla="*/ 687897 w 2365696"/>
                <a:gd name="connsiteY61" fmla="*/ 2088859 h 2827090"/>
                <a:gd name="connsiteX62" fmla="*/ 578841 w 2365696"/>
                <a:gd name="connsiteY62" fmla="*/ 2004969 h 2827090"/>
                <a:gd name="connsiteX63" fmla="*/ 453006 w 2365696"/>
                <a:gd name="connsiteY63" fmla="*/ 2021747 h 2827090"/>
                <a:gd name="connsiteX64" fmla="*/ 427839 w 2365696"/>
                <a:gd name="connsiteY64" fmla="*/ 1963024 h 2827090"/>
                <a:gd name="connsiteX65" fmla="*/ 302004 w 2365696"/>
                <a:gd name="connsiteY65" fmla="*/ 1963024 h 2827090"/>
                <a:gd name="connsiteX66" fmla="*/ 226503 w 2365696"/>
                <a:gd name="connsiteY66" fmla="*/ 2004969 h 2827090"/>
                <a:gd name="connsiteX67" fmla="*/ 167780 w 2365696"/>
                <a:gd name="connsiteY67" fmla="*/ 1921079 h 2827090"/>
                <a:gd name="connsiteX68" fmla="*/ 151002 w 2365696"/>
                <a:gd name="connsiteY68" fmla="*/ 1845578 h 2827090"/>
                <a:gd name="connsiteX69" fmla="*/ 343949 w 2365696"/>
                <a:gd name="connsiteY69" fmla="*/ 1761689 h 2827090"/>
                <a:gd name="connsiteX70" fmla="*/ 444617 w 2365696"/>
                <a:gd name="connsiteY70" fmla="*/ 1669410 h 2827090"/>
                <a:gd name="connsiteX71" fmla="*/ 503340 w 2365696"/>
                <a:gd name="connsiteY71" fmla="*/ 1593909 h 2827090"/>
                <a:gd name="connsiteX72" fmla="*/ 520118 w 2365696"/>
                <a:gd name="connsiteY72" fmla="*/ 1484852 h 2827090"/>
                <a:gd name="connsiteX73" fmla="*/ 486562 w 2365696"/>
                <a:gd name="connsiteY73" fmla="*/ 1317072 h 2827090"/>
                <a:gd name="connsiteX74" fmla="*/ 318782 w 2365696"/>
                <a:gd name="connsiteY74" fmla="*/ 1384184 h 2827090"/>
                <a:gd name="connsiteX75" fmla="*/ 436228 w 2365696"/>
                <a:gd name="connsiteY75" fmla="*/ 1224793 h 2827090"/>
                <a:gd name="connsiteX76" fmla="*/ 369116 w 2365696"/>
                <a:gd name="connsiteY76" fmla="*/ 1124125 h 2827090"/>
                <a:gd name="connsiteX77" fmla="*/ 427839 w 2365696"/>
                <a:gd name="connsiteY77" fmla="*/ 1057013 h 2827090"/>
                <a:gd name="connsiteX78" fmla="*/ 469784 w 2365696"/>
                <a:gd name="connsiteY78" fmla="*/ 1082180 h 2827090"/>
                <a:gd name="connsiteX79" fmla="*/ 520118 w 2365696"/>
                <a:gd name="connsiteY79" fmla="*/ 1157681 h 2827090"/>
                <a:gd name="connsiteX80" fmla="*/ 604008 w 2365696"/>
                <a:gd name="connsiteY80" fmla="*/ 1115736 h 2827090"/>
                <a:gd name="connsiteX81" fmla="*/ 654341 w 2365696"/>
                <a:gd name="connsiteY81" fmla="*/ 1098958 h 2827090"/>
                <a:gd name="connsiteX82" fmla="*/ 738231 w 2365696"/>
                <a:gd name="connsiteY82" fmla="*/ 1107347 h 2827090"/>
                <a:gd name="connsiteX83" fmla="*/ 838899 w 2365696"/>
                <a:gd name="connsiteY83" fmla="*/ 1132514 h 2827090"/>
                <a:gd name="connsiteX84" fmla="*/ 922789 w 2365696"/>
                <a:gd name="connsiteY84" fmla="*/ 1082180 h 2827090"/>
                <a:gd name="connsiteX85" fmla="*/ 830510 w 2365696"/>
                <a:gd name="connsiteY85" fmla="*/ 981512 h 2827090"/>
                <a:gd name="connsiteX86" fmla="*/ 906011 w 2365696"/>
                <a:gd name="connsiteY86" fmla="*/ 897622 h 2827090"/>
                <a:gd name="connsiteX87" fmla="*/ 880844 w 2365696"/>
                <a:gd name="connsiteY87" fmla="*/ 796955 h 2827090"/>
                <a:gd name="connsiteX88" fmla="*/ 931178 w 2365696"/>
                <a:gd name="connsiteY88" fmla="*/ 687898 h 2827090"/>
                <a:gd name="connsiteX89" fmla="*/ 864066 w 2365696"/>
                <a:gd name="connsiteY89" fmla="*/ 620786 h 2827090"/>
                <a:gd name="connsiteX90" fmla="*/ 780176 w 2365696"/>
                <a:gd name="connsiteY90" fmla="*/ 637564 h 2827090"/>
                <a:gd name="connsiteX91" fmla="*/ 687897 w 2365696"/>
                <a:gd name="connsiteY91" fmla="*/ 511729 h 2827090"/>
                <a:gd name="connsiteX92" fmla="*/ 679508 w 2365696"/>
                <a:gd name="connsiteY92" fmla="*/ 377505 h 2827090"/>
                <a:gd name="connsiteX93" fmla="*/ 805343 w 2365696"/>
                <a:gd name="connsiteY93" fmla="*/ 226503 h 2827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365696" h="2827090">
                  <a:moveTo>
                    <a:pt x="805343" y="226503"/>
                  </a:moveTo>
                  <a:lnTo>
                    <a:pt x="1317072" y="0"/>
                  </a:lnTo>
                  <a:lnTo>
                    <a:pt x="1392573" y="184558"/>
                  </a:lnTo>
                  <a:lnTo>
                    <a:pt x="1400962" y="327171"/>
                  </a:lnTo>
                  <a:lnTo>
                    <a:pt x="1493241" y="436228"/>
                  </a:lnTo>
                  <a:lnTo>
                    <a:pt x="1619075" y="478173"/>
                  </a:lnTo>
                  <a:lnTo>
                    <a:pt x="1761688" y="645953"/>
                  </a:lnTo>
                  <a:lnTo>
                    <a:pt x="1795244" y="864067"/>
                  </a:lnTo>
                  <a:lnTo>
                    <a:pt x="1895912" y="939567"/>
                  </a:lnTo>
                  <a:lnTo>
                    <a:pt x="1686187" y="880845"/>
                  </a:lnTo>
                  <a:lnTo>
                    <a:pt x="1610686" y="906011"/>
                  </a:lnTo>
                  <a:lnTo>
                    <a:pt x="1711354" y="931178"/>
                  </a:lnTo>
                  <a:lnTo>
                    <a:pt x="1853967" y="1023457"/>
                  </a:lnTo>
                  <a:lnTo>
                    <a:pt x="1904301" y="1098958"/>
                  </a:lnTo>
                  <a:lnTo>
                    <a:pt x="1921079" y="1216404"/>
                  </a:lnTo>
                  <a:lnTo>
                    <a:pt x="1828800" y="1342239"/>
                  </a:lnTo>
                  <a:lnTo>
                    <a:pt x="1988191" y="1409351"/>
                  </a:lnTo>
                  <a:lnTo>
                    <a:pt x="2030136" y="1300294"/>
                  </a:lnTo>
                  <a:lnTo>
                    <a:pt x="2197916" y="1308683"/>
                  </a:lnTo>
                  <a:lnTo>
                    <a:pt x="2332140" y="1434518"/>
                  </a:lnTo>
                  <a:lnTo>
                    <a:pt x="2365696" y="1585520"/>
                  </a:lnTo>
                  <a:lnTo>
                    <a:pt x="2323751" y="1761689"/>
                  </a:lnTo>
                  <a:lnTo>
                    <a:pt x="2231472" y="1862356"/>
                  </a:lnTo>
                  <a:lnTo>
                    <a:pt x="2105637" y="1954635"/>
                  </a:lnTo>
                  <a:lnTo>
                    <a:pt x="1963024" y="2046914"/>
                  </a:lnTo>
                  <a:lnTo>
                    <a:pt x="2055303" y="2114026"/>
                  </a:lnTo>
                  <a:lnTo>
                    <a:pt x="2189527" y="2139193"/>
                  </a:lnTo>
                  <a:lnTo>
                    <a:pt x="2239861" y="2130804"/>
                  </a:lnTo>
                  <a:lnTo>
                    <a:pt x="2265028" y="2206305"/>
                  </a:lnTo>
                  <a:lnTo>
                    <a:pt x="2155971" y="2290195"/>
                  </a:lnTo>
                  <a:lnTo>
                    <a:pt x="2063692" y="2382474"/>
                  </a:lnTo>
                  <a:lnTo>
                    <a:pt x="1921079" y="2441197"/>
                  </a:lnTo>
                  <a:lnTo>
                    <a:pt x="1694576" y="2416030"/>
                  </a:lnTo>
                  <a:lnTo>
                    <a:pt x="1568741" y="2424419"/>
                  </a:lnTo>
                  <a:lnTo>
                    <a:pt x="1409351" y="2390863"/>
                  </a:lnTo>
                  <a:lnTo>
                    <a:pt x="1317072" y="2466364"/>
                  </a:lnTo>
                  <a:lnTo>
                    <a:pt x="1174459" y="2474753"/>
                  </a:lnTo>
                  <a:lnTo>
                    <a:pt x="1107347" y="2516698"/>
                  </a:lnTo>
                  <a:lnTo>
                    <a:pt x="947956" y="2466364"/>
                  </a:lnTo>
                  <a:lnTo>
                    <a:pt x="838899" y="2483142"/>
                  </a:lnTo>
                  <a:lnTo>
                    <a:pt x="671119" y="2541865"/>
                  </a:lnTo>
                  <a:lnTo>
                    <a:pt x="696286" y="2600588"/>
                  </a:lnTo>
                  <a:lnTo>
                    <a:pt x="612397" y="2692867"/>
                  </a:lnTo>
                  <a:lnTo>
                    <a:pt x="419450" y="2650922"/>
                  </a:lnTo>
                  <a:lnTo>
                    <a:pt x="234892" y="2650922"/>
                  </a:lnTo>
                  <a:lnTo>
                    <a:pt x="142613" y="2776756"/>
                  </a:lnTo>
                  <a:lnTo>
                    <a:pt x="142613" y="2827090"/>
                  </a:lnTo>
                  <a:lnTo>
                    <a:pt x="0" y="2776756"/>
                  </a:lnTo>
                  <a:lnTo>
                    <a:pt x="25167" y="2718033"/>
                  </a:lnTo>
                  <a:lnTo>
                    <a:pt x="125835" y="2701256"/>
                  </a:lnTo>
                  <a:lnTo>
                    <a:pt x="226503" y="2516698"/>
                  </a:lnTo>
                  <a:lnTo>
                    <a:pt x="352338" y="2416030"/>
                  </a:lnTo>
                  <a:lnTo>
                    <a:pt x="411061" y="2340529"/>
                  </a:lnTo>
                  <a:lnTo>
                    <a:pt x="461395" y="2214694"/>
                  </a:lnTo>
                  <a:lnTo>
                    <a:pt x="620786" y="2223083"/>
                  </a:lnTo>
                  <a:lnTo>
                    <a:pt x="780176" y="2231472"/>
                  </a:lnTo>
                  <a:lnTo>
                    <a:pt x="855677" y="2189527"/>
                  </a:lnTo>
                  <a:lnTo>
                    <a:pt x="906011" y="2122415"/>
                  </a:lnTo>
                  <a:lnTo>
                    <a:pt x="1057013" y="1921079"/>
                  </a:lnTo>
                  <a:lnTo>
                    <a:pt x="838899" y="2030136"/>
                  </a:lnTo>
                  <a:lnTo>
                    <a:pt x="780176" y="2122415"/>
                  </a:lnTo>
                  <a:lnTo>
                    <a:pt x="687897" y="2088859"/>
                  </a:lnTo>
                  <a:lnTo>
                    <a:pt x="578841" y="2004969"/>
                  </a:lnTo>
                  <a:lnTo>
                    <a:pt x="453006" y="2021747"/>
                  </a:lnTo>
                  <a:lnTo>
                    <a:pt x="427839" y="1963024"/>
                  </a:lnTo>
                  <a:lnTo>
                    <a:pt x="302004" y="1963024"/>
                  </a:lnTo>
                  <a:lnTo>
                    <a:pt x="226503" y="2004969"/>
                  </a:lnTo>
                  <a:lnTo>
                    <a:pt x="167780" y="1921079"/>
                  </a:lnTo>
                  <a:lnTo>
                    <a:pt x="151002" y="1845578"/>
                  </a:lnTo>
                  <a:lnTo>
                    <a:pt x="343949" y="1761689"/>
                  </a:lnTo>
                  <a:lnTo>
                    <a:pt x="444617" y="1669410"/>
                  </a:lnTo>
                  <a:lnTo>
                    <a:pt x="503340" y="1593909"/>
                  </a:lnTo>
                  <a:lnTo>
                    <a:pt x="520118" y="1484852"/>
                  </a:lnTo>
                  <a:lnTo>
                    <a:pt x="486562" y="1317072"/>
                  </a:lnTo>
                  <a:lnTo>
                    <a:pt x="318782" y="1384184"/>
                  </a:lnTo>
                  <a:lnTo>
                    <a:pt x="436228" y="1224793"/>
                  </a:lnTo>
                  <a:lnTo>
                    <a:pt x="369116" y="1124125"/>
                  </a:lnTo>
                  <a:lnTo>
                    <a:pt x="427839" y="1057013"/>
                  </a:lnTo>
                  <a:lnTo>
                    <a:pt x="469784" y="1082180"/>
                  </a:lnTo>
                  <a:lnTo>
                    <a:pt x="520118" y="1157681"/>
                  </a:lnTo>
                  <a:lnTo>
                    <a:pt x="604008" y="1115736"/>
                  </a:lnTo>
                  <a:lnTo>
                    <a:pt x="654341" y="1098958"/>
                  </a:lnTo>
                  <a:lnTo>
                    <a:pt x="738231" y="1107347"/>
                  </a:lnTo>
                  <a:lnTo>
                    <a:pt x="838899" y="1132514"/>
                  </a:lnTo>
                  <a:lnTo>
                    <a:pt x="922789" y="1082180"/>
                  </a:lnTo>
                  <a:lnTo>
                    <a:pt x="830510" y="981512"/>
                  </a:lnTo>
                  <a:lnTo>
                    <a:pt x="906011" y="897622"/>
                  </a:lnTo>
                  <a:lnTo>
                    <a:pt x="880844" y="796955"/>
                  </a:lnTo>
                  <a:lnTo>
                    <a:pt x="931178" y="687898"/>
                  </a:lnTo>
                  <a:lnTo>
                    <a:pt x="864066" y="620786"/>
                  </a:lnTo>
                  <a:lnTo>
                    <a:pt x="780176" y="637564"/>
                  </a:lnTo>
                  <a:lnTo>
                    <a:pt x="687897" y="511729"/>
                  </a:lnTo>
                  <a:lnTo>
                    <a:pt x="679508" y="377505"/>
                  </a:lnTo>
                  <a:lnTo>
                    <a:pt x="805343" y="226503"/>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F04B90DF-993A-4102-9593-9B5FB2EC9D29}"/>
                </a:ext>
              </a:extLst>
            </p:cNvPr>
            <p:cNvSpPr/>
            <p:nvPr/>
          </p:nvSpPr>
          <p:spPr>
            <a:xfrm>
              <a:off x="7438859" y="4895811"/>
              <a:ext cx="696017" cy="534674"/>
            </a:xfrm>
            <a:custGeom>
              <a:avLst/>
              <a:gdLst>
                <a:gd name="connsiteX0" fmla="*/ 33556 w 4957894"/>
                <a:gd name="connsiteY0" fmla="*/ 570451 h 3808602"/>
                <a:gd name="connsiteX1" fmla="*/ 268448 w 4957894"/>
                <a:gd name="connsiteY1" fmla="*/ 729842 h 3808602"/>
                <a:gd name="connsiteX2" fmla="*/ 377505 w 4957894"/>
                <a:gd name="connsiteY2" fmla="*/ 654341 h 3808602"/>
                <a:gd name="connsiteX3" fmla="*/ 595618 w 4957894"/>
                <a:gd name="connsiteY3" fmla="*/ 713064 h 3808602"/>
                <a:gd name="connsiteX4" fmla="*/ 1174459 w 4957894"/>
                <a:gd name="connsiteY4" fmla="*/ 469784 h 3808602"/>
                <a:gd name="connsiteX5" fmla="*/ 1191237 w 4957894"/>
                <a:gd name="connsiteY5" fmla="*/ 528507 h 3808602"/>
                <a:gd name="connsiteX6" fmla="*/ 1476462 w 4957894"/>
                <a:gd name="connsiteY6" fmla="*/ 444617 h 3808602"/>
                <a:gd name="connsiteX7" fmla="*/ 1568741 w 4957894"/>
                <a:gd name="connsiteY7" fmla="*/ 343949 h 3808602"/>
                <a:gd name="connsiteX8" fmla="*/ 1912690 w 4957894"/>
                <a:gd name="connsiteY8" fmla="*/ 209725 h 3808602"/>
                <a:gd name="connsiteX9" fmla="*/ 2021747 w 4957894"/>
                <a:gd name="connsiteY9" fmla="*/ 67112 h 3808602"/>
                <a:gd name="connsiteX10" fmla="*/ 2055303 w 4957894"/>
                <a:gd name="connsiteY10" fmla="*/ 0 h 3808602"/>
                <a:gd name="connsiteX11" fmla="*/ 2483141 w 4957894"/>
                <a:gd name="connsiteY11" fmla="*/ 8389 h 3808602"/>
                <a:gd name="connsiteX12" fmla="*/ 2743200 w 4957894"/>
                <a:gd name="connsiteY12" fmla="*/ 83890 h 3808602"/>
                <a:gd name="connsiteX13" fmla="*/ 2894202 w 4957894"/>
                <a:gd name="connsiteY13" fmla="*/ 67112 h 3808602"/>
                <a:gd name="connsiteX14" fmla="*/ 2952925 w 4957894"/>
                <a:gd name="connsiteY14" fmla="*/ 427839 h 3808602"/>
                <a:gd name="connsiteX15" fmla="*/ 3137483 w 4957894"/>
                <a:gd name="connsiteY15" fmla="*/ 494951 h 3808602"/>
                <a:gd name="connsiteX16" fmla="*/ 3162650 w 4957894"/>
                <a:gd name="connsiteY16" fmla="*/ 587229 h 3808602"/>
                <a:gd name="connsiteX17" fmla="*/ 3447875 w 4957894"/>
                <a:gd name="connsiteY17" fmla="*/ 796954 h 3808602"/>
                <a:gd name="connsiteX18" fmla="*/ 3640822 w 4957894"/>
                <a:gd name="connsiteY18" fmla="*/ 721453 h 3808602"/>
                <a:gd name="connsiteX19" fmla="*/ 3842158 w 4957894"/>
                <a:gd name="connsiteY19" fmla="*/ 645952 h 3808602"/>
                <a:gd name="connsiteX20" fmla="*/ 4152551 w 4957894"/>
                <a:gd name="connsiteY20" fmla="*/ 645952 h 3808602"/>
                <a:gd name="connsiteX21" fmla="*/ 4362275 w 4957894"/>
                <a:gd name="connsiteY21" fmla="*/ 578840 h 3808602"/>
                <a:gd name="connsiteX22" fmla="*/ 4563611 w 4957894"/>
                <a:gd name="connsiteY22" fmla="*/ 746620 h 3808602"/>
                <a:gd name="connsiteX23" fmla="*/ 4496499 w 4957894"/>
                <a:gd name="connsiteY23" fmla="*/ 822121 h 3808602"/>
                <a:gd name="connsiteX24" fmla="*/ 4613945 w 4957894"/>
                <a:gd name="connsiteY24" fmla="*/ 855677 h 3808602"/>
                <a:gd name="connsiteX25" fmla="*/ 4681057 w 4957894"/>
                <a:gd name="connsiteY25" fmla="*/ 1166070 h 3808602"/>
                <a:gd name="connsiteX26" fmla="*/ 4823670 w 4957894"/>
                <a:gd name="connsiteY26" fmla="*/ 1182848 h 3808602"/>
                <a:gd name="connsiteX27" fmla="*/ 4957894 w 4957894"/>
                <a:gd name="connsiteY27" fmla="*/ 1400962 h 3808602"/>
                <a:gd name="connsiteX28" fmla="*/ 4580389 w 4957894"/>
                <a:gd name="connsiteY28" fmla="*/ 1468073 h 3808602"/>
                <a:gd name="connsiteX29" fmla="*/ 4580389 w 4957894"/>
                <a:gd name="connsiteY29" fmla="*/ 1619075 h 3808602"/>
                <a:gd name="connsiteX30" fmla="*/ 4530055 w 4957894"/>
                <a:gd name="connsiteY30" fmla="*/ 1619075 h 3808602"/>
                <a:gd name="connsiteX31" fmla="*/ 4521666 w 4957894"/>
                <a:gd name="connsiteY31" fmla="*/ 1526796 h 3808602"/>
                <a:gd name="connsiteX32" fmla="*/ 4395831 w 4957894"/>
                <a:gd name="connsiteY32" fmla="*/ 1635853 h 3808602"/>
                <a:gd name="connsiteX33" fmla="*/ 4404220 w 4957894"/>
                <a:gd name="connsiteY33" fmla="*/ 1753299 h 3808602"/>
                <a:gd name="connsiteX34" fmla="*/ 4295163 w 4957894"/>
                <a:gd name="connsiteY34" fmla="*/ 1845578 h 3808602"/>
                <a:gd name="connsiteX35" fmla="*/ 4253218 w 4957894"/>
                <a:gd name="connsiteY35" fmla="*/ 1996580 h 3808602"/>
                <a:gd name="connsiteX36" fmla="*/ 4219662 w 4957894"/>
                <a:gd name="connsiteY36" fmla="*/ 2164360 h 3808602"/>
                <a:gd name="connsiteX37" fmla="*/ 4051883 w 4957894"/>
                <a:gd name="connsiteY37" fmla="*/ 2348918 h 3808602"/>
                <a:gd name="connsiteX38" fmla="*/ 3867325 w 4957894"/>
                <a:gd name="connsiteY38" fmla="*/ 2575420 h 3808602"/>
                <a:gd name="connsiteX39" fmla="*/ 3934437 w 4957894"/>
                <a:gd name="connsiteY39" fmla="*/ 2759978 h 3808602"/>
                <a:gd name="connsiteX40" fmla="*/ 3900881 w 4957894"/>
                <a:gd name="connsiteY40" fmla="*/ 3020037 h 3808602"/>
                <a:gd name="connsiteX41" fmla="*/ 3825380 w 4957894"/>
                <a:gd name="connsiteY41" fmla="*/ 3271707 h 3808602"/>
                <a:gd name="connsiteX42" fmla="*/ 3707934 w 4957894"/>
                <a:gd name="connsiteY42" fmla="*/ 3263318 h 3808602"/>
                <a:gd name="connsiteX43" fmla="*/ 3733101 w 4957894"/>
                <a:gd name="connsiteY43" fmla="*/ 3414319 h 3808602"/>
                <a:gd name="connsiteX44" fmla="*/ 3506598 w 4957894"/>
                <a:gd name="connsiteY44" fmla="*/ 3514987 h 3808602"/>
                <a:gd name="connsiteX45" fmla="*/ 3556932 w 4957894"/>
                <a:gd name="connsiteY45" fmla="*/ 3741490 h 3808602"/>
                <a:gd name="connsiteX46" fmla="*/ 3372374 w 4957894"/>
                <a:gd name="connsiteY46" fmla="*/ 3791824 h 3808602"/>
                <a:gd name="connsiteX47" fmla="*/ 3254928 w 4957894"/>
                <a:gd name="connsiteY47" fmla="*/ 3657600 h 3808602"/>
                <a:gd name="connsiteX48" fmla="*/ 3120705 w 4957894"/>
                <a:gd name="connsiteY48" fmla="*/ 3749879 h 3808602"/>
                <a:gd name="connsiteX49" fmla="*/ 3053593 w 4957894"/>
                <a:gd name="connsiteY49" fmla="*/ 3380763 h 3808602"/>
                <a:gd name="connsiteX50" fmla="*/ 2852257 w 4957894"/>
                <a:gd name="connsiteY50" fmla="*/ 3305262 h 3808602"/>
                <a:gd name="connsiteX51" fmla="*/ 2759978 w 4957894"/>
                <a:gd name="connsiteY51" fmla="*/ 3380763 h 3808602"/>
                <a:gd name="connsiteX52" fmla="*/ 2709644 w 4957894"/>
                <a:gd name="connsiteY52" fmla="*/ 3481431 h 3808602"/>
                <a:gd name="connsiteX53" fmla="*/ 2541864 w 4957894"/>
                <a:gd name="connsiteY53" fmla="*/ 3514987 h 3808602"/>
                <a:gd name="connsiteX54" fmla="*/ 2248250 w 4957894"/>
                <a:gd name="connsiteY54" fmla="*/ 3808602 h 3808602"/>
                <a:gd name="connsiteX55" fmla="*/ 2105637 w 4957894"/>
                <a:gd name="connsiteY55" fmla="*/ 3632433 h 3808602"/>
                <a:gd name="connsiteX56" fmla="*/ 2080470 w 4957894"/>
                <a:gd name="connsiteY56" fmla="*/ 3514987 h 3808602"/>
                <a:gd name="connsiteX57" fmla="*/ 1837189 w 4957894"/>
                <a:gd name="connsiteY57" fmla="*/ 3263318 h 3808602"/>
                <a:gd name="connsiteX58" fmla="*/ 1770077 w 4957894"/>
                <a:gd name="connsiteY58" fmla="*/ 3389152 h 3808602"/>
                <a:gd name="connsiteX59" fmla="*/ 1644242 w 4957894"/>
                <a:gd name="connsiteY59" fmla="*/ 3322040 h 3808602"/>
                <a:gd name="connsiteX60" fmla="*/ 1711354 w 4957894"/>
                <a:gd name="connsiteY60" fmla="*/ 3204595 h 3808602"/>
                <a:gd name="connsiteX61" fmla="*/ 1560352 w 4957894"/>
                <a:gd name="connsiteY61" fmla="*/ 2944536 h 3808602"/>
                <a:gd name="connsiteX62" fmla="*/ 1526796 w 4957894"/>
                <a:gd name="connsiteY62" fmla="*/ 2894202 h 3808602"/>
                <a:gd name="connsiteX63" fmla="*/ 1426128 w 4957894"/>
                <a:gd name="connsiteY63" fmla="*/ 2986481 h 3808602"/>
                <a:gd name="connsiteX64" fmla="*/ 1157681 w 4957894"/>
                <a:gd name="connsiteY64" fmla="*/ 3363985 h 3808602"/>
                <a:gd name="connsiteX65" fmla="*/ 1073791 w 4957894"/>
                <a:gd name="connsiteY65" fmla="*/ 3431097 h 3808602"/>
                <a:gd name="connsiteX66" fmla="*/ 1057013 w 4957894"/>
                <a:gd name="connsiteY66" fmla="*/ 3263318 h 3808602"/>
                <a:gd name="connsiteX67" fmla="*/ 1199626 w 4957894"/>
                <a:gd name="connsiteY67" fmla="*/ 2961314 h 3808602"/>
                <a:gd name="connsiteX68" fmla="*/ 1115736 w 4957894"/>
                <a:gd name="connsiteY68" fmla="*/ 2835479 h 3808602"/>
                <a:gd name="connsiteX69" fmla="*/ 906011 w 4957894"/>
                <a:gd name="connsiteY69" fmla="*/ 2659310 h 3808602"/>
                <a:gd name="connsiteX70" fmla="*/ 755009 w 4957894"/>
                <a:gd name="connsiteY70" fmla="*/ 2642532 h 3808602"/>
                <a:gd name="connsiteX71" fmla="*/ 671119 w 4957894"/>
                <a:gd name="connsiteY71" fmla="*/ 2550253 h 3808602"/>
                <a:gd name="connsiteX72" fmla="*/ 486562 w 4957894"/>
                <a:gd name="connsiteY72" fmla="*/ 2466363 h 3808602"/>
                <a:gd name="connsiteX73" fmla="*/ 285226 w 4957894"/>
                <a:gd name="connsiteY73" fmla="*/ 2365695 h 3808602"/>
                <a:gd name="connsiteX74" fmla="*/ 268448 w 4957894"/>
                <a:gd name="connsiteY74" fmla="*/ 2214694 h 3808602"/>
                <a:gd name="connsiteX75" fmla="*/ 0 w 4957894"/>
                <a:gd name="connsiteY75" fmla="*/ 2105637 h 3808602"/>
                <a:gd name="connsiteX76" fmla="*/ 151002 w 4957894"/>
                <a:gd name="connsiteY76" fmla="*/ 1761688 h 3808602"/>
                <a:gd name="connsiteX77" fmla="*/ 83890 w 4957894"/>
                <a:gd name="connsiteY77" fmla="*/ 1577130 h 3808602"/>
                <a:gd name="connsiteX78" fmla="*/ 100668 w 4957894"/>
                <a:gd name="connsiteY78" fmla="*/ 1359017 h 3808602"/>
                <a:gd name="connsiteX79" fmla="*/ 192947 w 4957894"/>
                <a:gd name="connsiteY79" fmla="*/ 1224793 h 3808602"/>
                <a:gd name="connsiteX80" fmla="*/ 125835 w 4957894"/>
                <a:gd name="connsiteY80" fmla="*/ 1065402 h 3808602"/>
                <a:gd name="connsiteX81" fmla="*/ 58723 w 4957894"/>
                <a:gd name="connsiteY81" fmla="*/ 889233 h 3808602"/>
                <a:gd name="connsiteX82" fmla="*/ 33556 w 4957894"/>
                <a:gd name="connsiteY82" fmla="*/ 570451 h 380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4957894" h="3808602">
                  <a:moveTo>
                    <a:pt x="33556" y="570451"/>
                  </a:moveTo>
                  <a:lnTo>
                    <a:pt x="268448" y="729842"/>
                  </a:lnTo>
                  <a:lnTo>
                    <a:pt x="377505" y="654341"/>
                  </a:lnTo>
                  <a:lnTo>
                    <a:pt x="595618" y="713064"/>
                  </a:lnTo>
                  <a:lnTo>
                    <a:pt x="1174459" y="469784"/>
                  </a:lnTo>
                  <a:lnTo>
                    <a:pt x="1191237" y="528507"/>
                  </a:lnTo>
                  <a:lnTo>
                    <a:pt x="1476462" y="444617"/>
                  </a:lnTo>
                  <a:lnTo>
                    <a:pt x="1568741" y="343949"/>
                  </a:lnTo>
                  <a:lnTo>
                    <a:pt x="1912690" y="209725"/>
                  </a:lnTo>
                  <a:lnTo>
                    <a:pt x="2021747" y="67112"/>
                  </a:lnTo>
                  <a:lnTo>
                    <a:pt x="2055303" y="0"/>
                  </a:lnTo>
                  <a:lnTo>
                    <a:pt x="2483141" y="8389"/>
                  </a:lnTo>
                  <a:lnTo>
                    <a:pt x="2743200" y="83890"/>
                  </a:lnTo>
                  <a:lnTo>
                    <a:pt x="2894202" y="67112"/>
                  </a:lnTo>
                  <a:lnTo>
                    <a:pt x="2952925" y="427839"/>
                  </a:lnTo>
                  <a:lnTo>
                    <a:pt x="3137483" y="494951"/>
                  </a:lnTo>
                  <a:lnTo>
                    <a:pt x="3162650" y="587229"/>
                  </a:lnTo>
                  <a:lnTo>
                    <a:pt x="3447875" y="796954"/>
                  </a:lnTo>
                  <a:lnTo>
                    <a:pt x="3640822" y="721453"/>
                  </a:lnTo>
                  <a:lnTo>
                    <a:pt x="3842158" y="645952"/>
                  </a:lnTo>
                  <a:lnTo>
                    <a:pt x="4152551" y="645952"/>
                  </a:lnTo>
                  <a:lnTo>
                    <a:pt x="4362275" y="578840"/>
                  </a:lnTo>
                  <a:lnTo>
                    <a:pt x="4563611" y="746620"/>
                  </a:lnTo>
                  <a:lnTo>
                    <a:pt x="4496499" y="822121"/>
                  </a:lnTo>
                  <a:lnTo>
                    <a:pt x="4613945" y="855677"/>
                  </a:lnTo>
                  <a:lnTo>
                    <a:pt x="4681057" y="1166070"/>
                  </a:lnTo>
                  <a:lnTo>
                    <a:pt x="4823670" y="1182848"/>
                  </a:lnTo>
                  <a:lnTo>
                    <a:pt x="4957894" y="1400962"/>
                  </a:lnTo>
                  <a:lnTo>
                    <a:pt x="4580389" y="1468073"/>
                  </a:lnTo>
                  <a:lnTo>
                    <a:pt x="4580389" y="1619075"/>
                  </a:lnTo>
                  <a:lnTo>
                    <a:pt x="4530055" y="1619075"/>
                  </a:lnTo>
                  <a:lnTo>
                    <a:pt x="4521666" y="1526796"/>
                  </a:lnTo>
                  <a:lnTo>
                    <a:pt x="4395831" y="1635853"/>
                  </a:lnTo>
                  <a:lnTo>
                    <a:pt x="4404220" y="1753299"/>
                  </a:lnTo>
                  <a:lnTo>
                    <a:pt x="4295163" y="1845578"/>
                  </a:lnTo>
                  <a:lnTo>
                    <a:pt x="4253218" y="1996580"/>
                  </a:lnTo>
                  <a:lnTo>
                    <a:pt x="4219662" y="2164360"/>
                  </a:lnTo>
                  <a:lnTo>
                    <a:pt x="4051883" y="2348918"/>
                  </a:lnTo>
                  <a:lnTo>
                    <a:pt x="3867325" y="2575420"/>
                  </a:lnTo>
                  <a:lnTo>
                    <a:pt x="3934437" y="2759978"/>
                  </a:lnTo>
                  <a:lnTo>
                    <a:pt x="3900881" y="3020037"/>
                  </a:lnTo>
                  <a:lnTo>
                    <a:pt x="3825380" y="3271707"/>
                  </a:lnTo>
                  <a:lnTo>
                    <a:pt x="3707934" y="3263318"/>
                  </a:lnTo>
                  <a:lnTo>
                    <a:pt x="3733101" y="3414319"/>
                  </a:lnTo>
                  <a:lnTo>
                    <a:pt x="3506598" y="3514987"/>
                  </a:lnTo>
                  <a:lnTo>
                    <a:pt x="3556932" y="3741490"/>
                  </a:lnTo>
                  <a:lnTo>
                    <a:pt x="3372374" y="3791824"/>
                  </a:lnTo>
                  <a:lnTo>
                    <a:pt x="3254928" y="3657600"/>
                  </a:lnTo>
                  <a:lnTo>
                    <a:pt x="3120705" y="3749879"/>
                  </a:lnTo>
                  <a:lnTo>
                    <a:pt x="3053593" y="3380763"/>
                  </a:lnTo>
                  <a:lnTo>
                    <a:pt x="2852257" y="3305262"/>
                  </a:lnTo>
                  <a:lnTo>
                    <a:pt x="2759978" y="3380763"/>
                  </a:lnTo>
                  <a:lnTo>
                    <a:pt x="2709644" y="3481431"/>
                  </a:lnTo>
                  <a:lnTo>
                    <a:pt x="2541864" y="3514987"/>
                  </a:lnTo>
                  <a:lnTo>
                    <a:pt x="2248250" y="3808602"/>
                  </a:lnTo>
                  <a:lnTo>
                    <a:pt x="2105637" y="3632433"/>
                  </a:lnTo>
                  <a:lnTo>
                    <a:pt x="2080470" y="3514987"/>
                  </a:lnTo>
                  <a:lnTo>
                    <a:pt x="1837189" y="3263318"/>
                  </a:lnTo>
                  <a:lnTo>
                    <a:pt x="1770077" y="3389152"/>
                  </a:lnTo>
                  <a:lnTo>
                    <a:pt x="1644242" y="3322040"/>
                  </a:lnTo>
                  <a:lnTo>
                    <a:pt x="1711354" y="3204595"/>
                  </a:lnTo>
                  <a:lnTo>
                    <a:pt x="1560352" y="2944536"/>
                  </a:lnTo>
                  <a:lnTo>
                    <a:pt x="1526796" y="2894202"/>
                  </a:lnTo>
                  <a:lnTo>
                    <a:pt x="1426128" y="2986481"/>
                  </a:lnTo>
                  <a:lnTo>
                    <a:pt x="1157681" y="3363985"/>
                  </a:lnTo>
                  <a:lnTo>
                    <a:pt x="1073791" y="3431097"/>
                  </a:lnTo>
                  <a:lnTo>
                    <a:pt x="1057013" y="3263318"/>
                  </a:lnTo>
                  <a:lnTo>
                    <a:pt x="1199626" y="2961314"/>
                  </a:lnTo>
                  <a:lnTo>
                    <a:pt x="1115736" y="2835479"/>
                  </a:lnTo>
                  <a:lnTo>
                    <a:pt x="906011" y="2659310"/>
                  </a:lnTo>
                  <a:lnTo>
                    <a:pt x="755009" y="2642532"/>
                  </a:lnTo>
                  <a:lnTo>
                    <a:pt x="671119" y="2550253"/>
                  </a:lnTo>
                  <a:lnTo>
                    <a:pt x="486562" y="2466363"/>
                  </a:lnTo>
                  <a:lnTo>
                    <a:pt x="285226" y="2365695"/>
                  </a:lnTo>
                  <a:lnTo>
                    <a:pt x="268448" y="2214694"/>
                  </a:lnTo>
                  <a:lnTo>
                    <a:pt x="0" y="2105637"/>
                  </a:lnTo>
                  <a:lnTo>
                    <a:pt x="151002" y="1761688"/>
                  </a:lnTo>
                  <a:lnTo>
                    <a:pt x="83890" y="1577130"/>
                  </a:lnTo>
                  <a:lnTo>
                    <a:pt x="100668" y="1359017"/>
                  </a:lnTo>
                  <a:lnTo>
                    <a:pt x="192947" y="1224793"/>
                  </a:lnTo>
                  <a:lnTo>
                    <a:pt x="125835" y="1065402"/>
                  </a:lnTo>
                  <a:lnTo>
                    <a:pt x="58723" y="889233"/>
                  </a:lnTo>
                  <a:lnTo>
                    <a:pt x="33556" y="570451"/>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9" name="Group 68">
              <a:extLst>
                <a:ext uri="{FF2B5EF4-FFF2-40B4-BE49-F238E27FC236}">
                  <a16:creationId xmlns:a16="http://schemas.microsoft.com/office/drawing/2014/main" id="{2E6D5BFE-060E-4410-91B8-67292D38DE8A}"/>
                </a:ext>
              </a:extLst>
            </p:cNvPr>
            <p:cNvGrpSpPr/>
            <p:nvPr/>
          </p:nvGrpSpPr>
          <p:grpSpPr>
            <a:xfrm>
              <a:off x="7596633" y="4978482"/>
              <a:ext cx="461475" cy="369332"/>
              <a:chOff x="7910818" y="4001398"/>
              <a:chExt cx="461475" cy="369332"/>
            </a:xfrm>
          </p:grpSpPr>
          <p:cxnSp>
            <p:nvCxnSpPr>
              <p:cNvPr id="70" name="Straight Arrow Connector 69">
                <a:extLst>
                  <a:ext uri="{FF2B5EF4-FFF2-40B4-BE49-F238E27FC236}">
                    <a16:creationId xmlns:a16="http://schemas.microsoft.com/office/drawing/2014/main" id="{BEB1B712-0C3F-491E-834C-0ABD760F260F}"/>
                  </a:ext>
                </a:extLst>
              </p:cNvPr>
              <p:cNvCxnSpPr>
                <a:cxnSpLocks/>
              </p:cNvCxnSpPr>
              <p:nvPr/>
            </p:nvCxnSpPr>
            <p:spPr>
              <a:xfrm flipV="1">
                <a:off x="7910818" y="4060868"/>
                <a:ext cx="0" cy="234892"/>
              </a:xfrm>
              <a:prstGeom prst="straightConnector1">
                <a:avLst/>
              </a:prstGeom>
              <a:ln w="38100">
                <a:solidFill>
                  <a:srgbClr val="008840"/>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C3E88DFB-FAF4-4380-907C-518A86781447}"/>
                  </a:ext>
                </a:extLst>
              </p:cNvPr>
              <p:cNvSpPr txBox="1"/>
              <p:nvPr/>
            </p:nvSpPr>
            <p:spPr>
              <a:xfrm>
                <a:off x="7924735" y="4001398"/>
                <a:ext cx="447558" cy="369332"/>
              </a:xfrm>
              <a:prstGeom prst="rect">
                <a:avLst/>
              </a:prstGeom>
              <a:noFill/>
            </p:spPr>
            <p:txBody>
              <a:bodyPr wrap="none" rtlCol="0">
                <a:spAutoFit/>
              </a:bodyPr>
              <a:lstStyle/>
              <a:p>
                <a:r>
                  <a:rPr lang="en-GB" b="1" dirty="0">
                    <a:solidFill>
                      <a:srgbClr val="008840"/>
                    </a:solidFill>
                    <a:latin typeface="Arial" panose="020B0604020202020204" pitchFamily="34" charset="0"/>
                    <a:cs typeface="Arial" panose="020B0604020202020204" pitchFamily="34" charset="0"/>
                  </a:rPr>
                  <a:t>+6</a:t>
                </a:r>
              </a:p>
            </p:txBody>
          </p:sp>
        </p:grpSp>
        <p:grpSp>
          <p:nvGrpSpPr>
            <p:cNvPr id="75" name="Group 74">
              <a:extLst>
                <a:ext uri="{FF2B5EF4-FFF2-40B4-BE49-F238E27FC236}">
                  <a16:creationId xmlns:a16="http://schemas.microsoft.com/office/drawing/2014/main" id="{FAD0C39B-88D1-47E5-AF7B-E0A153D67E76}"/>
                </a:ext>
              </a:extLst>
            </p:cNvPr>
            <p:cNvGrpSpPr/>
            <p:nvPr/>
          </p:nvGrpSpPr>
          <p:grpSpPr>
            <a:xfrm>
              <a:off x="7602869" y="5797868"/>
              <a:ext cx="403767" cy="369332"/>
              <a:chOff x="7885651" y="4018176"/>
              <a:chExt cx="403767" cy="369332"/>
            </a:xfrm>
          </p:grpSpPr>
          <p:cxnSp>
            <p:nvCxnSpPr>
              <p:cNvPr id="76" name="Straight Arrow Connector 75">
                <a:extLst>
                  <a:ext uri="{FF2B5EF4-FFF2-40B4-BE49-F238E27FC236}">
                    <a16:creationId xmlns:a16="http://schemas.microsoft.com/office/drawing/2014/main" id="{425C2F03-70D7-4A7C-97FF-A6826E98F62F}"/>
                  </a:ext>
                </a:extLst>
              </p:cNvPr>
              <p:cNvCxnSpPr>
                <a:cxnSpLocks/>
              </p:cNvCxnSpPr>
              <p:nvPr/>
            </p:nvCxnSpPr>
            <p:spPr>
              <a:xfrm>
                <a:off x="7885651" y="4086524"/>
                <a:ext cx="0" cy="23489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8C883A14-AF55-4CFD-A3AF-C28D822D4DF6}"/>
                  </a:ext>
                </a:extLst>
              </p:cNvPr>
              <p:cNvSpPr txBox="1"/>
              <p:nvPr/>
            </p:nvSpPr>
            <p:spPr>
              <a:xfrm>
                <a:off x="7899568" y="4018176"/>
                <a:ext cx="389850" cy="369332"/>
              </a:xfrm>
              <a:prstGeom prst="rect">
                <a:avLst/>
              </a:prstGeom>
              <a:noFill/>
            </p:spPr>
            <p:txBody>
              <a:bodyPr wrap="none" rtlCol="0">
                <a:spAutoFit/>
              </a:bodyPr>
              <a:lstStyle/>
              <a:p>
                <a:r>
                  <a:rPr lang="en-GB" b="1">
                    <a:solidFill>
                      <a:srgbClr val="C00000"/>
                    </a:solidFill>
                    <a:latin typeface="Arial" panose="020B0604020202020204" pitchFamily="34" charset="0"/>
                    <a:cs typeface="Arial" panose="020B0604020202020204" pitchFamily="34" charset="0"/>
                  </a:rPr>
                  <a:t>-7</a:t>
                </a:r>
              </a:p>
            </p:txBody>
          </p:sp>
        </p:grpSp>
      </p:grpSp>
      <p:sp>
        <p:nvSpPr>
          <p:cNvPr id="90" name="TextBox 89">
            <a:extLst>
              <a:ext uri="{FF2B5EF4-FFF2-40B4-BE49-F238E27FC236}">
                <a16:creationId xmlns:a16="http://schemas.microsoft.com/office/drawing/2014/main" id="{D52029AD-A547-44FD-B8A0-378E1005AD1F}"/>
              </a:ext>
            </a:extLst>
          </p:cNvPr>
          <p:cNvSpPr txBox="1"/>
          <p:nvPr/>
        </p:nvSpPr>
        <p:spPr>
          <a:xfrm>
            <a:off x="6589015" y="2192973"/>
            <a:ext cx="2525085" cy="307777"/>
          </a:xfrm>
          <a:prstGeom prst="rect">
            <a:avLst/>
          </a:prstGeom>
          <a:noFill/>
        </p:spPr>
        <p:txBody>
          <a:bodyPr wrap="square" rtlCol="0">
            <a:spAutoFit/>
          </a:bodyPr>
          <a:lstStyle/>
          <a:p>
            <a:r>
              <a:rPr lang="en-GB" sz="1400" b="1">
                <a:latin typeface="Arial" panose="020B0604020202020204" pitchFamily="34" charset="0"/>
                <a:cs typeface="Arial" panose="020B0604020202020204" pitchFamily="34" charset="0"/>
              </a:rPr>
              <a:t>Inter-group differences</a:t>
            </a:r>
          </a:p>
        </p:txBody>
      </p:sp>
      <p:sp>
        <p:nvSpPr>
          <p:cNvPr id="35" name="Rectangle 34">
            <a:extLst>
              <a:ext uri="{FF2B5EF4-FFF2-40B4-BE49-F238E27FC236}">
                <a16:creationId xmlns:a16="http://schemas.microsoft.com/office/drawing/2014/main" id="{16A8B9A8-5FDB-412E-A071-247AC2EBF314}"/>
              </a:ext>
            </a:extLst>
          </p:cNvPr>
          <p:cNvSpPr/>
          <p:nvPr/>
        </p:nvSpPr>
        <p:spPr>
          <a:xfrm>
            <a:off x="6589015" y="2495626"/>
            <a:ext cx="5318513" cy="20546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285750" indent="-285750">
              <a:spcAft>
                <a:spcPts val="600"/>
              </a:spcAft>
              <a:buFont typeface="Wingdings" panose="05000000000000000000" pitchFamily="2" charset="2"/>
              <a:buChar char="v"/>
            </a:pPr>
            <a:r>
              <a:rPr lang="en-GB" sz="1600">
                <a:solidFill>
                  <a:schemeClr val="tx1"/>
                </a:solidFill>
                <a:latin typeface="Arial" panose="020B0604020202020204" pitchFamily="34" charset="0"/>
                <a:cs typeface="Arial" panose="020B0604020202020204" pitchFamily="34" charset="0"/>
              </a:rPr>
              <a:t>West Dulwich </a:t>
            </a:r>
            <a:r>
              <a:rPr lang="en-GB" sz="1600" b="1">
                <a:solidFill>
                  <a:srgbClr val="008840"/>
                </a:solidFill>
                <a:latin typeface="Arial" panose="020B0604020202020204" pitchFamily="34" charset="0"/>
                <a:cs typeface="Arial" panose="020B0604020202020204" pitchFamily="34" charset="0"/>
              </a:rPr>
              <a:t>(89%)</a:t>
            </a:r>
            <a:r>
              <a:rPr lang="en-GB" sz="1600">
                <a:solidFill>
                  <a:schemeClr val="tx1"/>
                </a:solidFill>
                <a:latin typeface="Arial" panose="020B0604020202020204" pitchFamily="34" charset="0"/>
                <a:cs typeface="Arial" panose="020B0604020202020204" pitchFamily="34" charset="0"/>
              </a:rPr>
              <a:t>, Waterloo and South Bank </a:t>
            </a:r>
            <a:r>
              <a:rPr lang="en-GB" sz="1600" b="1">
                <a:solidFill>
                  <a:srgbClr val="008840"/>
                </a:solidFill>
                <a:latin typeface="Arial" panose="020B0604020202020204" pitchFamily="34" charset="0"/>
                <a:cs typeface="Arial" panose="020B0604020202020204" pitchFamily="34" charset="0"/>
              </a:rPr>
              <a:t>(89%), </a:t>
            </a:r>
            <a:r>
              <a:rPr lang="en-GB" sz="1600">
                <a:solidFill>
                  <a:schemeClr val="tx1"/>
                </a:solidFill>
                <a:latin typeface="Arial" panose="020B0604020202020204" pitchFamily="34" charset="0"/>
                <a:cs typeface="Arial" panose="020B0604020202020204" pitchFamily="34" charset="0"/>
              </a:rPr>
              <a:t>Gipsy Hill </a:t>
            </a:r>
            <a:r>
              <a:rPr lang="en-GB" sz="1600" b="1">
                <a:solidFill>
                  <a:srgbClr val="008840"/>
                </a:solidFill>
                <a:latin typeface="Arial" panose="020B0604020202020204" pitchFamily="34" charset="0"/>
                <a:cs typeface="Arial" panose="020B0604020202020204" pitchFamily="34" charset="0"/>
              </a:rPr>
              <a:t>(88%), </a:t>
            </a:r>
            <a:r>
              <a:rPr lang="en-GB" sz="1600">
                <a:solidFill>
                  <a:schemeClr val="tx1"/>
                </a:solidFill>
                <a:latin typeface="Arial" panose="020B0604020202020204" pitchFamily="34" charset="0"/>
                <a:cs typeface="Arial" panose="020B0604020202020204" pitchFamily="34" charset="0"/>
              </a:rPr>
              <a:t>St Martin’s </a:t>
            </a:r>
            <a:r>
              <a:rPr lang="en-GB" sz="1600" b="1">
                <a:solidFill>
                  <a:srgbClr val="C00000"/>
                </a:solidFill>
                <a:latin typeface="Arial" panose="020B0604020202020204" pitchFamily="34" charset="0"/>
                <a:cs typeface="Arial" panose="020B0604020202020204" pitchFamily="34" charset="0"/>
              </a:rPr>
              <a:t>(47%) </a:t>
            </a:r>
            <a:r>
              <a:rPr lang="en-GB" sz="1600">
                <a:solidFill>
                  <a:schemeClr val="tx1"/>
                </a:solidFill>
                <a:latin typeface="Arial" panose="020B0604020202020204" pitchFamily="34" charset="0"/>
                <a:cs typeface="Arial" panose="020B0604020202020204" pitchFamily="34" charset="0"/>
              </a:rPr>
              <a:t>and Streatham Wells </a:t>
            </a:r>
            <a:r>
              <a:rPr lang="en-GB" sz="1600" b="1">
                <a:solidFill>
                  <a:srgbClr val="C00000"/>
                </a:solidFill>
                <a:latin typeface="Arial" panose="020B0604020202020204" pitchFamily="34" charset="0"/>
                <a:cs typeface="Arial" panose="020B0604020202020204" pitchFamily="34" charset="0"/>
              </a:rPr>
              <a:t>(50%) </a:t>
            </a:r>
            <a:r>
              <a:rPr lang="en-GB" sz="1600">
                <a:solidFill>
                  <a:schemeClr val="tx1"/>
                </a:solidFill>
                <a:latin typeface="Arial" panose="020B0604020202020204" pitchFamily="34" charset="0"/>
                <a:cs typeface="Arial" panose="020B0604020202020204" pitchFamily="34" charset="0"/>
              </a:rPr>
              <a:t>wards</a:t>
            </a:r>
          </a:p>
          <a:p>
            <a:pPr marL="285750" indent="-285750">
              <a:spcAft>
                <a:spcPts val="600"/>
              </a:spcAft>
              <a:buFont typeface="Wingdings" panose="05000000000000000000" pitchFamily="2" charset="2"/>
              <a:buChar char="v"/>
            </a:pPr>
            <a:r>
              <a:rPr lang="en-GB" sz="1600">
                <a:solidFill>
                  <a:schemeClr val="tx1"/>
                </a:solidFill>
                <a:latin typeface="Arial" panose="020B0604020202020204" pitchFamily="34" charset="0"/>
                <a:cs typeface="Arial" panose="020B0604020202020204" pitchFamily="34" charset="0"/>
              </a:rPr>
              <a:t>Residents aged 18-24 (</a:t>
            </a:r>
            <a:r>
              <a:rPr lang="en-GB" sz="1600" b="1">
                <a:solidFill>
                  <a:srgbClr val="008840"/>
                </a:solidFill>
                <a:latin typeface="Arial" panose="020B0604020202020204" pitchFamily="34" charset="0"/>
                <a:cs typeface="Arial" panose="020B0604020202020204" pitchFamily="34" charset="0"/>
              </a:rPr>
              <a:t>97%</a:t>
            </a:r>
            <a:r>
              <a:rPr lang="en-GB" sz="1600">
                <a:solidFill>
                  <a:schemeClr val="tx1"/>
                </a:solidFill>
                <a:latin typeface="Arial" panose="020B0604020202020204" pitchFamily="34" charset="0"/>
                <a:cs typeface="Arial" panose="020B0604020202020204" pitchFamily="34" charset="0"/>
              </a:rPr>
              <a:t>)</a:t>
            </a:r>
          </a:p>
          <a:p>
            <a:pPr marL="285750" indent="-285750">
              <a:spcAft>
                <a:spcPts val="600"/>
              </a:spcAft>
              <a:buFont typeface="Wingdings" panose="05000000000000000000" pitchFamily="2" charset="2"/>
              <a:buChar char="v"/>
            </a:pPr>
            <a:r>
              <a:rPr lang="en-GB" sz="1600">
                <a:solidFill>
                  <a:schemeClr val="tx1"/>
                </a:solidFill>
                <a:latin typeface="Arial" panose="020B0604020202020204" pitchFamily="34" charset="0"/>
                <a:cs typeface="Arial" panose="020B0604020202020204" pitchFamily="34" charset="0"/>
              </a:rPr>
              <a:t>Residents who have a mean income of £30,000-£49,999 (</a:t>
            </a:r>
            <a:r>
              <a:rPr lang="en-GB" sz="1600" b="1">
                <a:solidFill>
                  <a:srgbClr val="C00000"/>
                </a:solidFill>
                <a:latin typeface="Arial" panose="020B0604020202020204" pitchFamily="34" charset="0"/>
                <a:cs typeface="Arial" panose="020B0604020202020204" pitchFamily="34" charset="0"/>
              </a:rPr>
              <a:t>63%</a:t>
            </a:r>
            <a:r>
              <a:rPr lang="en-GB" sz="1600">
                <a:solidFill>
                  <a:schemeClr val="tx1"/>
                </a:solidFill>
                <a:latin typeface="Arial" panose="020B0604020202020204" pitchFamily="34" charset="0"/>
                <a:cs typeface="Arial" panose="020B0604020202020204" pitchFamily="34" charset="0"/>
              </a:rPr>
              <a:t>) vs £50,000-£69,999 (</a:t>
            </a:r>
            <a:r>
              <a:rPr lang="en-GB" sz="1600" b="1">
                <a:solidFill>
                  <a:srgbClr val="008840"/>
                </a:solidFill>
                <a:latin typeface="Arial" panose="020B0604020202020204" pitchFamily="34" charset="0"/>
                <a:cs typeface="Arial" panose="020B0604020202020204" pitchFamily="34" charset="0"/>
              </a:rPr>
              <a:t>74%</a:t>
            </a:r>
            <a:r>
              <a:rPr lang="en-GB" sz="1600">
                <a:solidFill>
                  <a:schemeClr val="tx1"/>
                </a:solidFill>
                <a:latin typeface="Arial" panose="020B0604020202020204" pitchFamily="34" charset="0"/>
                <a:cs typeface="Arial" panose="020B0604020202020204" pitchFamily="34" charset="0"/>
              </a:rPr>
              <a:t>)</a:t>
            </a:r>
          </a:p>
          <a:p>
            <a:pPr marL="285750" indent="-285750">
              <a:spcAft>
                <a:spcPts val="600"/>
              </a:spcAft>
              <a:buFont typeface="Wingdings" panose="05000000000000000000" pitchFamily="2" charset="2"/>
              <a:buChar char="v"/>
            </a:pPr>
            <a:r>
              <a:rPr lang="en-GB" sz="1600">
                <a:solidFill>
                  <a:schemeClr val="tx1"/>
                </a:solidFill>
                <a:latin typeface="Arial" panose="020B0604020202020204" pitchFamily="34" charset="0"/>
                <a:cs typeface="Arial" panose="020B0604020202020204" pitchFamily="34" charset="0"/>
              </a:rPr>
              <a:t>Disabled (</a:t>
            </a:r>
            <a:r>
              <a:rPr lang="en-GB" sz="1600" b="1">
                <a:solidFill>
                  <a:srgbClr val="C00000"/>
                </a:solidFill>
                <a:latin typeface="Arial" panose="020B0604020202020204" pitchFamily="34" charset="0"/>
                <a:cs typeface="Arial" panose="020B0604020202020204" pitchFamily="34" charset="0"/>
              </a:rPr>
              <a:t>60%</a:t>
            </a:r>
            <a:r>
              <a:rPr lang="en-GB" sz="1600">
                <a:solidFill>
                  <a:schemeClr val="tx1"/>
                </a:solidFill>
                <a:latin typeface="Arial" panose="020B0604020202020204" pitchFamily="34" charset="0"/>
                <a:cs typeface="Arial" panose="020B0604020202020204" pitchFamily="34" charset="0"/>
              </a:rPr>
              <a:t>) vs non-disabled (</a:t>
            </a:r>
            <a:r>
              <a:rPr lang="en-GB" sz="1600" b="1">
                <a:solidFill>
                  <a:srgbClr val="008840"/>
                </a:solidFill>
                <a:latin typeface="Arial" panose="020B0604020202020204" pitchFamily="34" charset="0"/>
                <a:cs typeface="Arial" panose="020B0604020202020204" pitchFamily="34" charset="0"/>
              </a:rPr>
              <a:t>72%</a:t>
            </a:r>
            <a:r>
              <a:rPr lang="en-GB" sz="1600">
                <a:solidFill>
                  <a:schemeClr val="tx1"/>
                </a:solidFill>
                <a:latin typeface="Arial" panose="020B0604020202020204" pitchFamily="34" charset="0"/>
                <a:cs typeface="Arial" panose="020B0604020202020204" pitchFamily="34" charset="0"/>
              </a:rPr>
              <a:t>)</a:t>
            </a:r>
          </a:p>
        </p:txBody>
      </p:sp>
      <p:sp>
        <p:nvSpPr>
          <p:cNvPr id="91" name="TextBox 90">
            <a:extLst>
              <a:ext uri="{FF2B5EF4-FFF2-40B4-BE49-F238E27FC236}">
                <a16:creationId xmlns:a16="http://schemas.microsoft.com/office/drawing/2014/main" id="{4CEBD0DD-6D68-4D9E-A3DB-680A3F65EB50}"/>
              </a:ext>
              <a:ext uri="{C183D7F6-B498-43B3-948B-1728B52AA6E4}">
                <adec:decorative xmlns:adec="http://schemas.microsoft.com/office/drawing/2017/decorative" val="1"/>
              </a:ext>
            </a:extLst>
          </p:cNvPr>
          <p:cNvSpPr txBox="1"/>
          <p:nvPr/>
        </p:nvSpPr>
        <p:spPr>
          <a:xfrm>
            <a:off x="8430936" y="4712630"/>
            <a:ext cx="2666301" cy="307777"/>
          </a:xfrm>
          <a:prstGeom prst="rect">
            <a:avLst/>
          </a:prstGeom>
          <a:noFill/>
        </p:spPr>
        <p:txBody>
          <a:bodyPr wrap="square" rtlCol="0">
            <a:spAutoFit/>
          </a:bodyPr>
          <a:lstStyle/>
          <a:p>
            <a:r>
              <a:rPr lang="en-GB" sz="1400" b="1">
                <a:latin typeface="Arial" panose="020B0604020202020204" pitchFamily="34" charset="0"/>
                <a:cs typeface="Arial" panose="020B0604020202020204" pitchFamily="34" charset="0"/>
              </a:rPr>
              <a:t>Benchmark comparisons</a:t>
            </a:r>
          </a:p>
        </p:txBody>
      </p:sp>
      <p:cxnSp>
        <p:nvCxnSpPr>
          <p:cNvPr id="95" name="Straight Connector 94">
            <a:extLst>
              <a:ext uri="{FF2B5EF4-FFF2-40B4-BE49-F238E27FC236}">
                <a16:creationId xmlns:a16="http://schemas.microsoft.com/office/drawing/2014/main" id="{A8CF1DD4-EA6F-49E4-80F1-547446BE9C77}"/>
              </a:ext>
              <a:ext uri="{C183D7F6-B498-43B3-948B-1728B52AA6E4}">
                <adec:decorative xmlns:adec="http://schemas.microsoft.com/office/drawing/2017/decorative" val="1"/>
              </a:ext>
            </a:extLst>
          </p:cNvPr>
          <p:cNvCxnSpPr>
            <a:cxnSpLocks/>
          </p:cNvCxnSpPr>
          <p:nvPr/>
        </p:nvCxnSpPr>
        <p:spPr>
          <a:xfrm flipV="1">
            <a:off x="343195" y="2006682"/>
            <a:ext cx="11564333" cy="29965"/>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8" name="Free-form: Shape 27">
            <a:extLst>
              <a:ext uri="{FF2B5EF4-FFF2-40B4-BE49-F238E27FC236}">
                <a16:creationId xmlns:a16="http://schemas.microsoft.com/office/drawing/2014/main" id="{440FB784-1D51-4DF5-B126-29041B6F0B4C}"/>
              </a:ext>
              <a:ext uri="{C183D7F6-B498-43B3-948B-1728B52AA6E4}">
                <adec:decorative xmlns:adec="http://schemas.microsoft.com/office/drawing/2017/decorative" val="1"/>
              </a:ext>
            </a:extLst>
          </p:cNvPr>
          <p:cNvSpPr/>
          <p:nvPr/>
        </p:nvSpPr>
        <p:spPr>
          <a:xfrm>
            <a:off x="411362" y="2260642"/>
            <a:ext cx="463689" cy="986529"/>
          </a:xfrm>
          <a:custGeom>
            <a:avLst/>
            <a:gdLst>
              <a:gd name="connsiteX0" fmla="*/ 780177 w 2038525"/>
              <a:gd name="connsiteY0" fmla="*/ 142613 h 4337109"/>
              <a:gd name="connsiteX1" fmla="*/ 1082180 w 2038525"/>
              <a:gd name="connsiteY1" fmla="*/ 0 h 4337109"/>
              <a:gd name="connsiteX2" fmla="*/ 1199626 w 2038525"/>
              <a:gd name="connsiteY2" fmla="*/ 310393 h 4337109"/>
              <a:gd name="connsiteX3" fmla="*/ 1057013 w 2038525"/>
              <a:gd name="connsiteY3" fmla="*/ 629175 h 4337109"/>
              <a:gd name="connsiteX4" fmla="*/ 1233182 w 2038525"/>
              <a:gd name="connsiteY4" fmla="*/ 746621 h 4337109"/>
              <a:gd name="connsiteX5" fmla="*/ 1266738 w 2038525"/>
              <a:gd name="connsiteY5" fmla="*/ 830510 h 4337109"/>
              <a:gd name="connsiteX6" fmla="*/ 1140903 w 2038525"/>
              <a:gd name="connsiteY6" fmla="*/ 1048624 h 4337109"/>
              <a:gd name="connsiteX7" fmla="*/ 1266738 w 2038525"/>
              <a:gd name="connsiteY7" fmla="*/ 1266738 h 4337109"/>
              <a:gd name="connsiteX8" fmla="*/ 1149292 w 2038525"/>
              <a:gd name="connsiteY8" fmla="*/ 1291905 h 4337109"/>
              <a:gd name="connsiteX9" fmla="*/ 1359017 w 2038525"/>
              <a:gd name="connsiteY9" fmla="*/ 1434518 h 4337109"/>
              <a:gd name="connsiteX10" fmla="*/ 1384184 w 2038525"/>
              <a:gd name="connsiteY10" fmla="*/ 1577131 h 4337109"/>
              <a:gd name="connsiteX11" fmla="*/ 1442907 w 2038525"/>
              <a:gd name="connsiteY11" fmla="*/ 1728132 h 4337109"/>
              <a:gd name="connsiteX12" fmla="*/ 1535186 w 2038525"/>
              <a:gd name="connsiteY12" fmla="*/ 1644243 h 4337109"/>
              <a:gd name="connsiteX13" fmla="*/ 1661021 w 2038525"/>
              <a:gd name="connsiteY13" fmla="*/ 1904301 h 4337109"/>
              <a:gd name="connsiteX14" fmla="*/ 1593909 w 2038525"/>
              <a:gd name="connsiteY14" fmla="*/ 2155971 h 4337109"/>
              <a:gd name="connsiteX15" fmla="*/ 1392573 w 2038525"/>
              <a:gd name="connsiteY15" fmla="*/ 2390863 h 4337109"/>
              <a:gd name="connsiteX16" fmla="*/ 1384184 w 2038525"/>
              <a:gd name="connsiteY16" fmla="*/ 2525087 h 4337109"/>
              <a:gd name="connsiteX17" fmla="*/ 1518408 w 2038525"/>
              <a:gd name="connsiteY17" fmla="*/ 2709644 h 4337109"/>
              <a:gd name="connsiteX18" fmla="*/ 1686188 w 2038525"/>
              <a:gd name="connsiteY18" fmla="*/ 3196206 h 4337109"/>
              <a:gd name="connsiteX19" fmla="*/ 1728133 w 2038525"/>
              <a:gd name="connsiteY19" fmla="*/ 3464654 h 4337109"/>
              <a:gd name="connsiteX20" fmla="*/ 1853967 w 2038525"/>
              <a:gd name="connsiteY20" fmla="*/ 3615655 h 4337109"/>
              <a:gd name="connsiteX21" fmla="*/ 1921079 w 2038525"/>
              <a:gd name="connsiteY21" fmla="*/ 3783435 h 4337109"/>
              <a:gd name="connsiteX22" fmla="*/ 2038525 w 2038525"/>
              <a:gd name="connsiteY22" fmla="*/ 3884103 h 4337109"/>
              <a:gd name="connsiteX23" fmla="*/ 1786855 w 2038525"/>
              <a:gd name="connsiteY23" fmla="*/ 3934437 h 4337109"/>
              <a:gd name="connsiteX24" fmla="*/ 1585520 w 2038525"/>
              <a:gd name="connsiteY24" fmla="*/ 3775046 h 4337109"/>
              <a:gd name="connsiteX25" fmla="*/ 1241571 w 2038525"/>
              <a:gd name="connsiteY25" fmla="*/ 3808602 h 4337109"/>
              <a:gd name="connsiteX26" fmla="*/ 1073791 w 2038525"/>
              <a:gd name="connsiteY26" fmla="*/ 3800213 h 4337109"/>
              <a:gd name="connsiteX27" fmla="*/ 1073791 w 2038525"/>
              <a:gd name="connsiteY27" fmla="*/ 3909270 h 4337109"/>
              <a:gd name="connsiteX28" fmla="*/ 931178 w 2038525"/>
              <a:gd name="connsiteY28" fmla="*/ 3984771 h 4337109"/>
              <a:gd name="connsiteX29" fmla="*/ 721454 w 2038525"/>
              <a:gd name="connsiteY29" fmla="*/ 4228052 h 4337109"/>
              <a:gd name="connsiteX30" fmla="*/ 545285 w 2038525"/>
              <a:gd name="connsiteY30" fmla="*/ 4269997 h 4337109"/>
              <a:gd name="connsiteX31" fmla="*/ 511729 w 2038525"/>
              <a:gd name="connsiteY31" fmla="*/ 4337109 h 4337109"/>
              <a:gd name="connsiteX32" fmla="*/ 318782 w 2038525"/>
              <a:gd name="connsiteY32" fmla="*/ 4244830 h 4337109"/>
              <a:gd name="connsiteX33" fmla="*/ 117446 w 2038525"/>
              <a:gd name="connsiteY33" fmla="*/ 4278386 h 4337109"/>
              <a:gd name="connsiteX34" fmla="*/ 394283 w 2038525"/>
              <a:gd name="connsiteY34" fmla="*/ 3900881 h 4337109"/>
              <a:gd name="connsiteX35" fmla="*/ 360727 w 2038525"/>
              <a:gd name="connsiteY35" fmla="*/ 3649211 h 4337109"/>
              <a:gd name="connsiteX36" fmla="*/ 369116 w 2038525"/>
              <a:gd name="connsiteY36" fmla="*/ 3489821 h 4337109"/>
              <a:gd name="connsiteX37" fmla="*/ 478173 w 2038525"/>
              <a:gd name="connsiteY37" fmla="*/ 3506599 h 4337109"/>
              <a:gd name="connsiteX38" fmla="*/ 394283 w 2038525"/>
              <a:gd name="connsiteY38" fmla="*/ 3372375 h 4337109"/>
              <a:gd name="connsiteX39" fmla="*/ 318782 w 2038525"/>
              <a:gd name="connsiteY39" fmla="*/ 3212984 h 4337109"/>
              <a:gd name="connsiteX40" fmla="*/ 436228 w 2038525"/>
              <a:gd name="connsiteY40" fmla="*/ 2986481 h 4337109"/>
              <a:gd name="connsiteX41" fmla="*/ 243281 w 2038525"/>
              <a:gd name="connsiteY41" fmla="*/ 3011648 h 4337109"/>
              <a:gd name="connsiteX42" fmla="*/ 184558 w 2038525"/>
              <a:gd name="connsiteY42" fmla="*/ 2818701 h 4337109"/>
              <a:gd name="connsiteX43" fmla="*/ 218114 w 2038525"/>
              <a:gd name="connsiteY43" fmla="*/ 2600588 h 4337109"/>
              <a:gd name="connsiteX44" fmla="*/ 109057 w 2038525"/>
              <a:gd name="connsiteY44" fmla="*/ 2533476 h 4337109"/>
              <a:gd name="connsiteX45" fmla="*/ 0 w 2038525"/>
              <a:gd name="connsiteY45" fmla="*/ 1870745 h 4337109"/>
              <a:gd name="connsiteX46" fmla="*/ 335560 w 2038525"/>
              <a:gd name="connsiteY46" fmla="*/ 1686188 h 4337109"/>
              <a:gd name="connsiteX47" fmla="*/ 553674 w 2038525"/>
              <a:gd name="connsiteY47" fmla="*/ 1266738 h 4337109"/>
              <a:gd name="connsiteX48" fmla="*/ 671120 w 2038525"/>
              <a:gd name="connsiteY48" fmla="*/ 1132514 h 4337109"/>
              <a:gd name="connsiteX49" fmla="*/ 545285 w 2038525"/>
              <a:gd name="connsiteY49" fmla="*/ 1082180 h 4337109"/>
              <a:gd name="connsiteX50" fmla="*/ 763399 w 2038525"/>
              <a:gd name="connsiteY50" fmla="*/ 645953 h 4337109"/>
              <a:gd name="connsiteX51" fmla="*/ 780177 w 2038525"/>
              <a:gd name="connsiteY51" fmla="*/ 142613 h 433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038525" h="4337109">
                <a:moveTo>
                  <a:pt x="780177" y="142613"/>
                </a:moveTo>
                <a:lnTo>
                  <a:pt x="1082180" y="0"/>
                </a:lnTo>
                <a:lnTo>
                  <a:pt x="1199626" y="310393"/>
                </a:lnTo>
                <a:lnTo>
                  <a:pt x="1057013" y="629175"/>
                </a:lnTo>
                <a:lnTo>
                  <a:pt x="1233182" y="746621"/>
                </a:lnTo>
                <a:lnTo>
                  <a:pt x="1266738" y="830510"/>
                </a:lnTo>
                <a:lnTo>
                  <a:pt x="1140903" y="1048624"/>
                </a:lnTo>
                <a:lnTo>
                  <a:pt x="1266738" y="1266738"/>
                </a:lnTo>
                <a:lnTo>
                  <a:pt x="1149292" y="1291905"/>
                </a:lnTo>
                <a:lnTo>
                  <a:pt x="1359017" y="1434518"/>
                </a:lnTo>
                <a:lnTo>
                  <a:pt x="1384184" y="1577131"/>
                </a:lnTo>
                <a:lnTo>
                  <a:pt x="1442907" y="1728132"/>
                </a:lnTo>
                <a:lnTo>
                  <a:pt x="1535186" y="1644243"/>
                </a:lnTo>
                <a:lnTo>
                  <a:pt x="1661021" y="1904301"/>
                </a:lnTo>
                <a:lnTo>
                  <a:pt x="1593909" y="2155971"/>
                </a:lnTo>
                <a:lnTo>
                  <a:pt x="1392573" y="2390863"/>
                </a:lnTo>
                <a:lnTo>
                  <a:pt x="1384184" y="2525087"/>
                </a:lnTo>
                <a:lnTo>
                  <a:pt x="1518408" y="2709644"/>
                </a:lnTo>
                <a:lnTo>
                  <a:pt x="1686188" y="3196206"/>
                </a:lnTo>
                <a:lnTo>
                  <a:pt x="1728133" y="3464654"/>
                </a:lnTo>
                <a:lnTo>
                  <a:pt x="1853967" y="3615655"/>
                </a:lnTo>
                <a:lnTo>
                  <a:pt x="1921079" y="3783435"/>
                </a:lnTo>
                <a:lnTo>
                  <a:pt x="2038525" y="3884103"/>
                </a:lnTo>
                <a:lnTo>
                  <a:pt x="1786855" y="3934437"/>
                </a:lnTo>
                <a:lnTo>
                  <a:pt x="1585520" y="3775046"/>
                </a:lnTo>
                <a:lnTo>
                  <a:pt x="1241571" y="3808602"/>
                </a:lnTo>
                <a:lnTo>
                  <a:pt x="1073791" y="3800213"/>
                </a:lnTo>
                <a:lnTo>
                  <a:pt x="1073791" y="3909270"/>
                </a:lnTo>
                <a:lnTo>
                  <a:pt x="931178" y="3984771"/>
                </a:lnTo>
                <a:lnTo>
                  <a:pt x="721454" y="4228052"/>
                </a:lnTo>
                <a:lnTo>
                  <a:pt x="545285" y="4269997"/>
                </a:lnTo>
                <a:lnTo>
                  <a:pt x="511729" y="4337109"/>
                </a:lnTo>
                <a:lnTo>
                  <a:pt x="318782" y="4244830"/>
                </a:lnTo>
                <a:lnTo>
                  <a:pt x="117446" y="4278386"/>
                </a:lnTo>
                <a:lnTo>
                  <a:pt x="394283" y="3900881"/>
                </a:lnTo>
                <a:lnTo>
                  <a:pt x="360727" y="3649211"/>
                </a:lnTo>
                <a:lnTo>
                  <a:pt x="369116" y="3489821"/>
                </a:lnTo>
                <a:lnTo>
                  <a:pt x="478173" y="3506599"/>
                </a:lnTo>
                <a:lnTo>
                  <a:pt x="394283" y="3372375"/>
                </a:lnTo>
                <a:lnTo>
                  <a:pt x="318782" y="3212984"/>
                </a:lnTo>
                <a:lnTo>
                  <a:pt x="436228" y="2986481"/>
                </a:lnTo>
                <a:lnTo>
                  <a:pt x="243281" y="3011648"/>
                </a:lnTo>
                <a:lnTo>
                  <a:pt x="184558" y="2818701"/>
                </a:lnTo>
                <a:lnTo>
                  <a:pt x="218114" y="2600588"/>
                </a:lnTo>
                <a:lnTo>
                  <a:pt x="109057" y="2533476"/>
                </a:lnTo>
                <a:lnTo>
                  <a:pt x="0" y="1870745"/>
                </a:lnTo>
                <a:lnTo>
                  <a:pt x="335560" y="1686188"/>
                </a:lnTo>
                <a:lnTo>
                  <a:pt x="553674" y="1266738"/>
                </a:lnTo>
                <a:lnTo>
                  <a:pt x="671120" y="1132514"/>
                </a:lnTo>
                <a:lnTo>
                  <a:pt x="545285" y="1082180"/>
                </a:lnTo>
                <a:lnTo>
                  <a:pt x="763399" y="645953"/>
                </a:lnTo>
                <a:lnTo>
                  <a:pt x="780177" y="142613"/>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4" name="Graphic 43">
            <a:extLst>
              <a:ext uri="{FF2B5EF4-FFF2-40B4-BE49-F238E27FC236}">
                <a16:creationId xmlns:a16="http://schemas.microsoft.com/office/drawing/2014/main" id="{72D9F59D-B028-44D3-B4B5-D9B809A17B5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2585" y="2330038"/>
            <a:ext cx="569617" cy="569617"/>
          </a:xfrm>
          <a:prstGeom prst="rect">
            <a:avLst/>
          </a:prstGeom>
        </p:spPr>
      </p:pic>
      <p:grpSp>
        <p:nvGrpSpPr>
          <p:cNvPr id="5" name="Group 4">
            <a:extLst>
              <a:ext uri="{FF2B5EF4-FFF2-40B4-BE49-F238E27FC236}">
                <a16:creationId xmlns:a16="http://schemas.microsoft.com/office/drawing/2014/main" id="{9C789D81-7473-407A-809D-DE53F2C0A638}"/>
              </a:ext>
              <a:ext uri="{C183D7F6-B498-43B3-948B-1728B52AA6E4}">
                <adec:decorative xmlns:adec="http://schemas.microsoft.com/office/drawing/2017/decorative" val="1"/>
              </a:ext>
            </a:extLst>
          </p:cNvPr>
          <p:cNvGrpSpPr/>
          <p:nvPr/>
        </p:nvGrpSpPr>
        <p:grpSpPr>
          <a:xfrm>
            <a:off x="411362" y="3378243"/>
            <a:ext cx="7755612" cy="3167926"/>
            <a:chOff x="1082841" y="3546117"/>
            <a:chExt cx="6773415" cy="2525890"/>
          </a:xfrm>
        </p:grpSpPr>
        <p:grpSp>
          <p:nvGrpSpPr>
            <p:cNvPr id="6" name="Group 5">
              <a:extLst>
                <a:ext uri="{FF2B5EF4-FFF2-40B4-BE49-F238E27FC236}">
                  <a16:creationId xmlns:a16="http://schemas.microsoft.com/office/drawing/2014/main" id="{A829556C-FDFB-4375-9ECE-06411B0DF70C}"/>
                </a:ext>
              </a:extLst>
            </p:cNvPr>
            <p:cNvGrpSpPr/>
            <p:nvPr/>
          </p:nvGrpSpPr>
          <p:grpSpPr>
            <a:xfrm>
              <a:off x="1082841" y="3546117"/>
              <a:ext cx="6773415" cy="2525890"/>
              <a:chOff x="455151" y="992427"/>
              <a:chExt cx="7272337" cy="3543739"/>
            </a:xfrm>
          </p:grpSpPr>
          <p:graphicFrame>
            <p:nvGraphicFramePr>
              <p:cNvPr id="47" name="Chart 46">
                <a:extLst>
                  <a:ext uri="{FF2B5EF4-FFF2-40B4-BE49-F238E27FC236}">
                    <a16:creationId xmlns:a16="http://schemas.microsoft.com/office/drawing/2014/main" id="{8B41967D-B430-4044-A5D1-BCD0F88F91BB}"/>
                  </a:ext>
                </a:extLst>
              </p:cNvPr>
              <p:cNvGraphicFramePr/>
              <p:nvPr>
                <p:extLst>
                  <p:ext uri="{D42A27DB-BD31-4B8C-83A1-F6EECF244321}">
                    <p14:modId xmlns:p14="http://schemas.microsoft.com/office/powerpoint/2010/main" val="4067857015"/>
                  </p:ext>
                </p:extLst>
              </p:nvPr>
            </p:nvGraphicFramePr>
            <p:xfrm>
              <a:off x="455151" y="992427"/>
              <a:ext cx="7272337" cy="3543739"/>
            </p:xfrm>
            <a:graphic>
              <a:graphicData uri="http://schemas.openxmlformats.org/drawingml/2006/chart">
                <c:chart xmlns:c="http://schemas.openxmlformats.org/drawingml/2006/chart" xmlns:r="http://schemas.openxmlformats.org/officeDocument/2006/relationships" r:id="rId4"/>
              </a:graphicData>
            </a:graphic>
          </p:graphicFrame>
          <p:sp>
            <p:nvSpPr>
              <p:cNvPr id="56" name="TextBox 55">
                <a:extLst>
                  <a:ext uri="{FF2B5EF4-FFF2-40B4-BE49-F238E27FC236}">
                    <a16:creationId xmlns:a16="http://schemas.microsoft.com/office/drawing/2014/main" id="{9E7B25D4-AA57-4B6B-B53F-7809F82B44AA}"/>
                  </a:ext>
                </a:extLst>
              </p:cNvPr>
              <p:cNvSpPr txBox="1"/>
              <p:nvPr/>
            </p:nvSpPr>
            <p:spPr>
              <a:xfrm>
                <a:off x="515310" y="2771539"/>
                <a:ext cx="563137" cy="647701"/>
              </a:xfrm>
              <a:prstGeom prst="rect">
                <a:avLst/>
              </a:prstGeom>
              <a:noFill/>
            </p:spPr>
            <p:txBody>
              <a:bodyPr wrap="none" rtlCol="0">
                <a:spAutoFit/>
              </a:bodyPr>
              <a:lstStyle/>
              <a:p>
                <a:pPr algn="ctr"/>
                <a:r>
                  <a:rPr lang="en-GB" sz="1200" b="1">
                    <a:solidFill>
                      <a:schemeClr val="bg1">
                        <a:lumMod val="50000"/>
                      </a:schemeClr>
                    </a:solidFill>
                    <a:latin typeface="Arial" panose="020B0604020202020204" pitchFamily="34" charset="0"/>
                    <a:cs typeface="Arial" panose="020B0604020202020204" pitchFamily="34" charset="0"/>
                  </a:rPr>
                  <a:t>ARS</a:t>
                </a:r>
              </a:p>
              <a:p>
                <a:pPr algn="ctr"/>
                <a:r>
                  <a:rPr lang="en-GB" sz="1200" b="1">
                    <a:solidFill>
                      <a:schemeClr val="bg1">
                        <a:lumMod val="50000"/>
                      </a:schemeClr>
                    </a:solidFill>
                    <a:latin typeface="Arial" panose="020B0604020202020204" pitchFamily="34" charset="0"/>
                    <a:cs typeface="Arial" panose="020B0604020202020204" pitchFamily="34" charset="0"/>
                  </a:rPr>
                  <a:t>2021</a:t>
                </a:r>
              </a:p>
            </p:txBody>
          </p:sp>
          <p:sp>
            <p:nvSpPr>
              <p:cNvPr id="57" name="TextBox 56">
                <a:extLst>
                  <a:ext uri="{FF2B5EF4-FFF2-40B4-BE49-F238E27FC236}">
                    <a16:creationId xmlns:a16="http://schemas.microsoft.com/office/drawing/2014/main" id="{72608C1C-09F2-44B7-A08F-6FD2CF95190F}"/>
                  </a:ext>
                </a:extLst>
              </p:cNvPr>
              <p:cNvSpPr txBox="1"/>
              <p:nvPr/>
            </p:nvSpPr>
            <p:spPr>
              <a:xfrm>
                <a:off x="7030938" y="3696049"/>
                <a:ext cx="625096" cy="734060"/>
              </a:xfrm>
              <a:prstGeom prst="rect">
                <a:avLst/>
              </a:prstGeom>
              <a:noFill/>
            </p:spPr>
            <p:txBody>
              <a:bodyPr wrap="none" rtlCol="0">
                <a:spAutoFit/>
              </a:bodyPr>
              <a:lstStyle/>
              <a:p>
                <a:pPr algn="ctr"/>
                <a:r>
                  <a:rPr lang="en-GB" sz="1400" b="1">
                    <a:solidFill>
                      <a:srgbClr val="002060"/>
                    </a:solidFill>
                    <a:latin typeface="Arial" panose="020B0604020202020204" pitchFamily="34" charset="0"/>
                    <a:cs typeface="Arial" panose="020B0604020202020204" pitchFamily="34" charset="0"/>
                  </a:rPr>
                  <a:t>ARS</a:t>
                </a:r>
              </a:p>
              <a:p>
                <a:pPr algn="ctr"/>
                <a:r>
                  <a:rPr lang="en-GB" sz="1400" b="1">
                    <a:solidFill>
                      <a:srgbClr val="002060"/>
                    </a:solidFill>
                    <a:latin typeface="Arial" panose="020B0604020202020204" pitchFamily="34" charset="0"/>
                    <a:cs typeface="Arial" panose="020B0604020202020204" pitchFamily="34" charset="0"/>
                  </a:rPr>
                  <a:t>2023</a:t>
                </a:r>
              </a:p>
            </p:txBody>
          </p:sp>
        </p:grpSp>
        <p:sp>
          <p:nvSpPr>
            <p:cNvPr id="36" name="TextBox 35">
              <a:extLst>
                <a:ext uri="{FF2B5EF4-FFF2-40B4-BE49-F238E27FC236}">
                  <a16:creationId xmlns:a16="http://schemas.microsoft.com/office/drawing/2014/main" id="{1830A26C-37AE-4DE6-8F00-D658094F0A74}"/>
                </a:ext>
              </a:extLst>
            </p:cNvPr>
            <p:cNvSpPr txBox="1"/>
            <p:nvPr/>
          </p:nvSpPr>
          <p:spPr>
            <a:xfrm>
              <a:off x="4546475" y="5138679"/>
              <a:ext cx="524503" cy="461665"/>
            </a:xfrm>
            <a:prstGeom prst="rect">
              <a:avLst/>
            </a:prstGeom>
            <a:noFill/>
          </p:spPr>
          <p:txBody>
            <a:bodyPr wrap="none" rtlCol="0">
              <a:spAutoFit/>
            </a:bodyPr>
            <a:lstStyle/>
            <a:p>
              <a:pPr algn="ctr"/>
              <a:r>
                <a:rPr lang="en-GB" sz="1200" b="1">
                  <a:solidFill>
                    <a:schemeClr val="bg1">
                      <a:lumMod val="50000"/>
                    </a:schemeClr>
                  </a:solidFill>
                  <a:latin typeface="Arial" panose="020B0604020202020204" pitchFamily="34" charset="0"/>
                  <a:cs typeface="Arial" panose="020B0604020202020204" pitchFamily="34" charset="0"/>
                </a:rPr>
                <a:t>ARS</a:t>
              </a:r>
            </a:p>
            <a:p>
              <a:pPr algn="ctr"/>
              <a:r>
                <a:rPr lang="en-GB" sz="1200" b="1">
                  <a:solidFill>
                    <a:schemeClr val="bg1">
                      <a:lumMod val="50000"/>
                    </a:schemeClr>
                  </a:solidFill>
                  <a:latin typeface="Arial" panose="020B0604020202020204" pitchFamily="34" charset="0"/>
                  <a:cs typeface="Arial" panose="020B0604020202020204" pitchFamily="34" charset="0"/>
                </a:rPr>
                <a:t>2021</a:t>
              </a:r>
            </a:p>
          </p:txBody>
        </p:sp>
      </p:grpSp>
    </p:spTree>
    <p:extLst>
      <p:ext uri="{BB962C8B-B14F-4D97-AF65-F5344CB8AC3E}">
        <p14:creationId xmlns:p14="http://schemas.microsoft.com/office/powerpoint/2010/main" val="1093760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231990-4762-4713-B4B5-0DF1954EB914}"/>
              </a:ext>
              <a:ext uri="{C183D7F6-B498-43B3-948B-1728B52AA6E4}">
                <adec:decorative xmlns:adec="http://schemas.microsoft.com/office/drawing/2017/decorative" val="1"/>
              </a:ext>
            </a:extLst>
          </p:cNvPr>
          <p:cNvSpPr/>
          <p:nvPr/>
        </p:nvSpPr>
        <p:spPr>
          <a:xfrm>
            <a:off x="0" y="-1"/>
            <a:ext cx="12192000" cy="11452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A2C4AB2-9442-4DBF-B47E-E7942D5B9666}"/>
              </a:ext>
            </a:extLst>
          </p:cNvPr>
          <p:cNvSpPr>
            <a:spLocks noGrp="1"/>
          </p:cNvSpPr>
          <p:nvPr>
            <p:ph type="title"/>
          </p:nvPr>
        </p:nvSpPr>
        <p:spPr>
          <a:xfrm>
            <a:off x="257851" y="179538"/>
            <a:ext cx="11200055" cy="786139"/>
          </a:xfrm>
        </p:spPr>
        <p:txBody>
          <a:bodyPr>
            <a:noAutofit/>
          </a:bodyPr>
          <a:lstStyle/>
          <a:p>
            <a:r>
              <a:rPr lang="en-US" sz="3200" b="1" dirty="0">
                <a:solidFill>
                  <a:schemeClr val="bg1"/>
                </a:solidFill>
                <a:latin typeface="Arial Black" panose="020B0A04020102020204" pitchFamily="34" charset="0"/>
                <a:cs typeface="Calibri Light"/>
              </a:rPr>
              <a:t>Overview</a:t>
            </a:r>
            <a:endParaRPr lang="en-GB" sz="3200" dirty="0">
              <a:solidFill>
                <a:schemeClr val="bg1"/>
              </a:solidFill>
            </a:endParaRPr>
          </a:p>
        </p:txBody>
      </p:sp>
      <p:sp>
        <p:nvSpPr>
          <p:cNvPr id="3" name="TextBox 2">
            <a:extLst>
              <a:ext uri="{FF2B5EF4-FFF2-40B4-BE49-F238E27FC236}">
                <a16:creationId xmlns:a16="http://schemas.microsoft.com/office/drawing/2014/main" id="{AD9D2B15-8E66-4F7D-9820-136664D31DD7}"/>
              </a:ext>
            </a:extLst>
          </p:cNvPr>
          <p:cNvSpPr txBox="1"/>
          <p:nvPr/>
        </p:nvSpPr>
        <p:spPr>
          <a:xfrm>
            <a:off x="257852" y="1309739"/>
            <a:ext cx="5688798" cy="5386090"/>
          </a:xfrm>
          <a:prstGeom prst="rect">
            <a:avLst/>
          </a:prstGeom>
          <a:noFill/>
        </p:spPr>
        <p:txBody>
          <a:bodyPr wrap="square" rtlCol="0">
            <a:spAutoFit/>
          </a:bodyPr>
          <a:lstStyle/>
          <a:p>
            <a:pPr>
              <a:spcAft>
                <a:spcPts val="1200"/>
              </a:spcAft>
            </a:pPr>
            <a:r>
              <a:rPr lang="en-GB" b="1" dirty="0">
                <a:solidFill>
                  <a:srgbClr val="002060"/>
                </a:solidFill>
                <a:latin typeface="Arial Black" panose="020B0A04020102020204" pitchFamily="34" charset="0"/>
                <a:cs typeface="Arial" panose="020B0604020202020204" pitchFamily="34" charset="0"/>
              </a:rPr>
              <a:t>Residents continue to report low levels of satisfaction.</a:t>
            </a:r>
          </a:p>
          <a:p>
            <a:pPr>
              <a:spcAft>
                <a:spcPts val="1200"/>
              </a:spcAft>
            </a:pPr>
            <a:r>
              <a:rPr lang="en-GB" sz="1600" dirty="0">
                <a:latin typeface="Arial" panose="020B0604020202020204" pitchFamily="34" charset="0"/>
                <a:cs typeface="Arial" panose="020B0604020202020204" pitchFamily="34" charset="0"/>
              </a:rPr>
              <a:t>Only </a:t>
            </a:r>
            <a:r>
              <a:rPr lang="en-GB" sz="1600" b="1" dirty="0">
                <a:latin typeface="Arial" panose="020B0604020202020204" pitchFamily="34" charset="0"/>
                <a:cs typeface="Arial" panose="020B0604020202020204" pitchFamily="34" charset="0"/>
              </a:rPr>
              <a:t>44%</a:t>
            </a:r>
            <a:r>
              <a:rPr lang="en-GB" sz="1600" dirty="0">
                <a:latin typeface="Arial" panose="020B0604020202020204" pitchFamily="34" charset="0"/>
                <a:cs typeface="Arial" panose="020B0604020202020204" pitchFamily="34" charset="0"/>
              </a:rPr>
              <a:t> of all residents are satisfied with the way the Council runs things – below both the national and London benchmark. There has also been a significant decline in residents’ satisfaction with their local area – to </a:t>
            </a:r>
            <a:r>
              <a:rPr lang="en-GB" sz="1600" b="1" dirty="0">
                <a:latin typeface="Arial" panose="020B0604020202020204" pitchFamily="34" charset="0"/>
                <a:cs typeface="Arial" panose="020B0604020202020204" pitchFamily="34" charset="0"/>
              </a:rPr>
              <a:t>68%. </a:t>
            </a:r>
            <a:r>
              <a:rPr lang="en-GB" sz="1600" dirty="0">
                <a:latin typeface="Arial" panose="020B0604020202020204" pitchFamily="34" charset="0"/>
                <a:cs typeface="Arial" panose="020B0604020202020204" pitchFamily="34" charset="0"/>
              </a:rPr>
              <a:t>More broadly, fewer residents feel safe during the day and at night, and more report having experienced sexual harassment or a hate crime in the last year. Across both social and private renters, satisfaction with landlords has also fallen.</a:t>
            </a:r>
          </a:p>
          <a:p>
            <a:pPr>
              <a:spcAft>
                <a:spcPts val="1200"/>
              </a:spcAft>
            </a:pPr>
            <a:r>
              <a:rPr lang="en-GB" sz="1600" b="1" dirty="0">
                <a:solidFill>
                  <a:srgbClr val="002060"/>
                </a:solidFill>
                <a:latin typeface="Arial" panose="020B0604020202020204" pitchFamily="34" charset="0"/>
                <a:cs typeface="Arial" panose="020B0604020202020204" pitchFamily="34" charset="0"/>
              </a:rPr>
              <a:t>However, encouragingly, the trend has stabilised for most other measures </a:t>
            </a:r>
            <a:r>
              <a:rPr lang="en-GB" sz="1600" dirty="0">
                <a:latin typeface="Arial" panose="020B0604020202020204" pitchFamily="34" charset="0"/>
                <a:cs typeface="Arial" panose="020B0604020202020204" pitchFamily="34" charset="0"/>
              </a:rPr>
              <a:t>– putting the Council in a good position to pull resident satisfaction back up to its pre-pandemic levels. There may already be indications of this – with significantly more residents agreeing the Council provides value for money compared to this time last year. Further analysis of satisfaction also points to several areas where the Council can prioritise action and boost satisfaction over course of 2024 – from resident influence to child-friendliness.</a:t>
            </a:r>
          </a:p>
        </p:txBody>
      </p:sp>
      <p:sp>
        <p:nvSpPr>
          <p:cNvPr id="10" name="TextBox 9">
            <a:extLst>
              <a:ext uri="{FF2B5EF4-FFF2-40B4-BE49-F238E27FC236}">
                <a16:creationId xmlns:a16="http://schemas.microsoft.com/office/drawing/2014/main" id="{D135413B-5D7A-401A-907C-F1778D974A90}"/>
              </a:ext>
            </a:extLst>
          </p:cNvPr>
          <p:cNvSpPr txBox="1"/>
          <p:nvPr/>
        </p:nvSpPr>
        <p:spPr>
          <a:xfrm>
            <a:off x="6245352" y="1309739"/>
            <a:ext cx="5752805" cy="5246015"/>
          </a:xfrm>
          <a:prstGeom prst="rect">
            <a:avLst/>
          </a:prstGeom>
          <a:solidFill>
            <a:schemeClr val="bg1">
              <a:lumMod val="95000"/>
            </a:schemeClr>
          </a:solidFill>
          <a:ln>
            <a:noFill/>
          </a:ln>
        </p:spPr>
        <p:txBody>
          <a:bodyPr wrap="square" lIns="144000" tIns="144000" rIns="144000" bIns="144000" rtlCol="0">
            <a:spAutoFit/>
          </a:bodyPr>
          <a:lstStyle/>
          <a:p>
            <a:r>
              <a:rPr lang="en-GB" sz="1400" b="1" dirty="0">
                <a:solidFill>
                  <a:srgbClr val="C00000"/>
                </a:solidFill>
                <a:latin typeface="Arial Black" panose="020B0A04020102020204" pitchFamily="34" charset="0"/>
                <a:cs typeface="Arial" panose="020B0604020202020204" pitchFamily="34" charset="0"/>
              </a:rPr>
              <a:t>Key challenges</a:t>
            </a:r>
          </a:p>
          <a:p>
            <a:pPr marL="285750" indent="-285750">
              <a:buFont typeface="Wingdings" panose="05000000000000000000" pitchFamily="2" charset="2"/>
              <a:buChar char="v"/>
            </a:pPr>
            <a:r>
              <a:rPr lang="en-GB" sz="1400" b="1" dirty="0">
                <a:latin typeface="Arial" panose="020B0604020202020204" pitchFamily="34" charset="0"/>
                <a:cs typeface="Arial" panose="020B0604020202020204" pitchFamily="34" charset="0"/>
              </a:rPr>
              <a:t>Council satisfaction </a:t>
            </a:r>
            <a:r>
              <a:rPr lang="en-GB" sz="1400" dirty="0">
                <a:latin typeface="Arial" panose="020B0604020202020204" pitchFamily="34" charset="0"/>
                <a:cs typeface="Arial" panose="020B0604020202020204" pitchFamily="34" charset="0"/>
              </a:rPr>
              <a:t>| This remains low although seems to have stabilised.</a:t>
            </a:r>
          </a:p>
          <a:p>
            <a:pPr marL="285750" indent="-285750">
              <a:buFont typeface="Wingdings" panose="05000000000000000000" pitchFamily="2" charset="2"/>
              <a:buChar char="v"/>
            </a:pPr>
            <a:r>
              <a:rPr lang="en-GB" sz="1400" b="1" dirty="0">
                <a:latin typeface="Arial" panose="020B0604020202020204" pitchFamily="34" charset="0"/>
                <a:cs typeface="Arial" panose="020B0604020202020204" pitchFamily="34" charset="0"/>
              </a:rPr>
              <a:t>Area satisfaction </a:t>
            </a:r>
            <a:r>
              <a:rPr lang="en-GB" sz="1400" dirty="0">
                <a:latin typeface="Arial" panose="020B0604020202020204" pitchFamily="34" charset="0"/>
                <a:cs typeface="Arial" panose="020B0604020202020204" pitchFamily="34" charset="0"/>
              </a:rPr>
              <a:t>| This has fallen significantly over the last year, including the extent to which residents feel they can go to their neighbours for advice.</a:t>
            </a:r>
          </a:p>
          <a:p>
            <a:pPr marL="285750" indent="-285750">
              <a:buFont typeface="Wingdings" panose="05000000000000000000" pitchFamily="2" charset="2"/>
              <a:buChar char="v"/>
            </a:pPr>
            <a:r>
              <a:rPr lang="en-GB" sz="1400" b="1" dirty="0">
                <a:latin typeface="Arial" panose="020B0604020202020204" pitchFamily="34" charset="0"/>
                <a:cs typeface="Arial" panose="020B0604020202020204" pitchFamily="34" charset="0"/>
              </a:rPr>
              <a:t>Safety</a:t>
            </a:r>
            <a:r>
              <a:rPr lang="en-GB" sz="1400" dirty="0">
                <a:latin typeface="Arial" panose="020B0604020202020204" pitchFamily="34" charset="0"/>
                <a:cs typeface="Arial" panose="020B0604020202020204" pitchFamily="34" charset="0"/>
              </a:rPr>
              <a:t> | Significantly fewer residents feel safe in their area during the day and at night. Experiences of sexual harassment and hate crime have also increased, with evidence of significant underreporting by victims.</a:t>
            </a:r>
          </a:p>
          <a:p>
            <a:pPr marL="285750" indent="-285750">
              <a:buFont typeface="Wingdings" panose="05000000000000000000" pitchFamily="2" charset="2"/>
              <a:buChar char="v"/>
            </a:pPr>
            <a:r>
              <a:rPr lang="en-GB" sz="1400" b="1" dirty="0">
                <a:latin typeface="Arial" panose="020B0604020202020204" pitchFamily="34" charset="0"/>
                <a:cs typeface="Arial" panose="020B0604020202020204" pitchFamily="34" charset="0"/>
              </a:rPr>
              <a:t>Renting </a:t>
            </a:r>
            <a:r>
              <a:rPr lang="en-GB" sz="1400" dirty="0">
                <a:latin typeface="Arial" panose="020B0604020202020204" pitchFamily="34" charset="0"/>
                <a:cs typeface="Arial" panose="020B0604020202020204" pitchFamily="34" charset="0"/>
              </a:rPr>
              <a:t>| Across both social and private renters, satisfaction with landlords and various aspects of renting has fallen significantly.</a:t>
            </a:r>
          </a:p>
          <a:p>
            <a:endParaRPr lang="en-GB" sz="1400" dirty="0">
              <a:latin typeface="Arial" panose="020B0604020202020204" pitchFamily="34" charset="0"/>
              <a:cs typeface="Arial" panose="020B0604020202020204" pitchFamily="34" charset="0"/>
            </a:endParaRPr>
          </a:p>
          <a:p>
            <a:r>
              <a:rPr lang="en-GB" sz="1400" b="1" dirty="0">
                <a:solidFill>
                  <a:srgbClr val="008840"/>
                </a:solidFill>
                <a:latin typeface="Arial Black" panose="020B0A04020102020204" pitchFamily="34" charset="0"/>
                <a:cs typeface="Arial" panose="020B0604020202020204" pitchFamily="34" charset="0"/>
              </a:rPr>
              <a:t>Key strengths</a:t>
            </a:r>
          </a:p>
          <a:p>
            <a:pPr marL="285750" indent="-285750">
              <a:buFont typeface="Wingdings" panose="05000000000000000000" pitchFamily="2" charset="2"/>
              <a:buChar char="v"/>
            </a:pPr>
            <a:r>
              <a:rPr lang="en-GB" sz="1400" b="1" dirty="0">
                <a:latin typeface="Arial" panose="020B0604020202020204" pitchFamily="34" charset="0"/>
                <a:cs typeface="Arial" panose="020B0604020202020204" pitchFamily="34" charset="0"/>
              </a:rPr>
              <a:t>Value for money | </a:t>
            </a:r>
            <a:r>
              <a:rPr lang="en-GB" sz="1400" dirty="0">
                <a:latin typeface="Arial" panose="020B0604020202020204" pitchFamily="34" charset="0"/>
                <a:cs typeface="Arial" panose="020B0604020202020204" pitchFamily="34" charset="0"/>
              </a:rPr>
              <a:t>Significantly more residents feel the Council provides value for money – bringing Lambeth up to the national benchmark.</a:t>
            </a:r>
          </a:p>
          <a:p>
            <a:pPr marL="285750" indent="-285750">
              <a:buFont typeface="Wingdings" panose="05000000000000000000" pitchFamily="2" charset="2"/>
              <a:buChar char="v"/>
            </a:pPr>
            <a:r>
              <a:rPr lang="en-GB" sz="1400" b="1" dirty="0">
                <a:latin typeface="Arial" panose="020B0604020202020204" pitchFamily="34" charset="0"/>
                <a:cs typeface="Arial" panose="020B0604020202020204" pitchFamily="34" charset="0"/>
              </a:rPr>
              <a:t>Stability </a:t>
            </a:r>
            <a:r>
              <a:rPr lang="en-GB" sz="1400" dirty="0">
                <a:latin typeface="Arial" panose="020B0604020202020204" pitchFamily="34" charset="0"/>
                <a:cs typeface="Arial" panose="020B0604020202020204" pitchFamily="34" charset="0"/>
              </a:rPr>
              <a:t>| Most measures have remained stable over the last year, in contrast to the prior more negative trend.</a:t>
            </a:r>
          </a:p>
          <a:p>
            <a:pPr marL="285750" indent="-285750">
              <a:buFont typeface="Wingdings" panose="05000000000000000000" pitchFamily="2" charset="2"/>
              <a:buChar char="v"/>
            </a:pPr>
            <a:r>
              <a:rPr lang="en-GB" sz="1400" b="1" dirty="0">
                <a:latin typeface="Arial" panose="020B0604020202020204" pitchFamily="34" charset="0"/>
                <a:cs typeface="Arial" panose="020B0604020202020204" pitchFamily="34" charset="0"/>
              </a:rPr>
              <a:t>Resilience </a:t>
            </a:r>
            <a:r>
              <a:rPr lang="en-GB" sz="1400" dirty="0">
                <a:latin typeface="Arial" panose="020B0604020202020204" pitchFamily="34" charset="0"/>
                <a:cs typeface="Arial" panose="020B0604020202020204" pitchFamily="34" charset="0"/>
              </a:rPr>
              <a:t>| Despite challenging circumstances and declines in some metrics, Lambeth residents are more likely than the average London resident to feel safe in and be satisfied with their local areas. </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2062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231990-4762-4713-B4B5-0DF1954EB914}"/>
              </a:ext>
              <a:ext uri="{C183D7F6-B498-43B3-948B-1728B52AA6E4}">
                <adec:decorative xmlns:adec="http://schemas.microsoft.com/office/drawing/2017/decorative" val="1"/>
              </a:ext>
            </a:extLst>
          </p:cNvPr>
          <p:cNvSpPr/>
          <p:nvPr/>
        </p:nvSpPr>
        <p:spPr>
          <a:xfrm>
            <a:off x="0" y="-1"/>
            <a:ext cx="12192000" cy="11452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le 1">
            <a:extLst>
              <a:ext uri="{FF2B5EF4-FFF2-40B4-BE49-F238E27FC236}">
                <a16:creationId xmlns:a16="http://schemas.microsoft.com/office/drawing/2014/main" id="{A9F573BE-497B-4440-9650-35A37F1896A1}"/>
              </a:ext>
            </a:extLst>
          </p:cNvPr>
          <p:cNvSpPr>
            <a:spLocks noGrp="1"/>
          </p:cNvSpPr>
          <p:nvPr>
            <p:ph type="title"/>
          </p:nvPr>
        </p:nvSpPr>
        <p:spPr>
          <a:xfrm>
            <a:off x="343195" y="202205"/>
            <a:ext cx="11200055" cy="786139"/>
          </a:xfrm>
        </p:spPr>
        <p:txBody>
          <a:bodyPr>
            <a:noAutofit/>
          </a:bodyPr>
          <a:lstStyle/>
          <a:p>
            <a:r>
              <a:rPr lang="en-US" sz="3200" b="1">
                <a:solidFill>
                  <a:schemeClr val="bg1"/>
                </a:solidFill>
                <a:latin typeface="Arial Black" panose="020B0A04020102020204" pitchFamily="34" charset="0"/>
                <a:cs typeface="Calibri Light"/>
              </a:rPr>
              <a:t>Key drivers of area satisfaction</a:t>
            </a:r>
            <a:endParaRPr lang="en-GB" sz="3200">
              <a:solidFill>
                <a:schemeClr val="bg1"/>
              </a:solidFill>
            </a:endParaRPr>
          </a:p>
        </p:txBody>
      </p:sp>
      <p:sp>
        <p:nvSpPr>
          <p:cNvPr id="10" name="TextBox 9">
            <a:extLst>
              <a:ext uri="{FF2B5EF4-FFF2-40B4-BE49-F238E27FC236}">
                <a16:creationId xmlns:a16="http://schemas.microsoft.com/office/drawing/2014/main" id="{B7A73654-4269-4F4A-8C11-EBACF142389B}"/>
              </a:ext>
            </a:extLst>
          </p:cNvPr>
          <p:cNvSpPr txBox="1"/>
          <p:nvPr/>
        </p:nvSpPr>
        <p:spPr>
          <a:xfrm>
            <a:off x="8691613" y="2447151"/>
            <a:ext cx="3263069" cy="4318444"/>
          </a:xfrm>
          <a:prstGeom prst="rect">
            <a:avLst/>
          </a:prstGeom>
          <a:solidFill>
            <a:schemeClr val="bg1">
              <a:lumMod val="95000"/>
            </a:schemeClr>
          </a:solidFill>
        </p:spPr>
        <p:txBody>
          <a:bodyPr wrap="square" lIns="180000" tIns="180000" rIns="612000" bIns="180000">
            <a:spAutoFit/>
          </a:bodyPr>
          <a:lstStyle/>
          <a:p>
            <a:pPr>
              <a:spcAft>
                <a:spcPts val="600"/>
              </a:spcAft>
            </a:pPr>
            <a:r>
              <a:rPr lang="en-US" sz="1400" b="1">
                <a:solidFill>
                  <a:srgbClr val="002060"/>
                </a:solidFill>
                <a:latin typeface="Arial" panose="020B0604020202020204" pitchFamily="34" charset="0"/>
                <a:cs typeface="Arial" panose="020B0604020202020204" pitchFamily="34" charset="0"/>
              </a:rPr>
              <a:t>Key driver analysis is a statistical method that helps identify the factors that have the most impact on a particular outcome. </a:t>
            </a:r>
            <a:r>
              <a:rPr lang="en-US" sz="1400">
                <a:latin typeface="Arial" panose="020B0604020202020204" pitchFamily="34" charset="0"/>
                <a:cs typeface="Arial" panose="020B0604020202020204" pitchFamily="34" charset="0"/>
              </a:rPr>
              <a:t>In this case, we used it to understand what influences residents' satisfaction with their local area</a:t>
            </a:r>
          </a:p>
          <a:p>
            <a:pPr>
              <a:spcAft>
                <a:spcPts val="600"/>
              </a:spcAft>
            </a:pPr>
            <a:r>
              <a:rPr lang="en-US" sz="1400">
                <a:latin typeface="Arial" panose="020B0604020202020204" pitchFamily="34" charset="0"/>
                <a:cs typeface="Arial" panose="020B0604020202020204" pitchFamily="34" charset="0"/>
              </a:rPr>
              <a:t>After analyzing other questions in the survey, we found that 10 particularly played a role, to varying degrees, in shaping area satisfaction this year. Together, these 10 questions account for </a:t>
            </a:r>
            <a:r>
              <a:rPr lang="en-US" sz="1400" b="1">
                <a:latin typeface="Arial" panose="020B0604020202020204" pitchFamily="34" charset="0"/>
                <a:cs typeface="Arial" panose="020B0604020202020204" pitchFamily="34" charset="0"/>
              </a:rPr>
              <a:t>70.1% of the variation</a:t>
            </a:r>
            <a:r>
              <a:rPr lang="en-US" sz="1400">
                <a:latin typeface="Arial" panose="020B0604020202020204" pitchFamily="34" charset="0"/>
                <a:cs typeface="Arial" panose="020B0604020202020204" pitchFamily="34" charset="0"/>
              </a:rPr>
              <a:t> in residents' satisfaction with their local area.</a:t>
            </a:r>
          </a:p>
        </p:txBody>
      </p:sp>
      <p:sp>
        <p:nvSpPr>
          <p:cNvPr id="4" name="TextBox 3">
            <a:extLst>
              <a:ext uri="{FF2B5EF4-FFF2-40B4-BE49-F238E27FC236}">
                <a16:creationId xmlns:a16="http://schemas.microsoft.com/office/drawing/2014/main" id="{7E4CB4A7-6D00-4658-A1EF-CA1D834F1BFE}"/>
              </a:ext>
            </a:extLst>
          </p:cNvPr>
          <p:cNvSpPr txBox="1"/>
          <p:nvPr/>
        </p:nvSpPr>
        <p:spPr>
          <a:xfrm>
            <a:off x="1212854" y="1302936"/>
            <a:ext cx="10741829" cy="954107"/>
          </a:xfrm>
          <a:prstGeom prst="rect">
            <a:avLst/>
          </a:prstGeom>
          <a:noFill/>
        </p:spPr>
        <p:txBody>
          <a:bodyPr wrap="square" rtlCol="0">
            <a:spAutoFit/>
          </a:bodyPr>
          <a:lstStyle/>
          <a:p>
            <a:pPr>
              <a:spcAft>
                <a:spcPts val="600"/>
              </a:spcAft>
            </a:pPr>
            <a:r>
              <a:rPr lang="en-US" sz="1400" b="1">
                <a:solidFill>
                  <a:srgbClr val="002060"/>
                </a:solidFill>
                <a:latin typeface="Arial" panose="020B0604020202020204" pitchFamily="34" charset="0"/>
                <a:cs typeface="Arial" panose="020B0604020202020204" pitchFamily="34" charset="0"/>
              </a:rPr>
              <a:t>The most important driver of area satisfaction is whether residents feel their local area is a good place for children and young people to grow up</a:t>
            </a:r>
            <a:r>
              <a:rPr lang="en-US" sz="1400">
                <a:solidFill>
                  <a:srgbClr val="002060"/>
                </a:solidFill>
                <a:latin typeface="Arial" panose="020B0604020202020204" pitchFamily="34" charset="0"/>
                <a:cs typeface="Arial" panose="020B0604020202020204" pitchFamily="34" charset="0"/>
              </a:rPr>
              <a:t>. </a:t>
            </a:r>
            <a:r>
              <a:rPr lang="en-US" sz="1400">
                <a:latin typeface="Arial" panose="020B0604020202020204" pitchFamily="34" charset="0"/>
                <a:cs typeface="Arial" panose="020B0604020202020204" pitchFamily="34" charset="0"/>
              </a:rPr>
              <a:t>People who agree their area is ‘child-friendly’ in this way tend to be more satisfied with their area, while those who disagree tend to be less satisfied. Its relative importance score (0.23) indicates that it over three times more important as a driver compared to, for example, whether residents find the area safe during the day (ranked 5</a:t>
            </a:r>
            <a:r>
              <a:rPr lang="en-US" sz="1400" baseline="30000">
                <a:latin typeface="Arial" panose="020B0604020202020204" pitchFamily="34" charset="0"/>
                <a:cs typeface="Arial" panose="020B0604020202020204" pitchFamily="34" charset="0"/>
              </a:rPr>
              <a:t>th</a:t>
            </a:r>
            <a:r>
              <a:rPr lang="en-US" sz="1400">
                <a:latin typeface="Arial" panose="020B0604020202020204" pitchFamily="34" charset="0"/>
                <a:cs typeface="Arial" panose="020B0604020202020204" pitchFamily="34" charset="0"/>
              </a:rPr>
              <a:t>,with a relative importance of 0.07).</a:t>
            </a:r>
            <a:endParaRPr lang="en-GB" sz="1400">
              <a:latin typeface="Arial" panose="020B0604020202020204" pitchFamily="34" charset="0"/>
              <a:cs typeface="Arial" panose="020B0604020202020204" pitchFamily="34" charset="0"/>
            </a:endParaRPr>
          </a:p>
        </p:txBody>
      </p:sp>
      <p:graphicFrame>
        <p:nvGraphicFramePr>
          <p:cNvPr id="32" name="Table 31">
            <a:extLst>
              <a:ext uri="{FF2B5EF4-FFF2-40B4-BE49-F238E27FC236}">
                <a16:creationId xmlns:a16="http://schemas.microsoft.com/office/drawing/2014/main" id="{BF3987A8-CDAE-4ACB-9756-CF98DEE0593C}"/>
              </a:ext>
            </a:extLst>
          </p:cNvPr>
          <p:cNvGraphicFramePr>
            <a:graphicFrameLocks noGrp="1"/>
          </p:cNvGraphicFramePr>
          <p:nvPr>
            <p:extLst>
              <p:ext uri="{D42A27DB-BD31-4B8C-83A1-F6EECF244321}">
                <p14:modId xmlns:p14="http://schemas.microsoft.com/office/powerpoint/2010/main" val="3009659943"/>
              </p:ext>
            </p:extLst>
          </p:nvPr>
        </p:nvGraphicFramePr>
        <p:xfrm>
          <a:off x="343195" y="2447151"/>
          <a:ext cx="8155913" cy="4103006"/>
        </p:xfrm>
        <a:graphic>
          <a:graphicData uri="http://schemas.openxmlformats.org/drawingml/2006/table">
            <a:tbl>
              <a:tblPr firstRow="1" bandRow="1">
                <a:tableStyleId>{3B4B98B0-60AC-42C2-AFA5-B58CD77FA1E5}</a:tableStyleId>
              </a:tblPr>
              <a:tblGrid>
                <a:gridCol w="747142">
                  <a:extLst>
                    <a:ext uri="{9D8B030D-6E8A-4147-A177-3AD203B41FA5}">
                      <a16:colId xmlns:a16="http://schemas.microsoft.com/office/drawing/2014/main" val="1986997470"/>
                    </a:ext>
                  </a:extLst>
                </a:gridCol>
                <a:gridCol w="4687539">
                  <a:extLst>
                    <a:ext uri="{9D8B030D-6E8A-4147-A177-3AD203B41FA5}">
                      <a16:colId xmlns:a16="http://schemas.microsoft.com/office/drawing/2014/main" val="3080675821"/>
                    </a:ext>
                  </a:extLst>
                </a:gridCol>
                <a:gridCol w="1122908">
                  <a:extLst>
                    <a:ext uri="{9D8B030D-6E8A-4147-A177-3AD203B41FA5}">
                      <a16:colId xmlns:a16="http://schemas.microsoft.com/office/drawing/2014/main" val="206715622"/>
                    </a:ext>
                  </a:extLst>
                </a:gridCol>
                <a:gridCol w="1598324">
                  <a:extLst>
                    <a:ext uri="{9D8B030D-6E8A-4147-A177-3AD203B41FA5}">
                      <a16:colId xmlns:a16="http://schemas.microsoft.com/office/drawing/2014/main" val="3696460323"/>
                    </a:ext>
                  </a:extLst>
                </a:gridCol>
              </a:tblGrid>
              <a:tr h="458156">
                <a:tc>
                  <a:txBody>
                    <a:bodyPr/>
                    <a:lstStyle/>
                    <a:p>
                      <a:pPr algn="ctr"/>
                      <a:r>
                        <a:rPr lang="en-GB" sz="1200">
                          <a:solidFill>
                            <a:schemeClr val="tx1">
                              <a:lumMod val="50000"/>
                            </a:schemeClr>
                          </a:solidFill>
                          <a:latin typeface="Arial" panose="020B0604020202020204" pitchFamily="34" charset="0"/>
                          <a:cs typeface="Arial" panose="020B0604020202020204" pitchFamily="34" charset="0"/>
                        </a:rPr>
                        <a:t>Rank</a:t>
                      </a:r>
                    </a:p>
                  </a:txBody>
                  <a:tcPr anchor="ctr">
                    <a:lnL>
                      <a:noFill/>
                    </a:lnL>
                    <a:lnR w="12700" cap="flat" cmpd="sng" algn="ctr">
                      <a:solidFill>
                        <a:schemeClr val="bg1">
                          <a:lumMod val="85000"/>
                        </a:schemeClr>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50196"/>
                      </a:schemeClr>
                    </a:solidFill>
                  </a:tcPr>
                </a:tc>
                <a:tc>
                  <a:txBody>
                    <a:bodyPr/>
                    <a:lstStyle/>
                    <a:p>
                      <a:r>
                        <a:rPr lang="en-GB" sz="1200">
                          <a:solidFill>
                            <a:schemeClr val="tx1">
                              <a:lumMod val="50000"/>
                            </a:schemeClr>
                          </a:solidFill>
                          <a:latin typeface="Arial" panose="020B0604020202020204" pitchFamily="34" charset="0"/>
                          <a:cs typeface="Arial" panose="020B0604020202020204" pitchFamily="34" charset="0"/>
                        </a:rPr>
                        <a:t>Driver</a:t>
                      </a:r>
                      <a:endParaRPr lang="en-GB" sz="1200" b="0">
                        <a:solidFill>
                          <a:schemeClr val="tx1">
                            <a:lumMod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50196"/>
                      </a:schemeClr>
                    </a:solidFill>
                  </a:tcPr>
                </a:tc>
                <a:tc>
                  <a:txBody>
                    <a:bodyPr/>
                    <a:lstStyle/>
                    <a:p>
                      <a:pPr algn="l"/>
                      <a:r>
                        <a:rPr lang="en-GB" sz="1200">
                          <a:solidFill>
                            <a:schemeClr val="tx1">
                              <a:lumMod val="50000"/>
                            </a:schemeClr>
                          </a:solidFill>
                          <a:latin typeface="Arial" panose="020B0604020202020204" pitchFamily="34" charset="0"/>
                          <a:cs typeface="Arial" panose="020B0604020202020204" pitchFamily="34" charset="0"/>
                        </a:rPr>
                        <a:t>Relative importance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50196"/>
                      </a:schemeClr>
                    </a:solidFill>
                  </a:tcPr>
                </a:tc>
                <a:tc>
                  <a:txBody>
                    <a:bodyPr/>
                    <a:lstStyle/>
                    <a:p>
                      <a:pPr algn="l"/>
                      <a:r>
                        <a:rPr lang="en-GB" sz="1200">
                          <a:solidFill>
                            <a:schemeClr val="tx1">
                              <a:lumMod val="50000"/>
                            </a:schemeClr>
                          </a:solidFill>
                          <a:latin typeface="Arial" panose="020B0604020202020204" pitchFamily="34" charset="0"/>
                          <a:cs typeface="Arial" panose="020B0604020202020204" pitchFamily="34" charset="0"/>
                        </a:rPr>
                        <a:t>Performance*</a:t>
                      </a: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50196"/>
                      </a:schemeClr>
                    </a:solidFill>
                  </a:tcPr>
                </a:tc>
                <a:extLst>
                  <a:ext uri="{0D108BD9-81ED-4DB2-BD59-A6C34878D82A}">
                    <a16:rowId xmlns:a16="http://schemas.microsoft.com/office/drawing/2014/main" val="3153688349"/>
                  </a:ext>
                </a:extLst>
              </a:tr>
              <a:tr h="364485">
                <a:tc>
                  <a:txBody>
                    <a:bodyPr/>
                    <a:lstStyle/>
                    <a:p>
                      <a:pPr algn="ctr">
                        <a:lnSpc>
                          <a:spcPct val="100000"/>
                        </a:lnSpc>
                        <a:spcBef>
                          <a:spcPts val="0"/>
                        </a:spcBef>
                      </a:pPr>
                      <a:r>
                        <a:rPr lang="en-GB" sz="1200">
                          <a:solidFill>
                            <a:schemeClr val="bg2">
                              <a:lumMod val="10000"/>
                            </a:schemeClr>
                          </a:solidFill>
                          <a:latin typeface="Arial" panose="020B0604020202020204" pitchFamily="34" charset="0"/>
                          <a:cs typeface="Arial" panose="020B0604020202020204" pitchFamily="34" charset="0"/>
                        </a:rPr>
                        <a:t>1</a:t>
                      </a:r>
                    </a:p>
                  </a:txBody>
                  <a:tcPr anchor="ctr">
                    <a:lnL>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600"/>
                        </a:spcBef>
                        <a:spcAft>
                          <a:spcPts val="600"/>
                        </a:spcAft>
                        <a:buClrTx/>
                        <a:buSzTx/>
                        <a:buFontTx/>
                        <a:buNone/>
                        <a:tabLst/>
                        <a:defRPr/>
                      </a:pPr>
                      <a:r>
                        <a:rPr lang="en-US" sz="1200" b="1" kern="1200">
                          <a:solidFill>
                            <a:schemeClr val="bg2">
                              <a:lumMod val="10000"/>
                            </a:schemeClr>
                          </a:solidFill>
                          <a:latin typeface="Arial" panose="020B0604020202020204" pitchFamily="34" charset="0"/>
                          <a:ea typeface="+mn-ea"/>
                          <a:cs typeface="Arial" panose="020B0604020202020204" pitchFamily="34" charset="0"/>
                        </a:rPr>
                        <a:t>Local area is a good place to grow up</a:t>
                      </a:r>
                      <a:endParaRPr lang="en-GB" sz="1200" b="1" kern="1200">
                        <a:solidFill>
                          <a:schemeClr val="bg2">
                            <a:lumMod val="10000"/>
                          </a:schemeClr>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20000"/>
                        </a:lnSpc>
                        <a:spcBef>
                          <a:spcPts val="600"/>
                        </a:spcBef>
                        <a:spcAft>
                          <a:spcPts val="600"/>
                        </a:spcAft>
                      </a:pPr>
                      <a:r>
                        <a:rPr lang="en-GB" sz="1200" kern="1200">
                          <a:solidFill>
                            <a:schemeClr val="bg2">
                              <a:lumMod val="10000"/>
                            </a:schemeClr>
                          </a:solidFill>
                          <a:latin typeface="Arial" panose="020B0604020202020204" pitchFamily="34" charset="0"/>
                          <a:ea typeface="+mn-ea"/>
                          <a:cs typeface="Arial" panose="020B0604020202020204" pitchFamily="34" charset="0"/>
                        </a:rPr>
                        <a:t>0.23</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20000"/>
                        </a:lnSpc>
                        <a:spcBef>
                          <a:spcPts val="600"/>
                        </a:spcBef>
                        <a:spcAft>
                          <a:spcPts val="600"/>
                        </a:spcAft>
                      </a:pPr>
                      <a:r>
                        <a:rPr lang="en-GB" sz="1200" kern="1200">
                          <a:solidFill>
                            <a:schemeClr val="bg2">
                              <a:lumMod val="10000"/>
                            </a:schemeClr>
                          </a:solidFill>
                          <a:latin typeface="Arial" panose="020B0604020202020204" pitchFamily="34" charset="0"/>
                          <a:ea typeface="+mn-ea"/>
                          <a:cs typeface="Arial" panose="020B0604020202020204" pitchFamily="34" charset="0"/>
                        </a:rPr>
                        <a:t>43% net positive</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81495093"/>
                  </a:ext>
                </a:extLst>
              </a:tr>
              <a:tr h="364485">
                <a:tc>
                  <a:txBody>
                    <a:bodyPr/>
                    <a:lstStyle/>
                    <a:p>
                      <a:pPr algn="ctr">
                        <a:lnSpc>
                          <a:spcPct val="100000"/>
                        </a:lnSpc>
                        <a:spcBef>
                          <a:spcPts val="0"/>
                        </a:spcBef>
                      </a:pPr>
                      <a:r>
                        <a:rPr lang="en-GB" sz="1200">
                          <a:solidFill>
                            <a:schemeClr val="bg2">
                              <a:lumMod val="10000"/>
                            </a:schemeClr>
                          </a:solidFill>
                          <a:latin typeface="Arial" panose="020B0604020202020204" pitchFamily="34" charset="0"/>
                          <a:cs typeface="Arial" panose="020B0604020202020204" pitchFamily="34" charset="0"/>
                        </a:rPr>
                        <a:t>2</a:t>
                      </a:r>
                    </a:p>
                  </a:txBody>
                  <a:tcPr anchor="ctr">
                    <a:lnL>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600"/>
                        </a:spcBef>
                        <a:spcAft>
                          <a:spcPts val="600"/>
                        </a:spcAft>
                        <a:buClrTx/>
                        <a:buSzTx/>
                        <a:buFontTx/>
                        <a:buNone/>
                        <a:tabLst/>
                        <a:defRPr/>
                      </a:pPr>
                      <a:r>
                        <a:rPr lang="en-US" sz="1200" b="1" kern="1200">
                          <a:solidFill>
                            <a:schemeClr val="bg2">
                              <a:lumMod val="10000"/>
                            </a:schemeClr>
                          </a:solidFill>
                          <a:latin typeface="Arial" panose="020B0604020202020204" pitchFamily="34" charset="0"/>
                          <a:ea typeface="+mn-ea"/>
                          <a:cs typeface="Arial" panose="020B0604020202020204" pitchFamily="34" charset="0"/>
                        </a:rPr>
                        <a:t>Feelings of safety in the evening</a:t>
                      </a:r>
                      <a:endParaRPr lang="en-GB" sz="1200" b="1" kern="1200">
                        <a:solidFill>
                          <a:schemeClr val="bg2">
                            <a:lumMod val="10000"/>
                          </a:schemeClr>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20000"/>
                        </a:lnSpc>
                        <a:spcBef>
                          <a:spcPts val="600"/>
                        </a:spcBef>
                        <a:spcAft>
                          <a:spcPts val="600"/>
                        </a:spcAft>
                      </a:pPr>
                      <a:r>
                        <a:rPr lang="en-GB" sz="1200" kern="1200">
                          <a:solidFill>
                            <a:schemeClr val="bg2">
                              <a:lumMod val="10000"/>
                            </a:schemeClr>
                          </a:solidFill>
                          <a:latin typeface="Arial" panose="020B0604020202020204" pitchFamily="34" charset="0"/>
                          <a:ea typeface="+mn-ea"/>
                          <a:cs typeface="Arial" panose="020B0604020202020204" pitchFamily="34" charset="0"/>
                        </a:rPr>
                        <a:t>0.18</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20000"/>
                        </a:lnSpc>
                        <a:spcBef>
                          <a:spcPts val="600"/>
                        </a:spcBef>
                        <a:spcAft>
                          <a:spcPts val="600"/>
                        </a:spcAft>
                      </a:pPr>
                      <a:r>
                        <a:rPr lang="en-GB" sz="1200" kern="1200">
                          <a:solidFill>
                            <a:schemeClr val="bg2">
                              <a:lumMod val="10000"/>
                            </a:schemeClr>
                          </a:solidFill>
                          <a:latin typeface="Arial" panose="020B0604020202020204" pitchFamily="34" charset="0"/>
                          <a:ea typeface="+mn-ea"/>
                          <a:cs typeface="Arial" panose="020B0604020202020204" pitchFamily="34" charset="0"/>
                        </a:rPr>
                        <a:t>58% net safe</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005097"/>
                  </a:ext>
                </a:extLst>
              </a:tr>
              <a:tr h="364485">
                <a:tc>
                  <a:txBody>
                    <a:bodyPr/>
                    <a:lstStyle/>
                    <a:p>
                      <a:pPr algn="ctr">
                        <a:lnSpc>
                          <a:spcPct val="100000"/>
                        </a:lnSpc>
                        <a:spcBef>
                          <a:spcPts val="0"/>
                        </a:spcBef>
                      </a:pPr>
                      <a:r>
                        <a:rPr lang="en-GB" sz="1200">
                          <a:solidFill>
                            <a:schemeClr val="bg2">
                              <a:lumMod val="10000"/>
                            </a:schemeClr>
                          </a:solidFill>
                          <a:latin typeface="Arial" panose="020B0604020202020204" pitchFamily="34" charset="0"/>
                          <a:cs typeface="Arial" panose="020B0604020202020204" pitchFamily="34" charset="0"/>
                        </a:rPr>
                        <a:t>3</a:t>
                      </a:r>
                    </a:p>
                  </a:txBody>
                  <a:tcPr anchor="ctr">
                    <a:lnL>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600"/>
                        </a:spcBef>
                        <a:spcAft>
                          <a:spcPts val="600"/>
                        </a:spcAft>
                        <a:buClrTx/>
                        <a:buSzTx/>
                        <a:buFontTx/>
                        <a:buNone/>
                        <a:tabLst/>
                        <a:defRPr/>
                      </a:pPr>
                      <a:r>
                        <a:rPr lang="en-US" sz="1200" b="1" kern="1200">
                          <a:solidFill>
                            <a:schemeClr val="bg2">
                              <a:lumMod val="10000"/>
                            </a:schemeClr>
                          </a:solidFill>
                          <a:latin typeface="Arial" panose="020B0604020202020204" pitchFamily="34" charset="0"/>
                          <a:ea typeface="+mn-ea"/>
                          <a:cs typeface="Arial" panose="020B0604020202020204" pitchFamily="34" charset="0"/>
                        </a:rPr>
                        <a:t>Use health centres at least monthly</a:t>
                      </a:r>
                      <a:endParaRPr lang="en-GB" sz="1200" b="1" kern="1200">
                        <a:solidFill>
                          <a:schemeClr val="bg2">
                            <a:lumMod val="10000"/>
                          </a:schemeClr>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20000"/>
                        </a:lnSpc>
                        <a:spcBef>
                          <a:spcPts val="600"/>
                        </a:spcBef>
                        <a:spcAft>
                          <a:spcPts val="600"/>
                        </a:spcAft>
                      </a:pPr>
                      <a:r>
                        <a:rPr lang="en-GB" sz="1200" kern="1200">
                          <a:solidFill>
                            <a:schemeClr val="bg2">
                              <a:lumMod val="10000"/>
                            </a:schemeClr>
                          </a:solidFill>
                          <a:latin typeface="Arial" panose="020B0604020202020204" pitchFamily="34" charset="0"/>
                          <a:ea typeface="+mn-ea"/>
                          <a:cs typeface="Arial" panose="020B0604020202020204" pitchFamily="34" charset="0"/>
                        </a:rPr>
                        <a:t>0.17</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20000"/>
                        </a:lnSpc>
                        <a:spcBef>
                          <a:spcPts val="600"/>
                        </a:spcBef>
                        <a:spcAft>
                          <a:spcPts val="600"/>
                        </a:spcAft>
                      </a:pPr>
                      <a:r>
                        <a:rPr lang="en-GB" sz="1200" kern="1200">
                          <a:solidFill>
                            <a:schemeClr val="bg2">
                              <a:lumMod val="10000"/>
                            </a:schemeClr>
                          </a:solidFill>
                          <a:latin typeface="Arial" panose="020B0604020202020204" pitchFamily="34" charset="0"/>
                          <a:ea typeface="+mn-ea"/>
                          <a:cs typeface="Arial" panose="020B0604020202020204" pitchFamily="34" charset="0"/>
                        </a:rPr>
                        <a:t>25% at least monthly</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33225895"/>
                  </a:ext>
                </a:extLst>
              </a:tr>
              <a:tr h="364485">
                <a:tc>
                  <a:txBody>
                    <a:bodyPr/>
                    <a:lstStyle/>
                    <a:p>
                      <a:pPr algn="ctr">
                        <a:lnSpc>
                          <a:spcPct val="100000"/>
                        </a:lnSpc>
                        <a:spcBef>
                          <a:spcPts val="0"/>
                        </a:spcBef>
                      </a:pPr>
                      <a:r>
                        <a:rPr lang="en-GB" sz="1200">
                          <a:solidFill>
                            <a:schemeClr val="bg2">
                              <a:lumMod val="10000"/>
                            </a:schemeClr>
                          </a:solidFill>
                          <a:latin typeface="Arial" panose="020B0604020202020204" pitchFamily="34" charset="0"/>
                          <a:cs typeface="Arial" panose="020B0604020202020204" pitchFamily="34" charset="0"/>
                        </a:rPr>
                        <a:t>4</a:t>
                      </a:r>
                    </a:p>
                  </a:txBody>
                  <a:tcPr anchor="ctr">
                    <a:lnL>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20000"/>
                        </a:lnSpc>
                        <a:spcBef>
                          <a:spcPts val="600"/>
                        </a:spcBef>
                        <a:spcAft>
                          <a:spcPts val="600"/>
                        </a:spcAft>
                      </a:pPr>
                      <a:r>
                        <a:rPr lang="en-US" sz="1200" b="1" kern="1200">
                          <a:solidFill>
                            <a:schemeClr val="bg2">
                              <a:lumMod val="10000"/>
                            </a:schemeClr>
                          </a:solidFill>
                          <a:latin typeface="Arial" panose="020B0604020202020204" pitchFamily="34" charset="0"/>
                          <a:ea typeface="+mn-ea"/>
                          <a:cs typeface="Arial" panose="020B0604020202020204" pitchFamily="34" charset="0"/>
                        </a:rPr>
                        <a:t>Agree that Lambeth Council provides value for money</a:t>
                      </a:r>
                      <a:endParaRPr lang="en-GB" sz="1200" b="1" kern="1200">
                        <a:solidFill>
                          <a:schemeClr val="bg2">
                            <a:lumMod val="10000"/>
                          </a:schemeClr>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20000"/>
                        </a:lnSpc>
                        <a:spcBef>
                          <a:spcPts val="600"/>
                        </a:spcBef>
                        <a:spcAft>
                          <a:spcPts val="600"/>
                        </a:spcAft>
                      </a:pPr>
                      <a:r>
                        <a:rPr lang="en-GB" sz="1200" kern="1200">
                          <a:solidFill>
                            <a:schemeClr val="bg2">
                              <a:lumMod val="10000"/>
                            </a:schemeClr>
                          </a:solidFill>
                          <a:latin typeface="Arial" panose="020B0604020202020204" pitchFamily="34" charset="0"/>
                          <a:ea typeface="+mn-ea"/>
                          <a:cs typeface="Arial" panose="020B0604020202020204" pitchFamily="34" charset="0"/>
                        </a:rPr>
                        <a:t>0.12</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20000"/>
                        </a:lnSpc>
                        <a:spcBef>
                          <a:spcPts val="600"/>
                        </a:spcBef>
                        <a:spcAft>
                          <a:spcPts val="600"/>
                        </a:spcAft>
                      </a:pPr>
                      <a:r>
                        <a:rPr lang="en-GB" sz="1200" kern="1200">
                          <a:solidFill>
                            <a:schemeClr val="bg2">
                              <a:lumMod val="10000"/>
                            </a:schemeClr>
                          </a:solidFill>
                          <a:latin typeface="Arial" panose="020B0604020202020204" pitchFamily="34" charset="0"/>
                          <a:ea typeface="+mn-ea"/>
                          <a:cs typeface="Arial" panose="020B0604020202020204" pitchFamily="34" charset="0"/>
                        </a:rPr>
                        <a:t>37% net good value</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63633175"/>
                  </a:ext>
                </a:extLst>
              </a:tr>
              <a:tr h="364485">
                <a:tc>
                  <a:txBody>
                    <a:bodyPr/>
                    <a:lstStyle/>
                    <a:p>
                      <a:pPr algn="ctr">
                        <a:lnSpc>
                          <a:spcPct val="100000"/>
                        </a:lnSpc>
                        <a:spcBef>
                          <a:spcPts val="0"/>
                        </a:spcBef>
                      </a:pPr>
                      <a:r>
                        <a:rPr lang="en-GB" sz="1200">
                          <a:solidFill>
                            <a:schemeClr val="bg2">
                              <a:lumMod val="10000"/>
                            </a:schemeClr>
                          </a:solidFill>
                          <a:latin typeface="Arial" panose="020B0604020202020204" pitchFamily="34" charset="0"/>
                          <a:cs typeface="Arial" panose="020B0604020202020204" pitchFamily="34" charset="0"/>
                        </a:rPr>
                        <a:t>5</a:t>
                      </a:r>
                    </a:p>
                  </a:txBody>
                  <a:tcPr anchor="ctr">
                    <a:lnL>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600"/>
                        </a:spcBef>
                        <a:spcAft>
                          <a:spcPts val="600"/>
                        </a:spcAft>
                        <a:buClrTx/>
                        <a:buSzTx/>
                        <a:buFontTx/>
                        <a:buNone/>
                        <a:tabLst/>
                        <a:defRPr/>
                      </a:pPr>
                      <a:r>
                        <a:rPr lang="en-US" sz="1200" b="1" kern="1200">
                          <a:solidFill>
                            <a:schemeClr val="bg2">
                              <a:lumMod val="10000"/>
                            </a:schemeClr>
                          </a:solidFill>
                          <a:latin typeface="Arial" panose="020B0604020202020204" pitchFamily="34" charset="0"/>
                          <a:ea typeface="+mn-ea"/>
                          <a:cs typeface="Arial" panose="020B0604020202020204" pitchFamily="34" charset="0"/>
                        </a:rPr>
                        <a:t>Feelings of safety during the day</a:t>
                      </a:r>
                      <a:endParaRPr lang="en-GB" sz="1200" b="1" kern="1200">
                        <a:solidFill>
                          <a:schemeClr val="bg2">
                            <a:lumMod val="10000"/>
                          </a:schemeClr>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20000"/>
                        </a:lnSpc>
                        <a:spcBef>
                          <a:spcPts val="600"/>
                        </a:spcBef>
                        <a:spcAft>
                          <a:spcPts val="600"/>
                        </a:spcAft>
                      </a:pPr>
                      <a:r>
                        <a:rPr lang="en-GB" sz="1200" kern="1200">
                          <a:solidFill>
                            <a:schemeClr val="bg2">
                              <a:lumMod val="10000"/>
                            </a:schemeClr>
                          </a:solidFill>
                          <a:latin typeface="Arial" panose="020B0604020202020204" pitchFamily="34" charset="0"/>
                          <a:ea typeface="+mn-ea"/>
                          <a:cs typeface="Arial" panose="020B0604020202020204" pitchFamily="34" charset="0"/>
                        </a:rPr>
                        <a:t>0.07</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20000"/>
                        </a:lnSpc>
                        <a:spcBef>
                          <a:spcPts val="600"/>
                        </a:spcBef>
                        <a:spcAft>
                          <a:spcPts val="600"/>
                        </a:spcAft>
                      </a:pPr>
                      <a:r>
                        <a:rPr lang="en-GB" sz="1200" kern="1200">
                          <a:solidFill>
                            <a:schemeClr val="bg2">
                              <a:lumMod val="10000"/>
                            </a:schemeClr>
                          </a:solidFill>
                          <a:latin typeface="Arial" panose="020B0604020202020204" pitchFamily="34" charset="0"/>
                          <a:ea typeface="+mn-ea"/>
                          <a:cs typeface="Arial" panose="020B0604020202020204" pitchFamily="34" charset="0"/>
                        </a:rPr>
                        <a:t>88% net safe</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063535"/>
                  </a:ext>
                </a:extLst>
              </a:tr>
              <a:tr h="364485">
                <a:tc>
                  <a:txBody>
                    <a:bodyPr/>
                    <a:lstStyle/>
                    <a:p>
                      <a:pPr algn="ctr">
                        <a:lnSpc>
                          <a:spcPct val="100000"/>
                        </a:lnSpc>
                        <a:spcBef>
                          <a:spcPts val="0"/>
                        </a:spcBef>
                      </a:pPr>
                      <a:r>
                        <a:rPr lang="en-GB" sz="1200">
                          <a:solidFill>
                            <a:schemeClr val="bg2">
                              <a:lumMod val="10000"/>
                            </a:schemeClr>
                          </a:solidFill>
                          <a:latin typeface="Arial" panose="020B0604020202020204" pitchFamily="34" charset="0"/>
                          <a:cs typeface="Arial" panose="020B0604020202020204" pitchFamily="34" charset="0"/>
                        </a:rPr>
                        <a:t>6</a:t>
                      </a:r>
                    </a:p>
                  </a:txBody>
                  <a:tcPr anchor="ctr">
                    <a:lnL>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20000"/>
                        </a:lnSpc>
                        <a:spcBef>
                          <a:spcPts val="600"/>
                        </a:spcBef>
                        <a:spcAft>
                          <a:spcPts val="600"/>
                        </a:spcAft>
                      </a:pPr>
                      <a:r>
                        <a:rPr lang="en-US" sz="1200" b="1" kern="1200">
                          <a:solidFill>
                            <a:schemeClr val="bg2">
                              <a:lumMod val="10000"/>
                            </a:schemeClr>
                          </a:solidFill>
                          <a:latin typeface="Arial" panose="020B0604020202020204" pitchFamily="34" charset="0"/>
                          <a:ea typeface="+mn-ea"/>
                          <a:cs typeface="Arial" panose="020B0604020202020204" pitchFamily="34" charset="0"/>
                        </a:rPr>
                        <a:t>People being drunk or rowdy in public places NOT a problem</a:t>
                      </a:r>
                      <a:endParaRPr lang="en-GB" sz="1200" b="1" kern="1200">
                        <a:solidFill>
                          <a:schemeClr val="bg2">
                            <a:lumMod val="10000"/>
                          </a:schemeClr>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20000"/>
                        </a:lnSpc>
                        <a:spcBef>
                          <a:spcPts val="600"/>
                        </a:spcBef>
                        <a:spcAft>
                          <a:spcPts val="600"/>
                        </a:spcAft>
                      </a:pPr>
                      <a:r>
                        <a:rPr lang="en-GB" sz="1200" kern="1200">
                          <a:solidFill>
                            <a:schemeClr val="bg2">
                              <a:lumMod val="10000"/>
                            </a:schemeClr>
                          </a:solidFill>
                          <a:latin typeface="Arial" panose="020B0604020202020204" pitchFamily="34" charset="0"/>
                          <a:ea typeface="+mn-ea"/>
                          <a:cs typeface="Arial" panose="020B0604020202020204" pitchFamily="34" charset="0"/>
                        </a:rPr>
                        <a:t>0.07</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20000"/>
                        </a:lnSpc>
                        <a:spcBef>
                          <a:spcPts val="600"/>
                        </a:spcBef>
                        <a:spcAft>
                          <a:spcPts val="600"/>
                        </a:spcAft>
                      </a:pPr>
                      <a:r>
                        <a:rPr lang="en-GB" sz="1200" kern="1200">
                          <a:solidFill>
                            <a:schemeClr val="bg2">
                              <a:lumMod val="10000"/>
                            </a:schemeClr>
                          </a:solidFill>
                          <a:latin typeface="Arial" panose="020B0604020202020204" pitchFamily="34" charset="0"/>
                          <a:ea typeface="+mn-ea"/>
                          <a:cs typeface="Arial" panose="020B0604020202020204" pitchFamily="34" charset="0"/>
                        </a:rPr>
                        <a:t>58% net not problem</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949884"/>
                  </a:ext>
                </a:extLst>
              </a:tr>
              <a:tr h="364485">
                <a:tc>
                  <a:txBody>
                    <a:bodyPr/>
                    <a:lstStyle/>
                    <a:p>
                      <a:pPr algn="ctr">
                        <a:lnSpc>
                          <a:spcPct val="100000"/>
                        </a:lnSpc>
                        <a:spcBef>
                          <a:spcPts val="0"/>
                        </a:spcBef>
                      </a:pPr>
                      <a:r>
                        <a:rPr lang="en-GB" sz="1200">
                          <a:solidFill>
                            <a:schemeClr val="bg2">
                              <a:lumMod val="10000"/>
                            </a:schemeClr>
                          </a:solidFill>
                          <a:latin typeface="Arial" panose="020B0604020202020204" pitchFamily="34" charset="0"/>
                          <a:cs typeface="Arial" panose="020B0604020202020204" pitchFamily="34" charset="0"/>
                        </a:rPr>
                        <a:t>7</a:t>
                      </a:r>
                    </a:p>
                  </a:txBody>
                  <a:tcPr anchor="ctr">
                    <a:lnL>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20000"/>
                        </a:lnSpc>
                        <a:spcBef>
                          <a:spcPts val="600"/>
                        </a:spcBef>
                        <a:spcAft>
                          <a:spcPts val="600"/>
                        </a:spcAft>
                      </a:pPr>
                      <a:r>
                        <a:rPr lang="en-US" sz="1200" b="1" kern="1200">
                          <a:solidFill>
                            <a:schemeClr val="bg2">
                              <a:lumMod val="10000"/>
                            </a:schemeClr>
                          </a:solidFill>
                          <a:latin typeface="Arial" panose="020B0604020202020204" pitchFamily="34" charset="0"/>
                          <a:ea typeface="+mn-ea"/>
                          <a:cs typeface="Arial" panose="020B0604020202020204" pitchFamily="34" charset="0"/>
                        </a:rPr>
                        <a:t>Serious youth violence NOT a problem</a:t>
                      </a:r>
                      <a:endParaRPr lang="en-GB" sz="1200" b="1" kern="1200">
                        <a:solidFill>
                          <a:schemeClr val="bg2">
                            <a:lumMod val="10000"/>
                          </a:schemeClr>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20000"/>
                        </a:lnSpc>
                        <a:spcBef>
                          <a:spcPts val="600"/>
                        </a:spcBef>
                        <a:spcAft>
                          <a:spcPts val="600"/>
                        </a:spcAft>
                      </a:pPr>
                      <a:r>
                        <a:rPr lang="en-GB" sz="1200" kern="1200">
                          <a:solidFill>
                            <a:schemeClr val="bg2">
                              <a:lumMod val="10000"/>
                            </a:schemeClr>
                          </a:solidFill>
                          <a:latin typeface="Arial" panose="020B0604020202020204" pitchFamily="34" charset="0"/>
                          <a:ea typeface="+mn-ea"/>
                          <a:cs typeface="Arial" panose="020B0604020202020204" pitchFamily="34" charset="0"/>
                        </a:rPr>
                        <a:t>0.07</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20000"/>
                        </a:lnSpc>
                        <a:spcBef>
                          <a:spcPts val="600"/>
                        </a:spcBef>
                        <a:spcAft>
                          <a:spcPts val="600"/>
                        </a:spcAft>
                      </a:pPr>
                      <a:r>
                        <a:rPr lang="en-GB" sz="1200" kern="1200">
                          <a:solidFill>
                            <a:schemeClr val="bg2">
                              <a:lumMod val="10000"/>
                            </a:schemeClr>
                          </a:solidFill>
                          <a:latin typeface="Arial" panose="020B0604020202020204" pitchFamily="34" charset="0"/>
                          <a:ea typeface="+mn-ea"/>
                          <a:cs typeface="Arial" panose="020B0604020202020204" pitchFamily="34" charset="0"/>
                        </a:rPr>
                        <a:t>37% net not problem</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9136652"/>
                  </a:ext>
                </a:extLst>
              </a:tr>
              <a:tr h="364485">
                <a:tc>
                  <a:txBody>
                    <a:bodyPr/>
                    <a:lstStyle/>
                    <a:p>
                      <a:pPr algn="ctr">
                        <a:lnSpc>
                          <a:spcPct val="100000"/>
                        </a:lnSpc>
                        <a:spcBef>
                          <a:spcPts val="0"/>
                        </a:spcBef>
                      </a:pPr>
                      <a:r>
                        <a:rPr lang="en-GB" sz="1200">
                          <a:solidFill>
                            <a:schemeClr val="bg2">
                              <a:lumMod val="10000"/>
                            </a:schemeClr>
                          </a:solidFill>
                          <a:latin typeface="Arial" panose="020B0604020202020204" pitchFamily="34" charset="0"/>
                          <a:cs typeface="Arial" panose="020B0604020202020204" pitchFamily="34" charset="0"/>
                        </a:rPr>
                        <a:t>8</a:t>
                      </a:r>
                    </a:p>
                  </a:txBody>
                  <a:tcPr anchor="ctr">
                    <a:lnL>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20000"/>
                        </a:lnSpc>
                        <a:spcBef>
                          <a:spcPts val="600"/>
                        </a:spcBef>
                        <a:spcAft>
                          <a:spcPts val="600"/>
                        </a:spcAft>
                      </a:pPr>
                      <a:r>
                        <a:rPr lang="en-US" sz="1200" b="1" kern="1200">
                          <a:solidFill>
                            <a:schemeClr val="bg2">
                              <a:lumMod val="10000"/>
                            </a:schemeClr>
                          </a:solidFill>
                          <a:latin typeface="Arial" panose="020B0604020202020204" pitchFamily="34" charset="0"/>
                          <a:ea typeface="+mn-ea"/>
                          <a:cs typeface="Arial" panose="020B0604020202020204" pitchFamily="34" charset="0"/>
                        </a:rPr>
                        <a:t>Use local restaurants and cafes at least monthly</a:t>
                      </a:r>
                      <a:endParaRPr lang="en-GB" sz="1200" b="1" kern="1200">
                        <a:solidFill>
                          <a:schemeClr val="bg2">
                            <a:lumMod val="10000"/>
                          </a:schemeClr>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20000"/>
                        </a:lnSpc>
                        <a:spcBef>
                          <a:spcPts val="600"/>
                        </a:spcBef>
                        <a:spcAft>
                          <a:spcPts val="600"/>
                        </a:spcAft>
                      </a:pPr>
                      <a:r>
                        <a:rPr lang="en-GB" sz="1200" kern="1200">
                          <a:solidFill>
                            <a:schemeClr val="bg2">
                              <a:lumMod val="10000"/>
                            </a:schemeClr>
                          </a:solidFill>
                          <a:latin typeface="Arial" panose="020B0604020202020204" pitchFamily="34" charset="0"/>
                          <a:ea typeface="+mn-ea"/>
                          <a:cs typeface="Arial" panose="020B0604020202020204" pitchFamily="34" charset="0"/>
                        </a:rPr>
                        <a:t>0.05</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20000"/>
                        </a:lnSpc>
                        <a:spcBef>
                          <a:spcPts val="600"/>
                        </a:spcBef>
                        <a:spcAft>
                          <a:spcPts val="600"/>
                        </a:spcAft>
                      </a:pPr>
                      <a:r>
                        <a:rPr lang="en-GB" sz="1200" kern="1200">
                          <a:solidFill>
                            <a:schemeClr val="bg2">
                              <a:lumMod val="10000"/>
                            </a:schemeClr>
                          </a:solidFill>
                          <a:latin typeface="Arial" panose="020B0604020202020204" pitchFamily="34" charset="0"/>
                          <a:ea typeface="+mn-ea"/>
                          <a:cs typeface="Arial" panose="020B0604020202020204" pitchFamily="34" charset="0"/>
                        </a:rPr>
                        <a:t>65% at least monthly</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6775827"/>
                  </a:ext>
                </a:extLst>
              </a:tr>
              <a:tr h="364485">
                <a:tc>
                  <a:txBody>
                    <a:bodyPr/>
                    <a:lstStyle/>
                    <a:p>
                      <a:pPr algn="ctr">
                        <a:lnSpc>
                          <a:spcPct val="100000"/>
                        </a:lnSpc>
                        <a:spcBef>
                          <a:spcPts val="0"/>
                        </a:spcBef>
                      </a:pPr>
                      <a:r>
                        <a:rPr lang="en-GB" sz="1200">
                          <a:solidFill>
                            <a:schemeClr val="bg2">
                              <a:lumMod val="10000"/>
                            </a:schemeClr>
                          </a:solidFill>
                          <a:latin typeface="Arial" panose="020B0604020202020204" pitchFamily="34" charset="0"/>
                          <a:cs typeface="Arial" panose="020B0604020202020204" pitchFamily="34" charset="0"/>
                        </a:rPr>
                        <a:t>9</a:t>
                      </a:r>
                    </a:p>
                  </a:txBody>
                  <a:tcPr anchor="ctr">
                    <a:lnL>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20000"/>
                        </a:lnSpc>
                        <a:spcBef>
                          <a:spcPts val="600"/>
                        </a:spcBef>
                        <a:spcAft>
                          <a:spcPts val="600"/>
                        </a:spcAft>
                      </a:pPr>
                      <a:r>
                        <a:rPr lang="en-US" sz="1200" b="1" kern="1200">
                          <a:solidFill>
                            <a:schemeClr val="bg2">
                              <a:lumMod val="10000"/>
                            </a:schemeClr>
                          </a:solidFill>
                          <a:latin typeface="Arial" panose="020B0604020202020204" pitchFamily="34" charset="0"/>
                          <a:ea typeface="+mn-ea"/>
                          <a:cs typeface="Arial" panose="020B0604020202020204" pitchFamily="34" charset="0"/>
                        </a:rPr>
                        <a:t>Agree could go to someone in </a:t>
                      </a:r>
                      <a:r>
                        <a:rPr lang="en-US" sz="1200" b="1" kern="1200" err="1">
                          <a:solidFill>
                            <a:schemeClr val="bg2">
                              <a:lumMod val="10000"/>
                            </a:schemeClr>
                          </a:solidFill>
                          <a:latin typeface="Arial" panose="020B0604020202020204" pitchFamily="34" charset="0"/>
                          <a:ea typeface="+mn-ea"/>
                          <a:cs typeface="Arial" panose="020B0604020202020204" pitchFamily="34" charset="0"/>
                        </a:rPr>
                        <a:t>neighbourhood</a:t>
                      </a:r>
                      <a:r>
                        <a:rPr lang="en-US" sz="1200" b="1" kern="1200">
                          <a:solidFill>
                            <a:schemeClr val="bg2">
                              <a:lumMod val="10000"/>
                            </a:schemeClr>
                          </a:solidFill>
                          <a:latin typeface="Arial" panose="020B0604020202020204" pitchFamily="34" charset="0"/>
                          <a:ea typeface="+mn-ea"/>
                          <a:cs typeface="Arial" panose="020B0604020202020204" pitchFamily="34" charset="0"/>
                        </a:rPr>
                        <a:t> for advice</a:t>
                      </a:r>
                      <a:endParaRPr lang="en-GB" sz="1200" b="1" kern="1200">
                        <a:solidFill>
                          <a:schemeClr val="bg2">
                            <a:lumMod val="10000"/>
                          </a:schemeClr>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20000"/>
                        </a:lnSpc>
                        <a:spcBef>
                          <a:spcPts val="600"/>
                        </a:spcBef>
                        <a:spcAft>
                          <a:spcPts val="600"/>
                        </a:spcAft>
                      </a:pPr>
                      <a:r>
                        <a:rPr lang="en-GB" sz="1200" kern="1200">
                          <a:solidFill>
                            <a:schemeClr val="bg2">
                              <a:lumMod val="10000"/>
                            </a:schemeClr>
                          </a:solidFill>
                          <a:latin typeface="Arial" panose="020B0604020202020204" pitchFamily="34" charset="0"/>
                          <a:ea typeface="+mn-ea"/>
                          <a:cs typeface="Arial" panose="020B0604020202020204" pitchFamily="34" charset="0"/>
                        </a:rPr>
                        <a:t>0.05</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20000"/>
                        </a:lnSpc>
                        <a:spcBef>
                          <a:spcPts val="600"/>
                        </a:spcBef>
                        <a:spcAft>
                          <a:spcPts val="600"/>
                        </a:spcAft>
                      </a:pPr>
                      <a:r>
                        <a:rPr lang="en-GB" sz="1200" kern="1200">
                          <a:solidFill>
                            <a:schemeClr val="bg2">
                              <a:lumMod val="10000"/>
                            </a:schemeClr>
                          </a:solidFill>
                          <a:latin typeface="Arial" panose="020B0604020202020204" pitchFamily="34" charset="0"/>
                          <a:ea typeface="+mn-ea"/>
                          <a:cs typeface="Arial" panose="020B0604020202020204" pitchFamily="34" charset="0"/>
                        </a:rPr>
                        <a:t>41% net agree</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88291563"/>
                  </a:ext>
                </a:extLst>
              </a:tr>
              <a:tr h="364485">
                <a:tc>
                  <a:txBody>
                    <a:bodyPr/>
                    <a:lstStyle/>
                    <a:p>
                      <a:pPr algn="ctr">
                        <a:lnSpc>
                          <a:spcPct val="100000"/>
                        </a:lnSpc>
                        <a:spcBef>
                          <a:spcPts val="0"/>
                        </a:spcBef>
                      </a:pPr>
                      <a:r>
                        <a:rPr lang="en-GB" sz="1200">
                          <a:solidFill>
                            <a:schemeClr val="bg2">
                              <a:lumMod val="10000"/>
                            </a:schemeClr>
                          </a:solidFill>
                          <a:latin typeface="Arial" panose="020B0604020202020204" pitchFamily="34" charset="0"/>
                          <a:cs typeface="Arial" panose="020B0604020202020204" pitchFamily="34" charset="0"/>
                        </a:rPr>
                        <a:t>10</a:t>
                      </a:r>
                    </a:p>
                  </a:txBody>
                  <a:tcPr anchor="ctr">
                    <a:lnL>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20000"/>
                        </a:lnSpc>
                        <a:spcBef>
                          <a:spcPts val="600"/>
                        </a:spcBef>
                        <a:spcAft>
                          <a:spcPts val="600"/>
                        </a:spcAft>
                      </a:pPr>
                      <a:r>
                        <a:rPr lang="en-US" sz="1200" b="1" kern="1200">
                          <a:solidFill>
                            <a:schemeClr val="bg2">
                              <a:lumMod val="10000"/>
                            </a:schemeClr>
                          </a:solidFill>
                          <a:latin typeface="Arial" panose="020B0604020202020204" pitchFamily="34" charset="0"/>
                          <a:ea typeface="+mn-ea"/>
                          <a:cs typeface="Arial" panose="020B0604020202020204" pitchFamily="34" charset="0"/>
                        </a:rPr>
                        <a:t>Lambeth Council...is NOT difficult to get through on the phone</a:t>
                      </a:r>
                      <a:endParaRPr lang="en-GB" sz="1200" b="1" kern="1200">
                        <a:solidFill>
                          <a:schemeClr val="bg2">
                            <a:lumMod val="10000"/>
                          </a:schemeClr>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20000"/>
                        </a:lnSpc>
                        <a:spcBef>
                          <a:spcPts val="600"/>
                        </a:spcBef>
                        <a:spcAft>
                          <a:spcPts val="600"/>
                        </a:spcAft>
                      </a:pPr>
                      <a:r>
                        <a:rPr lang="en-GB" sz="1200" kern="1200">
                          <a:solidFill>
                            <a:schemeClr val="bg2">
                              <a:lumMod val="10000"/>
                            </a:schemeClr>
                          </a:solidFill>
                          <a:latin typeface="Arial" panose="020B0604020202020204" pitchFamily="34" charset="0"/>
                          <a:ea typeface="+mn-ea"/>
                          <a:cs typeface="Arial" panose="020B0604020202020204" pitchFamily="34" charset="0"/>
                        </a:rPr>
                        <a:t>0.05</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20000"/>
                        </a:lnSpc>
                        <a:spcBef>
                          <a:spcPts val="600"/>
                        </a:spcBef>
                        <a:spcAft>
                          <a:spcPts val="600"/>
                        </a:spcAft>
                      </a:pPr>
                      <a:r>
                        <a:rPr lang="en-GB" sz="1200" kern="1200" dirty="0">
                          <a:solidFill>
                            <a:schemeClr val="bg2">
                              <a:lumMod val="10000"/>
                            </a:schemeClr>
                          </a:solidFill>
                          <a:latin typeface="Arial" panose="020B0604020202020204" pitchFamily="34" charset="0"/>
                          <a:ea typeface="+mn-ea"/>
                          <a:cs typeface="Arial" panose="020B0604020202020204" pitchFamily="34" charset="0"/>
                        </a:rPr>
                        <a:t>45% net agree</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1216081"/>
                  </a:ext>
                </a:extLst>
              </a:tr>
            </a:tbl>
          </a:graphicData>
        </a:graphic>
      </p:graphicFrame>
      <p:sp>
        <p:nvSpPr>
          <p:cNvPr id="6" name="Footer Placeholder 1">
            <a:extLst>
              <a:ext uri="{FF2B5EF4-FFF2-40B4-BE49-F238E27FC236}">
                <a16:creationId xmlns:a16="http://schemas.microsoft.com/office/drawing/2014/main" id="{BB953E94-ADF6-4AC8-A4AB-6E7EE6F72092}"/>
              </a:ext>
            </a:extLst>
          </p:cNvPr>
          <p:cNvSpPr txBox="1">
            <a:spLocks/>
          </p:cNvSpPr>
          <p:nvPr/>
        </p:nvSpPr>
        <p:spPr>
          <a:xfrm>
            <a:off x="343195" y="6655795"/>
            <a:ext cx="10777678" cy="196789"/>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800" b="1">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a:t>
            </a:r>
            <a:r>
              <a:rPr lang="en-GB" sz="800">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Figures do not exclude DK responses as done elsewhere, and so may differ slightly from figures in other slides in this report.</a:t>
            </a:r>
          </a:p>
        </p:txBody>
      </p:sp>
      <p:pic>
        <p:nvPicPr>
          <p:cNvPr id="3" name="Picture 2">
            <a:extLst>
              <a:ext uri="{FF2B5EF4-FFF2-40B4-BE49-F238E27FC236}">
                <a16:creationId xmlns:a16="http://schemas.microsoft.com/office/drawing/2014/main" id="{527EB3F5-8DF5-4D30-B1AB-119B2A22F764}"/>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1452" r="11452" b="20824"/>
          <a:stretch/>
        </p:blipFill>
        <p:spPr>
          <a:xfrm>
            <a:off x="343195" y="1347424"/>
            <a:ext cx="715727" cy="735048"/>
          </a:xfrm>
          <a:prstGeom prst="rect">
            <a:avLst/>
          </a:prstGeom>
        </p:spPr>
      </p:pic>
      <p:pic>
        <p:nvPicPr>
          <p:cNvPr id="7" name="Graphic 6">
            <a:extLst>
              <a:ext uri="{FF2B5EF4-FFF2-40B4-BE49-F238E27FC236}">
                <a16:creationId xmlns:a16="http://schemas.microsoft.com/office/drawing/2014/main" id="{DFFD0357-4A52-4378-83B7-B614F14D49B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56636" y="2141150"/>
            <a:ext cx="765352" cy="765352"/>
          </a:xfrm>
          <a:prstGeom prst="rect">
            <a:avLst/>
          </a:prstGeom>
        </p:spPr>
      </p:pic>
    </p:spTree>
    <p:extLst>
      <p:ext uri="{BB962C8B-B14F-4D97-AF65-F5344CB8AC3E}">
        <p14:creationId xmlns:p14="http://schemas.microsoft.com/office/powerpoint/2010/main" val="2836259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93D09CED-1927-432D-AB80-783AEFE971F6}"/>
              </a:ext>
              <a:ext uri="{C183D7F6-B498-43B3-948B-1728B52AA6E4}">
                <adec:decorative xmlns:adec="http://schemas.microsoft.com/office/drawing/2017/decorative" val="1"/>
              </a:ext>
            </a:extLst>
          </p:cNvPr>
          <p:cNvSpPr/>
          <p:nvPr/>
        </p:nvSpPr>
        <p:spPr>
          <a:xfrm>
            <a:off x="8743533" y="1253432"/>
            <a:ext cx="3108522" cy="24455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F231990-4762-4713-B4B5-0DF1954EB914}"/>
              </a:ext>
              <a:ext uri="{C183D7F6-B498-43B3-948B-1728B52AA6E4}">
                <adec:decorative xmlns:adec="http://schemas.microsoft.com/office/drawing/2017/decorative" val="1"/>
              </a:ext>
            </a:extLst>
          </p:cNvPr>
          <p:cNvSpPr/>
          <p:nvPr/>
        </p:nvSpPr>
        <p:spPr>
          <a:xfrm>
            <a:off x="0" y="-1"/>
            <a:ext cx="12192000" cy="11452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A2C4AB2-9442-4DBF-B47E-E7942D5B9666}"/>
              </a:ext>
            </a:extLst>
          </p:cNvPr>
          <p:cNvSpPr>
            <a:spLocks noGrp="1"/>
          </p:cNvSpPr>
          <p:nvPr>
            <p:ph type="title"/>
          </p:nvPr>
        </p:nvSpPr>
        <p:spPr>
          <a:xfrm>
            <a:off x="343195" y="202205"/>
            <a:ext cx="11200055" cy="786139"/>
          </a:xfrm>
        </p:spPr>
        <p:txBody>
          <a:bodyPr>
            <a:noAutofit/>
          </a:bodyPr>
          <a:lstStyle/>
          <a:p>
            <a:r>
              <a:rPr lang="en-US" sz="3200" b="1">
                <a:solidFill>
                  <a:schemeClr val="bg1"/>
                </a:solidFill>
                <a:latin typeface="Arial Black" panose="020B0A04020102020204" pitchFamily="34" charset="0"/>
                <a:cs typeface="Calibri Light"/>
              </a:rPr>
              <a:t>Town </a:t>
            </a:r>
            <a:r>
              <a:rPr lang="en-US" sz="3200" b="1" err="1">
                <a:solidFill>
                  <a:schemeClr val="bg1"/>
                </a:solidFill>
                <a:latin typeface="Arial Black" panose="020B0A04020102020204" pitchFamily="34" charset="0"/>
                <a:cs typeface="Calibri Light"/>
              </a:rPr>
              <a:t>centres</a:t>
            </a:r>
            <a:endParaRPr lang="en-GB" sz="3200">
              <a:solidFill>
                <a:schemeClr val="bg1"/>
              </a:solidFill>
            </a:endParaRPr>
          </a:p>
        </p:txBody>
      </p:sp>
      <p:sp>
        <p:nvSpPr>
          <p:cNvPr id="46" name="Footer Placeholder 1">
            <a:extLst>
              <a:ext uri="{FF2B5EF4-FFF2-40B4-BE49-F238E27FC236}">
                <a16:creationId xmlns:a16="http://schemas.microsoft.com/office/drawing/2014/main" id="{E458B362-248A-49D3-AE61-2635AC89FA3F}"/>
              </a:ext>
            </a:extLst>
          </p:cNvPr>
          <p:cNvSpPr txBox="1">
            <a:spLocks/>
          </p:cNvSpPr>
          <p:nvPr/>
        </p:nvSpPr>
        <p:spPr>
          <a:xfrm>
            <a:off x="0" y="6581414"/>
            <a:ext cx="11419636" cy="31151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2F2F2">
                    <a:lumMod val="10000"/>
                  </a:srgbClr>
                </a:solidFill>
                <a:effectLst/>
                <a:uLnTx/>
                <a:uFillTx/>
                <a:latin typeface="Arial" panose="020B0604020202020204" pitchFamily="34" charset="0"/>
                <a:ea typeface="Verdana" panose="020B0604030504040204" pitchFamily="34" charset="0"/>
                <a:cs typeface="Arial" panose="020B0604020202020204" pitchFamily="34" charset="0"/>
              </a:rPr>
              <a:t>Q. </a:t>
            </a:r>
            <a:r>
              <a:rPr kumimoji="0" lang="en-GB" sz="1000" i="0" u="none" strike="noStrike" kern="1200" cap="none" spc="0" normalizeH="0" baseline="0" noProof="0">
                <a:ln>
                  <a:noFill/>
                </a:ln>
                <a:solidFill>
                  <a:srgbClr val="F2F2F2">
                    <a:lumMod val="10000"/>
                  </a:srgbClr>
                </a:solidFill>
                <a:effectLst/>
                <a:uLnTx/>
                <a:uFillTx/>
                <a:latin typeface="Arial" panose="020B0604020202020204" pitchFamily="34" charset="0"/>
                <a:ea typeface="Verdana" panose="020B0604030504040204" pitchFamily="34" charset="0"/>
                <a:cs typeface="Arial" panose="020B0604020202020204" pitchFamily="34" charset="0"/>
              </a:rPr>
              <a:t>To what extent do you agree or disagree with the following statements about your local town centre as a place to visit? </a:t>
            </a:r>
            <a:r>
              <a:rPr kumimoji="0" lang="en-GB" sz="1000" b="1" i="0" u="none" strike="noStrike" kern="1200" cap="none" spc="0" normalizeH="0" baseline="0" noProof="0">
                <a:ln>
                  <a:noFill/>
                </a:ln>
                <a:solidFill>
                  <a:srgbClr val="F2F2F2">
                    <a:lumMod val="10000"/>
                  </a:srgbClr>
                </a:solidFill>
                <a:effectLst/>
                <a:uLnTx/>
                <a:uFillTx/>
                <a:latin typeface="Arial" panose="020B0604020202020204" pitchFamily="34" charset="0"/>
                <a:ea typeface="Verdana" panose="020B0604030504040204" pitchFamily="34" charset="0"/>
                <a:cs typeface="Arial" panose="020B0604020202020204" pitchFamily="34" charset="0"/>
              </a:rPr>
              <a:t>Base</a:t>
            </a:r>
            <a:r>
              <a:rPr kumimoji="0" lang="en-GB" sz="1000" i="0" u="none" strike="noStrike" kern="1200" cap="none" spc="0" normalizeH="0" baseline="0" noProof="0">
                <a:ln>
                  <a:noFill/>
                </a:ln>
                <a:solidFill>
                  <a:srgbClr val="F2F2F2">
                    <a:lumMod val="10000"/>
                  </a:srgbClr>
                </a:solidFill>
                <a:effectLst/>
                <a:uLnTx/>
                <a:uFillTx/>
                <a:latin typeface="Arial" panose="020B0604020202020204" pitchFamily="34" charset="0"/>
                <a:ea typeface="Verdana" panose="020B0604030504040204" pitchFamily="34" charset="0"/>
                <a:cs typeface="Arial" panose="020B0604020202020204" pitchFamily="34" charset="0"/>
              </a:rPr>
              <a:t>: all respondents in group B (</a:t>
            </a:r>
            <a:r>
              <a:rPr lang="en-GB" sz="1000">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972</a:t>
            </a:r>
            <a:r>
              <a:rPr kumimoji="0" lang="en-GB" sz="1000" i="0" u="none" strike="noStrike" kern="1200" cap="none" spc="0" normalizeH="0" baseline="0" noProof="0">
                <a:ln>
                  <a:noFill/>
                </a:ln>
                <a:solidFill>
                  <a:srgbClr val="F2F2F2">
                    <a:lumMod val="10000"/>
                  </a:srgbClr>
                </a:solidFill>
                <a:effectLst/>
                <a:uLnTx/>
                <a:uFillTx/>
                <a:latin typeface="Arial" panose="020B0604020202020204" pitchFamily="34" charset="0"/>
                <a:ea typeface="Verdana" panose="020B0604030504040204" pitchFamily="34" charset="0"/>
                <a:cs typeface="Arial" panose="020B0604020202020204" pitchFamily="34" charset="0"/>
              </a:rPr>
              <a:t>). *Caution: low base size (&lt;30) </a:t>
            </a:r>
            <a:endParaRPr kumimoji="0" lang="en-US" sz="1000" i="0" u="none" strike="noStrike" kern="1200" cap="none" spc="0" normalizeH="0" baseline="0" noProof="0">
              <a:ln>
                <a:noFill/>
              </a:ln>
              <a:solidFill>
                <a:srgbClr val="F2F2F2">
                  <a:lumMod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9A1FCF5E-AE5A-451C-AAE5-8FEBBE0FE0C2}"/>
              </a:ext>
            </a:extLst>
          </p:cNvPr>
          <p:cNvSpPr txBox="1"/>
          <p:nvPr/>
        </p:nvSpPr>
        <p:spPr>
          <a:xfrm>
            <a:off x="1079019" y="1450555"/>
            <a:ext cx="6324167" cy="646331"/>
          </a:xfrm>
          <a:prstGeom prst="rect">
            <a:avLst/>
          </a:prstGeom>
          <a:noFill/>
        </p:spPr>
        <p:txBody>
          <a:bodyPr wrap="none" rtlCol="0">
            <a:spAutoFit/>
          </a:bodyPr>
          <a:lstStyle/>
          <a:p>
            <a:r>
              <a:rPr lang="en-GB" sz="3600">
                <a:solidFill>
                  <a:srgbClr val="002060"/>
                </a:solidFill>
                <a:latin typeface="Arial Black" panose="020B0A04020102020204" pitchFamily="34" charset="0"/>
              </a:rPr>
              <a:t>37% </a:t>
            </a:r>
            <a:r>
              <a:rPr lang="en-GB" sz="1600">
                <a:latin typeface="Arial" panose="020B0604020202020204" pitchFamily="34" charset="0"/>
                <a:cs typeface="Arial" panose="020B0604020202020204" pitchFamily="34" charset="0"/>
              </a:rPr>
              <a:t>agree their town centre is </a:t>
            </a:r>
            <a:r>
              <a:rPr lang="en-GB" sz="1600" b="1">
                <a:latin typeface="Arial" panose="020B0604020202020204" pitchFamily="34" charset="0"/>
                <a:cs typeface="Arial" panose="020B0604020202020204" pitchFamily="34" charset="0"/>
              </a:rPr>
              <a:t>attractive </a:t>
            </a:r>
            <a:r>
              <a:rPr lang="en-GB" sz="1600">
                <a:latin typeface="Arial" panose="020B0604020202020204" pitchFamily="34" charset="0"/>
                <a:cs typeface="Arial" panose="020B0604020202020204" pitchFamily="34" charset="0"/>
              </a:rPr>
              <a:t>as a place to visit</a:t>
            </a:r>
            <a:endParaRPr lang="en-GB" sz="3600">
              <a:latin typeface="Arial" panose="020B0604020202020204" pitchFamily="34" charset="0"/>
              <a:cs typeface="Arial" panose="020B0604020202020204" pitchFamily="34" charset="0"/>
            </a:endParaRPr>
          </a:p>
        </p:txBody>
      </p:sp>
      <p:cxnSp>
        <p:nvCxnSpPr>
          <p:cNvPr id="30" name="Straight Connector 29">
            <a:extLst>
              <a:ext uri="{FF2B5EF4-FFF2-40B4-BE49-F238E27FC236}">
                <a16:creationId xmlns:a16="http://schemas.microsoft.com/office/drawing/2014/main" id="{26B1500F-BD11-481F-9A03-789DDC16CBE3}"/>
              </a:ext>
              <a:ext uri="{C183D7F6-B498-43B3-948B-1728B52AA6E4}">
                <adec:decorative xmlns:adec="http://schemas.microsoft.com/office/drawing/2017/decorative" val="1"/>
              </a:ext>
            </a:extLst>
          </p:cNvPr>
          <p:cNvCxnSpPr>
            <a:cxnSpLocks/>
          </p:cNvCxnSpPr>
          <p:nvPr/>
        </p:nvCxnSpPr>
        <p:spPr>
          <a:xfrm flipV="1">
            <a:off x="309640" y="3839128"/>
            <a:ext cx="11544004" cy="29912"/>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1B09C69F-F3CC-4B12-AA47-F8937D58F274}"/>
              </a:ext>
              <a:ext uri="{C183D7F6-B498-43B3-948B-1728B52AA6E4}">
                <adec:decorative xmlns:adec="http://schemas.microsoft.com/office/drawing/2017/decorative" val="1"/>
              </a:ext>
            </a:extLst>
          </p:cNvPr>
          <p:cNvGrpSpPr/>
          <p:nvPr/>
        </p:nvGrpSpPr>
        <p:grpSpPr>
          <a:xfrm>
            <a:off x="536789" y="4838273"/>
            <a:ext cx="5855249" cy="1479293"/>
            <a:chOff x="271590" y="3010572"/>
            <a:chExt cx="7272337" cy="1568177"/>
          </a:xfrm>
        </p:grpSpPr>
        <p:graphicFrame>
          <p:nvGraphicFramePr>
            <p:cNvPr id="43" name="Chart 42">
              <a:extLst>
                <a:ext uri="{FF2B5EF4-FFF2-40B4-BE49-F238E27FC236}">
                  <a16:creationId xmlns:a16="http://schemas.microsoft.com/office/drawing/2014/main" id="{A8FB6D8B-DC84-457A-AF62-0A8A593B1C25}"/>
                </a:ext>
              </a:extLst>
            </p:cNvPr>
            <p:cNvGraphicFramePr/>
            <p:nvPr>
              <p:extLst>
                <p:ext uri="{D42A27DB-BD31-4B8C-83A1-F6EECF244321}">
                  <p14:modId xmlns:p14="http://schemas.microsoft.com/office/powerpoint/2010/main" val="690047847"/>
                </p:ext>
              </p:extLst>
            </p:nvPr>
          </p:nvGraphicFramePr>
          <p:xfrm>
            <a:off x="271590" y="3010572"/>
            <a:ext cx="7272337" cy="1120155"/>
          </p:xfrm>
          <a:graphic>
            <a:graphicData uri="http://schemas.openxmlformats.org/drawingml/2006/chart">
              <c:chart xmlns:c="http://schemas.openxmlformats.org/drawingml/2006/chart" xmlns:r="http://schemas.openxmlformats.org/officeDocument/2006/relationships" r:id="rId2"/>
            </a:graphicData>
          </a:graphic>
        </p:graphicFrame>
        <p:sp>
          <p:nvSpPr>
            <p:cNvPr id="45" name="TextBox 44">
              <a:extLst>
                <a:ext uri="{FF2B5EF4-FFF2-40B4-BE49-F238E27FC236}">
                  <a16:creationId xmlns:a16="http://schemas.microsoft.com/office/drawing/2014/main" id="{025B4399-F659-455B-A20F-B19F4848A18D}"/>
                </a:ext>
              </a:extLst>
            </p:cNvPr>
            <p:cNvSpPr txBox="1"/>
            <p:nvPr/>
          </p:nvSpPr>
          <p:spPr>
            <a:xfrm>
              <a:off x="1161386" y="3925695"/>
              <a:ext cx="651443" cy="489404"/>
            </a:xfrm>
            <a:prstGeom prst="rect">
              <a:avLst/>
            </a:prstGeom>
            <a:noFill/>
          </p:spPr>
          <p:txBody>
            <a:bodyPr wrap="none" rtlCol="0">
              <a:spAutoFit/>
            </a:bodyPr>
            <a:lstStyle/>
            <a:p>
              <a:pPr algn="ctr"/>
              <a:r>
                <a:rPr lang="en-GB" sz="1200" b="1">
                  <a:solidFill>
                    <a:schemeClr val="bg1">
                      <a:lumMod val="50000"/>
                    </a:schemeClr>
                  </a:solidFill>
                  <a:latin typeface="Arial" panose="020B0604020202020204" pitchFamily="34" charset="0"/>
                  <a:cs typeface="Arial" panose="020B0604020202020204" pitchFamily="34" charset="0"/>
                </a:rPr>
                <a:t>ARS</a:t>
              </a:r>
            </a:p>
            <a:p>
              <a:pPr algn="ctr"/>
              <a:r>
                <a:rPr lang="en-GB" sz="1200" b="1">
                  <a:solidFill>
                    <a:schemeClr val="bg1">
                      <a:lumMod val="50000"/>
                    </a:schemeClr>
                  </a:solidFill>
                  <a:latin typeface="Arial" panose="020B0604020202020204" pitchFamily="34" charset="0"/>
                  <a:cs typeface="Arial" panose="020B0604020202020204" pitchFamily="34" charset="0"/>
                </a:rPr>
                <a:t>2021</a:t>
              </a:r>
            </a:p>
          </p:txBody>
        </p:sp>
        <p:sp>
          <p:nvSpPr>
            <p:cNvPr id="48" name="TextBox 47">
              <a:extLst>
                <a:ext uri="{FF2B5EF4-FFF2-40B4-BE49-F238E27FC236}">
                  <a16:creationId xmlns:a16="http://schemas.microsoft.com/office/drawing/2014/main" id="{59954D6B-591C-4B08-8F65-D4C13DD8994B}"/>
                </a:ext>
              </a:extLst>
            </p:cNvPr>
            <p:cNvSpPr txBox="1"/>
            <p:nvPr/>
          </p:nvSpPr>
          <p:spPr>
            <a:xfrm>
              <a:off x="3595134" y="4038683"/>
              <a:ext cx="651443" cy="489404"/>
            </a:xfrm>
            <a:prstGeom prst="rect">
              <a:avLst/>
            </a:prstGeom>
            <a:noFill/>
          </p:spPr>
          <p:txBody>
            <a:bodyPr wrap="none" rtlCol="0">
              <a:spAutoFit/>
            </a:bodyPr>
            <a:lstStyle/>
            <a:p>
              <a:r>
                <a:rPr lang="en-GB" sz="1200" b="1">
                  <a:solidFill>
                    <a:schemeClr val="bg1">
                      <a:lumMod val="50000"/>
                    </a:schemeClr>
                  </a:solidFill>
                  <a:latin typeface="Arial" panose="020B0604020202020204" pitchFamily="34" charset="0"/>
                  <a:cs typeface="Arial" panose="020B0604020202020204" pitchFamily="34" charset="0"/>
                </a:rPr>
                <a:t>ARS</a:t>
              </a:r>
            </a:p>
            <a:p>
              <a:r>
                <a:rPr lang="en-GB" sz="1200" b="1">
                  <a:solidFill>
                    <a:schemeClr val="bg1">
                      <a:lumMod val="50000"/>
                    </a:schemeClr>
                  </a:solidFill>
                  <a:latin typeface="Arial" panose="020B0604020202020204" pitchFamily="34" charset="0"/>
                  <a:cs typeface="Arial" panose="020B0604020202020204" pitchFamily="34" charset="0"/>
                </a:rPr>
                <a:t>2022</a:t>
              </a:r>
            </a:p>
          </p:txBody>
        </p:sp>
        <p:sp>
          <p:nvSpPr>
            <p:cNvPr id="49" name="TextBox 48">
              <a:extLst>
                <a:ext uri="{FF2B5EF4-FFF2-40B4-BE49-F238E27FC236}">
                  <a16:creationId xmlns:a16="http://schemas.microsoft.com/office/drawing/2014/main" id="{84007122-937A-4972-B149-2728CB8AA9DD}"/>
                </a:ext>
              </a:extLst>
            </p:cNvPr>
            <p:cNvSpPr txBox="1"/>
            <p:nvPr/>
          </p:nvSpPr>
          <p:spPr>
            <a:xfrm>
              <a:off x="5958632" y="4024091"/>
              <a:ext cx="723118" cy="554658"/>
            </a:xfrm>
            <a:prstGeom prst="rect">
              <a:avLst/>
            </a:prstGeom>
            <a:noFill/>
          </p:spPr>
          <p:txBody>
            <a:bodyPr wrap="none" rtlCol="0">
              <a:spAutoFit/>
            </a:bodyPr>
            <a:lstStyle>
              <a:defPPr>
                <a:defRPr lang="en-US"/>
              </a:defPPr>
              <a:lvl1pPr>
                <a:defRPr sz="1200" b="1">
                  <a:solidFill>
                    <a:schemeClr val="bg1">
                      <a:lumMod val="50000"/>
                    </a:schemeClr>
                  </a:solidFill>
                  <a:latin typeface="Arial" panose="020B0604020202020204" pitchFamily="34" charset="0"/>
                  <a:cs typeface="Arial" panose="020B0604020202020204" pitchFamily="34" charset="0"/>
                </a:defRPr>
              </a:lvl1pPr>
            </a:lstStyle>
            <a:p>
              <a:r>
                <a:rPr lang="en-GB" sz="1400">
                  <a:solidFill>
                    <a:srgbClr val="002060"/>
                  </a:solidFill>
                </a:rPr>
                <a:t>ARS</a:t>
              </a:r>
            </a:p>
            <a:p>
              <a:r>
                <a:rPr lang="en-GB" sz="1400">
                  <a:solidFill>
                    <a:srgbClr val="002060"/>
                  </a:solidFill>
                </a:rPr>
                <a:t>2023</a:t>
              </a:r>
            </a:p>
          </p:txBody>
        </p:sp>
      </p:grpSp>
      <p:sp>
        <p:nvSpPr>
          <p:cNvPr id="65" name="TextBox 64">
            <a:extLst>
              <a:ext uri="{FF2B5EF4-FFF2-40B4-BE49-F238E27FC236}">
                <a16:creationId xmlns:a16="http://schemas.microsoft.com/office/drawing/2014/main" id="{5311010B-F9E1-4DCB-BB00-DC5FA3AB62F4}"/>
              </a:ext>
            </a:extLst>
          </p:cNvPr>
          <p:cNvSpPr txBox="1"/>
          <p:nvPr/>
        </p:nvSpPr>
        <p:spPr>
          <a:xfrm>
            <a:off x="1162909" y="4225941"/>
            <a:ext cx="6471643" cy="646331"/>
          </a:xfrm>
          <a:prstGeom prst="rect">
            <a:avLst/>
          </a:prstGeom>
          <a:noFill/>
        </p:spPr>
        <p:txBody>
          <a:bodyPr wrap="none" rtlCol="0">
            <a:spAutoFit/>
          </a:bodyPr>
          <a:lstStyle/>
          <a:p>
            <a:r>
              <a:rPr lang="en-GB" sz="3600">
                <a:solidFill>
                  <a:srgbClr val="002060"/>
                </a:solidFill>
                <a:latin typeface="Arial Black" panose="020B0A04020102020204" pitchFamily="34" charset="0"/>
              </a:rPr>
              <a:t>44% </a:t>
            </a:r>
            <a:r>
              <a:rPr lang="en-GB" sz="1600">
                <a:latin typeface="Arial" panose="020B0604020202020204" pitchFamily="34" charset="0"/>
                <a:cs typeface="Arial" panose="020B0604020202020204" pitchFamily="34" charset="0"/>
              </a:rPr>
              <a:t>agree their town centre is </a:t>
            </a:r>
            <a:r>
              <a:rPr lang="en-GB" sz="1600" b="1">
                <a:latin typeface="Arial" panose="020B0604020202020204" pitchFamily="34" charset="0"/>
                <a:cs typeface="Arial" panose="020B0604020202020204" pitchFamily="34" charset="0"/>
              </a:rPr>
              <a:t>welcoming </a:t>
            </a:r>
            <a:r>
              <a:rPr lang="en-GB" sz="1600">
                <a:latin typeface="Arial" panose="020B0604020202020204" pitchFamily="34" charset="0"/>
                <a:cs typeface="Arial" panose="020B0604020202020204" pitchFamily="34" charset="0"/>
              </a:rPr>
              <a:t>as a place to visit</a:t>
            </a:r>
            <a:endParaRPr lang="en-GB" sz="3600">
              <a:latin typeface="Arial" panose="020B0604020202020204" pitchFamily="34" charset="0"/>
              <a:cs typeface="Arial" panose="020B0604020202020204" pitchFamily="34" charset="0"/>
            </a:endParaRPr>
          </a:p>
        </p:txBody>
      </p:sp>
      <p:grpSp>
        <p:nvGrpSpPr>
          <p:cNvPr id="87" name="Group 86">
            <a:extLst>
              <a:ext uri="{FF2B5EF4-FFF2-40B4-BE49-F238E27FC236}">
                <a16:creationId xmlns:a16="http://schemas.microsoft.com/office/drawing/2014/main" id="{1D86B6A3-3FEB-4733-97BF-D48AC9DC1BB6}"/>
              </a:ext>
              <a:ext uri="{C183D7F6-B498-43B3-948B-1728B52AA6E4}">
                <adec:decorative xmlns:adec="http://schemas.microsoft.com/office/drawing/2017/decorative" val="1"/>
              </a:ext>
            </a:extLst>
          </p:cNvPr>
          <p:cNvGrpSpPr/>
          <p:nvPr/>
        </p:nvGrpSpPr>
        <p:grpSpPr>
          <a:xfrm>
            <a:off x="559581" y="1922302"/>
            <a:ext cx="5855249" cy="1601687"/>
            <a:chOff x="339944" y="2203023"/>
            <a:chExt cx="5855249" cy="1782625"/>
          </a:xfrm>
        </p:grpSpPr>
        <p:grpSp>
          <p:nvGrpSpPr>
            <p:cNvPr id="62" name="Group 61">
              <a:extLst>
                <a:ext uri="{FF2B5EF4-FFF2-40B4-BE49-F238E27FC236}">
                  <a16:creationId xmlns:a16="http://schemas.microsoft.com/office/drawing/2014/main" id="{861BECC1-D239-4399-931F-A92A130F886B}"/>
                </a:ext>
              </a:extLst>
            </p:cNvPr>
            <p:cNvGrpSpPr/>
            <p:nvPr/>
          </p:nvGrpSpPr>
          <p:grpSpPr>
            <a:xfrm>
              <a:off x="339944" y="2203023"/>
              <a:ext cx="5855249" cy="1782625"/>
              <a:chOff x="271590" y="3010572"/>
              <a:chExt cx="7272337" cy="1408858"/>
            </a:xfrm>
          </p:grpSpPr>
          <p:graphicFrame>
            <p:nvGraphicFramePr>
              <p:cNvPr id="63" name="Chart 62">
                <a:extLst>
                  <a:ext uri="{FF2B5EF4-FFF2-40B4-BE49-F238E27FC236}">
                    <a16:creationId xmlns:a16="http://schemas.microsoft.com/office/drawing/2014/main" id="{7D9E0817-19D7-4AE9-B649-E6FA2BF955A2}"/>
                  </a:ext>
                </a:extLst>
              </p:cNvPr>
              <p:cNvGraphicFramePr/>
              <p:nvPr>
                <p:extLst>
                  <p:ext uri="{D42A27DB-BD31-4B8C-83A1-F6EECF244321}">
                    <p14:modId xmlns:p14="http://schemas.microsoft.com/office/powerpoint/2010/main" val="1702627417"/>
                  </p:ext>
                </p:extLst>
              </p:nvPr>
            </p:nvGraphicFramePr>
            <p:xfrm>
              <a:off x="271590" y="3010572"/>
              <a:ext cx="7272337" cy="1120155"/>
            </p:xfrm>
            <a:graphic>
              <a:graphicData uri="http://schemas.openxmlformats.org/drawingml/2006/chart">
                <c:chart xmlns:c="http://schemas.openxmlformats.org/drawingml/2006/chart" xmlns:r="http://schemas.openxmlformats.org/officeDocument/2006/relationships" r:id="rId3"/>
              </a:graphicData>
            </a:graphic>
          </p:graphicFrame>
          <p:sp>
            <p:nvSpPr>
              <p:cNvPr id="85" name="TextBox 84">
                <a:extLst>
                  <a:ext uri="{FF2B5EF4-FFF2-40B4-BE49-F238E27FC236}">
                    <a16:creationId xmlns:a16="http://schemas.microsoft.com/office/drawing/2014/main" id="{F9AC5D15-EC9B-4FA0-924F-CF6E8FA89456}"/>
                  </a:ext>
                </a:extLst>
              </p:cNvPr>
              <p:cNvSpPr txBox="1"/>
              <p:nvPr/>
            </p:nvSpPr>
            <p:spPr>
              <a:xfrm>
                <a:off x="3544396" y="3934498"/>
                <a:ext cx="651443" cy="406085"/>
              </a:xfrm>
              <a:prstGeom prst="rect">
                <a:avLst/>
              </a:prstGeom>
              <a:noFill/>
            </p:spPr>
            <p:txBody>
              <a:bodyPr wrap="none" rtlCol="0">
                <a:spAutoFit/>
              </a:bodyPr>
              <a:lstStyle/>
              <a:p>
                <a:pPr algn="ctr"/>
                <a:r>
                  <a:rPr lang="en-GB" sz="1200" b="1">
                    <a:solidFill>
                      <a:schemeClr val="bg1">
                        <a:lumMod val="50000"/>
                      </a:schemeClr>
                    </a:solidFill>
                    <a:latin typeface="Arial" panose="020B0604020202020204" pitchFamily="34" charset="0"/>
                    <a:cs typeface="Arial" panose="020B0604020202020204" pitchFamily="34" charset="0"/>
                  </a:rPr>
                  <a:t>ARS</a:t>
                </a:r>
              </a:p>
              <a:p>
                <a:pPr algn="ctr"/>
                <a:r>
                  <a:rPr lang="en-GB" sz="1200" b="1">
                    <a:solidFill>
                      <a:schemeClr val="bg1">
                        <a:lumMod val="50000"/>
                      </a:schemeClr>
                    </a:solidFill>
                    <a:latin typeface="Arial" panose="020B0604020202020204" pitchFamily="34" charset="0"/>
                    <a:cs typeface="Arial" panose="020B0604020202020204" pitchFamily="34" charset="0"/>
                  </a:rPr>
                  <a:t>2022</a:t>
                </a:r>
              </a:p>
            </p:txBody>
          </p:sp>
          <p:sp>
            <p:nvSpPr>
              <p:cNvPr id="86" name="TextBox 85">
                <a:extLst>
                  <a:ext uri="{FF2B5EF4-FFF2-40B4-BE49-F238E27FC236}">
                    <a16:creationId xmlns:a16="http://schemas.microsoft.com/office/drawing/2014/main" id="{0120C150-B4D4-438A-9E49-1D0D1D99E2A7}"/>
                  </a:ext>
                </a:extLst>
              </p:cNvPr>
              <p:cNvSpPr txBox="1"/>
              <p:nvPr/>
            </p:nvSpPr>
            <p:spPr>
              <a:xfrm>
                <a:off x="5962671" y="3959201"/>
                <a:ext cx="723118" cy="460229"/>
              </a:xfrm>
              <a:prstGeom prst="rect">
                <a:avLst/>
              </a:prstGeom>
              <a:noFill/>
            </p:spPr>
            <p:txBody>
              <a:bodyPr wrap="none" rtlCol="0">
                <a:spAutoFit/>
              </a:bodyPr>
              <a:lstStyle/>
              <a:p>
                <a:pPr algn="ctr"/>
                <a:r>
                  <a:rPr lang="en-GB" sz="1400" b="1">
                    <a:solidFill>
                      <a:srgbClr val="002060"/>
                    </a:solidFill>
                    <a:latin typeface="Arial" panose="020B0604020202020204" pitchFamily="34" charset="0"/>
                    <a:cs typeface="Arial" panose="020B0604020202020204" pitchFamily="34" charset="0"/>
                  </a:rPr>
                  <a:t>ARS</a:t>
                </a:r>
              </a:p>
              <a:p>
                <a:pPr algn="ctr"/>
                <a:r>
                  <a:rPr lang="en-GB" sz="1400" b="1">
                    <a:solidFill>
                      <a:srgbClr val="002060"/>
                    </a:solidFill>
                    <a:latin typeface="Arial" panose="020B0604020202020204" pitchFamily="34" charset="0"/>
                    <a:cs typeface="Arial" panose="020B0604020202020204" pitchFamily="34" charset="0"/>
                  </a:rPr>
                  <a:t>2023</a:t>
                </a:r>
              </a:p>
            </p:txBody>
          </p:sp>
        </p:grpSp>
        <p:sp>
          <p:nvSpPr>
            <p:cNvPr id="36" name="TextBox 35">
              <a:extLst>
                <a:ext uri="{FF2B5EF4-FFF2-40B4-BE49-F238E27FC236}">
                  <a16:creationId xmlns:a16="http://schemas.microsoft.com/office/drawing/2014/main" id="{0905B595-791A-4B7C-A231-B6846A7C1DDF}"/>
                </a:ext>
              </a:extLst>
            </p:cNvPr>
            <p:cNvSpPr txBox="1"/>
            <p:nvPr/>
          </p:nvSpPr>
          <p:spPr>
            <a:xfrm>
              <a:off x="1044714" y="3403052"/>
              <a:ext cx="524503" cy="513818"/>
            </a:xfrm>
            <a:prstGeom prst="rect">
              <a:avLst/>
            </a:prstGeom>
            <a:noFill/>
          </p:spPr>
          <p:txBody>
            <a:bodyPr wrap="none" rtlCol="0">
              <a:spAutoFit/>
            </a:bodyPr>
            <a:lstStyle/>
            <a:p>
              <a:pPr algn="ctr"/>
              <a:r>
                <a:rPr lang="en-GB" sz="1200" b="1">
                  <a:solidFill>
                    <a:schemeClr val="bg1">
                      <a:lumMod val="50000"/>
                    </a:schemeClr>
                  </a:solidFill>
                  <a:latin typeface="Arial" panose="020B0604020202020204" pitchFamily="34" charset="0"/>
                  <a:cs typeface="Arial" panose="020B0604020202020204" pitchFamily="34" charset="0"/>
                </a:rPr>
                <a:t>ARS</a:t>
              </a:r>
            </a:p>
            <a:p>
              <a:pPr algn="ctr"/>
              <a:r>
                <a:rPr lang="en-GB" sz="1200" b="1">
                  <a:solidFill>
                    <a:schemeClr val="bg1">
                      <a:lumMod val="50000"/>
                    </a:schemeClr>
                  </a:solidFill>
                  <a:latin typeface="Arial" panose="020B0604020202020204" pitchFamily="34" charset="0"/>
                  <a:cs typeface="Arial" panose="020B0604020202020204" pitchFamily="34" charset="0"/>
                </a:rPr>
                <a:t>2021</a:t>
              </a:r>
            </a:p>
          </p:txBody>
        </p:sp>
      </p:grpSp>
      <p:pic>
        <p:nvPicPr>
          <p:cNvPr id="22" name="Graphic 21">
            <a:extLst>
              <a:ext uri="{FF2B5EF4-FFF2-40B4-BE49-F238E27FC236}">
                <a16:creationId xmlns:a16="http://schemas.microsoft.com/office/drawing/2014/main" id="{AC16A785-B33F-4C32-8C6C-822F01B7A67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385" y="1316520"/>
            <a:ext cx="914400" cy="914400"/>
          </a:xfrm>
          <a:prstGeom prst="rect">
            <a:avLst/>
          </a:prstGeom>
        </p:spPr>
      </p:pic>
      <p:pic>
        <p:nvPicPr>
          <p:cNvPr id="18" name="Picture 17">
            <a:extLst>
              <a:ext uri="{FF2B5EF4-FFF2-40B4-BE49-F238E27FC236}">
                <a16:creationId xmlns:a16="http://schemas.microsoft.com/office/drawing/2014/main" id="{22A8FE2F-06E1-427F-9596-EBDB9C244B13}"/>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8893" t="9228" r="8893" b="29676"/>
          <a:stretch/>
        </p:blipFill>
        <p:spPr>
          <a:xfrm>
            <a:off x="514458" y="1240002"/>
            <a:ext cx="584500" cy="434360"/>
          </a:xfrm>
          <a:prstGeom prst="rect">
            <a:avLst/>
          </a:prstGeom>
        </p:spPr>
      </p:pic>
      <p:pic>
        <p:nvPicPr>
          <p:cNvPr id="53" name="Graphic 52">
            <a:extLst>
              <a:ext uri="{FF2B5EF4-FFF2-40B4-BE49-F238E27FC236}">
                <a16:creationId xmlns:a16="http://schemas.microsoft.com/office/drawing/2014/main" id="{0AA19C80-6CD0-4907-A219-12D448EA0BE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258" y="4124155"/>
            <a:ext cx="914400" cy="914400"/>
          </a:xfrm>
          <a:prstGeom prst="rect">
            <a:avLst/>
          </a:prstGeom>
        </p:spPr>
      </p:pic>
      <p:pic>
        <p:nvPicPr>
          <p:cNvPr id="28" name="Picture 27">
            <a:extLst>
              <a:ext uri="{FF2B5EF4-FFF2-40B4-BE49-F238E27FC236}">
                <a16:creationId xmlns:a16="http://schemas.microsoft.com/office/drawing/2014/main" id="{E1E3CCAC-B373-4809-9296-D700F36EA51A}"/>
              </a:ext>
              <a:ext uri="{C183D7F6-B498-43B3-948B-1728B52AA6E4}">
                <adec:decorative xmlns:adec="http://schemas.microsoft.com/office/drawing/2017/decorative" val="1"/>
              </a:ext>
            </a:extLst>
          </p:cNvPr>
          <p:cNvPicPr>
            <a:picLocks noChangeAspect="1"/>
          </p:cNvPicPr>
          <p:nvPr/>
        </p:nvPicPr>
        <p:blipFill rotWithShape="1">
          <a:blip r:embed="rId7">
            <a:extLst>
              <a:ext uri="{28A0092B-C50C-407E-A947-70E740481C1C}">
                <a14:useLocalDpi xmlns:a14="http://schemas.microsoft.com/office/drawing/2010/main" val="0"/>
              </a:ext>
            </a:extLst>
          </a:blip>
          <a:srcRect l="20642" r="20642" b="20568"/>
          <a:stretch/>
        </p:blipFill>
        <p:spPr>
          <a:xfrm>
            <a:off x="559581" y="4079332"/>
            <a:ext cx="309149" cy="418222"/>
          </a:xfrm>
          <a:prstGeom prst="rect">
            <a:avLst/>
          </a:prstGeom>
        </p:spPr>
      </p:pic>
      <p:pic>
        <p:nvPicPr>
          <p:cNvPr id="59" name="Picture 58">
            <a:extLst>
              <a:ext uri="{FF2B5EF4-FFF2-40B4-BE49-F238E27FC236}">
                <a16:creationId xmlns:a16="http://schemas.microsoft.com/office/drawing/2014/main" id="{DCF67C99-9BD0-4FF9-B74B-083FE956E3AA}"/>
              </a:ext>
              <a:ext uri="{C183D7F6-B498-43B3-948B-1728B52AA6E4}">
                <adec:decorative xmlns:adec="http://schemas.microsoft.com/office/drawing/2017/decorative" val="1"/>
              </a:ext>
            </a:extLst>
          </p:cNvPr>
          <p:cNvPicPr>
            <a:picLocks noChangeAspect="1"/>
          </p:cNvPicPr>
          <p:nvPr/>
        </p:nvPicPr>
        <p:blipFill rotWithShape="1">
          <a:blip r:embed="rId7">
            <a:extLst>
              <a:ext uri="{28A0092B-C50C-407E-A947-70E740481C1C}">
                <a14:useLocalDpi xmlns:a14="http://schemas.microsoft.com/office/drawing/2010/main" val="0"/>
              </a:ext>
            </a:extLst>
          </a:blip>
          <a:srcRect l="20642" r="20642" b="20568"/>
          <a:stretch/>
        </p:blipFill>
        <p:spPr>
          <a:xfrm>
            <a:off x="789809" y="4088636"/>
            <a:ext cx="309149" cy="418222"/>
          </a:xfrm>
          <a:prstGeom prst="rect">
            <a:avLst/>
          </a:prstGeom>
        </p:spPr>
      </p:pic>
      <p:grpSp>
        <p:nvGrpSpPr>
          <p:cNvPr id="82" name="Group 81">
            <a:extLst>
              <a:ext uri="{FF2B5EF4-FFF2-40B4-BE49-F238E27FC236}">
                <a16:creationId xmlns:a16="http://schemas.microsoft.com/office/drawing/2014/main" id="{BA2DA8EE-B25D-4D62-8FA0-F154A71D853D}"/>
              </a:ext>
              <a:ext uri="{C183D7F6-B498-43B3-948B-1728B52AA6E4}">
                <adec:decorative xmlns:adec="http://schemas.microsoft.com/office/drawing/2017/decorative" val="1"/>
              </a:ext>
            </a:extLst>
          </p:cNvPr>
          <p:cNvGrpSpPr/>
          <p:nvPr/>
        </p:nvGrpSpPr>
        <p:grpSpPr>
          <a:xfrm>
            <a:off x="8960461" y="1366012"/>
            <a:ext cx="2810040" cy="2202688"/>
            <a:chOff x="8861371" y="1433014"/>
            <a:chExt cx="2810040" cy="2202688"/>
          </a:xfrm>
        </p:grpSpPr>
        <p:grpSp>
          <p:nvGrpSpPr>
            <p:cNvPr id="4" name="Group 3">
              <a:extLst>
                <a:ext uri="{FF2B5EF4-FFF2-40B4-BE49-F238E27FC236}">
                  <a16:creationId xmlns:a16="http://schemas.microsoft.com/office/drawing/2014/main" id="{CAA31087-2086-44D6-84E5-BAA7B7209725}"/>
                </a:ext>
              </a:extLst>
            </p:cNvPr>
            <p:cNvGrpSpPr/>
            <p:nvPr/>
          </p:nvGrpSpPr>
          <p:grpSpPr>
            <a:xfrm>
              <a:off x="9599665" y="1433014"/>
              <a:ext cx="1238911" cy="2202688"/>
              <a:chOff x="7911813" y="1406523"/>
              <a:chExt cx="1238911" cy="2202688"/>
            </a:xfrm>
          </p:grpSpPr>
          <p:sp>
            <p:nvSpPr>
              <p:cNvPr id="41" name="Freeform 13">
                <a:extLst>
                  <a:ext uri="{FF2B5EF4-FFF2-40B4-BE49-F238E27FC236}">
                    <a16:creationId xmlns:a16="http://schemas.microsoft.com/office/drawing/2014/main" id="{E6171CC9-CF82-47FB-954B-6F6EB9C05432}"/>
                  </a:ext>
                </a:extLst>
              </p:cNvPr>
              <p:cNvSpPr/>
              <p:nvPr/>
            </p:nvSpPr>
            <p:spPr>
              <a:xfrm>
                <a:off x="8387809" y="2710313"/>
                <a:ext cx="762915" cy="671165"/>
              </a:xfrm>
              <a:custGeom>
                <a:avLst/>
                <a:gdLst>
                  <a:gd name="connsiteX0" fmla="*/ 641350 w 1358900"/>
                  <a:gd name="connsiteY0" fmla="*/ 332 h 1495757"/>
                  <a:gd name="connsiteX1" fmla="*/ 673100 w 1358900"/>
                  <a:gd name="connsiteY1" fmla="*/ 16207 h 1495757"/>
                  <a:gd name="connsiteX2" fmla="*/ 688975 w 1358900"/>
                  <a:gd name="connsiteY2" fmla="*/ 35257 h 1495757"/>
                  <a:gd name="connsiteX3" fmla="*/ 698500 w 1358900"/>
                  <a:gd name="connsiteY3" fmla="*/ 41607 h 1495757"/>
                  <a:gd name="connsiteX4" fmla="*/ 723900 w 1358900"/>
                  <a:gd name="connsiteY4" fmla="*/ 79707 h 1495757"/>
                  <a:gd name="connsiteX5" fmla="*/ 730250 w 1358900"/>
                  <a:gd name="connsiteY5" fmla="*/ 89232 h 1495757"/>
                  <a:gd name="connsiteX6" fmla="*/ 733425 w 1358900"/>
                  <a:gd name="connsiteY6" fmla="*/ 98757 h 1495757"/>
                  <a:gd name="connsiteX7" fmla="*/ 742950 w 1358900"/>
                  <a:gd name="connsiteY7" fmla="*/ 108282 h 1495757"/>
                  <a:gd name="connsiteX8" fmla="*/ 765175 w 1358900"/>
                  <a:gd name="connsiteY8" fmla="*/ 133682 h 1495757"/>
                  <a:gd name="connsiteX9" fmla="*/ 774700 w 1358900"/>
                  <a:gd name="connsiteY9" fmla="*/ 152732 h 1495757"/>
                  <a:gd name="connsiteX10" fmla="*/ 784225 w 1358900"/>
                  <a:gd name="connsiteY10" fmla="*/ 171782 h 1495757"/>
                  <a:gd name="connsiteX11" fmla="*/ 793750 w 1358900"/>
                  <a:gd name="connsiteY11" fmla="*/ 178132 h 1495757"/>
                  <a:gd name="connsiteX12" fmla="*/ 815975 w 1358900"/>
                  <a:gd name="connsiteY12" fmla="*/ 206707 h 1495757"/>
                  <a:gd name="connsiteX13" fmla="*/ 822325 w 1358900"/>
                  <a:gd name="connsiteY13" fmla="*/ 225757 h 1495757"/>
                  <a:gd name="connsiteX14" fmla="*/ 828675 w 1358900"/>
                  <a:gd name="connsiteY14" fmla="*/ 276557 h 1495757"/>
                  <a:gd name="connsiteX15" fmla="*/ 835025 w 1358900"/>
                  <a:gd name="connsiteY15" fmla="*/ 295607 h 1495757"/>
                  <a:gd name="connsiteX16" fmla="*/ 838200 w 1358900"/>
                  <a:gd name="connsiteY16" fmla="*/ 305132 h 1495757"/>
                  <a:gd name="connsiteX17" fmla="*/ 850900 w 1358900"/>
                  <a:gd name="connsiteY17" fmla="*/ 324182 h 1495757"/>
                  <a:gd name="connsiteX18" fmla="*/ 854075 w 1358900"/>
                  <a:gd name="connsiteY18" fmla="*/ 333707 h 1495757"/>
                  <a:gd name="connsiteX19" fmla="*/ 866775 w 1358900"/>
                  <a:gd name="connsiteY19" fmla="*/ 352757 h 1495757"/>
                  <a:gd name="connsiteX20" fmla="*/ 873125 w 1358900"/>
                  <a:gd name="connsiteY20" fmla="*/ 362282 h 1495757"/>
                  <a:gd name="connsiteX21" fmla="*/ 882650 w 1358900"/>
                  <a:gd name="connsiteY21" fmla="*/ 381332 h 1495757"/>
                  <a:gd name="connsiteX22" fmla="*/ 885825 w 1358900"/>
                  <a:gd name="connsiteY22" fmla="*/ 390857 h 1495757"/>
                  <a:gd name="connsiteX23" fmla="*/ 898525 w 1358900"/>
                  <a:gd name="connsiteY23" fmla="*/ 409907 h 1495757"/>
                  <a:gd name="connsiteX24" fmla="*/ 904875 w 1358900"/>
                  <a:gd name="connsiteY24" fmla="*/ 428957 h 1495757"/>
                  <a:gd name="connsiteX25" fmla="*/ 908050 w 1358900"/>
                  <a:gd name="connsiteY25" fmla="*/ 438482 h 1495757"/>
                  <a:gd name="connsiteX26" fmla="*/ 911225 w 1358900"/>
                  <a:gd name="connsiteY26" fmla="*/ 482932 h 1495757"/>
                  <a:gd name="connsiteX27" fmla="*/ 920750 w 1358900"/>
                  <a:gd name="connsiteY27" fmla="*/ 511507 h 1495757"/>
                  <a:gd name="connsiteX28" fmla="*/ 927100 w 1358900"/>
                  <a:gd name="connsiteY28" fmla="*/ 530557 h 1495757"/>
                  <a:gd name="connsiteX29" fmla="*/ 933450 w 1358900"/>
                  <a:gd name="connsiteY29" fmla="*/ 549607 h 1495757"/>
                  <a:gd name="connsiteX30" fmla="*/ 936625 w 1358900"/>
                  <a:gd name="connsiteY30" fmla="*/ 559132 h 1495757"/>
                  <a:gd name="connsiteX31" fmla="*/ 952500 w 1358900"/>
                  <a:gd name="connsiteY31" fmla="*/ 578182 h 1495757"/>
                  <a:gd name="connsiteX32" fmla="*/ 962025 w 1358900"/>
                  <a:gd name="connsiteY32" fmla="*/ 597232 h 1495757"/>
                  <a:gd name="connsiteX33" fmla="*/ 984250 w 1358900"/>
                  <a:gd name="connsiteY33" fmla="*/ 625807 h 1495757"/>
                  <a:gd name="connsiteX34" fmla="*/ 990600 w 1358900"/>
                  <a:gd name="connsiteY34" fmla="*/ 644857 h 1495757"/>
                  <a:gd name="connsiteX35" fmla="*/ 993775 w 1358900"/>
                  <a:gd name="connsiteY35" fmla="*/ 654382 h 1495757"/>
                  <a:gd name="connsiteX36" fmla="*/ 996950 w 1358900"/>
                  <a:gd name="connsiteY36" fmla="*/ 673432 h 1495757"/>
                  <a:gd name="connsiteX37" fmla="*/ 1000125 w 1358900"/>
                  <a:gd name="connsiteY37" fmla="*/ 695657 h 1495757"/>
                  <a:gd name="connsiteX38" fmla="*/ 1006475 w 1358900"/>
                  <a:gd name="connsiteY38" fmla="*/ 714707 h 1495757"/>
                  <a:gd name="connsiteX39" fmla="*/ 1009650 w 1358900"/>
                  <a:gd name="connsiteY39" fmla="*/ 724232 h 1495757"/>
                  <a:gd name="connsiteX40" fmla="*/ 1016000 w 1358900"/>
                  <a:gd name="connsiteY40" fmla="*/ 752807 h 1495757"/>
                  <a:gd name="connsiteX41" fmla="*/ 1022350 w 1358900"/>
                  <a:gd name="connsiteY41" fmla="*/ 771857 h 1495757"/>
                  <a:gd name="connsiteX42" fmla="*/ 1028700 w 1358900"/>
                  <a:gd name="connsiteY42" fmla="*/ 790907 h 1495757"/>
                  <a:gd name="connsiteX43" fmla="*/ 1031875 w 1358900"/>
                  <a:gd name="connsiteY43" fmla="*/ 800432 h 1495757"/>
                  <a:gd name="connsiteX44" fmla="*/ 1038225 w 1358900"/>
                  <a:gd name="connsiteY44" fmla="*/ 809957 h 1495757"/>
                  <a:gd name="connsiteX45" fmla="*/ 1044575 w 1358900"/>
                  <a:gd name="connsiteY45" fmla="*/ 829007 h 1495757"/>
                  <a:gd name="connsiteX46" fmla="*/ 1047750 w 1358900"/>
                  <a:gd name="connsiteY46" fmla="*/ 838532 h 1495757"/>
                  <a:gd name="connsiteX47" fmla="*/ 1050925 w 1358900"/>
                  <a:gd name="connsiteY47" fmla="*/ 911557 h 1495757"/>
                  <a:gd name="connsiteX48" fmla="*/ 1057275 w 1358900"/>
                  <a:gd name="connsiteY48" fmla="*/ 940132 h 1495757"/>
                  <a:gd name="connsiteX49" fmla="*/ 1060450 w 1358900"/>
                  <a:gd name="connsiteY49" fmla="*/ 949657 h 1495757"/>
                  <a:gd name="connsiteX50" fmla="*/ 1069975 w 1358900"/>
                  <a:gd name="connsiteY50" fmla="*/ 984582 h 1495757"/>
                  <a:gd name="connsiteX51" fmla="*/ 1085850 w 1358900"/>
                  <a:gd name="connsiteY51" fmla="*/ 1013157 h 1495757"/>
                  <a:gd name="connsiteX52" fmla="*/ 1095375 w 1358900"/>
                  <a:gd name="connsiteY52" fmla="*/ 1016332 h 1495757"/>
                  <a:gd name="connsiteX53" fmla="*/ 1120775 w 1358900"/>
                  <a:gd name="connsiteY53" fmla="*/ 1044907 h 1495757"/>
                  <a:gd name="connsiteX54" fmla="*/ 1139825 w 1358900"/>
                  <a:gd name="connsiteY54" fmla="*/ 1054432 h 1495757"/>
                  <a:gd name="connsiteX55" fmla="*/ 1130300 w 1358900"/>
                  <a:gd name="connsiteY55" fmla="*/ 1060782 h 1495757"/>
                  <a:gd name="connsiteX56" fmla="*/ 1114425 w 1358900"/>
                  <a:gd name="connsiteY56" fmla="*/ 1076657 h 1495757"/>
                  <a:gd name="connsiteX57" fmla="*/ 1117600 w 1358900"/>
                  <a:gd name="connsiteY57" fmla="*/ 1098882 h 1495757"/>
                  <a:gd name="connsiteX58" fmla="*/ 1136650 w 1358900"/>
                  <a:gd name="connsiteY58" fmla="*/ 1108407 h 1495757"/>
                  <a:gd name="connsiteX59" fmla="*/ 1146175 w 1358900"/>
                  <a:gd name="connsiteY59" fmla="*/ 1117932 h 1495757"/>
                  <a:gd name="connsiteX60" fmla="*/ 1155700 w 1358900"/>
                  <a:gd name="connsiteY60" fmla="*/ 1124282 h 1495757"/>
                  <a:gd name="connsiteX61" fmla="*/ 1162050 w 1358900"/>
                  <a:gd name="connsiteY61" fmla="*/ 1133807 h 1495757"/>
                  <a:gd name="connsiteX62" fmla="*/ 1184275 w 1358900"/>
                  <a:gd name="connsiteY62" fmla="*/ 1162382 h 1495757"/>
                  <a:gd name="connsiteX63" fmla="*/ 1190625 w 1358900"/>
                  <a:gd name="connsiteY63" fmla="*/ 1171907 h 1495757"/>
                  <a:gd name="connsiteX64" fmla="*/ 1196975 w 1358900"/>
                  <a:gd name="connsiteY64" fmla="*/ 1190957 h 1495757"/>
                  <a:gd name="connsiteX65" fmla="*/ 1203325 w 1358900"/>
                  <a:gd name="connsiteY65" fmla="*/ 1213182 h 1495757"/>
                  <a:gd name="connsiteX66" fmla="*/ 1209675 w 1358900"/>
                  <a:gd name="connsiteY66" fmla="*/ 1244932 h 1495757"/>
                  <a:gd name="connsiteX67" fmla="*/ 1216025 w 1358900"/>
                  <a:gd name="connsiteY67" fmla="*/ 1289382 h 1495757"/>
                  <a:gd name="connsiteX68" fmla="*/ 1219200 w 1358900"/>
                  <a:gd name="connsiteY68" fmla="*/ 1298907 h 1495757"/>
                  <a:gd name="connsiteX69" fmla="*/ 1238250 w 1358900"/>
                  <a:gd name="connsiteY69" fmla="*/ 1311607 h 1495757"/>
                  <a:gd name="connsiteX70" fmla="*/ 1247775 w 1358900"/>
                  <a:gd name="connsiteY70" fmla="*/ 1308432 h 1495757"/>
                  <a:gd name="connsiteX71" fmla="*/ 1263650 w 1358900"/>
                  <a:gd name="connsiteY71" fmla="*/ 1295732 h 1495757"/>
                  <a:gd name="connsiteX72" fmla="*/ 1276350 w 1358900"/>
                  <a:gd name="connsiteY72" fmla="*/ 1314782 h 1495757"/>
                  <a:gd name="connsiteX73" fmla="*/ 1282700 w 1358900"/>
                  <a:gd name="connsiteY73" fmla="*/ 1324307 h 1495757"/>
                  <a:gd name="connsiteX74" fmla="*/ 1289050 w 1358900"/>
                  <a:gd name="connsiteY74" fmla="*/ 1346532 h 1495757"/>
                  <a:gd name="connsiteX75" fmla="*/ 1295400 w 1358900"/>
                  <a:gd name="connsiteY75" fmla="*/ 1365582 h 1495757"/>
                  <a:gd name="connsiteX76" fmla="*/ 1298575 w 1358900"/>
                  <a:gd name="connsiteY76" fmla="*/ 1375107 h 1495757"/>
                  <a:gd name="connsiteX77" fmla="*/ 1314450 w 1358900"/>
                  <a:gd name="connsiteY77" fmla="*/ 1371932 h 1495757"/>
                  <a:gd name="connsiteX78" fmla="*/ 1333500 w 1358900"/>
                  <a:gd name="connsiteY78" fmla="*/ 1365582 h 1495757"/>
                  <a:gd name="connsiteX79" fmla="*/ 1336675 w 1358900"/>
                  <a:gd name="connsiteY79" fmla="*/ 1375107 h 1495757"/>
                  <a:gd name="connsiteX80" fmla="*/ 1339850 w 1358900"/>
                  <a:gd name="connsiteY80" fmla="*/ 1390982 h 1495757"/>
                  <a:gd name="connsiteX81" fmla="*/ 1349375 w 1358900"/>
                  <a:gd name="connsiteY81" fmla="*/ 1394157 h 1495757"/>
                  <a:gd name="connsiteX82" fmla="*/ 1346200 w 1358900"/>
                  <a:gd name="connsiteY82" fmla="*/ 1410032 h 1495757"/>
                  <a:gd name="connsiteX83" fmla="*/ 1343025 w 1358900"/>
                  <a:gd name="connsiteY83" fmla="*/ 1419557 h 1495757"/>
                  <a:gd name="connsiteX84" fmla="*/ 1346200 w 1358900"/>
                  <a:gd name="connsiteY84" fmla="*/ 1429082 h 1495757"/>
                  <a:gd name="connsiteX85" fmla="*/ 1358900 w 1358900"/>
                  <a:gd name="connsiteY85" fmla="*/ 1448132 h 1495757"/>
                  <a:gd name="connsiteX86" fmla="*/ 1355725 w 1358900"/>
                  <a:gd name="connsiteY86" fmla="*/ 1464007 h 1495757"/>
                  <a:gd name="connsiteX87" fmla="*/ 1346200 w 1358900"/>
                  <a:gd name="connsiteY87" fmla="*/ 1467182 h 1495757"/>
                  <a:gd name="connsiteX88" fmla="*/ 1317625 w 1358900"/>
                  <a:gd name="connsiteY88" fmla="*/ 1470357 h 1495757"/>
                  <a:gd name="connsiteX89" fmla="*/ 1295400 w 1358900"/>
                  <a:gd name="connsiteY89" fmla="*/ 1473532 h 1495757"/>
                  <a:gd name="connsiteX90" fmla="*/ 1257300 w 1358900"/>
                  <a:gd name="connsiteY90" fmla="*/ 1479882 h 1495757"/>
                  <a:gd name="connsiteX91" fmla="*/ 1247775 w 1358900"/>
                  <a:gd name="connsiteY91" fmla="*/ 1483057 h 1495757"/>
                  <a:gd name="connsiteX92" fmla="*/ 1222375 w 1358900"/>
                  <a:gd name="connsiteY92" fmla="*/ 1489407 h 1495757"/>
                  <a:gd name="connsiteX93" fmla="*/ 1212850 w 1358900"/>
                  <a:gd name="connsiteY93" fmla="*/ 1492582 h 1495757"/>
                  <a:gd name="connsiteX94" fmla="*/ 1146175 w 1358900"/>
                  <a:gd name="connsiteY94" fmla="*/ 1495757 h 1495757"/>
                  <a:gd name="connsiteX95" fmla="*/ 1114425 w 1358900"/>
                  <a:gd name="connsiteY95" fmla="*/ 1492582 h 1495757"/>
                  <a:gd name="connsiteX96" fmla="*/ 1104900 w 1358900"/>
                  <a:gd name="connsiteY96" fmla="*/ 1486232 h 1495757"/>
                  <a:gd name="connsiteX97" fmla="*/ 1085850 w 1358900"/>
                  <a:gd name="connsiteY97" fmla="*/ 1479882 h 1495757"/>
                  <a:gd name="connsiteX98" fmla="*/ 1076325 w 1358900"/>
                  <a:gd name="connsiteY98" fmla="*/ 1470357 h 1495757"/>
                  <a:gd name="connsiteX99" fmla="*/ 1066800 w 1358900"/>
                  <a:gd name="connsiteY99" fmla="*/ 1464007 h 1495757"/>
                  <a:gd name="connsiteX100" fmla="*/ 1063625 w 1358900"/>
                  <a:gd name="connsiteY100" fmla="*/ 1454482 h 1495757"/>
                  <a:gd name="connsiteX101" fmla="*/ 1047750 w 1358900"/>
                  <a:gd name="connsiteY101" fmla="*/ 1438607 h 1495757"/>
                  <a:gd name="connsiteX102" fmla="*/ 1022350 w 1358900"/>
                  <a:gd name="connsiteY102" fmla="*/ 1416382 h 1495757"/>
                  <a:gd name="connsiteX103" fmla="*/ 1012825 w 1358900"/>
                  <a:gd name="connsiteY103" fmla="*/ 1410032 h 1495757"/>
                  <a:gd name="connsiteX104" fmla="*/ 993775 w 1358900"/>
                  <a:gd name="connsiteY104" fmla="*/ 1403682 h 1495757"/>
                  <a:gd name="connsiteX105" fmla="*/ 984250 w 1358900"/>
                  <a:gd name="connsiteY105" fmla="*/ 1400507 h 1495757"/>
                  <a:gd name="connsiteX106" fmla="*/ 965200 w 1358900"/>
                  <a:gd name="connsiteY106" fmla="*/ 1390982 h 1495757"/>
                  <a:gd name="connsiteX107" fmla="*/ 946150 w 1358900"/>
                  <a:gd name="connsiteY107" fmla="*/ 1375107 h 1495757"/>
                  <a:gd name="connsiteX108" fmla="*/ 933450 w 1358900"/>
                  <a:gd name="connsiteY108" fmla="*/ 1356057 h 1495757"/>
                  <a:gd name="connsiteX109" fmla="*/ 930275 w 1358900"/>
                  <a:gd name="connsiteY109" fmla="*/ 1346532 h 1495757"/>
                  <a:gd name="connsiteX110" fmla="*/ 914400 w 1358900"/>
                  <a:gd name="connsiteY110" fmla="*/ 1327482 h 1495757"/>
                  <a:gd name="connsiteX111" fmla="*/ 895350 w 1358900"/>
                  <a:gd name="connsiteY111" fmla="*/ 1321132 h 1495757"/>
                  <a:gd name="connsiteX112" fmla="*/ 885825 w 1358900"/>
                  <a:gd name="connsiteY112" fmla="*/ 1317957 h 1495757"/>
                  <a:gd name="connsiteX113" fmla="*/ 876300 w 1358900"/>
                  <a:gd name="connsiteY113" fmla="*/ 1314782 h 1495757"/>
                  <a:gd name="connsiteX114" fmla="*/ 809625 w 1358900"/>
                  <a:gd name="connsiteY114" fmla="*/ 1317957 h 1495757"/>
                  <a:gd name="connsiteX115" fmla="*/ 787400 w 1358900"/>
                  <a:gd name="connsiteY115" fmla="*/ 1324307 h 1495757"/>
                  <a:gd name="connsiteX116" fmla="*/ 762000 w 1358900"/>
                  <a:gd name="connsiteY116" fmla="*/ 1327482 h 1495757"/>
                  <a:gd name="connsiteX117" fmla="*/ 746125 w 1358900"/>
                  <a:gd name="connsiteY117" fmla="*/ 1330657 h 1495757"/>
                  <a:gd name="connsiteX118" fmla="*/ 698500 w 1358900"/>
                  <a:gd name="connsiteY118" fmla="*/ 1337007 h 1495757"/>
                  <a:gd name="connsiteX119" fmla="*/ 679450 w 1358900"/>
                  <a:gd name="connsiteY119" fmla="*/ 1340182 h 1495757"/>
                  <a:gd name="connsiteX120" fmla="*/ 631825 w 1358900"/>
                  <a:gd name="connsiteY120" fmla="*/ 1343357 h 1495757"/>
                  <a:gd name="connsiteX121" fmla="*/ 533400 w 1358900"/>
                  <a:gd name="connsiteY121" fmla="*/ 1340182 h 1495757"/>
                  <a:gd name="connsiteX122" fmla="*/ 517525 w 1358900"/>
                  <a:gd name="connsiteY122" fmla="*/ 1337007 h 1495757"/>
                  <a:gd name="connsiteX123" fmla="*/ 495300 w 1358900"/>
                  <a:gd name="connsiteY123" fmla="*/ 1333832 h 1495757"/>
                  <a:gd name="connsiteX124" fmla="*/ 469900 w 1358900"/>
                  <a:gd name="connsiteY124" fmla="*/ 1327482 h 1495757"/>
                  <a:gd name="connsiteX125" fmla="*/ 450850 w 1358900"/>
                  <a:gd name="connsiteY125" fmla="*/ 1324307 h 1495757"/>
                  <a:gd name="connsiteX126" fmla="*/ 441325 w 1358900"/>
                  <a:gd name="connsiteY126" fmla="*/ 1321132 h 1495757"/>
                  <a:gd name="connsiteX127" fmla="*/ 412750 w 1358900"/>
                  <a:gd name="connsiteY127" fmla="*/ 1314782 h 1495757"/>
                  <a:gd name="connsiteX128" fmla="*/ 298450 w 1358900"/>
                  <a:gd name="connsiteY128" fmla="*/ 1317957 h 1495757"/>
                  <a:gd name="connsiteX129" fmla="*/ 292100 w 1358900"/>
                  <a:gd name="connsiteY129" fmla="*/ 1327482 h 1495757"/>
                  <a:gd name="connsiteX130" fmla="*/ 282575 w 1358900"/>
                  <a:gd name="connsiteY130" fmla="*/ 1333832 h 1495757"/>
                  <a:gd name="connsiteX131" fmla="*/ 273050 w 1358900"/>
                  <a:gd name="connsiteY131" fmla="*/ 1337007 h 1495757"/>
                  <a:gd name="connsiteX132" fmla="*/ 263525 w 1358900"/>
                  <a:gd name="connsiteY132" fmla="*/ 1343357 h 1495757"/>
                  <a:gd name="connsiteX133" fmla="*/ 254000 w 1358900"/>
                  <a:gd name="connsiteY133" fmla="*/ 1346532 h 1495757"/>
                  <a:gd name="connsiteX134" fmla="*/ 231775 w 1358900"/>
                  <a:gd name="connsiteY134" fmla="*/ 1359232 h 1495757"/>
                  <a:gd name="connsiteX135" fmla="*/ 222250 w 1358900"/>
                  <a:gd name="connsiteY135" fmla="*/ 1362407 h 1495757"/>
                  <a:gd name="connsiteX136" fmla="*/ 168275 w 1358900"/>
                  <a:gd name="connsiteY136" fmla="*/ 1359232 h 1495757"/>
                  <a:gd name="connsiteX137" fmla="*/ 158750 w 1358900"/>
                  <a:gd name="connsiteY137" fmla="*/ 1356057 h 1495757"/>
                  <a:gd name="connsiteX138" fmla="*/ 146050 w 1358900"/>
                  <a:gd name="connsiteY138" fmla="*/ 1346532 h 1495757"/>
                  <a:gd name="connsiteX139" fmla="*/ 127000 w 1358900"/>
                  <a:gd name="connsiteY139" fmla="*/ 1333832 h 1495757"/>
                  <a:gd name="connsiteX140" fmla="*/ 107950 w 1358900"/>
                  <a:gd name="connsiteY140" fmla="*/ 1314782 h 1495757"/>
                  <a:gd name="connsiteX141" fmla="*/ 101600 w 1358900"/>
                  <a:gd name="connsiteY141" fmla="*/ 1305257 h 1495757"/>
                  <a:gd name="connsiteX142" fmla="*/ 92075 w 1358900"/>
                  <a:gd name="connsiteY142" fmla="*/ 1289382 h 1495757"/>
                  <a:gd name="connsiteX143" fmla="*/ 76200 w 1358900"/>
                  <a:gd name="connsiteY143" fmla="*/ 1251282 h 1495757"/>
                  <a:gd name="connsiteX144" fmla="*/ 69850 w 1358900"/>
                  <a:gd name="connsiteY144" fmla="*/ 1225882 h 1495757"/>
                  <a:gd name="connsiteX145" fmla="*/ 66675 w 1358900"/>
                  <a:gd name="connsiteY145" fmla="*/ 1213182 h 1495757"/>
                  <a:gd name="connsiteX146" fmla="*/ 57150 w 1358900"/>
                  <a:gd name="connsiteY146" fmla="*/ 1184607 h 1495757"/>
                  <a:gd name="connsiteX147" fmla="*/ 50800 w 1358900"/>
                  <a:gd name="connsiteY147" fmla="*/ 1152857 h 1495757"/>
                  <a:gd name="connsiteX148" fmla="*/ 41275 w 1358900"/>
                  <a:gd name="connsiteY148" fmla="*/ 1121107 h 1495757"/>
                  <a:gd name="connsiteX149" fmla="*/ 34925 w 1358900"/>
                  <a:gd name="connsiteY149" fmla="*/ 1095707 h 1495757"/>
                  <a:gd name="connsiteX150" fmla="*/ 31750 w 1358900"/>
                  <a:gd name="connsiteY150" fmla="*/ 1083007 h 1495757"/>
                  <a:gd name="connsiteX151" fmla="*/ 28575 w 1358900"/>
                  <a:gd name="connsiteY151" fmla="*/ 1057607 h 1495757"/>
                  <a:gd name="connsiteX152" fmla="*/ 22225 w 1358900"/>
                  <a:gd name="connsiteY152" fmla="*/ 1009982 h 1495757"/>
                  <a:gd name="connsiteX153" fmla="*/ 15875 w 1358900"/>
                  <a:gd name="connsiteY153" fmla="*/ 908382 h 1495757"/>
                  <a:gd name="connsiteX154" fmla="*/ 9525 w 1358900"/>
                  <a:gd name="connsiteY154" fmla="*/ 841707 h 1495757"/>
                  <a:gd name="connsiteX155" fmla="*/ 6350 w 1358900"/>
                  <a:gd name="connsiteY155" fmla="*/ 806782 h 1495757"/>
                  <a:gd name="connsiteX156" fmla="*/ 3175 w 1358900"/>
                  <a:gd name="connsiteY156" fmla="*/ 787732 h 1495757"/>
                  <a:gd name="connsiteX157" fmla="*/ 0 w 1358900"/>
                  <a:gd name="connsiteY157" fmla="*/ 752807 h 1495757"/>
                  <a:gd name="connsiteX158" fmla="*/ 6350 w 1358900"/>
                  <a:gd name="connsiteY158" fmla="*/ 673432 h 1495757"/>
                  <a:gd name="connsiteX159" fmla="*/ 12700 w 1358900"/>
                  <a:gd name="connsiteY159" fmla="*/ 660732 h 1495757"/>
                  <a:gd name="connsiteX160" fmla="*/ 31750 w 1358900"/>
                  <a:gd name="connsiteY160" fmla="*/ 632157 h 1495757"/>
                  <a:gd name="connsiteX161" fmla="*/ 38100 w 1358900"/>
                  <a:gd name="connsiteY161" fmla="*/ 622632 h 1495757"/>
                  <a:gd name="connsiteX162" fmla="*/ 47625 w 1358900"/>
                  <a:gd name="connsiteY162" fmla="*/ 600407 h 1495757"/>
                  <a:gd name="connsiteX163" fmla="*/ 50800 w 1358900"/>
                  <a:gd name="connsiteY163" fmla="*/ 590882 h 1495757"/>
                  <a:gd name="connsiteX164" fmla="*/ 57150 w 1358900"/>
                  <a:gd name="connsiteY164" fmla="*/ 581357 h 1495757"/>
                  <a:gd name="connsiteX165" fmla="*/ 69850 w 1358900"/>
                  <a:gd name="connsiteY165" fmla="*/ 546432 h 1495757"/>
                  <a:gd name="connsiteX166" fmla="*/ 76200 w 1358900"/>
                  <a:gd name="connsiteY166" fmla="*/ 536907 h 1495757"/>
                  <a:gd name="connsiteX167" fmla="*/ 82550 w 1358900"/>
                  <a:gd name="connsiteY167" fmla="*/ 514682 h 1495757"/>
                  <a:gd name="connsiteX168" fmla="*/ 101600 w 1358900"/>
                  <a:gd name="connsiteY168" fmla="*/ 451182 h 1495757"/>
                  <a:gd name="connsiteX169" fmla="*/ 107950 w 1358900"/>
                  <a:gd name="connsiteY169" fmla="*/ 425782 h 1495757"/>
                  <a:gd name="connsiteX170" fmla="*/ 111125 w 1358900"/>
                  <a:gd name="connsiteY170" fmla="*/ 416257 h 1495757"/>
                  <a:gd name="connsiteX171" fmla="*/ 117475 w 1358900"/>
                  <a:gd name="connsiteY171" fmla="*/ 381332 h 1495757"/>
                  <a:gd name="connsiteX172" fmla="*/ 120650 w 1358900"/>
                  <a:gd name="connsiteY172" fmla="*/ 371807 h 1495757"/>
                  <a:gd name="connsiteX173" fmla="*/ 142875 w 1358900"/>
                  <a:gd name="connsiteY173" fmla="*/ 340057 h 1495757"/>
                  <a:gd name="connsiteX174" fmla="*/ 152400 w 1358900"/>
                  <a:gd name="connsiteY174" fmla="*/ 324182 h 1495757"/>
                  <a:gd name="connsiteX175" fmla="*/ 174625 w 1358900"/>
                  <a:gd name="connsiteY175" fmla="*/ 295607 h 1495757"/>
                  <a:gd name="connsiteX176" fmla="*/ 193675 w 1358900"/>
                  <a:gd name="connsiteY176" fmla="*/ 263857 h 1495757"/>
                  <a:gd name="connsiteX177" fmla="*/ 203200 w 1358900"/>
                  <a:gd name="connsiteY177" fmla="*/ 251157 h 1495757"/>
                  <a:gd name="connsiteX178" fmla="*/ 212725 w 1358900"/>
                  <a:gd name="connsiteY178" fmla="*/ 235282 h 1495757"/>
                  <a:gd name="connsiteX179" fmla="*/ 219075 w 1358900"/>
                  <a:gd name="connsiteY179" fmla="*/ 225757 h 1495757"/>
                  <a:gd name="connsiteX180" fmla="*/ 225425 w 1358900"/>
                  <a:gd name="connsiteY180" fmla="*/ 213057 h 1495757"/>
                  <a:gd name="connsiteX181" fmla="*/ 234950 w 1358900"/>
                  <a:gd name="connsiteY181" fmla="*/ 203532 h 1495757"/>
                  <a:gd name="connsiteX182" fmla="*/ 241300 w 1358900"/>
                  <a:gd name="connsiteY182" fmla="*/ 194007 h 1495757"/>
                  <a:gd name="connsiteX183" fmla="*/ 260350 w 1358900"/>
                  <a:gd name="connsiteY183" fmla="*/ 171782 h 1495757"/>
                  <a:gd name="connsiteX184" fmla="*/ 288925 w 1358900"/>
                  <a:gd name="connsiteY184" fmla="*/ 155907 h 1495757"/>
                  <a:gd name="connsiteX185" fmla="*/ 298450 w 1358900"/>
                  <a:gd name="connsiteY185" fmla="*/ 149557 h 1495757"/>
                  <a:gd name="connsiteX186" fmla="*/ 307975 w 1358900"/>
                  <a:gd name="connsiteY186" fmla="*/ 146382 h 1495757"/>
                  <a:gd name="connsiteX187" fmla="*/ 323850 w 1358900"/>
                  <a:gd name="connsiteY187" fmla="*/ 140032 h 1495757"/>
                  <a:gd name="connsiteX188" fmla="*/ 333375 w 1358900"/>
                  <a:gd name="connsiteY188" fmla="*/ 136857 h 1495757"/>
                  <a:gd name="connsiteX189" fmla="*/ 355600 w 1358900"/>
                  <a:gd name="connsiteY189" fmla="*/ 127332 h 1495757"/>
                  <a:gd name="connsiteX190" fmla="*/ 374650 w 1358900"/>
                  <a:gd name="connsiteY190" fmla="*/ 111457 h 1495757"/>
                  <a:gd name="connsiteX191" fmla="*/ 403225 w 1358900"/>
                  <a:gd name="connsiteY191" fmla="*/ 89232 h 1495757"/>
                  <a:gd name="connsiteX192" fmla="*/ 415925 w 1358900"/>
                  <a:gd name="connsiteY192" fmla="*/ 76532 h 1495757"/>
                  <a:gd name="connsiteX193" fmla="*/ 434975 w 1358900"/>
                  <a:gd name="connsiteY193" fmla="*/ 63832 h 1495757"/>
                  <a:gd name="connsiteX194" fmla="*/ 444500 w 1358900"/>
                  <a:gd name="connsiteY194" fmla="*/ 57482 h 1495757"/>
                  <a:gd name="connsiteX195" fmla="*/ 457200 w 1358900"/>
                  <a:gd name="connsiteY195" fmla="*/ 51132 h 1495757"/>
                  <a:gd name="connsiteX196" fmla="*/ 476250 w 1358900"/>
                  <a:gd name="connsiteY196" fmla="*/ 38432 h 1495757"/>
                  <a:gd name="connsiteX197" fmla="*/ 498475 w 1358900"/>
                  <a:gd name="connsiteY197" fmla="*/ 35257 h 1495757"/>
                  <a:gd name="connsiteX198" fmla="*/ 527050 w 1358900"/>
                  <a:gd name="connsiteY198" fmla="*/ 32082 h 1495757"/>
                  <a:gd name="connsiteX199" fmla="*/ 542925 w 1358900"/>
                  <a:gd name="connsiteY199" fmla="*/ 28907 h 1495757"/>
                  <a:gd name="connsiteX200" fmla="*/ 552450 w 1358900"/>
                  <a:gd name="connsiteY200" fmla="*/ 25732 h 1495757"/>
                  <a:gd name="connsiteX201" fmla="*/ 574675 w 1358900"/>
                  <a:gd name="connsiteY201" fmla="*/ 22557 h 1495757"/>
                  <a:gd name="connsiteX202" fmla="*/ 590550 w 1358900"/>
                  <a:gd name="connsiteY202" fmla="*/ 19382 h 1495757"/>
                  <a:gd name="connsiteX203" fmla="*/ 619125 w 1358900"/>
                  <a:gd name="connsiteY203" fmla="*/ 9857 h 1495757"/>
                  <a:gd name="connsiteX204" fmla="*/ 628650 w 1358900"/>
                  <a:gd name="connsiteY204" fmla="*/ 6682 h 1495757"/>
                  <a:gd name="connsiteX205" fmla="*/ 641350 w 1358900"/>
                  <a:gd name="connsiteY205" fmla="*/ 332 h 1495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1358900" h="1495757">
                    <a:moveTo>
                      <a:pt x="641350" y="332"/>
                    </a:moveTo>
                    <a:cubicBezTo>
                      <a:pt x="648758" y="1919"/>
                      <a:pt x="663552" y="8250"/>
                      <a:pt x="673100" y="16207"/>
                    </a:cubicBezTo>
                    <a:cubicBezTo>
                      <a:pt x="704308" y="42214"/>
                      <a:pt x="664000" y="10282"/>
                      <a:pt x="688975" y="35257"/>
                    </a:cubicBezTo>
                    <a:cubicBezTo>
                      <a:pt x="691673" y="37955"/>
                      <a:pt x="695325" y="39490"/>
                      <a:pt x="698500" y="41607"/>
                    </a:cubicBezTo>
                    <a:lnTo>
                      <a:pt x="723900" y="79707"/>
                    </a:lnTo>
                    <a:cubicBezTo>
                      <a:pt x="726017" y="82882"/>
                      <a:pt x="729043" y="85612"/>
                      <a:pt x="730250" y="89232"/>
                    </a:cubicBezTo>
                    <a:cubicBezTo>
                      <a:pt x="731308" y="92407"/>
                      <a:pt x="731569" y="95972"/>
                      <a:pt x="733425" y="98757"/>
                    </a:cubicBezTo>
                    <a:cubicBezTo>
                      <a:pt x="735916" y="102493"/>
                      <a:pt x="740193" y="104738"/>
                      <a:pt x="742950" y="108282"/>
                    </a:cubicBezTo>
                    <a:cubicBezTo>
                      <a:pt x="762896" y="133926"/>
                      <a:pt x="746736" y="121389"/>
                      <a:pt x="765175" y="133682"/>
                    </a:cubicBezTo>
                    <a:cubicBezTo>
                      <a:pt x="773155" y="157623"/>
                      <a:pt x="762390" y="128113"/>
                      <a:pt x="774700" y="152732"/>
                    </a:cubicBezTo>
                    <a:cubicBezTo>
                      <a:pt x="779865" y="163061"/>
                      <a:pt x="775126" y="162683"/>
                      <a:pt x="784225" y="171782"/>
                    </a:cubicBezTo>
                    <a:cubicBezTo>
                      <a:pt x="786923" y="174480"/>
                      <a:pt x="790575" y="176015"/>
                      <a:pt x="793750" y="178132"/>
                    </a:cubicBezTo>
                    <a:cubicBezTo>
                      <a:pt x="808941" y="200918"/>
                      <a:pt x="801054" y="191786"/>
                      <a:pt x="815975" y="206707"/>
                    </a:cubicBezTo>
                    <a:cubicBezTo>
                      <a:pt x="818092" y="213057"/>
                      <a:pt x="821586" y="219104"/>
                      <a:pt x="822325" y="225757"/>
                    </a:cubicBezTo>
                    <a:cubicBezTo>
                      <a:pt x="823011" y="231933"/>
                      <a:pt x="826733" y="268144"/>
                      <a:pt x="828675" y="276557"/>
                    </a:cubicBezTo>
                    <a:cubicBezTo>
                      <a:pt x="830180" y="283079"/>
                      <a:pt x="832908" y="289257"/>
                      <a:pt x="835025" y="295607"/>
                    </a:cubicBezTo>
                    <a:cubicBezTo>
                      <a:pt x="836083" y="298782"/>
                      <a:pt x="836344" y="302347"/>
                      <a:pt x="838200" y="305132"/>
                    </a:cubicBezTo>
                    <a:cubicBezTo>
                      <a:pt x="842433" y="311482"/>
                      <a:pt x="848487" y="316942"/>
                      <a:pt x="850900" y="324182"/>
                    </a:cubicBezTo>
                    <a:cubicBezTo>
                      <a:pt x="851958" y="327357"/>
                      <a:pt x="852450" y="330781"/>
                      <a:pt x="854075" y="333707"/>
                    </a:cubicBezTo>
                    <a:cubicBezTo>
                      <a:pt x="857781" y="340378"/>
                      <a:pt x="862542" y="346407"/>
                      <a:pt x="866775" y="352757"/>
                    </a:cubicBezTo>
                    <a:cubicBezTo>
                      <a:pt x="868892" y="355932"/>
                      <a:pt x="871918" y="358662"/>
                      <a:pt x="873125" y="362282"/>
                    </a:cubicBezTo>
                    <a:cubicBezTo>
                      <a:pt x="881105" y="386223"/>
                      <a:pt x="870340" y="356713"/>
                      <a:pt x="882650" y="381332"/>
                    </a:cubicBezTo>
                    <a:cubicBezTo>
                      <a:pt x="884147" y="384325"/>
                      <a:pt x="884200" y="387931"/>
                      <a:pt x="885825" y="390857"/>
                    </a:cubicBezTo>
                    <a:cubicBezTo>
                      <a:pt x="889531" y="397528"/>
                      <a:pt x="896112" y="402667"/>
                      <a:pt x="898525" y="409907"/>
                    </a:cubicBezTo>
                    <a:lnTo>
                      <a:pt x="904875" y="428957"/>
                    </a:lnTo>
                    <a:lnTo>
                      <a:pt x="908050" y="438482"/>
                    </a:lnTo>
                    <a:cubicBezTo>
                      <a:pt x="909108" y="453299"/>
                      <a:pt x="909585" y="468168"/>
                      <a:pt x="911225" y="482932"/>
                    </a:cubicBezTo>
                    <a:cubicBezTo>
                      <a:pt x="912381" y="493332"/>
                      <a:pt x="917222" y="501806"/>
                      <a:pt x="920750" y="511507"/>
                    </a:cubicBezTo>
                    <a:cubicBezTo>
                      <a:pt x="923037" y="517797"/>
                      <a:pt x="924983" y="524207"/>
                      <a:pt x="927100" y="530557"/>
                    </a:cubicBezTo>
                    <a:lnTo>
                      <a:pt x="933450" y="549607"/>
                    </a:lnTo>
                    <a:cubicBezTo>
                      <a:pt x="934508" y="552782"/>
                      <a:pt x="934769" y="556347"/>
                      <a:pt x="936625" y="559132"/>
                    </a:cubicBezTo>
                    <a:cubicBezTo>
                      <a:pt x="945466" y="572393"/>
                      <a:pt x="940277" y="565959"/>
                      <a:pt x="952500" y="578182"/>
                    </a:cubicBezTo>
                    <a:cubicBezTo>
                      <a:pt x="955682" y="587728"/>
                      <a:pt x="955186" y="589026"/>
                      <a:pt x="962025" y="597232"/>
                    </a:cubicBezTo>
                    <a:cubicBezTo>
                      <a:pt x="971157" y="608190"/>
                      <a:pt x="978900" y="609758"/>
                      <a:pt x="984250" y="625807"/>
                    </a:cubicBezTo>
                    <a:lnTo>
                      <a:pt x="990600" y="644857"/>
                    </a:lnTo>
                    <a:cubicBezTo>
                      <a:pt x="991658" y="648032"/>
                      <a:pt x="993225" y="651081"/>
                      <a:pt x="993775" y="654382"/>
                    </a:cubicBezTo>
                    <a:cubicBezTo>
                      <a:pt x="994833" y="660732"/>
                      <a:pt x="995971" y="667069"/>
                      <a:pt x="996950" y="673432"/>
                    </a:cubicBezTo>
                    <a:cubicBezTo>
                      <a:pt x="998088" y="680829"/>
                      <a:pt x="998442" y="688365"/>
                      <a:pt x="1000125" y="695657"/>
                    </a:cubicBezTo>
                    <a:cubicBezTo>
                      <a:pt x="1001630" y="702179"/>
                      <a:pt x="1004358" y="708357"/>
                      <a:pt x="1006475" y="714707"/>
                    </a:cubicBezTo>
                    <a:cubicBezTo>
                      <a:pt x="1007533" y="717882"/>
                      <a:pt x="1008994" y="720950"/>
                      <a:pt x="1009650" y="724232"/>
                    </a:cubicBezTo>
                    <a:cubicBezTo>
                      <a:pt x="1011463" y="733296"/>
                      <a:pt x="1013310" y="743839"/>
                      <a:pt x="1016000" y="752807"/>
                    </a:cubicBezTo>
                    <a:cubicBezTo>
                      <a:pt x="1017923" y="759218"/>
                      <a:pt x="1020233" y="765507"/>
                      <a:pt x="1022350" y="771857"/>
                    </a:cubicBezTo>
                    <a:lnTo>
                      <a:pt x="1028700" y="790907"/>
                    </a:lnTo>
                    <a:cubicBezTo>
                      <a:pt x="1029758" y="794082"/>
                      <a:pt x="1030019" y="797647"/>
                      <a:pt x="1031875" y="800432"/>
                    </a:cubicBezTo>
                    <a:cubicBezTo>
                      <a:pt x="1033992" y="803607"/>
                      <a:pt x="1036675" y="806470"/>
                      <a:pt x="1038225" y="809957"/>
                    </a:cubicBezTo>
                    <a:cubicBezTo>
                      <a:pt x="1040943" y="816074"/>
                      <a:pt x="1042458" y="822657"/>
                      <a:pt x="1044575" y="829007"/>
                    </a:cubicBezTo>
                    <a:lnTo>
                      <a:pt x="1047750" y="838532"/>
                    </a:lnTo>
                    <a:cubicBezTo>
                      <a:pt x="1048808" y="862874"/>
                      <a:pt x="1049189" y="887254"/>
                      <a:pt x="1050925" y="911557"/>
                    </a:cubicBezTo>
                    <a:cubicBezTo>
                      <a:pt x="1051237" y="915922"/>
                      <a:pt x="1055798" y="934964"/>
                      <a:pt x="1057275" y="940132"/>
                    </a:cubicBezTo>
                    <a:cubicBezTo>
                      <a:pt x="1058194" y="943350"/>
                      <a:pt x="1059638" y="946410"/>
                      <a:pt x="1060450" y="949657"/>
                    </a:cubicBezTo>
                    <a:cubicBezTo>
                      <a:pt x="1069425" y="985559"/>
                      <a:pt x="1056352" y="943714"/>
                      <a:pt x="1069975" y="984582"/>
                    </a:cubicBezTo>
                    <a:cubicBezTo>
                      <a:pt x="1072771" y="992969"/>
                      <a:pt x="1077662" y="1010428"/>
                      <a:pt x="1085850" y="1013157"/>
                    </a:cubicBezTo>
                    <a:lnTo>
                      <a:pt x="1095375" y="1016332"/>
                    </a:lnTo>
                    <a:cubicBezTo>
                      <a:pt x="1101426" y="1025408"/>
                      <a:pt x="1111454" y="1041800"/>
                      <a:pt x="1120775" y="1044907"/>
                    </a:cubicBezTo>
                    <a:cubicBezTo>
                      <a:pt x="1133920" y="1049289"/>
                      <a:pt x="1127515" y="1046226"/>
                      <a:pt x="1139825" y="1054432"/>
                    </a:cubicBezTo>
                    <a:cubicBezTo>
                      <a:pt x="1136650" y="1056549"/>
                      <a:pt x="1132998" y="1058084"/>
                      <a:pt x="1130300" y="1060782"/>
                    </a:cubicBezTo>
                    <a:cubicBezTo>
                      <a:pt x="1109133" y="1081949"/>
                      <a:pt x="1139825" y="1059724"/>
                      <a:pt x="1114425" y="1076657"/>
                    </a:cubicBezTo>
                    <a:cubicBezTo>
                      <a:pt x="1115483" y="1084065"/>
                      <a:pt x="1114561" y="1092043"/>
                      <a:pt x="1117600" y="1098882"/>
                    </a:cubicBezTo>
                    <a:cubicBezTo>
                      <a:pt x="1119741" y="1103699"/>
                      <a:pt x="1132424" y="1106998"/>
                      <a:pt x="1136650" y="1108407"/>
                    </a:cubicBezTo>
                    <a:cubicBezTo>
                      <a:pt x="1139825" y="1111582"/>
                      <a:pt x="1142726" y="1115057"/>
                      <a:pt x="1146175" y="1117932"/>
                    </a:cubicBezTo>
                    <a:cubicBezTo>
                      <a:pt x="1149106" y="1120375"/>
                      <a:pt x="1153002" y="1121584"/>
                      <a:pt x="1155700" y="1124282"/>
                    </a:cubicBezTo>
                    <a:cubicBezTo>
                      <a:pt x="1158398" y="1126980"/>
                      <a:pt x="1159607" y="1130876"/>
                      <a:pt x="1162050" y="1133807"/>
                    </a:cubicBezTo>
                    <a:cubicBezTo>
                      <a:pt x="1186919" y="1163650"/>
                      <a:pt x="1152177" y="1114234"/>
                      <a:pt x="1184275" y="1162382"/>
                    </a:cubicBezTo>
                    <a:cubicBezTo>
                      <a:pt x="1186392" y="1165557"/>
                      <a:pt x="1189418" y="1168287"/>
                      <a:pt x="1190625" y="1171907"/>
                    </a:cubicBezTo>
                    <a:lnTo>
                      <a:pt x="1196975" y="1190957"/>
                    </a:lnTo>
                    <a:cubicBezTo>
                      <a:pt x="1199695" y="1199118"/>
                      <a:pt x="1201730" y="1204411"/>
                      <a:pt x="1203325" y="1213182"/>
                    </a:cubicBezTo>
                    <a:cubicBezTo>
                      <a:pt x="1209162" y="1245287"/>
                      <a:pt x="1203155" y="1225371"/>
                      <a:pt x="1209675" y="1244932"/>
                    </a:cubicBezTo>
                    <a:cubicBezTo>
                      <a:pt x="1211792" y="1259749"/>
                      <a:pt x="1211292" y="1275183"/>
                      <a:pt x="1216025" y="1289382"/>
                    </a:cubicBezTo>
                    <a:cubicBezTo>
                      <a:pt x="1217083" y="1292557"/>
                      <a:pt x="1216833" y="1296540"/>
                      <a:pt x="1219200" y="1298907"/>
                    </a:cubicBezTo>
                    <a:cubicBezTo>
                      <a:pt x="1224596" y="1304303"/>
                      <a:pt x="1238250" y="1311607"/>
                      <a:pt x="1238250" y="1311607"/>
                    </a:cubicBezTo>
                    <a:cubicBezTo>
                      <a:pt x="1241425" y="1310549"/>
                      <a:pt x="1245162" y="1310523"/>
                      <a:pt x="1247775" y="1308432"/>
                    </a:cubicBezTo>
                    <a:cubicBezTo>
                      <a:pt x="1268291" y="1292019"/>
                      <a:pt x="1239709" y="1303712"/>
                      <a:pt x="1263650" y="1295732"/>
                    </a:cubicBezTo>
                    <a:lnTo>
                      <a:pt x="1276350" y="1314782"/>
                    </a:lnTo>
                    <a:cubicBezTo>
                      <a:pt x="1278467" y="1317957"/>
                      <a:pt x="1281493" y="1320687"/>
                      <a:pt x="1282700" y="1324307"/>
                    </a:cubicBezTo>
                    <a:cubicBezTo>
                      <a:pt x="1293370" y="1356318"/>
                      <a:pt x="1277090" y="1306665"/>
                      <a:pt x="1289050" y="1346532"/>
                    </a:cubicBezTo>
                    <a:cubicBezTo>
                      <a:pt x="1290973" y="1352943"/>
                      <a:pt x="1293283" y="1359232"/>
                      <a:pt x="1295400" y="1365582"/>
                    </a:cubicBezTo>
                    <a:lnTo>
                      <a:pt x="1298575" y="1375107"/>
                    </a:lnTo>
                    <a:cubicBezTo>
                      <a:pt x="1303867" y="1374049"/>
                      <a:pt x="1309244" y="1373352"/>
                      <a:pt x="1314450" y="1371932"/>
                    </a:cubicBezTo>
                    <a:cubicBezTo>
                      <a:pt x="1320908" y="1370171"/>
                      <a:pt x="1333500" y="1365582"/>
                      <a:pt x="1333500" y="1365582"/>
                    </a:cubicBezTo>
                    <a:cubicBezTo>
                      <a:pt x="1334558" y="1368757"/>
                      <a:pt x="1335863" y="1371860"/>
                      <a:pt x="1336675" y="1375107"/>
                    </a:cubicBezTo>
                    <a:cubicBezTo>
                      <a:pt x="1337984" y="1380342"/>
                      <a:pt x="1336857" y="1386492"/>
                      <a:pt x="1339850" y="1390982"/>
                    </a:cubicBezTo>
                    <a:cubicBezTo>
                      <a:pt x="1341706" y="1393767"/>
                      <a:pt x="1346200" y="1393099"/>
                      <a:pt x="1349375" y="1394157"/>
                    </a:cubicBezTo>
                    <a:cubicBezTo>
                      <a:pt x="1360536" y="1410898"/>
                      <a:pt x="1356206" y="1397524"/>
                      <a:pt x="1346200" y="1410032"/>
                    </a:cubicBezTo>
                    <a:cubicBezTo>
                      <a:pt x="1344109" y="1412645"/>
                      <a:pt x="1344083" y="1416382"/>
                      <a:pt x="1343025" y="1419557"/>
                    </a:cubicBezTo>
                    <a:cubicBezTo>
                      <a:pt x="1344083" y="1422732"/>
                      <a:pt x="1344575" y="1426156"/>
                      <a:pt x="1346200" y="1429082"/>
                    </a:cubicBezTo>
                    <a:cubicBezTo>
                      <a:pt x="1349906" y="1435753"/>
                      <a:pt x="1358900" y="1448132"/>
                      <a:pt x="1358900" y="1448132"/>
                    </a:cubicBezTo>
                    <a:cubicBezTo>
                      <a:pt x="1357842" y="1453424"/>
                      <a:pt x="1358718" y="1459517"/>
                      <a:pt x="1355725" y="1464007"/>
                    </a:cubicBezTo>
                    <a:cubicBezTo>
                      <a:pt x="1353869" y="1466792"/>
                      <a:pt x="1349501" y="1466632"/>
                      <a:pt x="1346200" y="1467182"/>
                    </a:cubicBezTo>
                    <a:cubicBezTo>
                      <a:pt x="1336747" y="1468758"/>
                      <a:pt x="1327135" y="1469168"/>
                      <a:pt x="1317625" y="1470357"/>
                    </a:cubicBezTo>
                    <a:cubicBezTo>
                      <a:pt x="1310199" y="1471285"/>
                      <a:pt x="1302792" y="1472365"/>
                      <a:pt x="1295400" y="1473532"/>
                    </a:cubicBezTo>
                    <a:cubicBezTo>
                      <a:pt x="1282682" y="1475540"/>
                      <a:pt x="1269514" y="1475811"/>
                      <a:pt x="1257300" y="1479882"/>
                    </a:cubicBezTo>
                    <a:cubicBezTo>
                      <a:pt x="1254125" y="1480940"/>
                      <a:pt x="1251004" y="1482176"/>
                      <a:pt x="1247775" y="1483057"/>
                    </a:cubicBezTo>
                    <a:cubicBezTo>
                      <a:pt x="1239355" y="1485353"/>
                      <a:pt x="1230654" y="1486647"/>
                      <a:pt x="1222375" y="1489407"/>
                    </a:cubicBezTo>
                    <a:cubicBezTo>
                      <a:pt x="1219200" y="1490465"/>
                      <a:pt x="1216185" y="1492304"/>
                      <a:pt x="1212850" y="1492582"/>
                    </a:cubicBezTo>
                    <a:cubicBezTo>
                      <a:pt x="1190677" y="1494430"/>
                      <a:pt x="1168400" y="1494699"/>
                      <a:pt x="1146175" y="1495757"/>
                    </a:cubicBezTo>
                    <a:cubicBezTo>
                      <a:pt x="1135592" y="1494699"/>
                      <a:pt x="1124789" y="1494974"/>
                      <a:pt x="1114425" y="1492582"/>
                    </a:cubicBezTo>
                    <a:cubicBezTo>
                      <a:pt x="1110707" y="1491724"/>
                      <a:pt x="1108387" y="1487782"/>
                      <a:pt x="1104900" y="1486232"/>
                    </a:cubicBezTo>
                    <a:cubicBezTo>
                      <a:pt x="1098783" y="1483514"/>
                      <a:pt x="1085850" y="1479882"/>
                      <a:pt x="1085850" y="1479882"/>
                    </a:cubicBezTo>
                    <a:cubicBezTo>
                      <a:pt x="1082675" y="1476707"/>
                      <a:pt x="1079774" y="1473232"/>
                      <a:pt x="1076325" y="1470357"/>
                    </a:cubicBezTo>
                    <a:cubicBezTo>
                      <a:pt x="1073394" y="1467914"/>
                      <a:pt x="1069184" y="1466987"/>
                      <a:pt x="1066800" y="1464007"/>
                    </a:cubicBezTo>
                    <a:cubicBezTo>
                      <a:pt x="1064709" y="1461394"/>
                      <a:pt x="1065122" y="1457475"/>
                      <a:pt x="1063625" y="1454482"/>
                    </a:cubicBezTo>
                    <a:cubicBezTo>
                      <a:pt x="1058333" y="1443899"/>
                      <a:pt x="1057275" y="1444957"/>
                      <a:pt x="1047750" y="1438607"/>
                    </a:cubicBezTo>
                    <a:cubicBezTo>
                      <a:pt x="1037167" y="1422732"/>
                      <a:pt x="1044575" y="1431199"/>
                      <a:pt x="1022350" y="1416382"/>
                    </a:cubicBezTo>
                    <a:cubicBezTo>
                      <a:pt x="1019175" y="1414265"/>
                      <a:pt x="1016445" y="1411239"/>
                      <a:pt x="1012825" y="1410032"/>
                    </a:cubicBezTo>
                    <a:lnTo>
                      <a:pt x="993775" y="1403682"/>
                    </a:lnTo>
                    <a:cubicBezTo>
                      <a:pt x="990600" y="1402624"/>
                      <a:pt x="987035" y="1402363"/>
                      <a:pt x="984250" y="1400507"/>
                    </a:cubicBezTo>
                    <a:cubicBezTo>
                      <a:pt x="956953" y="1382309"/>
                      <a:pt x="991490" y="1404127"/>
                      <a:pt x="965200" y="1390982"/>
                    </a:cubicBezTo>
                    <a:cubicBezTo>
                      <a:pt x="958529" y="1387647"/>
                      <a:pt x="950618" y="1380852"/>
                      <a:pt x="946150" y="1375107"/>
                    </a:cubicBezTo>
                    <a:cubicBezTo>
                      <a:pt x="941465" y="1369083"/>
                      <a:pt x="935863" y="1363297"/>
                      <a:pt x="933450" y="1356057"/>
                    </a:cubicBezTo>
                    <a:cubicBezTo>
                      <a:pt x="932392" y="1352882"/>
                      <a:pt x="931772" y="1349525"/>
                      <a:pt x="930275" y="1346532"/>
                    </a:cubicBezTo>
                    <a:cubicBezTo>
                      <a:pt x="927691" y="1341364"/>
                      <a:pt x="919261" y="1330183"/>
                      <a:pt x="914400" y="1327482"/>
                    </a:cubicBezTo>
                    <a:cubicBezTo>
                      <a:pt x="908549" y="1324231"/>
                      <a:pt x="901700" y="1323249"/>
                      <a:pt x="895350" y="1321132"/>
                    </a:cubicBezTo>
                    <a:lnTo>
                      <a:pt x="885825" y="1317957"/>
                    </a:lnTo>
                    <a:lnTo>
                      <a:pt x="876300" y="1314782"/>
                    </a:lnTo>
                    <a:cubicBezTo>
                      <a:pt x="854075" y="1315840"/>
                      <a:pt x="831804" y="1316183"/>
                      <a:pt x="809625" y="1317957"/>
                    </a:cubicBezTo>
                    <a:cubicBezTo>
                      <a:pt x="793791" y="1319224"/>
                      <a:pt x="800978" y="1321838"/>
                      <a:pt x="787400" y="1324307"/>
                    </a:cubicBezTo>
                    <a:cubicBezTo>
                      <a:pt x="779005" y="1325833"/>
                      <a:pt x="770433" y="1326185"/>
                      <a:pt x="762000" y="1327482"/>
                    </a:cubicBezTo>
                    <a:cubicBezTo>
                      <a:pt x="756666" y="1328303"/>
                      <a:pt x="751448" y="1329770"/>
                      <a:pt x="746125" y="1330657"/>
                    </a:cubicBezTo>
                    <a:cubicBezTo>
                      <a:pt x="724532" y="1334256"/>
                      <a:pt x="720974" y="1333796"/>
                      <a:pt x="698500" y="1337007"/>
                    </a:cubicBezTo>
                    <a:cubicBezTo>
                      <a:pt x="692127" y="1337917"/>
                      <a:pt x="685859" y="1339572"/>
                      <a:pt x="679450" y="1340182"/>
                    </a:cubicBezTo>
                    <a:cubicBezTo>
                      <a:pt x="663611" y="1341690"/>
                      <a:pt x="647700" y="1342299"/>
                      <a:pt x="631825" y="1343357"/>
                    </a:cubicBezTo>
                    <a:cubicBezTo>
                      <a:pt x="599017" y="1342299"/>
                      <a:pt x="566175" y="1342003"/>
                      <a:pt x="533400" y="1340182"/>
                    </a:cubicBezTo>
                    <a:cubicBezTo>
                      <a:pt x="528012" y="1339883"/>
                      <a:pt x="522848" y="1337894"/>
                      <a:pt x="517525" y="1337007"/>
                    </a:cubicBezTo>
                    <a:cubicBezTo>
                      <a:pt x="510143" y="1335777"/>
                      <a:pt x="502638" y="1335300"/>
                      <a:pt x="495300" y="1333832"/>
                    </a:cubicBezTo>
                    <a:cubicBezTo>
                      <a:pt x="486742" y="1332120"/>
                      <a:pt x="478508" y="1328917"/>
                      <a:pt x="469900" y="1327482"/>
                    </a:cubicBezTo>
                    <a:cubicBezTo>
                      <a:pt x="463550" y="1326424"/>
                      <a:pt x="457134" y="1325704"/>
                      <a:pt x="450850" y="1324307"/>
                    </a:cubicBezTo>
                    <a:cubicBezTo>
                      <a:pt x="447583" y="1323581"/>
                      <a:pt x="444592" y="1321858"/>
                      <a:pt x="441325" y="1321132"/>
                    </a:cubicBezTo>
                    <a:cubicBezTo>
                      <a:pt x="407798" y="1313682"/>
                      <a:pt x="434192" y="1321929"/>
                      <a:pt x="412750" y="1314782"/>
                    </a:cubicBezTo>
                    <a:cubicBezTo>
                      <a:pt x="374650" y="1315840"/>
                      <a:pt x="336355" y="1313967"/>
                      <a:pt x="298450" y="1317957"/>
                    </a:cubicBezTo>
                    <a:cubicBezTo>
                      <a:pt x="294655" y="1318356"/>
                      <a:pt x="294798" y="1324784"/>
                      <a:pt x="292100" y="1327482"/>
                    </a:cubicBezTo>
                    <a:cubicBezTo>
                      <a:pt x="289402" y="1330180"/>
                      <a:pt x="285988" y="1332125"/>
                      <a:pt x="282575" y="1333832"/>
                    </a:cubicBezTo>
                    <a:cubicBezTo>
                      <a:pt x="279582" y="1335329"/>
                      <a:pt x="276043" y="1335510"/>
                      <a:pt x="273050" y="1337007"/>
                    </a:cubicBezTo>
                    <a:cubicBezTo>
                      <a:pt x="269637" y="1338714"/>
                      <a:pt x="266938" y="1341650"/>
                      <a:pt x="263525" y="1343357"/>
                    </a:cubicBezTo>
                    <a:cubicBezTo>
                      <a:pt x="260532" y="1344854"/>
                      <a:pt x="257076" y="1345214"/>
                      <a:pt x="254000" y="1346532"/>
                    </a:cubicBezTo>
                    <a:cubicBezTo>
                      <a:pt x="215036" y="1363231"/>
                      <a:pt x="263661" y="1343289"/>
                      <a:pt x="231775" y="1359232"/>
                    </a:cubicBezTo>
                    <a:cubicBezTo>
                      <a:pt x="228782" y="1360729"/>
                      <a:pt x="225425" y="1361349"/>
                      <a:pt x="222250" y="1362407"/>
                    </a:cubicBezTo>
                    <a:cubicBezTo>
                      <a:pt x="204258" y="1361349"/>
                      <a:pt x="186208" y="1361025"/>
                      <a:pt x="168275" y="1359232"/>
                    </a:cubicBezTo>
                    <a:cubicBezTo>
                      <a:pt x="164945" y="1358899"/>
                      <a:pt x="161656" y="1357717"/>
                      <a:pt x="158750" y="1356057"/>
                    </a:cubicBezTo>
                    <a:cubicBezTo>
                      <a:pt x="154156" y="1353432"/>
                      <a:pt x="150385" y="1349567"/>
                      <a:pt x="146050" y="1346532"/>
                    </a:cubicBezTo>
                    <a:cubicBezTo>
                      <a:pt x="139798" y="1342155"/>
                      <a:pt x="127000" y="1333832"/>
                      <a:pt x="127000" y="1333832"/>
                    </a:cubicBezTo>
                    <a:cubicBezTo>
                      <a:pt x="112035" y="1311384"/>
                      <a:pt x="131579" y="1338411"/>
                      <a:pt x="107950" y="1314782"/>
                    </a:cubicBezTo>
                    <a:cubicBezTo>
                      <a:pt x="105252" y="1312084"/>
                      <a:pt x="103622" y="1308493"/>
                      <a:pt x="101600" y="1305257"/>
                    </a:cubicBezTo>
                    <a:cubicBezTo>
                      <a:pt x="98329" y="1300024"/>
                      <a:pt x="94703" y="1294966"/>
                      <a:pt x="92075" y="1289382"/>
                    </a:cubicBezTo>
                    <a:cubicBezTo>
                      <a:pt x="86217" y="1276933"/>
                      <a:pt x="79537" y="1264630"/>
                      <a:pt x="76200" y="1251282"/>
                    </a:cubicBezTo>
                    <a:lnTo>
                      <a:pt x="69850" y="1225882"/>
                    </a:lnTo>
                    <a:cubicBezTo>
                      <a:pt x="68792" y="1221649"/>
                      <a:pt x="68055" y="1217322"/>
                      <a:pt x="66675" y="1213182"/>
                    </a:cubicBezTo>
                    <a:cubicBezTo>
                      <a:pt x="63500" y="1203657"/>
                      <a:pt x="59119" y="1194452"/>
                      <a:pt x="57150" y="1184607"/>
                    </a:cubicBezTo>
                    <a:cubicBezTo>
                      <a:pt x="55033" y="1174024"/>
                      <a:pt x="54808" y="1162878"/>
                      <a:pt x="50800" y="1152857"/>
                    </a:cubicBezTo>
                    <a:cubicBezTo>
                      <a:pt x="40797" y="1127850"/>
                      <a:pt x="47129" y="1146473"/>
                      <a:pt x="41275" y="1121107"/>
                    </a:cubicBezTo>
                    <a:cubicBezTo>
                      <a:pt x="39313" y="1112603"/>
                      <a:pt x="37042" y="1104174"/>
                      <a:pt x="34925" y="1095707"/>
                    </a:cubicBezTo>
                    <a:cubicBezTo>
                      <a:pt x="33867" y="1091474"/>
                      <a:pt x="32291" y="1087337"/>
                      <a:pt x="31750" y="1083007"/>
                    </a:cubicBezTo>
                    <a:cubicBezTo>
                      <a:pt x="30692" y="1074540"/>
                      <a:pt x="29703" y="1066065"/>
                      <a:pt x="28575" y="1057607"/>
                    </a:cubicBezTo>
                    <a:cubicBezTo>
                      <a:pt x="26196" y="1039764"/>
                      <a:pt x="24045" y="1028180"/>
                      <a:pt x="22225" y="1009982"/>
                    </a:cubicBezTo>
                    <a:cubicBezTo>
                      <a:pt x="17718" y="964910"/>
                      <a:pt x="18975" y="961083"/>
                      <a:pt x="15875" y="908382"/>
                    </a:cubicBezTo>
                    <a:cubicBezTo>
                      <a:pt x="10939" y="824476"/>
                      <a:pt x="15419" y="894754"/>
                      <a:pt x="9525" y="841707"/>
                    </a:cubicBezTo>
                    <a:cubicBezTo>
                      <a:pt x="8234" y="830089"/>
                      <a:pt x="7716" y="818392"/>
                      <a:pt x="6350" y="806782"/>
                    </a:cubicBezTo>
                    <a:cubicBezTo>
                      <a:pt x="5598" y="800389"/>
                      <a:pt x="3927" y="794125"/>
                      <a:pt x="3175" y="787732"/>
                    </a:cubicBezTo>
                    <a:cubicBezTo>
                      <a:pt x="1809" y="776122"/>
                      <a:pt x="1058" y="764449"/>
                      <a:pt x="0" y="752807"/>
                    </a:cubicBezTo>
                    <a:cubicBezTo>
                      <a:pt x="2117" y="726349"/>
                      <a:pt x="2723" y="699726"/>
                      <a:pt x="6350" y="673432"/>
                    </a:cubicBezTo>
                    <a:cubicBezTo>
                      <a:pt x="6997" y="668743"/>
                      <a:pt x="10219" y="664763"/>
                      <a:pt x="12700" y="660732"/>
                    </a:cubicBezTo>
                    <a:cubicBezTo>
                      <a:pt x="18700" y="650983"/>
                      <a:pt x="25400" y="641682"/>
                      <a:pt x="31750" y="632157"/>
                    </a:cubicBezTo>
                    <a:cubicBezTo>
                      <a:pt x="33867" y="628982"/>
                      <a:pt x="36893" y="626252"/>
                      <a:pt x="38100" y="622632"/>
                    </a:cubicBezTo>
                    <a:cubicBezTo>
                      <a:pt x="45546" y="600294"/>
                      <a:pt x="35855" y="627870"/>
                      <a:pt x="47625" y="600407"/>
                    </a:cubicBezTo>
                    <a:cubicBezTo>
                      <a:pt x="48943" y="597331"/>
                      <a:pt x="49303" y="593875"/>
                      <a:pt x="50800" y="590882"/>
                    </a:cubicBezTo>
                    <a:cubicBezTo>
                      <a:pt x="52507" y="587469"/>
                      <a:pt x="55600" y="584844"/>
                      <a:pt x="57150" y="581357"/>
                    </a:cubicBezTo>
                    <a:cubicBezTo>
                      <a:pt x="69005" y="554684"/>
                      <a:pt x="57862" y="570409"/>
                      <a:pt x="69850" y="546432"/>
                    </a:cubicBezTo>
                    <a:cubicBezTo>
                      <a:pt x="71557" y="543019"/>
                      <a:pt x="74493" y="540320"/>
                      <a:pt x="76200" y="536907"/>
                    </a:cubicBezTo>
                    <a:cubicBezTo>
                      <a:pt x="78868" y="531572"/>
                      <a:pt x="81024" y="519768"/>
                      <a:pt x="82550" y="514682"/>
                    </a:cubicBezTo>
                    <a:cubicBezTo>
                      <a:pt x="94648" y="474356"/>
                      <a:pt x="85047" y="517395"/>
                      <a:pt x="101600" y="451182"/>
                    </a:cubicBezTo>
                    <a:cubicBezTo>
                      <a:pt x="103717" y="442715"/>
                      <a:pt x="105190" y="434061"/>
                      <a:pt x="107950" y="425782"/>
                    </a:cubicBezTo>
                    <a:cubicBezTo>
                      <a:pt x="109008" y="422607"/>
                      <a:pt x="110313" y="419504"/>
                      <a:pt x="111125" y="416257"/>
                    </a:cubicBezTo>
                    <a:cubicBezTo>
                      <a:pt x="116903" y="393145"/>
                      <a:pt x="111814" y="406808"/>
                      <a:pt x="117475" y="381332"/>
                    </a:cubicBezTo>
                    <a:cubicBezTo>
                      <a:pt x="118201" y="378065"/>
                      <a:pt x="118896" y="374657"/>
                      <a:pt x="120650" y="371807"/>
                    </a:cubicBezTo>
                    <a:cubicBezTo>
                      <a:pt x="127421" y="360805"/>
                      <a:pt x="136228" y="351135"/>
                      <a:pt x="142875" y="340057"/>
                    </a:cubicBezTo>
                    <a:cubicBezTo>
                      <a:pt x="146050" y="334765"/>
                      <a:pt x="148813" y="329204"/>
                      <a:pt x="152400" y="324182"/>
                    </a:cubicBezTo>
                    <a:cubicBezTo>
                      <a:pt x="159414" y="314363"/>
                      <a:pt x="168417" y="305954"/>
                      <a:pt x="174625" y="295607"/>
                    </a:cubicBezTo>
                    <a:cubicBezTo>
                      <a:pt x="180975" y="285024"/>
                      <a:pt x="187001" y="274239"/>
                      <a:pt x="193675" y="263857"/>
                    </a:cubicBezTo>
                    <a:cubicBezTo>
                      <a:pt x="196537" y="259406"/>
                      <a:pt x="200265" y="255560"/>
                      <a:pt x="203200" y="251157"/>
                    </a:cubicBezTo>
                    <a:cubicBezTo>
                      <a:pt x="206623" y="246022"/>
                      <a:pt x="209454" y="240515"/>
                      <a:pt x="212725" y="235282"/>
                    </a:cubicBezTo>
                    <a:cubicBezTo>
                      <a:pt x="214747" y="232046"/>
                      <a:pt x="217182" y="229070"/>
                      <a:pt x="219075" y="225757"/>
                    </a:cubicBezTo>
                    <a:cubicBezTo>
                      <a:pt x="221423" y="221648"/>
                      <a:pt x="222674" y="216908"/>
                      <a:pt x="225425" y="213057"/>
                    </a:cubicBezTo>
                    <a:cubicBezTo>
                      <a:pt x="228035" y="209403"/>
                      <a:pt x="232075" y="206981"/>
                      <a:pt x="234950" y="203532"/>
                    </a:cubicBezTo>
                    <a:cubicBezTo>
                      <a:pt x="237393" y="200601"/>
                      <a:pt x="239082" y="197112"/>
                      <a:pt x="241300" y="194007"/>
                    </a:cubicBezTo>
                    <a:cubicBezTo>
                      <a:pt x="246626" y="186551"/>
                      <a:pt x="252932" y="177551"/>
                      <a:pt x="260350" y="171782"/>
                    </a:cubicBezTo>
                    <a:cubicBezTo>
                      <a:pt x="296389" y="143752"/>
                      <a:pt x="265931" y="167404"/>
                      <a:pt x="288925" y="155907"/>
                    </a:cubicBezTo>
                    <a:cubicBezTo>
                      <a:pt x="292338" y="154200"/>
                      <a:pt x="295037" y="151264"/>
                      <a:pt x="298450" y="149557"/>
                    </a:cubicBezTo>
                    <a:cubicBezTo>
                      <a:pt x="301443" y="148060"/>
                      <a:pt x="304841" y="147557"/>
                      <a:pt x="307975" y="146382"/>
                    </a:cubicBezTo>
                    <a:cubicBezTo>
                      <a:pt x="313311" y="144381"/>
                      <a:pt x="318514" y="142033"/>
                      <a:pt x="323850" y="140032"/>
                    </a:cubicBezTo>
                    <a:cubicBezTo>
                      <a:pt x="326984" y="138857"/>
                      <a:pt x="330299" y="138175"/>
                      <a:pt x="333375" y="136857"/>
                    </a:cubicBezTo>
                    <a:cubicBezTo>
                      <a:pt x="360838" y="125087"/>
                      <a:pt x="333262" y="134778"/>
                      <a:pt x="355600" y="127332"/>
                    </a:cubicBezTo>
                    <a:cubicBezTo>
                      <a:pt x="361950" y="122040"/>
                      <a:pt x="368195" y="116621"/>
                      <a:pt x="374650" y="111457"/>
                    </a:cubicBezTo>
                    <a:cubicBezTo>
                      <a:pt x="384073" y="103919"/>
                      <a:pt x="394692" y="97765"/>
                      <a:pt x="403225" y="89232"/>
                    </a:cubicBezTo>
                    <a:cubicBezTo>
                      <a:pt x="407458" y="84999"/>
                      <a:pt x="411250" y="80272"/>
                      <a:pt x="415925" y="76532"/>
                    </a:cubicBezTo>
                    <a:cubicBezTo>
                      <a:pt x="421884" y="71764"/>
                      <a:pt x="428625" y="68065"/>
                      <a:pt x="434975" y="63832"/>
                    </a:cubicBezTo>
                    <a:cubicBezTo>
                      <a:pt x="438150" y="61715"/>
                      <a:pt x="441087" y="59189"/>
                      <a:pt x="444500" y="57482"/>
                    </a:cubicBezTo>
                    <a:cubicBezTo>
                      <a:pt x="448733" y="55365"/>
                      <a:pt x="453141" y="53567"/>
                      <a:pt x="457200" y="51132"/>
                    </a:cubicBezTo>
                    <a:cubicBezTo>
                      <a:pt x="463744" y="47205"/>
                      <a:pt x="468695" y="39511"/>
                      <a:pt x="476250" y="38432"/>
                    </a:cubicBezTo>
                    <a:lnTo>
                      <a:pt x="498475" y="35257"/>
                    </a:lnTo>
                    <a:cubicBezTo>
                      <a:pt x="507985" y="34068"/>
                      <a:pt x="517563" y="33437"/>
                      <a:pt x="527050" y="32082"/>
                    </a:cubicBezTo>
                    <a:cubicBezTo>
                      <a:pt x="532392" y="31319"/>
                      <a:pt x="537690" y="30216"/>
                      <a:pt x="542925" y="28907"/>
                    </a:cubicBezTo>
                    <a:cubicBezTo>
                      <a:pt x="546172" y="28095"/>
                      <a:pt x="549168" y="26388"/>
                      <a:pt x="552450" y="25732"/>
                    </a:cubicBezTo>
                    <a:cubicBezTo>
                      <a:pt x="559788" y="24264"/>
                      <a:pt x="567293" y="23787"/>
                      <a:pt x="574675" y="22557"/>
                    </a:cubicBezTo>
                    <a:cubicBezTo>
                      <a:pt x="579998" y="21670"/>
                      <a:pt x="585344" y="20802"/>
                      <a:pt x="590550" y="19382"/>
                    </a:cubicBezTo>
                    <a:lnTo>
                      <a:pt x="619125" y="9857"/>
                    </a:lnTo>
                    <a:lnTo>
                      <a:pt x="628650" y="6682"/>
                    </a:lnTo>
                    <a:cubicBezTo>
                      <a:pt x="639179" y="3172"/>
                      <a:pt x="633942" y="-1255"/>
                      <a:pt x="641350" y="332"/>
                    </a:cubicBezTo>
                    <a:close/>
                  </a:path>
                </a:pathLst>
              </a:custGeom>
              <a:solidFill>
                <a:schemeClr val="bg1">
                  <a:lumMod val="50000"/>
                </a:schemeClr>
              </a:solidFill>
              <a:ln w="254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4" name="Freeform 11">
                <a:extLst>
                  <a:ext uri="{FF2B5EF4-FFF2-40B4-BE49-F238E27FC236}">
                    <a16:creationId xmlns:a16="http://schemas.microsoft.com/office/drawing/2014/main" id="{A6B66DB2-3FD2-4EDA-BDD5-95705711E0A0}"/>
                  </a:ext>
                </a:extLst>
              </p:cNvPr>
              <p:cNvSpPr/>
              <p:nvPr/>
            </p:nvSpPr>
            <p:spPr>
              <a:xfrm>
                <a:off x="8222513" y="2242846"/>
                <a:ext cx="746873" cy="728003"/>
              </a:xfrm>
              <a:custGeom>
                <a:avLst/>
                <a:gdLst>
                  <a:gd name="connsiteX0" fmla="*/ 1003300 w 1330325"/>
                  <a:gd name="connsiteY0" fmla="*/ 19050 h 1622425"/>
                  <a:gd name="connsiteX1" fmla="*/ 1025525 w 1330325"/>
                  <a:gd name="connsiteY1" fmla="*/ 28575 h 1622425"/>
                  <a:gd name="connsiteX2" fmla="*/ 1031875 w 1330325"/>
                  <a:gd name="connsiteY2" fmla="*/ 38100 h 1622425"/>
                  <a:gd name="connsiteX3" fmla="*/ 1060450 w 1330325"/>
                  <a:gd name="connsiteY3" fmla="*/ 63500 h 1622425"/>
                  <a:gd name="connsiteX4" fmla="*/ 1082675 w 1330325"/>
                  <a:gd name="connsiteY4" fmla="*/ 88900 h 1622425"/>
                  <a:gd name="connsiteX5" fmla="*/ 1085850 w 1330325"/>
                  <a:gd name="connsiteY5" fmla="*/ 98425 h 1622425"/>
                  <a:gd name="connsiteX6" fmla="*/ 1095375 w 1330325"/>
                  <a:gd name="connsiteY6" fmla="*/ 104775 h 1622425"/>
                  <a:gd name="connsiteX7" fmla="*/ 1104900 w 1330325"/>
                  <a:gd name="connsiteY7" fmla="*/ 114300 h 1622425"/>
                  <a:gd name="connsiteX8" fmla="*/ 1111250 w 1330325"/>
                  <a:gd name="connsiteY8" fmla="*/ 123825 h 1622425"/>
                  <a:gd name="connsiteX9" fmla="*/ 1130300 w 1330325"/>
                  <a:gd name="connsiteY9" fmla="*/ 136525 h 1622425"/>
                  <a:gd name="connsiteX10" fmla="*/ 1139825 w 1330325"/>
                  <a:gd name="connsiteY10" fmla="*/ 142875 h 1622425"/>
                  <a:gd name="connsiteX11" fmla="*/ 1165225 w 1330325"/>
                  <a:gd name="connsiteY11" fmla="*/ 120650 h 1622425"/>
                  <a:gd name="connsiteX12" fmla="*/ 1174750 w 1330325"/>
                  <a:gd name="connsiteY12" fmla="*/ 114300 h 1622425"/>
                  <a:gd name="connsiteX13" fmla="*/ 1184275 w 1330325"/>
                  <a:gd name="connsiteY13" fmla="*/ 107950 h 1622425"/>
                  <a:gd name="connsiteX14" fmla="*/ 1190625 w 1330325"/>
                  <a:gd name="connsiteY14" fmla="*/ 76200 h 1622425"/>
                  <a:gd name="connsiteX15" fmla="*/ 1203325 w 1330325"/>
                  <a:gd name="connsiteY15" fmla="*/ 57150 h 1622425"/>
                  <a:gd name="connsiteX16" fmla="*/ 1212850 w 1330325"/>
                  <a:gd name="connsiteY16" fmla="*/ 53975 h 1622425"/>
                  <a:gd name="connsiteX17" fmla="*/ 1219200 w 1330325"/>
                  <a:gd name="connsiteY17" fmla="*/ 44450 h 1622425"/>
                  <a:gd name="connsiteX18" fmla="*/ 1228725 w 1330325"/>
                  <a:gd name="connsiteY18" fmla="*/ 47625 h 1622425"/>
                  <a:gd name="connsiteX19" fmla="*/ 1231900 w 1330325"/>
                  <a:gd name="connsiteY19" fmla="*/ 101600 h 1622425"/>
                  <a:gd name="connsiteX20" fmla="*/ 1235075 w 1330325"/>
                  <a:gd name="connsiteY20" fmla="*/ 127000 h 1622425"/>
                  <a:gd name="connsiteX21" fmla="*/ 1244600 w 1330325"/>
                  <a:gd name="connsiteY21" fmla="*/ 165100 h 1622425"/>
                  <a:gd name="connsiteX22" fmla="*/ 1257300 w 1330325"/>
                  <a:gd name="connsiteY22" fmla="*/ 184150 h 1622425"/>
                  <a:gd name="connsiteX23" fmla="*/ 1263650 w 1330325"/>
                  <a:gd name="connsiteY23" fmla="*/ 193675 h 1622425"/>
                  <a:gd name="connsiteX24" fmla="*/ 1266825 w 1330325"/>
                  <a:gd name="connsiteY24" fmla="*/ 203200 h 1622425"/>
                  <a:gd name="connsiteX25" fmla="*/ 1273175 w 1330325"/>
                  <a:gd name="connsiteY25" fmla="*/ 212725 h 1622425"/>
                  <a:gd name="connsiteX26" fmla="*/ 1276350 w 1330325"/>
                  <a:gd name="connsiteY26" fmla="*/ 222250 h 1622425"/>
                  <a:gd name="connsiteX27" fmla="*/ 1282700 w 1330325"/>
                  <a:gd name="connsiteY27" fmla="*/ 231775 h 1622425"/>
                  <a:gd name="connsiteX28" fmla="*/ 1295400 w 1330325"/>
                  <a:gd name="connsiteY28" fmla="*/ 260350 h 1622425"/>
                  <a:gd name="connsiteX29" fmla="*/ 1298575 w 1330325"/>
                  <a:gd name="connsiteY29" fmla="*/ 288925 h 1622425"/>
                  <a:gd name="connsiteX30" fmla="*/ 1301750 w 1330325"/>
                  <a:gd name="connsiteY30" fmla="*/ 298450 h 1622425"/>
                  <a:gd name="connsiteX31" fmla="*/ 1311275 w 1330325"/>
                  <a:gd name="connsiteY31" fmla="*/ 307975 h 1622425"/>
                  <a:gd name="connsiteX32" fmla="*/ 1320800 w 1330325"/>
                  <a:gd name="connsiteY32" fmla="*/ 330200 h 1622425"/>
                  <a:gd name="connsiteX33" fmla="*/ 1330325 w 1330325"/>
                  <a:gd name="connsiteY33" fmla="*/ 349250 h 1622425"/>
                  <a:gd name="connsiteX34" fmla="*/ 1323975 w 1330325"/>
                  <a:gd name="connsiteY34" fmla="*/ 381000 h 1622425"/>
                  <a:gd name="connsiteX35" fmla="*/ 1317625 w 1330325"/>
                  <a:gd name="connsiteY35" fmla="*/ 441325 h 1622425"/>
                  <a:gd name="connsiteX36" fmla="*/ 1311275 w 1330325"/>
                  <a:gd name="connsiteY36" fmla="*/ 504825 h 1622425"/>
                  <a:gd name="connsiteX37" fmla="*/ 1308100 w 1330325"/>
                  <a:gd name="connsiteY37" fmla="*/ 514350 h 1622425"/>
                  <a:gd name="connsiteX38" fmla="*/ 1298575 w 1330325"/>
                  <a:gd name="connsiteY38" fmla="*/ 520700 h 1622425"/>
                  <a:gd name="connsiteX39" fmla="*/ 1285875 w 1330325"/>
                  <a:gd name="connsiteY39" fmla="*/ 539750 h 1622425"/>
                  <a:gd name="connsiteX40" fmla="*/ 1282700 w 1330325"/>
                  <a:gd name="connsiteY40" fmla="*/ 549275 h 1622425"/>
                  <a:gd name="connsiteX41" fmla="*/ 1270000 w 1330325"/>
                  <a:gd name="connsiteY41" fmla="*/ 568325 h 1622425"/>
                  <a:gd name="connsiteX42" fmla="*/ 1263650 w 1330325"/>
                  <a:gd name="connsiteY42" fmla="*/ 587375 h 1622425"/>
                  <a:gd name="connsiteX43" fmla="*/ 1257300 w 1330325"/>
                  <a:gd name="connsiteY43" fmla="*/ 596900 h 1622425"/>
                  <a:gd name="connsiteX44" fmla="*/ 1241425 w 1330325"/>
                  <a:gd name="connsiteY44" fmla="*/ 619125 h 1622425"/>
                  <a:gd name="connsiteX45" fmla="*/ 1235075 w 1330325"/>
                  <a:gd name="connsiteY45" fmla="*/ 631825 h 1622425"/>
                  <a:gd name="connsiteX46" fmla="*/ 1228725 w 1330325"/>
                  <a:gd name="connsiteY46" fmla="*/ 641350 h 1622425"/>
                  <a:gd name="connsiteX47" fmla="*/ 1212850 w 1330325"/>
                  <a:gd name="connsiteY47" fmla="*/ 669925 h 1622425"/>
                  <a:gd name="connsiteX48" fmla="*/ 1203325 w 1330325"/>
                  <a:gd name="connsiteY48" fmla="*/ 679450 h 1622425"/>
                  <a:gd name="connsiteX49" fmla="*/ 1190625 w 1330325"/>
                  <a:gd name="connsiteY49" fmla="*/ 698500 h 1622425"/>
                  <a:gd name="connsiteX50" fmla="*/ 1184275 w 1330325"/>
                  <a:gd name="connsiteY50" fmla="*/ 708025 h 1622425"/>
                  <a:gd name="connsiteX51" fmla="*/ 1174750 w 1330325"/>
                  <a:gd name="connsiteY51" fmla="*/ 714375 h 1622425"/>
                  <a:gd name="connsiteX52" fmla="*/ 1158875 w 1330325"/>
                  <a:gd name="connsiteY52" fmla="*/ 742950 h 1622425"/>
                  <a:gd name="connsiteX53" fmla="*/ 1152525 w 1330325"/>
                  <a:gd name="connsiteY53" fmla="*/ 752475 h 1622425"/>
                  <a:gd name="connsiteX54" fmla="*/ 1149350 w 1330325"/>
                  <a:gd name="connsiteY54" fmla="*/ 762000 h 1622425"/>
                  <a:gd name="connsiteX55" fmla="*/ 1139825 w 1330325"/>
                  <a:gd name="connsiteY55" fmla="*/ 768350 h 1622425"/>
                  <a:gd name="connsiteX56" fmla="*/ 1120775 w 1330325"/>
                  <a:gd name="connsiteY56" fmla="*/ 787400 h 1622425"/>
                  <a:gd name="connsiteX57" fmla="*/ 1111250 w 1330325"/>
                  <a:gd name="connsiteY57" fmla="*/ 793750 h 1622425"/>
                  <a:gd name="connsiteX58" fmla="*/ 1092200 w 1330325"/>
                  <a:gd name="connsiteY58" fmla="*/ 809625 h 1622425"/>
                  <a:gd name="connsiteX59" fmla="*/ 1079500 w 1330325"/>
                  <a:gd name="connsiteY59" fmla="*/ 838200 h 1622425"/>
                  <a:gd name="connsiteX60" fmla="*/ 1076325 w 1330325"/>
                  <a:gd name="connsiteY60" fmla="*/ 847725 h 1622425"/>
                  <a:gd name="connsiteX61" fmla="*/ 1066800 w 1330325"/>
                  <a:gd name="connsiteY61" fmla="*/ 854075 h 1622425"/>
                  <a:gd name="connsiteX62" fmla="*/ 1057275 w 1330325"/>
                  <a:gd name="connsiteY62" fmla="*/ 863600 h 1622425"/>
                  <a:gd name="connsiteX63" fmla="*/ 1038225 w 1330325"/>
                  <a:gd name="connsiteY63" fmla="*/ 876300 h 1622425"/>
                  <a:gd name="connsiteX64" fmla="*/ 1028700 w 1330325"/>
                  <a:gd name="connsiteY64" fmla="*/ 885825 h 1622425"/>
                  <a:gd name="connsiteX65" fmla="*/ 1000125 w 1330325"/>
                  <a:gd name="connsiteY65" fmla="*/ 908050 h 1622425"/>
                  <a:gd name="connsiteX66" fmla="*/ 987425 w 1330325"/>
                  <a:gd name="connsiteY66" fmla="*/ 927100 h 1622425"/>
                  <a:gd name="connsiteX67" fmla="*/ 974725 w 1330325"/>
                  <a:gd name="connsiteY67" fmla="*/ 955675 h 1622425"/>
                  <a:gd name="connsiteX68" fmla="*/ 977900 w 1330325"/>
                  <a:gd name="connsiteY68" fmla="*/ 977900 h 1622425"/>
                  <a:gd name="connsiteX69" fmla="*/ 984250 w 1330325"/>
                  <a:gd name="connsiteY69" fmla="*/ 987425 h 1622425"/>
                  <a:gd name="connsiteX70" fmla="*/ 987425 w 1330325"/>
                  <a:gd name="connsiteY70" fmla="*/ 996950 h 1622425"/>
                  <a:gd name="connsiteX71" fmla="*/ 984250 w 1330325"/>
                  <a:gd name="connsiteY71" fmla="*/ 1006475 h 1622425"/>
                  <a:gd name="connsiteX72" fmla="*/ 974725 w 1330325"/>
                  <a:gd name="connsiteY72" fmla="*/ 1009650 h 1622425"/>
                  <a:gd name="connsiteX73" fmla="*/ 968375 w 1330325"/>
                  <a:gd name="connsiteY73" fmla="*/ 1028700 h 1622425"/>
                  <a:gd name="connsiteX74" fmla="*/ 974725 w 1330325"/>
                  <a:gd name="connsiteY74" fmla="*/ 1057275 h 1622425"/>
                  <a:gd name="connsiteX75" fmla="*/ 977900 w 1330325"/>
                  <a:gd name="connsiteY75" fmla="*/ 1066800 h 1622425"/>
                  <a:gd name="connsiteX76" fmla="*/ 984250 w 1330325"/>
                  <a:gd name="connsiteY76" fmla="*/ 1076325 h 1622425"/>
                  <a:gd name="connsiteX77" fmla="*/ 990600 w 1330325"/>
                  <a:gd name="connsiteY77" fmla="*/ 1095375 h 1622425"/>
                  <a:gd name="connsiteX78" fmla="*/ 1000125 w 1330325"/>
                  <a:gd name="connsiteY78" fmla="*/ 1114425 h 1622425"/>
                  <a:gd name="connsiteX79" fmla="*/ 1009650 w 1330325"/>
                  <a:gd name="connsiteY79" fmla="*/ 1120775 h 1622425"/>
                  <a:gd name="connsiteX80" fmla="*/ 993775 w 1330325"/>
                  <a:gd name="connsiteY80" fmla="*/ 1158875 h 1622425"/>
                  <a:gd name="connsiteX81" fmla="*/ 987425 w 1330325"/>
                  <a:gd name="connsiteY81" fmla="*/ 1168400 h 1622425"/>
                  <a:gd name="connsiteX82" fmla="*/ 974725 w 1330325"/>
                  <a:gd name="connsiteY82" fmla="*/ 1187450 h 1622425"/>
                  <a:gd name="connsiteX83" fmla="*/ 968375 w 1330325"/>
                  <a:gd name="connsiteY83" fmla="*/ 1206500 h 1622425"/>
                  <a:gd name="connsiteX84" fmla="*/ 936625 w 1330325"/>
                  <a:gd name="connsiteY84" fmla="*/ 1254125 h 1622425"/>
                  <a:gd name="connsiteX85" fmla="*/ 923925 w 1330325"/>
                  <a:gd name="connsiteY85" fmla="*/ 1273175 h 1622425"/>
                  <a:gd name="connsiteX86" fmla="*/ 908050 w 1330325"/>
                  <a:gd name="connsiteY86" fmla="*/ 1289050 h 1622425"/>
                  <a:gd name="connsiteX87" fmla="*/ 885825 w 1330325"/>
                  <a:gd name="connsiteY87" fmla="*/ 1295400 h 1622425"/>
                  <a:gd name="connsiteX88" fmla="*/ 841375 w 1330325"/>
                  <a:gd name="connsiteY88" fmla="*/ 1308100 h 1622425"/>
                  <a:gd name="connsiteX89" fmla="*/ 790575 w 1330325"/>
                  <a:gd name="connsiteY89" fmla="*/ 1311275 h 1622425"/>
                  <a:gd name="connsiteX90" fmla="*/ 758825 w 1330325"/>
                  <a:gd name="connsiteY90" fmla="*/ 1317625 h 1622425"/>
                  <a:gd name="connsiteX91" fmla="*/ 749300 w 1330325"/>
                  <a:gd name="connsiteY91" fmla="*/ 1323975 h 1622425"/>
                  <a:gd name="connsiteX92" fmla="*/ 720725 w 1330325"/>
                  <a:gd name="connsiteY92" fmla="*/ 1336675 h 1622425"/>
                  <a:gd name="connsiteX93" fmla="*/ 714375 w 1330325"/>
                  <a:gd name="connsiteY93" fmla="*/ 1346200 h 1622425"/>
                  <a:gd name="connsiteX94" fmla="*/ 723900 w 1330325"/>
                  <a:gd name="connsiteY94" fmla="*/ 1352550 h 1622425"/>
                  <a:gd name="connsiteX95" fmla="*/ 733425 w 1330325"/>
                  <a:gd name="connsiteY95" fmla="*/ 1362075 h 1622425"/>
                  <a:gd name="connsiteX96" fmla="*/ 714375 w 1330325"/>
                  <a:gd name="connsiteY96" fmla="*/ 1371600 h 1622425"/>
                  <a:gd name="connsiteX97" fmla="*/ 704850 w 1330325"/>
                  <a:gd name="connsiteY97" fmla="*/ 1377950 h 1622425"/>
                  <a:gd name="connsiteX98" fmla="*/ 685800 w 1330325"/>
                  <a:gd name="connsiteY98" fmla="*/ 1387475 h 1622425"/>
                  <a:gd name="connsiteX99" fmla="*/ 692150 w 1330325"/>
                  <a:gd name="connsiteY99" fmla="*/ 1412875 h 1622425"/>
                  <a:gd name="connsiteX100" fmla="*/ 698500 w 1330325"/>
                  <a:gd name="connsiteY100" fmla="*/ 1422400 h 1622425"/>
                  <a:gd name="connsiteX101" fmla="*/ 701675 w 1330325"/>
                  <a:gd name="connsiteY101" fmla="*/ 1431925 h 1622425"/>
                  <a:gd name="connsiteX102" fmla="*/ 714375 w 1330325"/>
                  <a:gd name="connsiteY102" fmla="*/ 1450975 h 1622425"/>
                  <a:gd name="connsiteX103" fmla="*/ 720725 w 1330325"/>
                  <a:gd name="connsiteY103" fmla="*/ 1470025 h 1622425"/>
                  <a:gd name="connsiteX104" fmla="*/ 727075 w 1330325"/>
                  <a:gd name="connsiteY104" fmla="*/ 1479550 h 1622425"/>
                  <a:gd name="connsiteX105" fmla="*/ 733425 w 1330325"/>
                  <a:gd name="connsiteY105" fmla="*/ 1498600 h 1622425"/>
                  <a:gd name="connsiteX106" fmla="*/ 746125 w 1330325"/>
                  <a:gd name="connsiteY106" fmla="*/ 1517650 h 1622425"/>
                  <a:gd name="connsiteX107" fmla="*/ 752475 w 1330325"/>
                  <a:gd name="connsiteY107" fmla="*/ 1527175 h 1622425"/>
                  <a:gd name="connsiteX108" fmla="*/ 781050 w 1330325"/>
                  <a:gd name="connsiteY108" fmla="*/ 1543050 h 1622425"/>
                  <a:gd name="connsiteX109" fmla="*/ 784225 w 1330325"/>
                  <a:gd name="connsiteY109" fmla="*/ 1552575 h 1622425"/>
                  <a:gd name="connsiteX110" fmla="*/ 774700 w 1330325"/>
                  <a:gd name="connsiteY110" fmla="*/ 1593850 h 1622425"/>
                  <a:gd name="connsiteX111" fmla="*/ 768350 w 1330325"/>
                  <a:gd name="connsiteY111" fmla="*/ 1619250 h 1622425"/>
                  <a:gd name="connsiteX112" fmla="*/ 758825 w 1330325"/>
                  <a:gd name="connsiteY112" fmla="*/ 1622425 h 1622425"/>
                  <a:gd name="connsiteX113" fmla="*/ 749300 w 1330325"/>
                  <a:gd name="connsiteY113" fmla="*/ 1616075 h 1622425"/>
                  <a:gd name="connsiteX114" fmla="*/ 730250 w 1330325"/>
                  <a:gd name="connsiteY114" fmla="*/ 1609725 h 1622425"/>
                  <a:gd name="connsiteX115" fmla="*/ 720725 w 1330325"/>
                  <a:gd name="connsiteY115" fmla="*/ 1606550 h 1622425"/>
                  <a:gd name="connsiteX116" fmla="*/ 704850 w 1330325"/>
                  <a:gd name="connsiteY116" fmla="*/ 1603375 h 1622425"/>
                  <a:gd name="connsiteX117" fmla="*/ 685800 w 1330325"/>
                  <a:gd name="connsiteY117" fmla="*/ 1597025 h 1622425"/>
                  <a:gd name="connsiteX118" fmla="*/ 676275 w 1330325"/>
                  <a:gd name="connsiteY118" fmla="*/ 1590675 h 1622425"/>
                  <a:gd name="connsiteX119" fmla="*/ 650875 w 1330325"/>
                  <a:gd name="connsiteY119" fmla="*/ 1584325 h 1622425"/>
                  <a:gd name="connsiteX120" fmla="*/ 641350 w 1330325"/>
                  <a:gd name="connsiteY120" fmla="*/ 1581150 h 1622425"/>
                  <a:gd name="connsiteX121" fmla="*/ 619125 w 1330325"/>
                  <a:gd name="connsiteY121" fmla="*/ 1574800 h 1622425"/>
                  <a:gd name="connsiteX122" fmla="*/ 600075 w 1330325"/>
                  <a:gd name="connsiteY122" fmla="*/ 1555750 h 1622425"/>
                  <a:gd name="connsiteX123" fmla="*/ 590550 w 1330325"/>
                  <a:gd name="connsiteY123" fmla="*/ 1549400 h 1622425"/>
                  <a:gd name="connsiteX124" fmla="*/ 581025 w 1330325"/>
                  <a:gd name="connsiteY124" fmla="*/ 1539875 h 1622425"/>
                  <a:gd name="connsiteX125" fmla="*/ 552450 w 1330325"/>
                  <a:gd name="connsiteY125" fmla="*/ 1524000 h 1622425"/>
                  <a:gd name="connsiteX126" fmla="*/ 530225 w 1330325"/>
                  <a:gd name="connsiteY126" fmla="*/ 1495425 h 1622425"/>
                  <a:gd name="connsiteX127" fmla="*/ 523875 w 1330325"/>
                  <a:gd name="connsiteY127" fmla="*/ 1485900 h 1622425"/>
                  <a:gd name="connsiteX128" fmla="*/ 504825 w 1330325"/>
                  <a:gd name="connsiteY128" fmla="*/ 1470025 h 1622425"/>
                  <a:gd name="connsiteX129" fmla="*/ 495300 w 1330325"/>
                  <a:gd name="connsiteY129" fmla="*/ 1463675 h 1622425"/>
                  <a:gd name="connsiteX130" fmla="*/ 488950 w 1330325"/>
                  <a:gd name="connsiteY130" fmla="*/ 1454150 h 1622425"/>
                  <a:gd name="connsiteX131" fmla="*/ 438150 w 1330325"/>
                  <a:gd name="connsiteY131" fmla="*/ 1441450 h 1622425"/>
                  <a:gd name="connsiteX132" fmla="*/ 390525 w 1330325"/>
                  <a:gd name="connsiteY132" fmla="*/ 1425575 h 1622425"/>
                  <a:gd name="connsiteX133" fmla="*/ 371475 w 1330325"/>
                  <a:gd name="connsiteY133" fmla="*/ 1416050 h 1622425"/>
                  <a:gd name="connsiteX134" fmla="*/ 361950 w 1330325"/>
                  <a:gd name="connsiteY134" fmla="*/ 1412875 h 1622425"/>
                  <a:gd name="connsiteX135" fmla="*/ 352425 w 1330325"/>
                  <a:gd name="connsiteY135" fmla="*/ 1406525 h 1622425"/>
                  <a:gd name="connsiteX136" fmla="*/ 342900 w 1330325"/>
                  <a:gd name="connsiteY136" fmla="*/ 1403350 h 1622425"/>
                  <a:gd name="connsiteX137" fmla="*/ 333375 w 1330325"/>
                  <a:gd name="connsiteY137" fmla="*/ 1397000 h 1622425"/>
                  <a:gd name="connsiteX138" fmla="*/ 314325 w 1330325"/>
                  <a:gd name="connsiteY138" fmla="*/ 1390650 h 1622425"/>
                  <a:gd name="connsiteX139" fmla="*/ 301625 w 1330325"/>
                  <a:gd name="connsiteY139" fmla="*/ 1384300 h 1622425"/>
                  <a:gd name="connsiteX140" fmla="*/ 279400 w 1330325"/>
                  <a:gd name="connsiteY140" fmla="*/ 1371600 h 1622425"/>
                  <a:gd name="connsiteX141" fmla="*/ 269875 w 1330325"/>
                  <a:gd name="connsiteY141" fmla="*/ 1368425 h 1622425"/>
                  <a:gd name="connsiteX142" fmla="*/ 250825 w 1330325"/>
                  <a:gd name="connsiteY142" fmla="*/ 1355725 h 1622425"/>
                  <a:gd name="connsiteX143" fmla="*/ 228600 w 1330325"/>
                  <a:gd name="connsiteY143" fmla="*/ 1343025 h 1622425"/>
                  <a:gd name="connsiteX144" fmla="*/ 219075 w 1330325"/>
                  <a:gd name="connsiteY144" fmla="*/ 1333500 h 1622425"/>
                  <a:gd name="connsiteX145" fmla="*/ 209550 w 1330325"/>
                  <a:gd name="connsiteY145" fmla="*/ 1330325 h 1622425"/>
                  <a:gd name="connsiteX146" fmla="*/ 190500 w 1330325"/>
                  <a:gd name="connsiteY146" fmla="*/ 1317625 h 1622425"/>
                  <a:gd name="connsiteX147" fmla="*/ 180975 w 1330325"/>
                  <a:gd name="connsiteY147" fmla="*/ 1314450 h 1622425"/>
                  <a:gd name="connsiteX148" fmla="*/ 161925 w 1330325"/>
                  <a:gd name="connsiteY148" fmla="*/ 1301750 h 1622425"/>
                  <a:gd name="connsiteX149" fmla="*/ 133350 w 1330325"/>
                  <a:gd name="connsiteY149" fmla="*/ 1285875 h 1622425"/>
                  <a:gd name="connsiteX150" fmla="*/ 123825 w 1330325"/>
                  <a:gd name="connsiteY150" fmla="*/ 1276350 h 1622425"/>
                  <a:gd name="connsiteX151" fmla="*/ 104775 w 1330325"/>
                  <a:gd name="connsiteY151" fmla="*/ 1263650 h 1622425"/>
                  <a:gd name="connsiteX152" fmla="*/ 95250 w 1330325"/>
                  <a:gd name="connsiteY152" fmla="*/ 1254125 h 1622425"/>
                  <a:gd name="connsiteX153" fmla="*/ 76200 w 1330325"/>
                  <a:gd name="connsiteY153" fmla="*/ 1241425 h 1622425"/>
                  <a:gd name="connsiteX154" fmla="*/ 53975 w 1330325"/>
                  <a:gd name="connsiteY154" fmla="*/ 1222375 h 1622425"/>
                  <a:gd name="connsiteX155" fmla="*/ 44450 w 1330325"/>
                  <a:gd name="connsiteY155" fmla="*/ 1212850 h 1622425"/>
                  <a:gd name="connsiteX156" fmla="*/ 25400 w 1330325"/>
                  <a:gd name="connsiteY156" fmla="*/ 1200150 h 1622425"/>
                  <a:gd name="connsiteX157" fmla="*/ 12700 w 1330325"/>
                  <a:gd name="connsiteY157" fmla="*/ 1181100 h 1622425"/>
                  <a:gd name="connsiteX158" fmla="*/ 0 w 1330325"/>
                  <a:gd name="connsiteY158" fmla="*/ 1152525 h 1622425"/>
                  <a:gd name="connsiteX159" fmla="*/ 3175 w 1330325"/>
                  <a:gd name="connsiteY159" fmla="*/ 1041400 h 1622425"/>
                  <a:gd name="connsiteX160" fmla="*/ 9525 w 1330325"/>
                  <a:gd name="connsiteY160" fmla="*/ 996950 h 1622425"/>
                  <a:gd name="connsiteX161" fmla="*/ 15875 w 1330325"/>
                  <a:gd name="connsiteY161" fmla="*/ 895350 h 1622425"/>
                  <a:gd name="connsiteX162" fmla="*/ 12700 w 1330325"/>
                  <a:gd name="connsiteY162" fmla="*/ 708025 h 1622425"/>
                  <a:gd name="connsiteX163" fmla="*/ 19050 w 1330325"/>
                  <a:gd name="connsiteY163" fmla="*/ 581025 h 1622425"/>
                  <a:gd name="connsiteX164" fmla="*/ 22225 w 1330325"/>
                  <a:gd name="connsiteY164" fmla="*/ 558800 h 1622425"/>
                  <a:gd name="connsiteX165" fmla="*/ 25400 w 1330325"/>
                  <a:gd name="connsiteY165" fmla="*/ 549275 h 1622425"/>
                  <a:gd name="connsiteX166" fmla="*/ 28575 w 1330325"/>
                  <a:gd name="connsiteY166" fmla="*/ 536575 h 1622425"/>
                  <a:gd name="connsiteX167" fmla="*/ 31750 w 1330325"/>
                  <a:gd name="connsiteY167" fmla="*/ 527050 h 1622425"/>
                  <a:gd name="connsiteX168" fmla="*/ 34925 w 1330325"/>
                  <a:gd name="connsiteY168" fmla="*/ 514350 h 1622425"/>
                  <a:gd name="connsiteX169" fmla="*/ 41275 w 1330325"/>
                  <a:gd name="connsiteY169" fmla="*/ 498475 h 1622425"/>
                  <a:gd name="connsiteX170" fmla="*/ 44450 w 1330325"/>
                  <a:gd name="connsiteY170" fmla="*/ 482600 h 1622425"/>
                  <a:gd name="connsiteX171" fmla="*/ 47625 w 1330325"/>
                  <a:gd name="connsiteY171" fmla="*/ 469900 h 1622425"/>
                  <a:gd name="connsiteX172" fmla="*/ 50800 w 1330325"/>
                  <a:gd name="connsiteY172" fmla="*/ 450850 h 1622425"/>
                  <a:gd name="connsiteX173" fmla="*/ 60325 w 1330325"/>
                  <a:gd name="connsiteY173" fmla="*/ 425450 h 1622425"/>
                  <a:gd name="connsiteX174" fmla="*/ 63500 w 1330325"/>
                  <a:gd name="connsiteY174" fmla="*/ 409575 h 1622425"/>
                  <a:gd name="connsiteX175" fmla="*/ 69850 w 1330325"/>
                  <a:gd name="connsiteY175" fmla="*/ 390525 h 1622425"/>
                  <a:gd name="connsiteX176" fmla="*/ 104775 w 1330325"/>
                  <a:gd name="connsiteY176" fmla="*/ 377825 h 1622425"/>
                  <a:gd name="connsiteX177" fmla="*/ 120650 w 1330325"/>
                  <a:gd name="connsiteY177" fmla="*/ 368300 h 1622425"/>
                  <a:gd name="connsiteX178" fmla="*/ 190500 w 1330325"/>
                  <a:gd name="connsiteY178" fmla="*/ 317500 h 1622425"/>
                  <a:gd name="connsiteX179" fmla="*/ 215900 w 1330325"/>
                  <a:gd name="connsiteY179" fmla="*/ 298450 h 1622425"/>
                  <a:gd name="connsiteX180" fmla="*/ 238125 w 1330325"/>
                  <a:gd name="connsiteY180" fmla="*/ 279400 h 1622425"/>
                  <a:gd name="connsiteX181" fmla="*/ 288925 w 1330325"/>
                  <a:gd name="connsiteY181" fmla="*/ 241300 h 1622425"/>
                  <a:gd name="connsiteX182" fmla="*/ 317500 w 1330325"/>
                  <a:gd name="connsiteY182" fmla="*/ 222250 h 1622425"/>
                  <a:gd name="connsiteX183" fmla="*/ 358775 w 1330325"/>
                  <a:gd name="connsiteY183" fmla="*/ 187325 h 1622425"/>
                  <a:gd name="connsiteX184" fmla="*/ 384175 w 1330325"/>
                  <a:gd name="connsiteY184" fmla="*/ 171450 h 1622425"/>
                  <a:gd name="connsiteX185" fmla="*/ 403225 w 1330325"/>
                  <a:gd name="connsiteY185" fmla="*/ 152400 h 1622425"/>
                  <a:gd name="connsiteX186" fmla="*/ 463550 w 1330325"/>
                  <a:gd name="connsiteY186" fmla="*/ 111125 h 1622425"/>
                  <a:gd name="connsiteX187" fmla="*/ 473075 w 1330325"/>
                  <a:gd name="connsiteY187" fmla="*/ 104775 h 1622425"/>
                  <a:gd name="connsiteX188" fmla="*/ 485775 w 1330325"/>
                  <a:gd name="connsiteY188" fmla="*/ 92075 h 1622425"/>
                  <a:gd name="connsiteX189" fmla="*/ 542925 w 1330325"/>
                  <a:gd name="connsiteY189" fmla="*/ 47625 h 1622425"/>
                  <a:gd name="connsiteX190" fmla="*/ 555625 w 1330325"/>
                  <a:gd name="connsiteY190" fmla="*/ 38100 h 1622425"/>
                  <a:gd name="connsiteX191" fmla="*/ 568325 w 1330325"/>
                  <a:gd name="connsiteY191" fmla="*/ 31750 h 1622425"/>
                  <a:gd name="connsiteX192" fmla="*/ 587375 w 1330325"/>
                  <a:gd name="connsiteY192" fmla="*/ 15875 h 1622425"/>
                  <a:gd name="connsiteX193" fmla="*/ 612775 w 1330325"/>
                  <a:gd name="connsiteY193" fmla="*/ 9525 h 1622425"/>
                  <a:gd name="connsiteX194" fmla="*/ 762000 w 1330325"/>
                  <a:gd name="connsiteY194" fmla="*/ 6350 h 1622425"/>
                  <a:gd name="connsiteX195" fmla="*/ 815975 w 1330325"/>
                  <a:gd name="connsiteY195" fmla="*/ 0 h 1622425"/>
                  <a:gd name="connsiteX196" fmla="*/ 863600 w 1330325"/>
                  <a:gd name="connsiteY196" fmla="*/ 3175 h 1622425"/>
                  <a:gd name="connsiteX197" fmla="*/ 882650 w 1330325"/>
                  <a:gd name="connsiteY197" fmla="*/ 9525 h 1622425"/>
                  <a:gd name="connsiteX198" fmla="*/ 892175 w 1330325"/>
                  <a:gd name="connsiteY198" fmla="*/ 12700 h 1622425"/>
                  <a:gd name="connsiteX199" fmla="*/ 936625 w 1330325"/>
                  <a:gd name="connsiteY199" fmla="*/ 19050 h 1622425"/>
                  <a:gd name="connsiteX200" fmla="*/ 946150 w 1330325"/>
                  <a:gd name="connsiteY200" fmla="*/ 22225 h 1622425"/>
                  <a:gd name="connsiteX201" fmla="*/ 987425 w 1330325"/>
                  <a:gd name="connsiteY201" fmla="*/ 31750 h 1622425"/>
                  <a:gd name="connsiteX202" fmla="*/ 1003300 w 1330325"/>
                  <a:gd name="connsiteY202" fmla="*/ 19050 h 162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Lst>
                <a:rect l="l" t="t" r="r" b="b"/>
                <a:pathLst>
                  <a:path w="1330325" h="1622425">
                    <a:moveTo>
                      <a:pt x="1003300" y="19050"/>
                    </a:moveTo>
                    <a:cubicBezTo>
                      <a:pt x="1009650" y="18521"/>
                      <a:pt x="1018819" y="24104"/>
                      <a:pt x="1025525" y="28575"/>
                    </a:cubicBezTo>
                    <a:cubicBezTo>
                      <a:pt x="1028700" y="30692"/>
                      <a:pt x="1029177" y="35402"/>
                      <a:pt x="1031875" y="38100"/>
                    </a:cubicBezTo>
                    <a:cubicBezTo>
                      <a:pt x="1050962" y="57187"/>
                      <a:pt x="1033783" y="23499"/>
                      <a:pt x="1060450" y="63500"/>
                    </a:cubicBezTo>
                    <a:cubicBezTo>
                      <a:pt x="1075267" y="85725"/>
                      <a:pt x="1066800" y="78317"/>
                      <a:pt x="1082675" y="88900"/>
                    </a:cubicBezTo>
                    <a:cubicBezTo>
                      <a:pt x="1083733" y="92075"/>
                      <a:pt x="1083759" y="95812"/>
                      <a:pt x="1085850" y="98425"/>
                    </a:cubicBezTo>
                    <a:cubicBezTo>
                      <a:pt x="1088234" y="101405"/>
                      <a:pt x="1092444" y="102332"/>
                      <a:pt x="1095375" y="104775"/>
                    </a:cubicBezTo>
                    <a:cubicBezTo>
                      <a:pt x="1098824" y="107650"/>
                      <a:pt x="1102025" y="110851"/>
                      <a:pt x="1104900" y="114300"/>
                    </a:cubicBezTo>
                    <a:cubicBezTo>
                      <a:pt x="1107343" y="117231"/>
                      <a:pt x="1108378" y="121312"/>
                      <a:pt x="1111250" y="123825"/>
                    </a:cubicBezTo>
                    <a:cubicBezTo>
                      <a:pt x="1116993" y="128851"/>
                      <a:pt x="1123950" y="132292"/>
                      <a:pt x="1130300" y="136525"/>
                    </a:cubicBezTo>
                    <a:lnTo>
                      <a:pt x="1139825" y="142875"/>
                    </a:lnTo>
                    <a:cubicBezTo>
                      <a:pt x="1150408" y="127000"/>
                      <a:pt x="1143000" y="135467"/>
                      <a:pt x="1165225" y="120650"/>
                    </a:cubicBezTo>
                    <a:lnTo>
                      <a:pt x="1174750" y="114300"/>
                    </a:lnTo>
                    <a:lnTo>
                      <a:pt x="1184275" y="107950"/>
                    </a:lnTo>
                    <a:cubicBezTo>
                      <a:pt x="1185064" y="102428"/>
                      <a:pt x="1186362" y="83873"/>
                      <a:pt x="1190625" y="76200"/>
                    </a:cubicBezTo>
                    <a:cubicBezTo>
                      <a:pt x="1194331" y="69529"/>
                      <a:pt x="1196085" y="59563"/>
                      <a:pt x="1203325" y="57150"/>
                    </a:cubicBezTo>
                    <a:lnTo>
                      <a:pt x="1212850" y="53975"/>
                    </a:lnTo>
                    <a:cubicBezTo>
                      <a:pt x="1214967" y="50800"/>
                      <a:pt x="1215657" y="45867"/>
                      <a:pt x="1219200" y="44450"/>
                    </a:cubicBezTo>
                    <a:cubicBezTo>
                      <a:pt x="1222307" y="43207"/>
                      <a:pt x="1227999" y="44358"/>
                      <a:pt x="1228725" y="47625"/>
                    </a:cubicBezTo>
                    <a:cubicBezTo>
                      <a:pt x="1232635" y="65219"/>
                      <a:pt x="1230463" y="83635"/>
                      <a:pt x="1231900" y="101600"/>
                    </a:cubicBezTo>
                    <a:cubicBezTo>
                      <a:pt x="1232580" y="110105"/>
                      <a:pt x="1233868" y="118553"/>
                      <a:pt x="1235075" y="127000"/>
                    </a:cubicBezTo>
                    <a:cubicBezTo>
                      <a:pt x="1236373" y="136089"/>
                      <a:pt x="1239310" y="157164"/>
                      <a:pt x="1244600" y="165100"/>
                    </a:cubicBezTo>
                    <a:lnTo>
                      <a:pt x="1257300" y="184150"/>
                    </a:lnTo>
                    <a:cubicBezTo>
                      <a:pt x="1259417" y="187325"/>
                      <a:pt x="1262443" y="190055"/>
                      <a:pt x="1263650" y="193675"/>
                    </a:cubicBezTo>
                    <a:cubicBezTo>
                      <a:pt x="1264708" y="196850"/>
                      <a:pt x="1265328" y="200207"/>
                      <a:pt x="1266825" y="203200"/>
                    </a:cubicBezTo>
                    <a:cubicBezTo>
                      <a:pt x="1268532" y="206613"/>
                      <a:pt x="1271468" y="209312"/>
                      <a:pt x="1273175" y="212725"/>
                    </a:cubicBezTo>
                    <a:cubicBezTo>
                      <a:pt x="1274672" y="215718"/>
                      <a:pt x="1274853" y="219257"/>
                      <a:pt x="1276350" y="222250"/>
                    </a:cubicBezTo>
                    <a:cubicBezTo>
                      <a:pt x="1278057" y="225663"/>
                      <a:pt x="1281150" y="228288"/>
                      <a:pt x="1282700" y="231775"/>
                    </a:cubicBezTo>
                    <a:cubicBezTo>
                      <a:pt x="1297813" y="265780"/>
                      <a:pt x="1281029" y="238794"/>
                      <a:pt x="1295400" y="260350"/>
                    </a:cubicBezTo>
                    <a:cubicBezTo>
                      <a:pt x="1296458" y="269875"/>
                      <a:pt x="1296999" y="279472"/>
                      <a:pt x="1298575" y="288925"/>
                    </a:cubicBezTo>
                    <a:cubicBezTo>
                      <a:pt x="1299125" y="292226"/>
                      <a:pt x="1299894" y="295665"/>
                      <a:pt x="1301750" y="298450"/>
                    </a:cubicBezTo>
                    <a:cubicBezTo>
                      <a:pt x="1304241" y="302186"/>
                      <a:pt x="1308665" y="304321"/>
                      <a:pt x="1311275" y="307975"/>
                    </a:cubicBezTo>
                    <a:cubicBezTo>
                      <a:pt x="1322286" y="323391"/>
                      <a:pt x="1313891" y="316381"/>
                      <a:pt x="1320800" y="330200"/>
                    </a:cubicBezTo>
                    <a:cubicBezTo>
                      <a:pt x="1333110" y="354819"/>
                      <a:pt x="1322345" y="325309"/>
                      <a:pt x="1330325" y="349250"/>
                    </a:cubicBezTo>
                    <a:cubicBezTo>
                      <a:pt x="1325263" y="364435"/>
                      <a:pt x="1326550" y="358681"/>
                      <a:pt x="1323975" y="381000"/>
                    </a:cubicBezTo>
                    <a:cubicBezTo>
                      <a:pt x="1321657" y="401086"/>
                      <a:pt x="1318970" y="421150"/>
                      <a:pt x="1317625" y="441325"/>
                    </a:cubicBezTo>
                    <a:cubicBezTo>
                      <a:pt x="1315778" y="469025"/>
                      <a:pt x="1316998" y="481933"/>
                      <a:pt x="1311275" y="504825"/>
                    </a:cubicBezTo>
                    <a:cubicBezTo>
                      <a:pt x="1310463" y="508072"/>
                      <a:pt x="1310191" y="511737"/>
                      <a:pt x="1308100" y="514350"/>
                    </a:cubicBezTo>
                    <a:cubicBezTo>
                      <a:pt x="1305716" y="517330"/>
                      <a:pt x="1301750" y="518583"/>
                      <a:pt x="1298575" y="520700"/>
                    </a:cubicBezTo>
                    <a:cubicBezTo>
                      <a:pt x="1294342" y="527050"/>
                      <a:pt x="1288288" y="532510"/>
                      <a:pt x="1285875" y="539750"/>
                    </a:cubicBezTo>
                    <a:cubicBezTo>
                      <a:pt x="1284817" y="542925"/>
                      <a:pt x="1284325" y="546349"/>
                      <a:pt x="1282700" y="549275"/>
                    </a:cubicBezTo>
                    <a:cubicBezTo>
                      <a:pt x="1278994" y="555946"/>
                      <a:pt x="1272413" y="561085"/>
                      <a:pt x="1270000" y="568325"/>
                    </a:cubicBezTo>
                    <a:cubicBezTo>
                      <a:pt x="1267883" y="574675"/>
                      <a:pt x="1267363" y="581806"/>
                      <a:pt x="1263650" y="587375"/>
                    </a:cubicBezTo>
                    <a:cubicBezTo>
                      <a:pt x="1261533" y="590550"/>
                      <a:pt x="1259518" y="593795"/>
                      <a:pt x="1257300" y="596900"/>
                    </a:cubicBezTo>
                    <a:cubicBezTo>
                      <a:pt x="1252433" y="603714"/>
                      <a:pt x="1245701" y="611642"/>
                      <a:pt x="1241425" y="619125"/>
                    </a:cubicBezTo>
                    <a:cubicBezTo>
                      <a:pt x="1239077" y="623234"/>
                      <a:pt x="1237423" y="627716"/>
                      <a:pt x="1235075" y="631825"/>
                    </a:cubicBezTo>
                    <a:cubicBezTo>
                      <a:pt x="1233182" y="635138"/>
                      <a:pt x="1230432" y="637937"/>
                      <a:pt x="1228725" y="641350"/>
                    </a:cubicBezTo>
                    <a:cubicBezTo>
                      <a:pt x="1220740" y="657320"/>
                      <a:pt x="1232872" y="649903"/>
                      <a:pt x="1212850" y="669925"/>
                    </a:cubicBezTo>
                    <a:cubicBezTo>
                      <a:pt x="1209675" y="673100"/>
                      <a:pt x="1206082" y="675906"/>
                      <a:pt x="1203325" y="679450"/>
                    </a:cubicBezTo>
                    <a:cubicBezTo>
                      <a:pt x="1198640" y="685474"/>
                      <a:pt x="1194858" y="692150"/>
                      <a:pt x="1190625" y="698500"/>
                    </a:cubicBezTo>
                    <a:cubicBezTo>
                      <a:pt x="1188508" y="701675"/>
                      <a:pt x="1187450" y="705908"/>
                      <a:pt x="1184275" y="708025"/>
                    </a:cubicBezTo>
                    <a:lnTo>
                      <a:pt x="1174750" y="714375"/>
                    </a:lnTo>
                    <a:cubicBezTo>
                      <a:pt x="1169162" y="731140"/>
                      <a:pt x="1173431" y="721115"/>
                      <a:pt x="1158875" y="742950"/>
                    </a:cubicBezTo>
                    <a:cubicBezTo>
                      <a:pt x="1156758" y="746125"/>
                      <a:pt x="1153732" y="748855"/>
                      <a:pt x="1152525" y="752475"/>
                    </a:cubicBezTo>
                    <a:cubicBezTo>
                      <a:pt x="1151467" y="755650"/>
                      <a:pt x="1151441" y="759387"/>
                      <a:pt x="1149350" y="762000"/>
                    </a:cubicBezTo>
                    <a:cubicBezTo>
                      <a:pt x="1146966" y="764980"/>
                      <a:pt x="1142677" y="765815"/>
                      <a:pt x="1139825" y="768350"/>
                    </a:cubicBezTo>
                    <a:cubicBezTo>
                      <a:pt x="1133113" y="774316"/>
                      <a:pt x="1128247" y="782419"/>
                      <a:pt x="1120775" y="787400"/>
                    </a:cubicBezTo>
                    <a:cubicBezTo>
                      <a:pt x="1117600" y="789517"/>
                      <a:pt x="1114181" y="791307"/>
                      <a:pt x="1111250" y="793750"/>
                    </a:cubicBezTo>
                    <a:cubicBezTo>
                      <a:pt x="1086804" y="814122"/>
                      <a:pt x="1115849" y="793859"/>
                      <a:pt x="1092200" y="809625"/>
                    </a:cubicBezTo>
                    <a:cubicBezTo>
                      <a:pt x="1075818" y="858772"/>
                      <a:pt x="1094594" y="808011"/>
                      <a:pt x="1079500" y="838200"/>
                    </a:cubicBezTo>
                    <a:cubicBezTo>
                      <a:pt x="1078003" y="841193"/>
                      <a:pt x="1078416" y="845112"/>
                      <a:pt x="1076325" y="847725"/>
                    </a:cubicBezTo>
                    <a:cubicBezTo>
                      <a:pt x="1073941" y="850705"/>
                      <a:pt x="1069731" y="851632"/>
                      <a:pt x="1066800" y="854075"/>
                    </a:cubicBezTo>
                    <a:cubicBezTo>
                      <a:pt x="1063351" y="856950"/>
                      <a:pt x="1060819" y="860843"/>
                      <a:pt x="1057275" y="863600"/>
                    </a:cubicBezTo>
                    <a:cubicBezTo>
                      <a:pt x="1051251" y="868285"/>
                      <a:pt x="1043621" y="870904"/>
                      <a:pt x="1038225" y="876300"/>
                    </a:cubicBezTo>
                    <a:cubicBezTo>
                      <a:pt x="1035050" y="879475"/>
                      <a:pt x="1032244" y="883068"/>
                      <a:pt x="1028700" y="885825"/>
                    </a:cubicBezTo>
                    <a:cubicBezTo>
                      <a:pt x="1015195" y="896329"/>
                      <a:pt x="1009586" y="895886"/>
                      <a:pt x="1000125" y="908050"/>
                    </a:cubicBezTo>
                    <a:cubicBezTo>
                      <a:pt x="995440" y="914074"/>
                      <a:pt x="989838" y="919860"/>
                      <a:pt x="987425" y="927100"/>
                    </a:cubicBezTo>
                    <a:cubicBezTo>
                      <a:pt x="979868" y="949770"/>
                      <a:pt x="984788" y="940581"/>
                      <a:pt x="974725" y="955675"/>
                    </a:cubicBezTo>
                    <a:cubicBezTo>
                      <a:pt x="975783" y="963083"/>
                      <a:pt x="975750" y="970732"/>
                      <a:pt x="977900" y="977900"/>
                    </a:cubicBezTo>
                    <a:cubicBezTo>
                      <a:pt x="978996" y="981555"/>
                      <a:pt x="982543" y="984012"/>
                      <a:pt x="984250" y="987425"/>
                    </a:cubicBezTo>
                    <a:cubicBezTo>
                      <a:pt x="985747" y="990418"/>
                      <a:pt x="986367" y="993775"/>
                      <a:pt x="987425" y="996950"/>
                    </a:cubicBezTo>
                    <a:cubicBezTo>
                      <a:pt x="986367" y="1000125"/>
                      <a:pt x="986617" y="1004108"/>
                      <a:pt x="984250" y="1006475"/>
                    </a:cubicBezTo>
                    <a:cubicBezTo>
                      <a:pt x="981883" y="1008842"/>
                      <a:pt x="976670" y="1006927"/>
                      <a:pt x="974725" y="1009650"/>
                    </a:cubicBezTo>
                    <a:cubicBezTo>
                      <a:pt x="970834" y="1015097"/>
                      <a:pt x="968375" y="1028700"/>
                      <a:pt x="968375" y="1028700"/>
                    </a:cubicBezTo>
                    <a:cubicBezTo>
                      <a:pt x="970557" y="1039612"/>
                      <a:pt x="971736" y="1046813"/>
                      <a:pt x="974725" y="1057275"/>
                    </a:cubicBezTo>
                    <a:cubicBezTo>
                      <a:pt x="975644" y="1060493"/>
                      <a:pt x="976403" y="1063807"/>
                      <a:pt x="977900" y="1066800"/>
                    </a:cubicBezTo>
                    <a:cubicBezTo>
                      <a:pt x="979607" y="1070213"/>
                      <a:pt x="982700" y="1072838"/>
                      <a:pt x="984250" y="1076325"/>
                    </a:cubicBezTo>
                    <a:cubicBezTo>
                      <a:pt x="986968" y="1082442"/>
                      <a:pt x="988483" y="1089025"/>
                      <a:pt x="990600" y="1095375"/>
                    </a:cubicBezTo>
                    <a:cubicBezTo>
                      <a:pt x="993182" y="1103122"/>
                      <a:pt x="993970" y="1108270"/>
                      <a:pt x="1000125" y="1114425"/>
                    </a:cubicBezTo>
                    <a:cubicBezTo>
                      <a:pt x="1002823" y="1117123"/>
                      <a:pt x="1006475" y="1118658"/>
                      <a:pt x="1009650" y="1120775"/>
                    </a:cubicBezTo>
                    <a:cubicBezTo>
                      <a:pt x="1005530" y="1137255"/>
                      <a:pt x="1005496" y="1141293"/>
                      <a:pt x="993775" y="1158875"/>
                    </a:cubicBezTo>
                    <a:cubicBezTo>
                      <a:pt x="991658" y="1162050"/>
                      <a:pt x="989132" y="1164987"/>
                      <a:pt x="987425" y="1168400"/>
                    </a:cubicBezTo>
                    <a:cubicBezTo>
                      <a:pt x="978235" y="1186780"/>
                      <a:pt x="992781" y="1169394"/>
                      <a:pt x="974725" y="1187450"/>
                    </a:cubicBezTo>
                    <a:cubicBezTo>
                      <a:pt x="972608" y="1193800"/>
                      <a:pt x="972088" y="1200931"/>
                      <a:pt x="968375" y="1206500"/>
                    </a:cubicBezTo>
                    <a:lnTo>
                      <a:pt x="936625" y="1254125"/>
                    </a:lnTo>
                    <a:lnTo>
                      <a:pt x="923925" y="1273175"/>
                    </a:lnTo>
                    <a:cubicBezTo>
                      <a:pt x="917575" y="1282700"/>
                      <a:pt x="918633" y="1283758"/>
                      <a:pt x="908050" y="1289050"/>
                    </a:cubicBezTo>
                    <a:cubicBezTo>
                      <a:pt x="902715" y="1291718"/>
                      <a:pt x="890911" y="1293874"/>
                      <a:pt x="885825" y="1295400"/>
                    </a:cubicBezTo>
                    <a:cubicBezTo>
                      <a:pt x="873971" y="1298956"/>
                      <a:pt x="853091" y="1307368"/>
                      <a:pt x="841375" y="1308100"/>
                    </a:cubicBezTo>
                    <a:lnTo>
                      <a:pt x="790575" y="1311275"/>
                    </a:lnTo>
                    <a:cubicBezTo>
                      <a:pt x="782385" y="1312445"/>
                      <a:pt x="767691" y="1313192"/>
                      <a:pt x="758825" y="1317625"/>
                    </a:cubicBezTo>
                    <a:cubicBezTo>
                      <a:pt x="755412" y="1319332"/>
                      <a:pt x="752787" y="1322425"/>
                      <a:pt x="749300" y="1323975"/>
                    </a:cubicBezTo>
                    <a:cubicBezTo>
                      <a:pt x="715295" y="1339088"/>
                      <a:pt x="742281" y="1322304"/>
                      <a:pt x="720725" y="1336675"/>
                    </a:cubicBezTo>
                    <a:cubicBezTo>
                      <a:pt x="718608" y="1339850"/>
                      <a:pt x="713627" y="1342458"/>
                      <a:pt x="714375" y="1346200"/>
                    </a:cubicBezTo>
                    <a:cubicBezTo>
                      <a:pt x="715123" y="1349942"/>
                      <a:pt x="720969" y="1350107"/>
                      <a:pt x="723900" y="1352550"/>
                    </a:cubicBezTo>
                    <a:cubicBezTo>
                      <a:pt x="727349" y="1355425"/>
                      <a:pt x="730250" y="1358900"/>
                      <a:pt x="733425" y="1362075"/>
                    </a:cubicBezTo>
                    <a:cubicBezTo>
                      <a:pt x="706128" y="1380273"/>
                      <a:pt x="740665" y="1358455"/>
                      <a:pt x="714375" y="1371600"/>
                    </a:cubicBezTo>
                    <a:cubicBezTo>
                      <a:pt x="710962" y="1373307"/>
                      <a:pt x="708263" y="1376243"/>
                      <a:pt x="704850" y="1377950"/>
                    </a:cubicBezTo>
                    <a:cubicBezTo>
                      <a:pt x="678560" y="1391095"/>
                      <a:pt x="713097" y="1369277"/>
                      <a:pt x="685800" y="1387475"/>
                    </a:cubicBezTo>
                    <a:cubicBezTo>
                      <a:pt x="687008" y="1393513"/>
                      <a:pt x="688896" y="1406366"/>
                      <a:pt x="692150" y="1412875"/>
                    </a:cubicBezTo>
                    <a:cubicBezTo>
                      <a:pt x="693857" y="1416288"/>
                      <a:pt x="696793" y="1418987"/>
                      <a:pt x="698500" y="1422400"/>
                    </a:cubicBezTo>
                    <a:cubicBezTo>
                      <a:pt x="699997" y="1425393"/>
                      <a:pt x="700050" y="1428999"/>
                      <a:pt x="701675" y="1431925"/>
                    </a:cubicBezTo>
                    <a:cubicBezTo>
                      <a:pt x="705381" y="1438596"/>
                      <a:pt x="711962" y="1443735"/>
                      <a:pt x="714375" y="1450975"/>
                    </a:cubicBezTo>
                    <a:cubicBezTo>
                      <a:pt x="716492" y="1457325"/>
                      <a:pt x="717012" y="1464456"/>
                      <a:pt x="720725" y="1470025"/>
                    </a:cubicBezTo>
                    <a:cubicBezTo>
                      <a:pt x="722842" y="1473200"/>
                      <a:pt x="725525" y="1476063"/>
                      <a:pt x="727075" y="1479550"/>
                    </a:cubicBezTo>
                    <a:cubicBezTo>
                      <a:pt x="729793" y="1485667"/>
                      <a:pt x="729712" y="1493031"/>
                      <a:pt x="733425" y="1498600"/>
                    </a:cubicBezTo>
                    <a:lnTo>
                      <a:pt x="746125" y="1517650"/>
                    </a:lnTo>
                    <a:cubicBezTo>
                      <a:pt x="748242" y="1520825"/>
                      <a:pt x="749300" y="1525058"/>
                      <a:pt x="752475" y="1527175"/>
                    </a:cubicBezTo>
                    <a:cubicBezTo>
                      <a:pt x="774310" y="1541731"/>
                      <a:pt x="764285" y="1537462"/>
                      <a:pt x="781050" y="1543050"/>
                    </a:cubicBezTo>
                    <a:cubicBezTo>
                      <a:pt x="782108" y="1546225"/>
                      <a:pt x="784225" y="1549228"/>
                      <a:pt x="784225" y="1552575"/>
                    </a:cubicBezTo>
                    <a:cubicBezTo>
                      <a:pt x="784225" y="1574685"/>
                      <a:pt x="779730" y="1573730"/>
                      <a:pt x="774700" y="1593850"/>
                    </a:cubicBezTo>
                    <a:cubicBezTo>
                      <a:pt x="772583" y="1602317"/>
                      <a:pt x="776629" y="1616490"/>
                      <a:pt x="768350" y="1619250"/>
                    </a:cubicBezTo>
                    <a:lnTo>
                      <a:pt x="758825" y="1622425"/>
                    </a:lnTo>
                    <a:cubicBezTo>
                      <a:pt x="755650" y="1620308"/>
                      <a:pt x="752787" y="1617625"/>
                      <a:pt x="749300" y="1616075"/>
                    </a:cubicBezTo>
                    <a:cubicBezTo>
                      <a:pt x="743183" y="1613357"/>
                      <a:pt x="736600" y="1611842"/>
                      <a:pt x="730250" y="1609725"/>
                    </a:cubicBezTo>
                    <a:cubicBezTo>
                      <a:pt x="727075" y="1608667"/>
                      <a:pt x="724007" y="1607206"/>
                      <a:pt x="720725" y="1606550"/>
                    </a:cubicBezTo>
                    <a:cubicBezTo>
                      <a:pt x="715433" y="1605492"/>
                      <a:pt x="710056" y="1604795"/>
                      <a:pt x="704850" y="1603375"/>
                    </a:cubicBezTo>
                    <a:cubicBezTo>
                      <a:pt x="698392" y="1601614"/>
                      <a:pt x="691369" y="1600738"/>
                      <a:pt x="685800" y="1597025"/>
                    </a:cubicBezTo>
                    <a:cubicBezTo>
                      <a:pt x="682625" y="1594908"/>
                      <a:pt x="679861" y="1591979"/>
                      <a:pt x="676275" y="1590675"/>
                    </a:cubicBezTo>
                    <a:cubicBezTo>
                      <a:pt x="668073" y="1587693"/>
                      <a:pt x="659154" y="1587085"/>
                      <a:pt x="650875" y="1584325"/>
                    </a:cubicBezTo>
                    <a:cubicBezTo>
                      <a:pt x="647700" y="1583267"/>
                      <a:pt x="644568" y="1582069"/>
                      <a:pt x="641350" y="1581150"/>
                    </a:cubicBezTo>
                    <a:cubicBezTo>
                      <a:pt x="636603" y="1579794"/>
                      <a:pt x="624200" y="1577338"/>
                      <a:pt x="619125" y="1574800"/>
                    </a:cubicBezTo>
                    <a:cubicBezTo>
                      <a:pt x="604160" y="1567317"/>
                      <a:pt x="613328" y="1569003"/>
                      <a:pt x="600075" y="1555750"/>
                    </a:cubicBezTo>
                    <a:cubicBezTo>
                      <a:pt x="597377" y="1553052"/>
                      <a:pt x="593481" y="1551843"/>
                      <a:pt x="590550" y="1549400"/>
                    </a:cubicBezTo>
                    <a:cubicBezTo>
                      <a:pt x="587101" y="1546525"/>
                      <a:pt x="584761" y="1542366"/>
                      <a:pt x="581025" y="1539875"/>
                    </a:cubicBezTo>
                    <a:cubicBezTo>
                      <a:pt x="557070" y="1523905"/>
                      <a:pt x="590680" y="1562230"/>
                      <a:pt x="552450" y="1524000"/>
                    </a:cubicBezTo>
                    <a:cubicBezTo>
                      <a:pt x="537529" y="1509079"/>
                      <a:pt x="545416" y="1518211"/>
                      <a:pt x="530225" y="1495425"/>
                    </a:cubicBezTo>
                    <a:cubicBezTo>
                      <a:pt x="528108" y="1492250"/>
                      <a:pt x="527050" y="1488017"/>
                      <a:pt x="523875" y="1485900"/>
                    </a:cubicBezTo>
                    <a:cubicBezTo>
                      <a:pt x="500226" y="1470134"/>
                      <a:pt x="529271" y="1490397"/>
                      <a:pt x="504825" y="1470025"/>
                    </a:cubicBezTo>
                    <a:cubicBezTo>
                      <a:pt x="501894" y="1467582"/>
                      <a:pt x="498475" y="1465792"/>
                      <a:pt x="495300" y="1463675"/>
                    </a:cubicBezTo>
                    <a:cubicBezTo>
                      <a:pt x="493183" y="1460500"/>
                      <a:pt x="492186" y="1456172"/>
                      <a:pt x="488950" y="1454150"/>
                    </a:cubicBezTo>
                    <a:cubicBezTo>
                      <a:pt x="478088" y="1447361"/>
                      <a:pt x="446751" y="1444317"/>
                      <a:pt x="438150" y="1441450"/>
                    </a:cubicBezTo>
                    <a:lnTo>
                      <a:pt x="390525" y="1425575"/>
                    </a:lnTo>
                    <a:cubicBezTo>
                      <a:pt x="366584" y="1417595"/>
                      <a:pt x="396094" y="1428360"/>
                      <a:pt x="371475" y="1416050"/>
                    </a:cubicBezTo>
                    <a:cubicBezTo>
                      <a:pt x="368482" y="1414553"/>
                      <a:pt x="364943" y="1414372"/>
                      <a:pt x="361950" y="1412875"/>
                    </a:cubicBezTo>
                    <a:cubicBezTo>
                      <a:pt x="358537" y="1411168"/>
                      <a:pt x="355838" y="1408232"/>
                      <a:pt x="352425" y="1406525"/>
                    </a:cubicBezTo>
                    <a:cubicBezTo>
                      <a:pt x="349432" y="1405028"/>
                      <a:pt x="345893" y="1404847"/>
                      <a:pt x="342900" y="1403350"/>
                    </a:cubicBezTo>
                    <a:cubicBezTo>
                      <a:pt x="339487" y="1401643"/>
                      <a:pt x="336862" y="1398550"/>
                      <a:pt x="333375" y="1397000"/>
                    </a:cubicBezTo>
                    <a:cubicBezTo>
                      <a:pt x="327258" y="1394282"/>
                      <a:pt x="320312" y="1393643"/>
                      <a:pt x="314325" y="1390650"/>
                    </a:cubicBezTo>
                    <a:cubicBezTo>
                      <a:pt x="310092" y="1388533"/>
                      <a:pt x="305734" y="1386648"/>
                      <a:pt x="301625" y="1384300"/>
                    </a:cubicBezTo>
                    <a:cubicBezTo>
                      <a:pt x="285682" y="1375190"/>
                      <a:pt x="298589" y="1379824"/>
                      <a:pt x="279400" y="1371600"/>
                    </a:cubicBezTo>
                    <a:cubicBezTo>
                      <a:pt x="276324" y="1370282"/>
                      <a:pt x="272801" y="1370050"/>
                      <a:pt x="269875" y="1368425"/>
                    </a:cubicBezTo>
                    <a:cubicBezTo>
                      <a:pt x="263204" y="1364719"/>
                      <a:pt x="257651" y="1359138"/>
                      <a:pt x="250825" y="1355725"/>
                    </a:cubicBezTo>
                    <a:cubicBezTo>
                      <a:pt x="243061" y="1351843"/>
                      <a:pt x="235332" y="1348635"/>
                      <a:pt x="228600" y="1343025"/>
                    </a:cubicBezTo>
                    <a:cubicBezTo>
                      <a:pt x="225151" y="1340150"/>
                      <a:pt x="222811" y="1335991"/>
                      <a:pt x="219075" y="1333500"/>
                    </a:cubicBezTo>
                    <a:cubicBezTo>
                      <a:pt x="216290" y="1331644"/>
                      <a:pt x="212476" y="1331950"/>
                      <a:pt x="209550" y="1330325"/>
                    </a:cubicBezTo>
                    <a:cubicBezTo>
                      <a:pt x="202879" y="1326619"/>
                      <a:pt x="197740" y="1320038"/>
                      <a:pt x="190500" y="1317625"/>
                    </a:cubicBezTo>
                    <a:cubicBezTo>
                      <a:pt x="187325" y="1316567"/>
                      <a:pt x="183901" y="1316075"/>
                      <a:pt x="180975" y="1314450"/>
                    </a:cubicBezTo>
                    <a:cubicBezTo>
                      <a:pt x="174304" y="1310744"/>
                      <a:pt x="169165" y="1304163"/>
                      <a:pt x="161925" y="1301750"/>
                    </a:cubicBezTo>
                    <a:cubicBezTo>
                      <a:pt x="149947" y="1297757"/>
                      <a:pt x="144267" y="1296792"/>
                      <a:pt x="133350" y="1285875"/>
                    </a:cubicBezTo>
                    <a:cubicBezTo>
                      <a:pt x="130175" y="1282700"/>
                      <a:pt x="127369" y="1279107"/>
                      <a:pt x="123825" y="1276350"/>
                    </a:cubicBezTo>
                    <a:cubicBezTo>
                      <a:pt x="117801" y="1271665"/>
                      <a:pt x="110171" y="1269046"/>
                      <a:pt x="104775" y="1263650"/>
                    </a:cubicBezTo>
                    <a:cubicBezTo>
                      <a:pt x="101600" y="1260475"/>
                      <a:pt x="98794" y="1256882"/>
                      <a:pt x="95250" y="1254125"/>
                    </a:cubicBezTo>
                    <a:cubicBezTo>
                      <a:pt x="89226" y="1249440"/>
                      <a:pt x="81596" y="1246821"/>
                      <a:pt x="76200" y="1241425"/>
                    </a:cubicBezTo>
                    <a:cubicBezTo>
                      <a:pt x="52565" y="1217790"/>
                      <a:pt x="82486" y="1246813"/>
                      <a:pt x="53975" y="1222375"/>
                    </a:cubicBezTo>
                    <a:cubicBezTo>
                      <a:pt x="50566" y="1219453"/>
                      <a:pt x="47994" y="1215607"/>
                      <a:pt x="44450" y="1212850"/>
                    </a:cubicBezTo>
                    <a:cubicBezTo>
                      <a:pt x="38426" y="1208165"/>
                      <a:pt x="25400" y="1200150"/>
                      <a:pt x="25400" y="1200150"/>
                    </a:cubicBezTo>
                    <a:cubicBezTo>
                      <a:pt x="21167" y="1193800"/>
                      <a:pt x="15113" y="1188340"/>
                      <a:pt x="12700" y="1181100"/>
                    </a:cubicBezTo>
                    <a:cubicBezTo>
                      <a:pt x="5143" y="1158430"/>
                      <a:pt x="10063" y="1167619"/>
                      <a:pt x="0" y="1152525"/>
                    </a:cubicBezTo>
                    <a:cubicBezTo>
                      <a:pt x="1058" y="1115483"/>
                      <a:pt x="1530" y="1078420"/>
                      <a:pt x="3175" y="1041400"/>
                    </a:cubicBezTo>
                    <a:cubicBezTo>
                      <a:pt x="4346" y="1015063"/>
                      <a:pt x="4771" y="1015967"/>
                      <a:pt x="9525" y="996950"/>
                    </a:cubicBezTo>
                    <a:cubicBezTo>
                      <a:pt x="12754" y="961428"/>
                      <a:pt x="15875" y="932660"/>
                      <a:pt x="15875" y="895350"/>
                    </a:cubicBezTo>
                    <a:cubicBezTo>
                      <a:pt x="15875" y="832899"/>
                      <a:pt x="13758" y="770467"/>
                      <a:pt x="12700" y="708025"/>
                    </a:cubicBezTo>
                    <a:cubicBezTo>
                      <a:pt x="15544" y="617029"/>
                      <a:pt x="11823" y="635228"/>
                      <a:pt x="19050" y="581025"/>
                    </a:cubicBezTo>
                    <a:cubicBezTo>
                      <a:pt x="20039" y="573607"/>
                      <a:pt x="20757" y="566138"/>
                      <a:pt x="22225" y="558800"/>
                    </a:cubicBezTo>
                    <a:cubicBezTo>
                      <a:pt x="22881" y="555518"/>
                      <a:pt x="24481" y="552493"/>
                      <a:pt x="25400" y="549275"/>
                    </a:cubicBezTo>
                    <a:cubicBezTo>
                      <a:pt x="26599" y="545079"/>
                      <a:pt x="27376" y="540771"/>
                      <a:pt x="28575" y="536575"/>
                    </a:cubicBezTo>
                    <a:cubicBezTo>
                      <a:pt x="29494" y="533357"/>
                      <a:pt x="30831" y="530268"/>
                      <a:pt x="31750" y="527050"/>
                    </a:cubicBezTo>
                    <a:cubicBezTo>
                      <a:pt x="32949" y="522854"/>
                      <a:pt x="33545" y="518490"/>
                      <a:pt x="34925" y="514350"/>
                    </a:cubicBezTo>
                    <a:cubicBezTo>
                      <a:pt x="36727" y="508943"/>
                      <a:pt x="39637" y="503934"/>
                      <a:pt x="41275" y="498475"/>
                    </a:cubicBezTo>
                    <a:cubicBezTo>
                      <a:pt x="42826" y="493306"/>
                      <a:pt x="43279" y="487868"/>
                      <a:pt x="44450" y="482600"/>
                    </a:cubicBezTo>
                    <a:cubicBezTo>
                      <a:pt x="45397" y="478340"/>
                      <a:pt x="46769" y="474179"/>
                      <a:pt x="47625" y="469900"/>
                    </a:cubicBezTo>
                    <a:cubicBezTo>
                      <a:pt x="48888" y="463587"/>
                      <a:pt x="49403" y="457134"/>
                      <a:pt x="50800" y="450850"/>
                    </a:cubicBezTo>
                    <a:cubicBezTo>
                      <a:pt x="52563" y="442918"/>
                      <a:pt x="58206" y="432513"/>
                      <a:pt x="60325" y="425450"/>
                    </a:cubicBezTo>
                    <a:cubicBezTo>
                      <a:pt x="61876" y="420281"/>
                      <a:pt x="62080" y="414781"/>
                      <a:pt x="63500" y="409575"/>
                    </a:cubicBezTo>
                    <a:cubicBezTo>
                      <a:pt x="65261" y="403117"/>
                      <a:pt x="63500" y="392642"/>
                      <a:pt x="69850" y="390525"/>
                    </a:cubicBezTo>
                    <a:cubicBezTo>
                      <a:pt x="78741" y="387561"/>
                      <a:pt x="95939" y="382243"/>
                      <a:pt x="104775" y="377825"/>
                    </a:cubicBezTo>
                    <a:cubicBezTo>
                      <a:pt x="110295" y="375065"/>
                      <a:pt x="115515" y="371723"/>
                      <a:pt x="120650" y="368300"/>
                    </a:cubicBezTo>
                    <a:cubicBezTo>
                      <a:pt x="202821" y="313519"/>
                      <a:pt x="145785" y="352633"/>
                      <a:pt x="190500" y="317500"/>
                    </a:cubicBezTo>
                    <a:cubicBezTo>
                      <a:pt x="198822" y="310961"/>
                      <a:pt x="207636" y="305061"/>
                      <a:pt x="215900" y="298450"/>
                    </a:cubicBezTo>
                    <a:cubicBezTo>
                      <a:pt x="223519" y="292355"/>
                      <a:pt x="230441" y="285414"/>
                      <a:pt x="238125" y="279400"/>
                    </a:cubicBezTo>
                    <a:cubicBezTo>
                      <a:pt x="254794" y="266355"/>
                      <a:pt x="271313" y="253041"/>
                      <a:pt x="288925" y="241300"/>
                    </a:cubicBezTo>
                    <a:cubicBezTo>
                      <a:pt x="298450" y="234950"/>
                      <a:pt x="308442" y="229250"/>
                      <a:pt x="317500" y="222250"/>
                    </a:cubicBezTo>
                    <a:cubicBezTo>
                      <a:pt x="331761" y="211230"/>
                      <a:pt x="343492" y="196877"/>
                      <a:pt x="358775" y="187325"/>
                    </a:cubicBezTo>
                    <a:cubicBezTo>
                      <a:pt x="367242" y="182033"/>
                      <a:pt x="376324" y="177619"/>
                      <a:pt x="384175" y="171450"/>
                    </a:cubicBezTo>
                    <a:cubicBezTo>
                      <a:pt x="391236" y="165902"/>
                      <a:pt x="396075" y="157834"/>
                      <a:pt x="403225" y="152400"/>
                    </a:cubicBezTo>
                    <a:cubicBezTo>
                      <a:pt x="422623" y="137657"/>
                      <a:pt x="443419" y="124851"/>
                      <a:pt x="463550" y="111125"/>
                    </a:cubicBezTo>
                    <a:cubicBezTo>
                      <a:pt x="466703" y="108975"/>
                      <a:pt x="470377" y="107473"/>
                      <a:pt x="473075" y="104775"/>
                    </a:cubicBezTo>
                    <a:cubicBezTo>
                      <a:pt x="477308" y="100542"/>
                      <a:pt x="481325" y="96080"/>
                      <a:pt x="485775" y="92075"/>
                    </a:cubicBezTo>
                    <a:cubicBezTo>
                      <a:pt x="503134" y="76452"/>
                      <a:pt x="524883" y="61157"/>
                      <a:pt x="542925" y="47625"/>
                    </a:cubicBezTo>
                    <a:cubicBezTo>
                      <a:pt x="547158" y="44450"/>
                      <a:pt x="550892" y="40467"/>
                      <a:pt x="555625" y="38100"/>
                    </a:cubicBezTo>
                    <a:cubicBezTo>
                      <a:pt x="559858" y="35983"/>
                      <a:pt x="564474" y="34501"/>
                      <a:pt x="568325" y="31750"/>
                    </a:cubicBezTo>
                    <a:cubicBezTo>
                      <a:pt x="584709" y="20047"/>
                      <a:pt x="570578" y="24274"/>
                      <a:pt x="587375" y="15875"/>
                    </a:cubicBezTo>
                    <a:cubicBezTo>
                      <a:pt x="592573" y="13276"/>
                      <a:pt x="608850" y="9676"/>
                      <a:pt x="612775" y="9525"/>
                    </a:cubicBezTo>
                    <a:cubicBezTo>
                      <a:pt x="662491" y="7613"/>
                      <a:pt x="712258" y="7408"/>
                      <a:pt x="762000" y="6350"/>
                    </a:cubicBezTo>
                    <a:lnTo>
                      <a:pt x="815975" y="0"/>
                    </a:lnTo>
                    <a:cubicBezTo>
                      <a:pt x="831885" y="0"/>
                      <a:pt x="847725" y="2117"/>
                      <a:pt x="863600" y="3175"/>
                    </a:cubicBezTo>
                    <a:lnTo>
                      <a:pt x="882650" y="9525"/>
                    </a:lnTo>
                    <a:cubicBezTo>
                      <a:pt x="885825" y="10583"/>
                      <a:pt x="888854" y="12285"/>
                      <a:pt x="892175" y="12700"/>
                    </a:cubicBezTo>
                    <a:cubicBezTo>
                      <a:pt x="903160" y="14073"/>
                      <a:pt x="924854" y="16434"/>
                      <a:pt x="936625" y="19050"/>
                    </a:cubicBezTo>
                    <a:cubicBezTo>
                      <a:pt x="939892" y="19776"/>
                      <a:pt x="942921" y="21344"/>
                      <a:pt x="946150" y="22225"/>
                    </a:cubicBezTo>
                    <a:cubicBezTo>
                      <a:pt x="967212" y="27969"/>
                      <a:pt x="968912" y="28047"/>
                      <a:pt x="987425" y="31750"/>
                    </a:cubicBezTo>
                    <a:cubicBezTo>
                      <a:pt x="1007519" y="28401"/>
                      <a:pt x="996950" y="19579"/>
                      <a:pt x="1003300" y="19050"/>
                    </a:cubicBezTo>
                    <a:close/>
                  </a:path>
                </a:pathLst>
              </a:custGeom>
              <a:solidFill>
                <a:srgbClr val="7F7F7F"/>
              </a:solidFill>
              <a:ln w="254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7" name="Freeform 12">
                <a:extLst>
                  <a:ext uri="{FF2B5EF4-FFF2-40B4-BE49-F238E27FC236}">
                    <a16:creationId xmlns:a16="http://schemas.microsoft.com/office/drawing/2014/main" id="{A7185C80-FA56-4475-AAFA-61C4272D99EF}"/>
                  </a:ext>
                </a:extLst>
              </p:cNvPr>
              <p:cNvSpPr/>
              <p:nvPr/>
            </p:nvSpPr>
            <p:spPr>
              <a:xfrm>
                <a:off x="7911813" y="2775121"/>
                <a:ext cx="723112" cy="834090"/>
              </a:xfrm>
              <a:custGeom>
                <a:avLst/>
                <a:gdLst>
                  <a:gd name="connsiteX0" fmla="*/ 364077 w 1288002"/>
                  <a:gd name="connsiteY0" fmla="*/ 299923 h 1858848"/>
                  <a:gd name="connsiteX1" fmla="*/ 360902 w 1288002"/>
                  <a:gd name="connsiteY1" fmla="*/ 325323 h 1858848"/>
                  <a:gd name="connsiteX2" fmla="*/ 351377 w 1288002"/>
                  <a:gd name="connsiteY2" fmla="*/ 353898 h 1858848"/>
                  <a:gd name="connsiteX3" fmla="*/ 345027 w 1288002"/>
                  <a:gd name="connsiteY3" fmla="*/ 372948 h 1858848"/>
                  <a:gd name="connsiteX4" fmla="*/ 341852 w 1288002"/>
                  <a:gd name="connsiteY4" fmla="*/ 382473 h 1858848"/>
                  <a:gd name="connsiteX5" fmla="*/ 332327 w 1288002"/>
                  <a:gd name="connsiteY5" fmla="*/ 388823 h 1858848"/>
                  <a:gd name="connsiteX6" fmla="*/ 319627 w 1288002"/>
                  <a:gd name="connsiteY6" fmla="*/ 407873 h 1858848"/>
                  <a:gd name="connsiteX7" fmla="*/ 313277 w 1288002"/>
                  <a:gd name="connsiteY7" fmla="*/ 426923 h 1858848"/>
                  <a:gd name="connsiteX8" fmla="*/ 316452 w 1288002"/>
                  <a:gd name="connsiteY8" fmla="*/ 458673 h 1858848"/>
                  <a:gd name="connsiteX9" fmla="*/ 313277 w 1288002"/>
                  <a:gd name="connsiteY9" fmla="*/ 484073 h 1858848"/>
                  <a:gd name="connsiteX10" fmla="*/ 306927 w 1288002"/>
                  <a:gd name="connsiteY10" fmla="*/ 509473 h 1858848"/>
                  <a:gd name="connsiteX11" fmla="*/ 303752 w 1288002"/>
                  <a:gd name="connsiteY11" fmla="*/ 518998 h 1858848"/>
                  <a:gd name="connsiteX12" fmla="*/ 297402 w 1288002"/>
                  <a:gd name="connsiteY12" fmla="*/ 528523 h 1858848"/>
                  <a:gd name="connsiteX13" fmla="*/ 278352 w 1288002"/>
                  <a:gd name="connsiteY13" fmla="*/ 541223 h 1858848"/>
                  <a:gd name="connsiteX14" fmla="*/ 265652 w 1288002"/>
                  <a:gd name="connsiteY14" fmla="*/ 560273 h 1858848"/>
                  <a:gd name="connsiteX15" fmla="*/ 262477 w 1288002"/>
                  <a:gd name="connsiteY15" fmla="*/ 569798 h 1858848"/>
                  <a:gd name="connsiteX16" fmla="*/ 256127 w 1288002"/>
                  <a:gd name="connsiteY16" fmla="*/ 579323 h 1858848"/>
                  <a:gd name="connsiteX17" fmla="*/ 249777 w 1288002"/>
                  <a:gd name="connsiteY17" fmla="*/ 598373 h 1858848"/>
                  <a:gd name="connsiteX18" fmla="*/ 249777 w 1288002"/>
                  <a:gd name="connsiteY18" fmla="*/ 668223 h 1858848"/>
                  <a:gd name="connsiteX19" fmla="*/ 262477 w 1288002"/>
                  <a:gd name="connsiteY19" fmla="*/ 696798 h 1858848"/>
                  <a:gd name="connsiteX20" fmla="*/ 272002 w 1288002"/>
                  <a:gd name="connsiteY20" fmla="*/ 715848 h 1858848"/>
                  <a:gd name="connsiteX21" fmla="*/ 281527 w 1288002"/>
                  <a:gd name="connsiteY21" fmla="*/ 722198 h 1858848"/>
                  <a:gd name="connsiteX22" fmla="*/ 300577 w 1288002"/>
                  <a:gd name="connsiteY22" fmla="*/ 738073 h 1858848"/>
                  <a:gd name="connsiteX23" fmla="*/ 348202 w 1288002"/>
                  <a:gd name="connsiteY23" fmla="*/ 747598 h 1858848"/>
                  <a:gd name="connsiteX24" fmla="*/ 354552 w 1288002"/>
                  <a:gd name="connsiteY24" fmla="*/ 766648 h 1858848"/>
                  <a:gd name="connsiteX25" fmla="*/ 357727 w 1288002"/>
                  <a:gd name="connsiteY25" fmla="*/ 776173 h 1858848"/>
                  <a:gd name="connsiteX26" fmla="*/ 360902 w 1288002"/>
                  <a:gd name="connsiteY26" fmla="*/ 798398 h 1858848"/>
                  <a:gd name="connsiteX27" fmla="*/ 370427 w 1288002"/>
                  <a:gd name="connsiteY27" fmla="*/ 830148 h 1858848"/>
                  <a:gd name="connsiteX28" fmla="*/ 376777 w 1288002"/>
                  <a:gd name="connsiteY28" fmla="*/ 849198 h 1858848"/>
                  <a:gd name="connsiteX29" fmla="*/ 379952 w 1288002"/>
                  <a:gd name="connsiteY29" fmla="*/ 858723 h 1858848"/>
                  <a:gd name="connsiteX30" fmla="*/ 392652 w 1288002"/>
                  <a:gd name="connsiteY30" fmla="*/ 877773 h 1858848"/>
                  <a:gd name="connsiteX31" fmla="*/ 402177 w 1288002"/>
                  <a:gd name="connsiteY31" fmla="*/ 909523 h 1858848"/>
                  <a:gd name="connsiteX32" fmla="*/ 405352 w 1288002"/>
                  <a:gd name="connsiteY32" fmla="*/ 919048 h 1858848"/>
                  <a:gd name="connsiteX33" fmla="*/ 389477 w 1288002"/>
                  <a:gd name="connsiteY33" fmla="*/ 915873 h 1858848"/>
                  <a:gd name="connsiteX34" fmla="*/ 379952 w 1288002"/>
                  <a:gd name="connsiteY34" fmla="*/ 909523 h 1858848"/>
                  <a:gd name="connsiteX35" fmla="*/ 370427 w 1288002"/>
                  <a:gd name="connsiteY35" fmla="*/ 906348 h 1858848"/>
                  <a:gd name="connsiteX36" fmla="*/ 338677 w 1288002"/>
                  <a:gd name="connsiteY36" fmla="*/ 899998 h 1858848"/>
                  <a:gd name="connsiteX37" fmla="*/ 329152 w 1288002"/>
                  <a:gd name="connsiteY37" fmla="*/ 896823 h 1858848"/>
                  <a:gd name="connsiteX38" fmla="*/ 291052 w 1288002"/>
                  <a:gd name="connsiteY38" fmla="*/ 899998 h 1858848"/>
                  <a:gd name="connsiteX39" fmla="*/ 291052 w 1288002"/>
                  <a:gd name="connsiteY39" fmla="*/ 1227023 h 1858848"/>
                  <a:gd name="connsiteX40" fmla="*/ 300577 w 1288002"/>
                  <a:gd name="connsiteY40" fmla="*/ 1258773 h 1858848"/>
                  <a:gd name="connsiteX41" fmla="*/ 303752 w 1288002"/>
                  <a:gd name="connsiteY41" fmla="*/ 1268298 h 1858848"/>
                  <a:gd name="connsiteX42" fmla="*/ 310102 w 1288002"/>
                  <a:gd name="connsiteY42" fmla="*/ 1277823 h 1858848"/>
                  <a:gd name="connsiteX43" fmla="*/ 316452 w 1288002"/>
                  <a:gd name="connsiteY43" fmla="*/ 1296873 h 1858848"/>
                  <a:gd name="connsiteX44" fmla="*/ 319627 w 1288002"/>
                  <a:gd name="connsiteY44" fmla="*/ 1306398 h 1858848"/>
                  <a:gd name="connsiteX45" fmla="*/ 316452 w 1288002"/>
                  <a:gd name="connsiteY45" fmla="*/ 1360373 h 1858848"/>
                  <a:gd name="connsiteX46" fmla="*/ 306927 w 1288002"/>
                  <a:gd name="connsiteY46" fmla="*/ 1363548 h 1858848"/>
                  <a:gd name="connsiteX47" fmla="*/ 287877 w 1288002"/>
                  <a:gd name="connsiteY47" fmla="*/ 1385773 h 1858848"/>
                  <a:gd name="connsiteX48" fmla="*/ 275177 w 1288002"/>
                  <a:gd name="connsiteY48" fmla="*/ 1404823 h 1858848"/>
                  <a:gd name="connsiteX49" fmla="*/ 265652 w 1288002"/>
                  <a:gd name="connsiteY49" fmla="*/ 1427048 h 1858848"/>
                  <a:gd name="connsiteX50" fmla="*/ 246602 w 1288002"/>
                  <a:gd name="connsiteY50" fmla="*/ 1455623 h 1858848"/>
                  <a:gd name="connsiteX51" fmla="*/ 240252 w 1288002"/>
                  <a:gd name="connsiteY51" fmla="*/ 1465148 h 1858848"/>
                  <a:gd name="connsiteX52" fmla="*/ 233902 w 1288002"/>
                  <a:gd name="connsiteY52" fmla="*/ 1474673 h 1858848"/>
                  <a:gd name="connsiteX53" fmla="*/ 230727 w 1288002"/>
                  <a:gd name="connsiteY53" fmla="*/ 1484198 h 1858848"/>
                  <a:gd name="connsiteX54" fmla="*/ 218027 w 1288002"/>
                  <a:gd name="connsiteY54" fmla="*/ 1487373 h 1858848"/>
                  <a:gd name="connsiteX55" fmla="*/ 208502 w 1288002"/>
                  <a:gd name="connsiteY55" fmla="*/ 1490548 h 1858848"/>
                  <a:gd name="connsiteX56" fmla="*/ 189452 w 1288002"/>
                  <a:gd name="connsiteY56" fmla="*/ 1503248 h 1858848"/>
                  <a:gd name="connsiteX57" fmla="*/ 183102 w 1288002"/>
                  <a:gd name="connsiteY57" fmla="*/ 1512773 h 1858848"/>
                  <a:gd name="connsiteX58" fmla="*/ 164052 w 1288002"/>
                  <a:gd name="connsiteY58" fmla="*/ 1525473 h 1858848"/>
                  <a:gd name="connsiteX59" fmla="*/ 157702 w 1288002"/>
                  <a:gd name="connsiteY59" fmla="*/ 1534998 h 1858848"/>
                  <a:gd name="connsiteX60" fmla="*/ 148177 w 1288002"/>
                  <a:gd name="connsiteY60" fmla="*/ 1541348 h 1858848"/>
                  <a:gd name="connsiteX61" fmla="*/ 151352 w 1288002"/>
                  <a:gd name="connsiteY61" fmla="*/ 1554048 h 1858848"/>
                  <a:gd name="connsiteX62" fmla="*/ 164052 w 1288002"/>
                  <a:gd name="connsiteY62" fmla="*/ 1573098 h 1858848"/>
                  <a:gd name="connsiteX63" fmla="*/ 154527 w 1288002"/>
                  <a:gd name="connsiteY63" fmla="*/ 1579448 h 1858848"/>
                  <a:gd name="connsiteX64" fmla="*/ 135477 w 1288002"/>
                  <a:gd name="connsiteY64" fmla="*/ 1585798 h 1858848"/>
                  <a:gd name="connsiteX65" fmla="*/ 125952 w 1288002"/>
                  <a:gd name="connsiteY65" fmla="*/ 1604848 h 1858848"/>
                  <a:gd name="connsiteX66" fmla="*/ 122777 w 1288002"/>
                  <a:gd name="connsiteY66" fmla="*/ 1655648 h 1858848"/>
                  <a:gd name="connsiteX67" fmla="*/ 103727 w 1288002"/>
                  <a:gd name="connsiteY67" fmla="*/ 1658823 h 1858848"/>
                  <a:gd name="connsiteX68" fmla="*/ 84677 w 1288002"/>
                  <a:gd name="connsiteY68" fmla="*/ 1668348 h 1858848"/>
                  <a:gd name="connsiteX69" fmla="*/ 68802 w 1288002"/>
                  <a:gd name="connsiteY69" fmla="*/ 1687398 h 1858848"/>
                  <a:gd name="connsiteX70" fmla="*/ 62452 w 1288002"/>
                  <a:gd name="connsiteY70" fmla="*/ 1696923 h 1858848"/>
                  <a:gd name="connsiteX71" fmla="*/ 52927 w 1288002"/>
                  <a:gd name="connsiteY71" fmla="*/ 1706448 h 1858848"/>
                  <a:gd name="connsiteX72" fmla="*/ 46577 w 1288002"/>
                  <a:gd name="connsiteY72" fmla="*/ 1715973 h 1858848"/>
                  <a:gd name="connsiteX73" fmla="*/ 37052 w 1288002"/>
                  <a:gd name="connsiteY73" fmla="*/ 1725498 h 1858848"/>
                  <a:gd name="connsiteX74" fmla="*/ 27527 w 1288002"/>
                  <a:gd name="connsiteY74" fmla="*/ 1744548 h 1858848"/>
                  <a:gd name="connsiteX75" fmla="*/ 14827 w 1288002"/>
                  <a:gd name="connsiteY75" fmla="*/ 1763598 h 1858848"/>
                  <a:gd name="connsiteX76" fmla="*/ 8477 w 1288002"/>
                  <a:gd name="connsiteY76" fmla="*/ 1773123 h 1858848"/>
                  <a:gd name="connsiteX77" fmla="*/ 2127 w 1288002"/>
                  <a:gd name="connsiteY77" fmla="*/ 1792173 h 1858848"/>
                  <a:gd name="connsiteX78" fmla="*/ 30702 w 1288002"/>
                  <a:gd name="connsiteY78" fmla="*/ 1788998 h 1858848"/>
                  <a:gd name="connsiteX79" fmla="*/ 91027 w 1288002"/>
                  <a:gd name="connsiteY79" fmla="*/ 1792173 h 1858848"/>
                  <a:gd name="connsiteX80" fmla="*/ 113252 w 1288002"/>
                  <a:gd name="connsiteY80" fmla="*/ 1795348 h 1858848"/>
                  <a:gd name="connsiteX81" fmla="*/ 141827 w 1288002"/>
                  <a:gd name="connsiteY81" fmla="*/ 1792173 h 1858848"/>
                  <a:gd name="connsiteX82" fmla="*/ 157702 w 1288002"/>
                  <a:gd name="connsiteY82" fmla="*/ 1776298 h 1858848"/>
                  <a:gd name="connsiteX83" fmla="*/ 167227 w 1288002"/>
                  <a:gd name="connsiteY83" fmla="*/ 1769948 h 1858848"/>
                  <a:gd name="connsiteX84" fmla="*/ 173577 w 1288002"/>
                  <a:gd name="connsiteY84" fmla="*/ 1760423 h 1858848"/>
                  <a:gd name="connsiteX85" fmla="*/ 205327 w 1288002"/>
                  <a:gd name="connsiteY85" fmla="*/ 1769948 h 1858848"/>
                  <a:gd name="connsiteX86" fmla="*/ 224377 w 1288002"/>
                  <a:gd name="connsiteY86" fmla="*/ 1776298 h 1858848"/>
                  <a:gd name="connsiteX87" fmla="*/ 237077 w 1288002"/>
                  <a:gd name="connsiteY87" fmla="*/ 1782648 h 1858848"/>
                  <a:gd name="connsiteX88" fmla="*/ 256127 w 1288002"/>
                  <a:gd name="connsiteY88" fmla="*/ 1788998 h 1858848"/>
                  <a:gd name="connsiteX89" fmla="*/ 265652 w 1288002"/>
                  <a:gd name="connsiteY89" fmla="*/ 1795348 h 1858848"/>
                  <a:gd name="connsiteX90" fmla="*/ 284702 w 1288002"/>
                  <a:gd name="connsiteY90" fmla="*/ 1801698 h 1858848"/>
                  <a:gd name="connsiteX91" fmla="*/ 294227 w 1288002"/>
                  <a:gd name="connsiteY91" fmla="*/ 1808048 h 1858848"/>
                  <a:gd name="connsiteX92" fmla="*/ 313277 w 1288002"/>
                  <a:gd name="connsiteY92" fmla="*/ 1814398 h 1858848"/>
                  <a:gd name="connsiteX93" fmla="*/ 322802 w 1288002"/>
                  <a:gd name="connsiteY93" fmla="*/ 1817573 h 1858848"/>
                  <a:gd name="connsiteX94" fmla="*/ 332327 w 1288002"/>
                  <a:gd name="connsiteY94" fmla="*/ 1823923 h 1858848"/>
                  <a:gd name="connsiteX95" fmla="*/ 351377 w 1288002"/>
                  <a:gd name="connsiteY95" fmla="*/ 1830273 h 1858848"/>
                  <a:gd name="connsiteX96" fmla="*/ 379952 w 1288002"/>
                  <a:gd name="connsiteY96" fmla="*/ 1842973 h 1858848"/>
                  <a:gd name="connsiteX97" fmla="*/ 389477 w 1288002"/>
                  <a:gd name="connsiteY97" fmla="*/ 1846148 h 1858848"/>
                  <a:gd name="connsiteX98" fmla="*/ 399002 w 1288002"/>
                  <a:gd name="connsiteY98" fmla="*/ 1849323 h 1858848"/>
                  <a:gd name="connsiteX99" fmla="*/ 421227 w 1288002"/>
                  <a:gd name="connsiteY99" fmla="*/ 1858848 h 1858848"/>
                  <a:gd name="connsiteX100" fmla="*/ 446627 w 1288002"/>
                  <a:gd name="connsiteY100" fmla="*/ 1855673 h 1858848"/>
                  <a:gd name="connsiteX101" fmla="*/ 456152 w 1288002"/>
                  <a:gd name="connsiteY101" fmla="*/ 1852498 h 1858848"/>
                  <a:gd name="connsiteX102" fmla="*/ 462502 w 1288002"/>
                  <a:gd name="connsiteY102" fmla="*/ 1833448 h 1858848"/>
                  <a:gd name="connsiteX103" fmla="*/ 465677 w 1288002"/>
                  <a:gd name="connsiteY103" fmla="*/ 1823923 h 1858848"/>
                  <a:gd name="connsiteX104" fmla="*/ 468852 w 1288002"/>
                  <a:gd name="connsiteY104" fmla="*/ 1773123 h 1858848"/>
                  <a:gd name="connsiteX105" fmla="*/ 478377 w 1288002"/>
                  <a:gd name="connsiteY105" fmla="*/ 1779473 h 1858848"/>
                  <a:gd name="connsiteX106" fmla="*/ 608552 w 1288002"/>
                  <a:gd name="connsiteY106" fmla="*/ 1782648 h 1858848"/>
                  <a:gd name="connsiteX107" fmla="*/ 624427 w 1288002"/>
                  <a:gd name="connsiteY107" fmla="*/ 1785823 h 1858848"/>
                  <a:gd name="connsiteX108" fmla="*/ 643477 w 1288002"/>
                  <a:gd name="connsiteY108" fmla="*/ 1792173 h 1858848"/>
                  <a:gd name="connsiteX109" fmla="*/ 662527 w 1288002"/>
                  <a:gd name="connsiteY109" fmla="*/ 1769948 h 1858848"/>
                  <a:gd name="connsiteX110" fmla="*/ 662527 w 1288002"/>
                  <a:gd name="connsiteY110" fmla="*/ 1769948 h 1858848"/>
                  <a:gd name="connsiteX111" fmla="*/ 681577 w 1288002"/>
                  <a:gd name="connsiteY111" fmla="*/ 1763598 h 1858848"/>
                  <a:gd name="connsiteX112" fmla="*/ 716502 w 1288002"/>
                  <a:gd name="connsiteY112" fmla="*/ 1763598 h 1858848"/>
                  <a:gd name="connsiteX113" fmla="*/ 722852 w 1288002"/>
                  <a:gd name="connsiteY113" fmla="*/ 1754073 h 1858848"/>
                  <a:gd name="connsiteX114" fmla="*/ 726027 w 1288002"/>
                  <a:gd name="connsiteY114" fmla="*/ 1744548 h 1858848"/>
                  <a:gd name="connsiteX115" fmla="*/ 745077 w 1288002"/>
                  <a:gd name="connsiteY115" fmla="*/ 1738198 h 1858848"/>
                  <a:gd name="connsiteX116" fmla="*/ 751427 w 1288002"/>
                  <a:gd name="connsiteY116" fmla="*/ 1677873 h 1858848"/>
                  <a:gd name="connsiteX117" fmla="*/ 754602 w 1288002"/>
                  <a:gd name="connsiteY117" fmla="*/ 1668348 h 1858848"/>
                  <a:gd name="connsiteX118" fmla="*/ 764127 w 1288002"/>
                  <a:gd name="connsiteY118" fmla="*/ 1665173 h 1858848"/>
                  <a:gd name="connsiteX119" fmla="*/ 783177 w 1288002"/>
                  <a:gd name="connsiteY119" fmla="*/ 1661998 h 1858848"/>
                  <a:gd name="connsiteX120" fmla="*/ 795877 w 1288002"/>
                  <a:gd name="connsiteY120" fmla="*/ 1642948 h 1858848"/>
                  <a:gd name="connsiteX121" fmla="*/ 802227 w 1288002"/>
                  <a:gd name="connsiteY121" fmla="*/ 1633423 h 1858848"/>
                  <a:gd name="connsiteX122" fmla="*/ 811752 w 1288002"/>
                  <a:gd name="connsiteY122" fmla="*/ 1627073 h 1858848"/>
                  <a:gd name="connsiteX123" fmla="*/ 818102 w 1288002"/>
                  <a:gd name="connsiteY123" fmla="*/ 1614373 h 1858848"/>
                  <a:gd name="connsiteX124" fmla="*/ 824452 w 1288002"/>
                  <a:gd name="connsiteY124" fmla="*/ 1604848 h 1858848"/>
                  <a:gd name="connsiteX125" fmla="*/ 833977 w 1288002"/>
                  <a:gd name="connsiteY125" fmla="*/ 1585798 h 1858848"/>
                  <a:gd name="connsiteX126" fmla="*/ 843502 w 1288002"/>
                  <a:gd name="connsiteY126" fmla="*/ 1563573 h 1858848"/>
                  <a:gd name="connsiteX127" fmla="*/ 846677 w 1288002"/>
                  <a:gd name="connsiteY127" fmla="*/ 1554048 h 1858848"/>
                  <a:gd name="connsiteX128" fmla="*/ 859377 w 1288002"/>
                  <a:gd name="connsiteY128" fmla="*/ 1534998 h 1858848"/>
                  <a:gd name="connsiteX129" fmla="*/ 865727 w 1288002"/>
                  <a:gd name="connsiteY129" fmla="*/ 1515948 h 1858848"/>
                  <a:gd name="connsiteX130" fmla="*/ 868902 w 1288002"/>
                  <a:gd name="connsiteY130" fmla="*/ 1506423 h 1858848"/>
                  <a:gd name="connsiteX131" fmla="*/ 872077 w 1288002"/>
                  <a:gd name="connsiteY131" fmla="*/ 1493723 h 1858848"/>
                  <a:gd name="connsiteX132" fmla="*/ 878427 w 1288002"/>
                  <a:gd name="connsiteY132" fmla="*/ 1481023 h 1858848"/>
                  <a:gd name="connsiteX133" fmla="*/ 884777 w 1288002"/>
                  <a:gd name="connsiteY133" fmla="*/ 1461973 h 1858848"/>
                  <a:gd name="connsiteX134" fmla="*/ 887952 w 1288002"/>
                  <a:gd name="connsiteY134" fmla="*/ 1452448 h 1858848"/>
                  <a:gd name="connsiteX135" fmla="*/ 907002 w 1288002"/>
                  <a:gd name="connsiteY135" fmla="*/ 1446098 h 1858848"/>
                  <a:gd name="connsiteX136" fmla="*/ 926052 w 1288002"/>
                  <a:gd name="connsiteY136" fmla="*/ 1430223 h 1858848"/>
                  <a:gd name="connsiteX137" fmla="*/ 945102 w 1288002"/>
                  <a:gd name="connsiteY137" fmla="*/ 1417523 h 1858848"/>
                  <a:gd name="connsiteX138" fmla="*/ 954627 w 1288002"/>
                  <a:gd name="connsiteY138" fmla="*/ 1411173 h 1858848"/>
                  <a:gd name="connsiteX139" fmla="*/ 964152 w 1288002"/>
                  <a:gd name="connsiteY139" fmla="*/ 1404823 h 1858848"/>
                  <a:gd name="connsiteX140" fmla="*/ 970502 w 1288002"/>
                  <a:gd name="connsiteY140" fmla="*/ 1395298 h 1858848"/>
                  <a:gd name="connsiteX141" fmla="*/ 980027 w 1288002"/>
                  <a:gd name="connsiteY141" fmla="*/ 1388948 h 1858848"/>
                  <a:gd name="connsiteX142" fmla="*/ 992727 w 1288002"/>
                  <a:gd name="connsiteY142" fmla="*/ 1369898 h 1858848"/>
                  <a:gd name="connsiteX143" fmla="*/ 999077 w 1288002"/>
                  <a:gd name="connsiteY143" fmla="*/ 1360373 h 1858848"/>
                  <a:gd name="connsiteX144" fmla="*/ 1008602 w 1288002"/>
                  <a:gd name="connsiteY144" fmla="*/ 1354023 h 1858848"/>
                  <a:gd name="connsiteX145" fmla="*/ 1018127 w 1288002"/>
                  <a:gd name="connsiteY145" fmla="*/ 1350848 h 1858848"/>
                  <a:gd name="connsiteX146" fmla="*/ 1037177 w 1288002"/>
                  <a:gd name="connsiteY146" fmla="*/ 1338148 h 1858848"/>
                  <a:gd name="connsiteX147" fmla="*/ 1046702 w 1288002"/>
                  <a:gd name="connsiteY147" fmla="*/ 1331798 h 1858848"/>
                  <a:gd name="connsiteX148" fmla="*/ 1053052 w 1288002"/>
                  <a:gd name="connsiteY148" fmla="*/ 1293698 h 1858848"/>
                  <a:gd name="connsiteX149" fmla="*/ 1056227 w 1288002"/>
                  <a:gd name="connsiteY149" fmla="*/ 1284173 h 1858848"/>
                  <a:gd name="connsiteX150" fmla="*/ 1075277 w 1288002"/>
                  <a:gd name="connsiteY150" fmla="*/ 1271473 h 1858848"/>
                  <a:gd name="connsiteX151" fmla="*/ 1081627 w 1288002"/>
                  <a:gd name="connsiteY151" fmla="*/ 1261948 h 1858848"/>
                  <a:gd name="connsiteX152" fmla="*/ 1097502 w 1288002"/>
                  <a:gd name="connsiteY152" fmla="*/ 1242898 h 1858848"/>
                  <a:gd name="connsiteX153" fmla="*/ 1100677 w 1288002"/>
                  <a:gd name="connsiteY153" fmla="*/ 1233373 h 1858848"/>
                  <a:gd name="connsiteX154" fmla="*/ 1110202 w 1288002"/>
                  <a:gd name="connsiteY154" fmla="*/ 1230198 h 1858848"/>
                  <a:gd name="connsiteX155" fmla="*/ 1100677 w 1288002"/>
                  <a:gd name="connsiteY155" fmla="*/ 1236548 h 1858848"/>
                  <a:gd name="connsiteX156" fmla="*/ 1046702 w 1288002"/>
                  <a:gd name="connsiteY156" fmla="*/ 1223848 h 1858848"/>
                  <a:gd name="connsiteX157" fmla="*/ 1043527 w 1288002"/>
                  <a:gd name="connsiteY157" fmla="*/ 1204798 h 1858848"/>
                  <a:gd name="connsiteX158" fmla="*/ 1043527 w 1288002"/>
                  <a:gd name="connsiteY158" fmla="*/ 1071448 h 1858848"/>
                  <a:gd name="connsiteX159" fmla="*/ 1037177 w 1288002"/>
                  <a:gd name="connsiteY159" fmla="*/ 1052398 h 1858848"/>
                  <a:gd name="connsiteX160" fmla="*/ 1034002 w 1288002"/>
                  <a:gd name="connsiteY160" fmla="*/ 1042873 h 1858848"/>
                  <a:gd name="connsiteX161" fmla="*/ 1030827 w 1288002"/>
                  <a:gd name="connsiteY161" fmla="*/ 1033348 h 1858848"/>
                  <a:gd name="connsiteX162" fmla="*/ 1034002 w 1288002"/>
                  <a:gd name="connsiteY162" fmla="*/ 969848 h 1858848"/>
                  <a:gd name="connsiteX163" fmla="*/ 1037177 w 1288002"/>
                  <a:gd name="connsiteY163" fmla="*/ 947623 h 1858848"/>
                  <a:gd name="connsiteX164" fmla="*/ 1034002 w 1288002"/>
                  <a:gd name="connsiteY164" fmla="*/ 887298 h 1858848"/>
                  <a:gd name="connsiteX165" fmla="*/ 1027652 w 1288002"/>
                  <a:gd name="connsiteY165" fmla="*/ 868248 h 1858848"/>
                  <a:gd name="connsiteX166" fmla="*/ 1021302 w 1288002"/>
                  <a:gd name="connsiteY166" fmla="*/ 846023 h 1858848"/>
                  <a:gd name="connsiteX167" fmla="*/ 1014952 w 1288002"/>
                  <a:gd name="connsiteY167" fmla="*/ 826973 h 1858848"/>
                  <a:gd name="connsiteX168" fmla="*/ 995902 w 1288002"/>
                  <a:gd name="connsiteY168" fmla="*/ 814273 h 1858848"/>
                  <a:gd name="connsiteX169" fmla="*/ 986377 w 1288002"/>
                  <a:gd name="connsiteY169" fmla="*/ 807923 h 1858848"/>
                  <a:gd name="connsiteX170" fmla="*/ 970502 w 1288002"/>
                  <a:gd name="connsiteY170" fmla="*/ 788873 h 1858848"/>
                  <a:gd name="connsiteX171" fmla="*/ 964152 w 1288002"/>
                  <a:gd name="connsiteY171" fmla="*/ 779348 h 1858848"/>
                  <a:gd name="connsiteX172" fmla="*/ 945102 w 1288002"/>
                  <a:gd name="connsiteY172" fmla="*/ 772998 h 1858848"/>
                  <a:gd name="connsiteX173" fmla="*/ 935577 w 1288002"/>
                  <a:gd name="connsiteY173" fmla="*/ 766648 h 1858848"/>
                  <a:gd name="connsiteX174" fmla="*/ 929227 w 1288002"/>
                  <a:gd name="connsiteY174" fmla="*/ 757123 h 1858848"/>
                  <a:gd name="connsiteX175" fmla="*/ 913352 w 1288002"/>
                  <a:gd name="connsiteY175" fmla="*/ 741248 h 1858848"/>
                  <a:gd name="connsiteX176" fmla="*/ 919702 w 1288002"/>
                  <a:gd name="connsiteY176" fmla="*/ 731723 h 1858848"/>
                  <a:gd name="connsiteX177" fmla="*/ 932402 w 1288002"/>
                  <a:gd name="connsiteY177" fmla="*/ 719023 h 1858848"/>
                  <a:gd name="connsiteX178" fmla="*/ 922877 w 1288002"/>
                  <a:gd name="connsiteY178" fmla="*/ 696798 h 1858848"/>
                  <a:gd name="connsiteX179" fmla="*/ 913352 w 1288002"/>
                  <a:gd name="connsiteY179" fmla="*/ 693623 h 1858848"/>
                  <a:gd name="connsiteX180" fmla="*/ 932402 w 1288002"/>
                  <a:gd name="connsiteY180" fmla="*/ 680923 h 1858848"/>
                  <a:gd name="connsiteX181" fmla="*/ 960977 w 1288002"/>
                  <a:gd name="connsiteY181" fmla="*/ 658698 h 1858848"/>
                  <a:gd name="connsiteX182" fmla="*/ 970502 w 1288002"/>
                  <a:gd name="connsiteY182" fmla="*/ 655523 h 1858848"/>
                  <a:gd name="connsiteX183" fmla="*/ 989552 w 1288002"/>
                  <a:gd name="connsiteY183" fmla="*/ 642823 h 1858848"/>
                  <a:gd name="connsiteX184" fmla="*/ 999077 w 1288002"/>
                  <a:gd name="connsiteY184" fmla="*/ 639648 h 1858848"/>
                  <a:gd name="connsiteX185" fmla="*/ 1018127 w 1288002"/>
                  <a:gd name="connsiteY185" fmla="*/ 626948 h 1858848"/>
                  <a:gd name="connsiteX186" fmla="*/ 1040352 w 1288002"/>
                  <a:gd name="connsiteY186" fmla="*/ 617423 h 1858848"/>
                  <a:gd name="connsiteX187" fmla="*/ 1059402 w 1288002"/>
                  <a:gd name="connsiteY187" fmla="*/ 604723 h 1858848"/>
                  <a:gd name="connsiteX188" fmla="*/ 1078452 w 1288002"/>
                  <a:gd name="connsiteY188" fmla="*/ 598373 h 1858848"/>
                  <a:gd name="connsiteX189" fmla="*/ 1084802 w 1288002"/>
                  <a:gd name="connsiteY189" fmla="*/ 588848 h 1858848"/>
                  <a:gd name="connsiteX190" fmla="*/ 1103852 w 1288002"/>
                  <a:gd name="connsiteY190" fmla="*/ 579323 h 1858848"/>
                  <a:gd name="connsiteX191" fmla="*/ 1122902 w 1288002"/>
                  <a:gd name="connsiteY191" fmla="*/ 566623 h 1858848"/>
                  <a:gd name="connsiteX192" fmla="*/ 1141952 w 1288002"/>
                  <a:gd name="connsiteY192" fmla="*/ 553923 h 1858848"/>
                  <a:gd name="connsiteX193" fmla="*/ 1151477 w 1288002"/>
                  <a:gd name="connsiteY193" fmla="*/ 547573 h 1858848"/>
                  <a:gd name="connsiteX194" fmla="*/ 1180052 w 1288002"/>
                  <a:gd name="connsiteY194" fmla="*/ 534873 h 1858848"/>
                  <a:gd name="connsiteX195" fmla="*/ 1202277 w 1288002"/>
                  <a:gd name="connsiteY195" fmla="*/ 528523 h 1858848"/>
                  <a:gd name="connsiteX196" fmla="*/ 1221327 w 1288002"/>
                  <a:gd name="connsiteY196" fmla="*/ 522173 h 1858848"/>
                  <a:gd name="connsiteX197" fmla="*/ 1240377 w 1288002"/>
                  <a:gd name="connsiteY197" fmla="*/ 506298 h 1858848"/>
                  <a:gd name="connsiteX198" fmla="*/ 1256252 w 1288002"/>
                  <a:gd name="connsiteY198" fmla="*/ 487248 h 1858848"/>
                  <a:gd name="connsiteX199" fmla="*/ 1259427 w 1288002"/>
                  <a:gd name="connsiteY199" fmla="*/ 477723 h 1858848"/>
                  <a:gd name="connsiteX200" fmla="*/ 1268952 w 1288002"/>
                  <a:gd name="connsiteY200" fmla="*/ 471373 h 1858848"/>
                  <a:gd name="connsiteX201" fmla="*/ 1275302 w 1288002"/>
                  <a:gd name="connsiteY201" fmla="*/ 452323 h 1858848"/>
                  <a:gd name="connsiteX202" fmla="*/ 1288002 w 1288002"/>
                  <a:gd name="connsiteY202" fmla="*/ 433273 h 1858848"/>
                  <a:gd name="connsiteX203" fmla="*/ 1278477 w 1288002"/>
                  <a:gd name="connsiteY203" fmla="*/ 426923 h 1858848"/>
                  <a:gd name="connsiteX204" fmla="*/ 1265777 w 1288002"/>
                  <a:gd name="connsiteY204" fmla="*/ 398348 h 1858848"/>
                  <a:gd name="connsiteX205" fmla="*/ 1262602 w 1288002"/>
                  <a:gd name="connsiteY205" fmla="*/ 385648 h 1858848"/>
                  <a:gd name="connsiteX206" fmla="*/ 1205452 w 1288002"/>
                  <a:gd name="connsiteY206" fmla="*/ 382473 h 1858848"/>
                  <a:gd name="connsiteX207" fmla="*/ 1173702 w 1288002"/>
                  <a:gd name="connsiteY207" fmla="*/ 372948 h 1858848"/>
                  <a:gd name="connsiteX208" fmla="*/ 1151477 w 1288002"/>
                  <a:gd name="connsiteY208" fmla="*/ 360248 h 1858848"/>
                  <a:gd name="connsiteX209" fmla="*/ 1132427 w 1288002"/>
                  <a:gd name="connsiteY209" fmla="*/ 347548 h 1858848"/>
                  <a:gd name="connsiteX210" fmla="*/ 1110202 w 1288002"/>
                  <a:gd name="connsiteY210" fmla="*/ 338023 h 1858848"/>
                  <a:gd name="connsiteX211" fmla="*/ 1094327 w 1288002"/>
                  <a:gd name="connsiteY211" fmla="*/ 328498 h 1858848"/>
                  <a:gd name="connsiteX212" fmla="*/ 1081627 w 1288002"/>
                  <a:gd name="connsiteY212" fmla="*/ 315798 h 1858848"/>
                  <a:gd name="connsiteX213" fmla="*/ 1072102 w 1288002"/>
                  <a:gd name="connsiteY213" fmla="*/ 309448 h 1858848"/>
                  <a:gd name="connsiteX214" fmla="*/ 1053052 w 1288002"/>
                  <a:gd name="connsiteY214" fmla="*/ 293573 h 1858848"/>
                  <a:gd name="connsiteX215" fmla="*/ 1037177 w 1288002"/>
                  <a:gd name="connsiteY215" fmla="*/ 274523 h 1858848"/>
                  <a:gd name="connsiteX216" fmla="*/ 1008602 w 1288002"/>
                  <a:gd name="connsiteY216" fmla="*/ 252298 h 1858848"/>
                  <a:gd name="connsiteX217" fmla="*/ 983202 w 1288002"/>
                  <a:gd name="connsiteY217" fmla="*/ 230073 h 1858848"/>
                  <a:gd name="connsiteX218" fmla="*/ 970502 w 1288002"/>
                  <a:gd name="connsiteY218" fmla="*/ 223723 h 1858848"/>
                  <a:gd name="connsiteX219" fmla="*/ 960977 w 1288002"/>
                  <a:gd name="connsiteY219" fmla="*/ 217373 h 1858848"/>
                  <a:gd name="connsiteX220" fmla="*/ 948277 w 1288002"/>
                  <a:gd name="connsiteY220" fmla="*/ 207848 h 1858848"/>
                  <a:gd name="connsiteX221" fmla="*/ 929227 w 1288002"/>
                  <a:gd name="connsiteY221" fmla="*/ 195148 h 1858848"/>
                  <a:gd name="connsiteX222" fmla="*/ 919702 w 1288002"/>
                  <a:gd name="connsiteY222" fmla="*/ 185623 h 1858848"/>
                  <a:gd name="connsiteX223" fmla="*/ 907002 w 1288002"/>
                  <a:gd name="connsiteY223" fmla="*/ 182448 h 1858848"/>
                  <a:gd name="connsiteX224" fmla="*/ 887952 w 1288002"/>
                  <a:gd name="connsiteY224" fmla="*/ 172923 h 1858848"/>
                  <a:gd name="connsiteX225" fmla="*/ 865727 w 1288002"/>
                  <a:gd name="connsiteY225" fmla="*/ 160223 h 1858848"/>
                  <a:gd name="connsiteX226" fmla="*/ 843502 w 1288002"/>
                  <a:gd name="connsiteY226" fmla="*/ 147523 h 1858848"/>
                  <a:gd name="connsiteX227" fmla="*/ 833977 w 1288002"/>
                  <a:gd name="connsiteY227" fmla="*/ 141173 h 1858848"/>
                  <a:gd name="connsiteX228" fmla="*/ 805402 w 1288002"/>
                  <a:gd name="connsiteY228" fmla="*/ 125298 h 1858848"/>
                  <a:gd name="connsiteX229" fmla="*/ 786352 w 1288002"/>
                  <a:gd name="connsiteY229" fmla="*/ 118948 h 1858848"/>
                  <a:gd name="connsiteX230" fmla="*/ 776827 w 1288002"/>
                  <a:gd name="connsiteY230" fmla="*/ 112598 h 1858848"/>
                  <a:gd name="connsiteX231" fmla="*/ 754602 w 1288002"/>
                  <a:gd name="connsiteY231" fmla="*/ 103073 h 1858848"/>
                  <a:gd name="connsiteX232" fmla="*/ 735552 w 1288002"/>
                  <a:gd name="connsiteY232" fmla="*/ 90373 h 1858848"/>
                  <a:gd name="connsiteX233" fmla="*/ 716502 w 1288002"/>
                  <a:gd name="connsiteY233" fmla="*/ 71323 h 1858848"/>
                  <a:gd name="connsiteX234" fmla="*/ 710152 w 1288002"/>
                  <a:gd name="connsiteY234" fmla="*/ 61798 h 1858848"/>
                  <a:gd name="connsiteX235" fmla="*/ 691102 w 1288002"/>
                  <a:gd name="connsiteY235" fmla="*/ 49098 h 1858848"/>
                  <a:gd name="connsiteX236" fmla="*/ 681577 w 1288002"/>
                  <a:gd name="connsiteY236" fmla="*/ 42748 h 1858848"/>
                  <a:gd name="connsiteX237" fmla="*/ 668877 w 1288002"/>
                  <a:gd name="connsiteY237" fmla="*/ 39573 h 1858848"/>
                  <a:gd name="connsiteX238" fmla="*/ 656177 w 1288002"/>
                  <a:gd name="connsiteY238" fmla="*/ 33223 h 1858848"/>
                  <a:gd name="connsiteX239" fmla="*/ 640302 w 1288002"/>
                  <a:gd name="connsiteY239" fmla="*/ 26873 h 1858848"/>
                  <a:gd name="connsiteX240" fmla="*/ 605377 w 1288002"/>
                  <a:gd name="connsiteY240" fmla="*/ 17348 h 1858848"/>
                  <a:gd name="connsiteX241" fmla="*/ 579977 w 1288002"/>
                  <a:gd name="connsiteY241" fmla="*/ 14173 h 1858848"/>
                  <a:gd name="connsiteX242" fmla="*/ 557752 w 1288002"/>
                  <a:gd name="connsiteY242" fmla="*/ 7823 h 1858848"/>
                  <a:gd name="connsiteX243" fmla="*/ 526002 w 1288002"/>
                  <a:gd name="connsiteY243" fmla="*/ 1473 h 1858848"/>
                  <a:gd name="connsiteX244" fmla="*/ 491077 w 1288002"/>
                  <a:gd name="connsiteY244" fmla="*/ 4648 h 1858848"/>
                  <a:gd name="connsiteX245" fmla="*/ 487902 w 1288002"/>
                  <a:gd name="connsiteY245" fmla="*/ 45923 h 1858848"/>
                  <a:gd name="connsiteX246" fmla="*/ 478377 w 1288002"/>
                  <a:gd name="connsiteY246" fmla="*/ 64973 h 1858848"/>
                  <a:gd name="connsiteX247" fmla="*/ 468852 w 1288002"/>
                  <a:gd name="connsiteY247" fmla="*/ 74498 h 1858848"/>
                  <a:gd name="connsiteX248" fmla="*/ 456152 w 1288002"/>
                  <a:gd name="connsiteY248" fmla="*/ 96723 h 1858848"/>
                  <a:gd name="connsiteX249" fmla="*/ 446627 w 1288002"/>
                  <a:gd name="connsiteY249" fmla="*/ 106248 h 1858848"/>
                  <a:gd name="connsiteX250" fmla="*/ 440277 w 1288002"/>
                  <a:gd name="connsiteY250" fmla="*/ 115773 h 1858848"/>
                  <a:gd name="connsiteX251" fmla="*/ 424402 w 1288002"/>
                  <a:gd name="connsiteY251" fmla="*/ 137998 h 1858848"/>
                  <a:gd name="connsiteX252" fmla="*/ 421227 w 1288002"/>
                  <a:gd name="connsiteY252" fmla="*/ 147523 h 1858848"/>
                  <a:gd name="connsiteX253" fmla="*/ 414877 w 1288002"/>
                  <a:gd name="connsiteY253" fmla="*/ 163398 h 1858848"/>
                  <a:gd name="connsiteX254" fmla="*/ 408527 w 1288002"/>
                  <a:gd name="connsiteY254" fmla="*/ 176098 h 1858848"/>
                  <a:gd name="connsiteX255" fmla="*/ 405352 w 1288002"/>
                  <a:gd name="connsiteY255" fmla="*/ 188798 h 1858848"/>
                  <a:gd name="connsiteX256" fmla="*/ 399002 w 1288002"/>
                  <a:gd name="connsiteY256" fmla="*/ 207848 h 1858848"/>
                  <a:gd name="connsiteX257" fmla="*/ 395827 w 1288002"/>
                  <a:gd name="connsiteY257" fmla="*/ 217373 h 1858848"/>
                  <a:gd name="connsiteX258" fmla="*/ 373602 w 1288002"/>
                  <a:gd name="connsiteY258" fmla="*/ 245948 h 1858848"/>
                  <a:gd name="connsiteX259" fmla="*/ 364077 w 1288002"/>
                  <a:gd name="connsiteY259" fmla="*/ 299923 h 18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1288002" h="1858848">
                    <a:moveTo>
                      <a:pt x="364077" y="299923"/>
                    </a:moveTo>
                    <a:cubicBezTo>
                      <a:pt x="363019" y="308390"/>
                      <a:pt x="362690" y="316980"/>
                      <a:pt x="360902" y="325323"/>
                    </a:cubicBezTo>
                    <a:lnTo>
                      <a:pt x="351377" y="353898"/>
                    </a:lnTo>
                    <a:lnTo>
                      <a:pt x="345027" y="372948"/>
                    </a:lnTo>
                    <a:cubicBezTo>
                      <a:pt x="343969" y="376123"/>
                      <a:pt x="344637" y="380617"/>
                      <a:pt x="341852" y="382473"/>
                    </a:cubicBezTo>
                    <a:lnTo>
                      <a:pt x="332327" y="388823"/>
                    </a:lnTo>
                    <a:cubicBezTo>
                      <a:pt x="328094" y="395173"/>
                      <a:pt x="322040" y="400633"/>
                      <a:pt x="319627" y="407873"/>
                    </a:cubicBezTo>
                    <a:lnTo>
                      <a:pt x="313277" y="426923"/>
                    </a:lnTo>
                    <a:cubicBezTo>
                      <a:pt x="314335" y="437506"/>
                      <a:pt x="316452" y="448037"/>
                      <a:pt x="316452" y="458673"/>
                    </a:cubicBezTo>
                    <a:cubicBezTo>
                      <a:pt x="316452" y="467206"/>
                      <a:pt x="314849" y="475687"/>
                      <a:pt x="313277" y="484073"/>
                    </a:cubicBezTo>
                    <a:cubicBezTo>
                      <a:pt x="311669" y="492651"/>
                      <a:pt x="309687" y="501194"/>
                      <a:pt x="306927" y="509473"/>
                    </a:cubicBezTo>
                    <a:cubicBezTo>
                      <a:pt x="305869" y="512648"/>
                      <a:pt x="305249" y="516005"/>
                      <a:pt x="303752" y="518998"/>
                    </a:cubicBezTo>
                    <a:cubicBezTo>
                      <a:pt x="302045" y="522411"/>
                      <a:pt x="300274" y="526010"/>
                      <a:pt x="297402" y="528523"/>
                    </a:cubicBezTo>
                    <a:cubicBezTo>
                      <a:pt x="291659" y="533549"/>
                      <a:pt x="278352" y="541223"/>
                      <a:pt x="278352" y="541223"/>
                    </a:cubicBezTo>
                    <a:cubicBezTo>
                      <a:pt x="274119" y="547573"/>
                      <a:pt x="268065" y="553033"/>
                      <a:pt x="265652" y="560273"/>
                    </a:cubicBezTo>
                    <a:cubicBezTo>
                      <a:pt x="264594" y="563448"/>
                      <a:pt x="263974" y="566805"/>
                      <a:pt x="262477" y="569798"/>
                    </a:cubicBezTo>
                    <a:cubicBezTo>
                      <a:pt x="260770" y="573211"/>
                      <a:pt x="257677" y="575836"/>
                      <a:pt x="256127" y="579323"/>
                    </a:cubicBezTo>
                    <a:cubicBezTo>
                      <a:pt x="253409" y="585440"/>
                      <a:pt x="249777" y="598373"/>
                      <a:pt x="249777" y="598373"/>
                    </a:cubicBezTo>
                    <a:cubicBezTo>
                      <a:pt x="246259" y="630036"/>
                      <a:pt x="244167" y="632693"/>
                      <a:pt x="249777" y="668223"/>
                    </a:cubicBezTo>
                    <a:cubicBezTo>
                      <a:pt x="253558" y="692167"/>
                      <a:pt x="254567" y="680978"/>
                      <a:pt x="262477" y="696798"/>
                    </a:cubicBezTo>
                    <a:cubicBezTo>
                      <a:pt x="267642" y="707127"/>
                      <a:pt x="262903" y="706749"/>
                      <a:pt x="272002" y="715848"/>
                    </a:cubicBezTo>
                    <a:cubicBezTo>
                      <a:pt x="274700" y="718546"/>
                      <a:pt x="278596" y="719755"/>
                      <a:pt x="281527" y="722198"/>
                    </a:cubicBezTo>
                    <a:cubicBezTo>
                      <a:pt x="290072" y="729319"/>
                      <a:pt x="290442" y="733568"/>
                      <a:pt x="300577" y="738073"/>
                    </a:cubicBezTo>
                    <a:cubicBezTo>
                      <a:pt x="319338" y="746411"/>
                      <a:pt x="326405" y="745176"/>
                      <a:pt x="348202" y="747598"/>
                    </a:cubicBezTo>
                    <a:lnTo>
                      <a:pt x="354552" y="766648"/>
                    </a:lnTo>
                    <a:lnTo>
                      <a:pt x="357727" y="776173"/>
                    </a:lnTo>
                    <a:cubicBezTo>
                      <a:pt x="358785" y="783581"/>
                      <a:pt x="359563" y="791035"/>
                      <a:pt x="360902" y="798398"/>
                    </a:cubicBezTo>
                    <a:cubicBezTo>
                      <a:pt x="362821" y="808955"/>
                      <a:pt x="367113" y="820207"/>
                      <a:pt x="370427" y="830148"/>
                    </a:cubicBezTo>
                    <a:lnTo>
                      <a:pt x="376777" y="849198"/>
                    </a:lnTo>
                    <a:cubicBezTo>
                      <a:pt x="377835" y="852373"/>
                      <a:pt x="378096" y="855938"/>
                      <a:pt x="379952" y="858723"/>
                    </a:cubicBezTo>
                    <a:lnTo>
                      <a:pt x="392652" y="877773"/>
                    </a:lnTo>
                    <a:cubicBezTo>
                      <a:pt x="397450" y="896967"/>
                      <a:pt x="394447" y="886333"/>
                      <a:pt x="402177" y="909523"/>
                    </a:cubicBezTo>
                    <a:cubicBezTo>
                      <a:pt x="403235" y="912698"/>
                      <a:pt x="408634" y="919704"/>
                      <a:pt x="405352" y="919048"/>
                    </a:cubicBezTo>
                    <a:lnTo>
                      <a:pt x="389477" y="915873"/>
                    </a:lnTo>
                    <a:cubicBezTo>
                      <a:pt x="386302" y="913756"/>
                      <a:pt x="383365" y="911230"/>
                      <a:pt x="379952" y="909523"/>
                    </a:cubicBezTo>
                    <a:cubicBezTo>
                      <a:pt x="376959" y="908026"/>
                      <a:pt x="373645" y="907267"/>
                      <a:pt x="370427" y="906348"/>
                    </a:cubicBezTo>
                    <a:cubicBezTo>
                      <a:pt x="348287" y="900022"/>
                      <a:pt x="366744" y="906235"/>
                      <a:pt x="338677" y="899998"/>
                    </a:cubicBezTo>
                    <a:cubicBezTo>
                      <a:pt x="335410" y="899272"/>
                      <a:pt x="332327" y="897881"/>
                      <a:pt x="329152" y="896823"/>
                    </a:cubicBezTo>
                    <a:cubicBezTo>
                      <a:pt x="316452" y="897881"/>
                      <a:pt x="293708" y="887534"/>
                      <a:pt x="291052" y="899998"/>
                    </a:cubicBezTo>
                    <a:cubicBezTo>
                      <a:pt x="283890" y="933603"/>
                      <a:pt x="288714" y="1172086"/>
                      <a:pt x="291052" y="1227023"/>
                    </a:cubicBezTo>
                    <a:cubicBezTo>
                      <a:pt x="291286" y="1232524"/>
                      <a:pt x="299848" y="1256587"/>
                      <a:pt x="300577" y="1258773"/>
                    </a:cubicBezTo>
                    <a:cubicBezTo>
                      <a:pt x="301635" y="1261948"/>
                      <a:pt x="301896" y="1265513"/>
                      <a:pt x="303752" y="1268298"/>
                    </a:cubicBezTo>
                    <a:cubicBezTo>
                      <a:pt x="305869" y="1271473"/>
                      <a:pt x="308552" y="1274336"/>
                      <a:pt x="310102" y="1277823"/>
                    </a:cubicBezTo>
                    <a:cubicBezTo>
                      <a:pt x="312820" y="1283940"/>
                      <a:pt x="314335" y="1290523"/>
                      <a:pt x="316452" y="1296873"/>
                    </a:cubicBezTo>
                    <a:lnTo>
                      <a:pt x="319627" y="1306398"/>
                    </a:lnTo>
                    <a:cubicBezTo>
                      <a:pt x="318569" y="1324390"/>
                      <a:pt x="320362" y="1342779"/>
                      <a:pt x="316452" y="1360373"/>
                    </a:cubicBezTo>
                    <a:cubicBezTo>
                      <a:pt x="315726" y="1363640"/>
                      <a:pt x="309712" y="1361692"/>
                      <a:pt x="306927" y="1363548"/>
                    </a:cubicBezTo>
                    <a:cubicBezTo>
                      <a:pt x="300760" y="1367659"/>
                      <a:pt x="291728" y="1380271"/>
                      <a:pt x="287877" y="1385773"/>
                    </a:cubicBezTo>
                    <a:cubicBezTo>
                      <a:pt x="283500" y="1392025"/>
                      <a:pt x="277590" y="1397583"/>
                      <a:pt x="275177" y="1404823"/>
                    </a:cubicBezTo>
                    <a:cubicBezTo>
                      <a:pt x="271892" y="1414677"/>
                      <a:pt x="271537" y="1417240"/>
                      <a:pt x="265652" y="1427048"/>
                    </a:cubicBezTo>
                    <a:lnTo>
                      <a:pt x="246602" y="1455623"/>
                    </a:lnTo>
                    <a:lnTo>
                      <a:pt x="240252" y="1465148"/>
                    </a:lnTo>
                    <a:cubicBezTo>
                      <a:pt x="238135" y="1468323"/>
                      <a:pt x="235109" y="1471053"/>
                      <a:pt x="233902" y="1474673"/>
                    </a:cubicBezTo>
                    <a:cubicBezTo>
                      <a:pt x="232844" y="1477848"/>
                      <a:pt x="233340" y="1482107"/>
                      <a:pt x="230727" y="1484198"/>
                    </a:cubicBezTo>
                    <a:cubicBezTo>
                      <a:pt x="227320" y="1486924"/>
                      <a:pt x="222223" y="1486174"/>
                      <a:pt x="218027" y="1487373"/>
                    </a:cubicBezTo>
                    <a:cubicBezTo>
                      <a:pt x="214809" y="1488292"/>
                      <a:pt x="211428" y="1488923"/>
                      <a:pt x="208502" y="1490548"/>
                    </a:cubicBezTo>
                    <a:cubicBezTo>
                      <a:pt x="201831" y="1494254"/>
                      <a:pt x="189452" y="1503248"/>
                      <a:pt x="189452" y="1503248"/>
                    </a:cubicBezTo>
                    <a:cubicBezTo>
                      <a:pt x="187335" y="1506423"/>
                      <a:pt x="185974" y="1510260"/>
                      <a:pt x="183102" y="1512773"/>
                    </a:cubicBezTo>
                    <a:cubicBezTo>
                      <a:pt x="177359" y="1517799"/>
                      <a:pt x="164052" y="1525473"/>
                      <a:pt x="164052" y="1525473"/>
                    </a:cubicBezTo>
                    <a:cubicBezTo>
                      <a:pt x="161935" y="1528648"/>
                      <a:pt x="160400" y="1532300"/>
                      <a:pt x="157702" y="1534998"/>
                    </a:cubicBezTo>
                    <a:cubicBezTo>
                      <a:pt x="155004" y="1537696"/>
                      <a:pt x="149384" y="1537728"/>
                      <a:pt x="148177" y="1541348"/>
                    </a:cubicBezTo>
                    <a:cubicBezTo>
                      <a:pt x="146797" y="1545488"/>
                      <a:pt x="149401" y="1550145"/>
                      <a:pt x="151352" y="1554048"/>
                    </a:cubicBezTo>
                    <a:cubicBezTo>
                      <a:pt x="154765" y="1560874"/>
                      <a:pt x="164052" y="1573098"/>
                      <a:pt x="164052" y="1573098"/>
                    </a:cubicBezTo>
                    <a:cubicBezTo>
                      <a:pt x="160877" y="1575215"/>
                      <a:pt x="158014" y="1577898"/>
                      <a:pt x="154527" y="1579448"/>
                    </a:cubicBezTo>
                    <a:cubicBezTo>
                      <a:pt x="148410" y="1582166"/>
                      <a:pt x="135477" y="1585798"/>
                      <a:pt x="135477" y="1585798"/>
                    </a:cubicBezTo>
                    <a:cubicBezTo>
                      <a:pt x="131330" y="1592019"/>
                      <a:pt x="126774" y="1597043"/>
                      <a:pt x="125952" y="1604848"/>
                    </a:cubicBezTo>
                    <a:cubicBezTo>
                      <a:pt x="124176" y="1621721"/>
                      <a:pt x="129237" y="1639960"/>
                      <a:pt x="122777" y="1655648"/>
                    </a:cubicBezTo>
                    <a:cubicBezTo>
                      <a:pt x="120326" y="1661601"/>
                      <a:pt x="110011" y="1657426"/>
                      <a:pt x="103727" y="1658823"/>
                    </a:cubicBezTo>
                    <a:cubicBezTo>
                      <a:pt x="93868" y="1661014"/>
                      <a:pt x="93240" y="1662640"/>
                      <a:pt x="84677" y="1668348"/>
                    </a:cubicBezTo>
                    <a:cubicBezTo>
                      <a:pt x="68911" y="1691997"/>
                      <a:pt x="89174" y="1662952"/>
                      <a:pt x="68802" y="1687398"/>
                    </a:cubicBezTo>
                    <a:cubicBezTo>
                      <a:pt x="66359" y="1690329"/>
                      <a:pt x="64895" y="1693992"/>
                      <a:pt x="62452" y="1696923"/>
                    </a:cubicBezTo>
                    <a:cubicBezTo>
                      <a:pt x="59577" y="1700372"/>
                      <a:pt x="55802" y="1702999"/>
                      <a:pt x="52927" y="1706448"/>
                    </a:cubicBezTo>
                    <a:cubicBezTo>
                      <a:pt x="50484" y="1709379"/>
                      <a:pt x="49020" y="1713042"/>
                      <a:pt x="46577" y="1715973"/>
                    </a:cubicBezTo>
                    <a:cubicBezTo>
                      <a:pt x="43702" y="1719422"/>
                      <a:pt x="39927" y="1722049"/>
                      <a:pt x="37052" y="1725498"/>
                    </a:cubicBezTo>
                    <a:cubicBezTo>
                      <a:pt x="22957" y="1742412"/>
                      <a:pt x="37073" y="1727365"/>
                      <a:pt x="27527" y="1744548"/>
                    </a:cubicBezTo>
                    <a:cubicBezTo>
                      <a:pt x="23821" y="1751219"/>
                      <a:pt x="19060" y="1757248"/>
                      <a:pt x="14827" y="1763598"/>
                    </a:cubicBezTo>
                    <a:cubicBezTo>
                      <a:pt x="12710" y="1766773"/>
                      <a:pt x="9684" y="1769503"/>
                      <a:pt x="8477" y="1773123"/>
                    </a:cubicBezTo>
                    <a:cubicBezTo>
                      <a:pt x="6360" y="1779473"/>
                      <a:pt x="-4526" y="1792912"/>
                      <a:pt x="2127" y="1792173"/>
                    </a:cubicBezTo>
                    <a:lnTo>
                      <a:pt x="30702" y="1788998"/>
                    </a:lnTo>
                    <a:cubicBezTo>
                      <a:pt x="50810" y="1790056"/>
                      <a:pt x="70950" y="1790629"/>
                      <a:pt x="91027" y="1792173"/>
                    </a:cubicBezTo>
                    <a:cubicBezTo>
                      <a:pt x="98489" y="1792747"/>
                      <a:pt x="105768" y="1795348"/>
                      <a:pt x="113252" y="1795348"/>
                    </a:cubicBezTo>
                    <a:cubicBezTo>
                      <a:pt x="122836" y="1795348"/>
                      <a:pt x="132302" y="1793231"/>
                      <a:pt x="141827" y="1792173"/>
                    </a:cubicBezTo>
                    <a:cubicBezTo>
                      <a:pt x="167227" y="1775240"/>
                      <a:pt x="136535" y="1797465"/>
                      <a:pt x="157702" y="1776298"/>
                    </a:cubicBezTo>
                    <a:cubicBezTo>
                      <a:pt x="160400" y="1773600"/>
                      <a:pt x="164052" y="1772065"/>
                      <a:pt x="167227" y="1769948"/>
                    </a:cubicBezTo>
                    <a:cubicBezTo>
                      <a:pt x="169344" y="1766773"/>
                      <a:pt x="169852" y="1761251"/>
                      <a:pt x="173577" y="1760423"/>
                    </a:cubicBezTo>
                    <a:cubicBezTo>
                      <a:pt x="195637" y="1755521"/>
                      <a:pt x="191585" y="1763841"/>
                      <a:pt x="205327" y="1769948"/>
                    </a:cubicBezTo>
                    <a:cubicBezTo>
                      <a:pt x="211444" y="1772666"/>
                      <a:pt x="218390" y="1773305"/>
                      <a:pt x="224377" y="1776298"/>
                    </a:cubicBezTo>
                    <a:cubicBezTo>
                      <a:pt x="228610" y="1778415"/>
                      <a:pt x="232683" y="1780890"/>
                      <a:pt x="237077" y="1782648"/>
                    </a:cubicBezTo>
                    <a:cubicBezTo>
                      <a:pt x="243292" y="1785134"/>
                      <a:pt x="250558" y="1785285"/>
                      <a:pt x="256127" y="1788998"/>
                    </a:cubicBezTo>
                    <a:cubicBezTo>
                      <a:pt x="259302" y="1791115"/>
                      <a:pt x="262165" y="1793798"/>
                      <a:pt x="265652" y="1795348"/>
                    </a:cubicBezTo>
                    <a:cubicBezTo>
                      <a:pt x="271769" y="1798066"/>
                      <a:pt x="279133" y="1797985"/>
                      <a:pt x="284702" y="1801698"/>
                    </a:cubicBezTo>
                    <a:cubicBezTo>
                      <a:pt x="287877" y="1803815"/>
                      <a:pt x="290740" y="1806498"/>
                      <a:pt x="294227" y="1808048"/>
                    </a:cubicBezTo>
                    <a:cubicBezTo>
                      <a:pt x="300344" y="1810766"/>
                      <a:pt x="306927" y="1812281"/>
                      <a:pt x="313277" y="1814398"/>
                    </a:cubicBezTo>
                    <a:cubicBezTo>
                      <a:pt x="316452" y="1815456"/>
                      <a:pt x="320017" y="1815717"/>
                      <a:pt x="322802" y="1817573"/>
                    </a:cubicBezTo>
                    <a:cubicBezTo>
                      <a:pt x="325977" y="1819690"/>
                      <a:pt x="328840" y="1822373"/>
                      <a:pt x="332327" y="1823923"/>
                    </a:cubicBezTo>
                    <a:cubicBezTo>
                      <a:pt x="338444" y="1826641"/>
                      <a:pt x="345808" y="1826560"/>
                      <a:pt x="351377" y="1830273"/>
                    </a:cubicBezTo>
                    <a:cubicBezTo>
                      <a:pt x="366471" y="1840336"/>
                      <a:pt x="357282" y="1835416"/>
                      <a:pt x="379952" y="1842973"/>
                    </a:cubicBezTo>
                    <a:lnTo>
                      <a:pt x="389477" y="1846148"/>
                    </a:lnTo>
                    <a:cubicBezTo>
                      <a:pt x="392652" y="1847206"/>
                      <a:pt x="396217" y="1847467"/>
                      <a:pt x="399002" y="1849323"/>
                    </a:cubicBezTo>
                    <a:cubicBezTo>
                      <a:pt x="412158" y="1858094"/>
                      <a:pt x="404825" y="1854748"/>
                      <a:pt x="421227" y="1858848"/>
                    </a:cubicBezTo>
                    <a:cubicBezTo>
                      <a:pt x="429694" y="1857790"/>
                      <a:pt x="438232" y="1857199"/>
                      <a:pt x="446627" y="1855673"/>
                    </a:cubicBezTo>
                    <a:cubicBezTo>
                      <a:pt x="449920" y="1855074"/>
                      <a:pt x="454207" y="1855221"/>
                      <a:pt x="456152" y="1852498"/>
                    </a:cubicBezTo>
                    <a:cubicBezTo>
                      <a:pt x="460043" y="1847051"/>
                      <a:pt x="460385" y="1839798"/>
                      <a:pt x="462502" y="1833448"/>
                    </a:cubicBezTo>
                    <a:lnTo>
                      <a:pt x="465677" y="1823923"/>
                    </a:lnTo>
                    <a:cubicBezTo>
                      <a:pt x="466735" y="1806990"/>
                      <a:pt x="464191" y="1789437"/>
                      <a:pt x="468852" y="1773123"/>
                    </a:cubicBezTo>
                    <a:cubicBezTo>
                      <a:pt x="469900" y="1769454"/>
                      <a:pt x="474570" y="1779213"/>
                      <a:pt x="478377" y="1779473"/>
                    </a:cubicBezTo>
                    <a:cubicBezTo>
                      <a:pt x="521681" y="1782426"/>
                      <a:pt x="565160" y="1781590"/>
                      <a:pt x="608552" y="1782648"/>
                    </a:cubicBezTo>
                    <a:cubicBezTo>
                      <a:pt x="613844" y="1783706"/>
                      <a:pt x="619221" y="1784403"/>
                      <a:pt x="624427" y="1785823"/>
                    </a:cubicBezTo>
                    <a:cubicBezTo>
                      <a:pt x="630885" y="1787584"/>
                      <a:pt x="643477" y="1792173"/>
                      <a:pt x="643477" y="1792173"/>
                    </a:cubicBezTo>
                    <a:cubicBezTo>
                      <a:pt x="662671" y="1787375"/>
                      <a:pt x="654797" y="1793138"/>
                      <a:pt x="662527" y="1769948"/>
                    </a:cubicBezTo>
                    <a:lnTo>
                      <a:pt x="662527" y="1769948"/>
                    </a:lnTo>
                    <a:lnTo>
                      <a:pt x="681577" y="1763598"/>
                    </a:lnTo>
                    <a:cubicBezTo>
                      <a:pt x="687635" y="1764355"/>
                      <a:pt x="707772" y="1770582"/>
                      <a:pt x="716502" y="1763598"/>
                    </a:cubicBezTo>
                    <a:cubicBezTo>
                      <a:pt x="719482" y="1761214"/>
                      <a:pt x="721145" y="1757486"/>
                      <a:pt x="722852" y="1754073"/>
                    </a:cubicBezTo>
                    <a:cubicBezTo>
                      <a:pt x="724349" y="1751080"/>
                      <a:pt x="723304" y="1746493"/>
                      <a:pt x="726027" y="1744548"/>
                    </a:cubicBezTo>
                    <a:cubicBezTo>
                      <a:pt x="731474" y="1740657"/>
                      <a:pt x="745077" y="1738198"/>
                      <a:pt x="745077" y="1738198"/>
                    </a:cubicBezTo>
                    <a:cubicBezTo>
                      <a:pt x="754285" y="1710575"/>
                      <a:pt x="744659" y="1742165"/>
                      <a:pt x="751427" y="1677873"/>
                    </a:cubicBezTo>
                    <a:cubicBezTo>
                      <a:pt x="751777" y="1674545"/>
                      <a:pt x="752235" y="1670715"/>
                      <a:pt x="754602" y="1668348"/>
                    </a:cubicBezTo>
                    <a:cubicBezTo>
                      <a:pt x="756969" y="1665981"/>
                      <a:pt x="760860" y="1665899"/>
                      <a:pt x="764127" y="1665173"/>
                    </a:cubicBezTo>
                    <a:cubicBezTo>
                      <a:pt x="770411" y="1663776"/>
                      <a:pt x="776827" y="1663056"/>
                      <a:pt x="783177" y="1661998"/>
                    </a:cubicBezTo>
                    <a:lnTo>
                      <a:pt x="795877" y="1642948"/>
                    </a:lnTo>
                    <a:cubicBezTo>
                      <a:pt x="797994" y="1639773"/>
                      <a:pt x="799052" y="1635540"/>
                      <a:pt x="802227" y="1633423"/>
                    </a:cubicBezTo>
                    <a:lnTo>
                      <a:pt x="811752" y="1627073"/>
                    </a:lnTo>
                    <a:cubicBezTo>
                      <a:pt x="813869" y="1622840"/>
                      <a:pt x="815754" y="1618482"/>
                      <a:pt x="818102" y="1614373"/>
                    </a:cubicBezTo>
                    <a:cubicBezTo>
                      <a:pt x="819995" y="1611060"/>
                      <a:pt x="822745" y="1608261"/>
                      <a:pt x="824452" y="1604848"/>
                    </a:cubicBezTo>
                    <a:cubicBezTo>
                      <a:pt x="837597" y="1578558"/>
                      <a:pt x="815779" y="1613095"/>
                      <a:pt x="833977" y="1585798"/>
                    </a:cubicBezTo>
                    <a:cubicBezTo>
                      <a:pt x="840585" y="1559367"/>
                      <a:pt x="832539" y="1585499"/>
                      <a:pt x="843502" y="1563573"/>
                    </a:cubicBezTo>
                    <a:cubicBezTo>
                      <a:pt x="844999" y="1560580"/>
                      <a:pt x="845052" y="1556974"/>
                      <a:pt x="846677" y="1554048"/>
                    </a:cubicBezTo>
                    <a:cubicBezTo>
                      <a:pt x="850383" y="1547377"/>
                      <a:pt x="856964" y="1542238"/>
                      <a:pt x="859377" y="1534998"/>
                    </a:cubicBezTo>
                    <a:lnTo>
                      <a:pt x="865727" y="1515948"/>
                    </a:lnTo>
                    <a:cubicBezTo>
                      <a:pt x="866785" y="1512773"/>
                      <a:pt x="868090" y="1509670"/>
                      <a:pt x="868902" y="1506423"/>
                    </a:cubicBezTo>
                    <a:cubicBezTo>
                      <a:pt x="869960" y="1502190"/>
                      <a:pt x="870545" y="1497809"/>
                      <a:pt x="872077" y="1493723"/>
                    </a:cubicBezTo>
                    <a:cubicBezTo>
                      <a:pt x="873739" y="1489291"/>
                      <a:pt x="876669" y="1485417"/>
                      <a:pt x="878427" y="1481023"/>
                    </a:cubicBezTo>
                    <a:cubicBezTo>
                      <a:pt x="880913" y="1474808"/>
                      <a:pt x="882660" y="1468323"/>
                      <a:pt x="884777" y="1461973"/>
                    </a:cubicBezTo>
                    <a:cubicBezTo>
                      <a:pt x="885835" y="1458798"/>
                      <a:pt x="884777" y="1453506"/>
                      <a:pt x="887952" y="1452448"/>
                    </a:cubicBezTo>
                    <a:cubicBezTo>
                      <a:pt x="894302" y="1450331"/>
                      <a:pt x="901433" y="1449811"/>
                      <a:pt x="907002" y="1446098"/>
                    </a:cubicBezTo>
                    <a:cubicBezTo>
                      <a:pt x="941039" y="1423407"/>
                      <a:pt x="889382" y="1458744"/>
                      <a:pt x="926052" y="1430223"/>
                    </a:cubicBezTo>
                    <a:cubicBezTo>
                      <a:pt x="932076" y="1425538"/>
                      <a:pt x="938752" y="1421756"/>
                      <a:pt x="945102" y="1417523"/>
                    </a:cubicBezTo>
                    <a:lnTo>
                      <a:pt x="954627" y="1411173"/>
                    </a:lnTo>
                    <a:lnTo>
                      <a:pt x="964152" y="1404823"/>
                    </a:lnTo>
                    <a:cubicBezTo>
                      <a:pt x="966269" y="1401648"/>
                      <a:pt x="967804" y="1397996"/>
                      <a:pt x="970502" y="1395298"/>
                    </a:cubicBezTo>
                    <a:cubicBezTo>
                      <a:pt x="973200" y="1392600"/>
                      <a:pt x="977514" y="1391820"/>
                      <a:pt x="980027" y="1388948"/>
                    </a:cubicBezTo>
                    <a:cubicBezTo>
                      <a:pt x="985053" y="1383205"/>
                      <a:pt x="988494" y="1376248"/>
                      <a:pt x="992727" y="1369898"/>
                    </a:cubicBezTo>
                    <a:cubicBezTo>
                      <a:pt x="994844" y="1366723"/>
                      <a:pt x="995902" y="1362490"/>
                      <a:pt x="999077" y="1360373"/>
                    </a:cubicBezTo>
                    <a:cubicBezTo>
                      <a:pt x="1002252" y="1358256"/>
                      <a:pt x="1005189" y="1355730"/>
                      <a:pt x="1008602" y="1354023"/>
                    </a:cubicBezTo>
                    <a:cubicBezTo>
                      <a:pt x="1011595" y="1352526"/>
                      <a:pt x="1015201" y="1352473"/>
                      <a:pt x="1018127" y="1350848"/>
                    </a:cubicBezTo>
                    <a:cubicBezTo>
                      <a:pt x="1024798" y="1347142"/>
                      <a:pt x="1030827" y="1342381"/>
                      <a:pt x="1037177" y="1338148"/>
                    </a:cubicBezTo>
                    <a:lnTo>
                      <a:pt x="1046702" y="1331798"/>
                    </a:lnTo>
                    <a:cubicBezTo>
                      <a:pt x="1049279" y="1311184"/>
                      <a:pt x="1048390" y="1310014"/>
                      <a:pt x="1053052" y="1293698"/>
                    </a:cubicBezTo>
                    <a:cubicBezTo>
                      <a:pt x="1053971" y="1290480"/>
                      <a:pt x="1053860" y="1286540"/>
                      <a:pt x="1056227" y="1284173"/>
                    </a:cubicBezTo>
                    <a:cubicBezTo>
                      <a:pt x="1061623" y="1278777"/>
                      <a:pt x="1075277" y="1271473"/>
                      <a:pt x="1075277" y="1271473"/>
                    </a:cubicBezTo>
                    <a:cubicBezTo>
                      <a:pt x="1077394" y="1268298"/>
                      <a:pt x="1079184" y="1264879"/>
                      <a:pt x="1081627" y="1261948"/>
                    </a:cubicBezTo>
                    <a:cubicBezTo>
                      <a:pt x="1090404" y="1251415"/>
                      <a:pt x="1091590" y="1254722"/>
                      <a:pt x="1097502" y="1242898"/>
                    </a:cubicBezTo>
                    <a:cubicBezTo>
                      <a:pt x="1098999" y="1239905"/>
                      <a:pt x="1098310" y="1235740"/>
                      <a:pt x="1100677" y="1233373"/>
                    </a:cubicBezTo>
                    <a:cubicBezTo>
                      <a:pt x="1103044" y="1231006"/>
                      <a:pt x="1110202" y="1226851"/>
                      <a:pt x="1110202" y="1230198"/>
                    </a:cubicBezTo>
                    <a:cubicBezTo>
                      <a:pt x="1110202" y="1234014"/>
                      <a:pt x="1103852" y="1234431"/>
                      <a:pt x="1100677" y="1236548"/>
                    </a:cubicBezTo>
                    <a:cubicBezTo>
                      <a:pt x="1081600" y="1235276"/>
                      <a:pt x="1054117" y="1246094"/>
                      <a:pt x="1046702" y="1223848"/>
                    </a:cubicBezTo>
                    <a:cubicBezTo>
                      <a:pt x="1044666" y="1217741"/>
                      <a:pt x="1044585" y="1211148"/>
                      <a:pt x="1043527" y="1204798"/>
                    </a:cubicBezTo>
                    <a:cubicBezTo>
                      <a:pt x="1046623" y="1149076"/>
                      <a:pt x="1049481" y="1130987"/>
                      <a:pt x="1043527" y="1071448"/>
                    </a:cubicBezTo>
                    <a:cubicBezTo>
                      <a:pt x="1042861" y="1064788"/>
                      <a:pt x="1039294" y="1058748"/>
                      <a:pt x="1037177" y="1052398"/>
                    </a:cubicBezTo>
                    <a:lnTo>
                      <a:pt x="1034002" y="1042873"/>
                    </a:lnTo>
                    <a:lnTo>
                      <a:pt x="1030827" y="1033348"/>
                    </a:lnTo>
                    <a:cubicBezTo>
                      <a:pt x="1031885" y="1012181"/>
                      <a:pt x="1032436" y="990983"/>
                      <a:pt x="1034002" y="969848"/>
                    </a:cubicBezTo>
                    <a:cubicBezTo>
                      <a:pt x="1034555" y="962385"/>
                      <a:pt x="1037177" y="955107"/>
                      <a:pt x="1037177" y="947623"/>
                    </a:cubicBezTo>
                    <a:cubicBezTo>
                      <a:pt x="1037177" y="927487"/>
                      <a:pt x="1036401" y="907291"/>
                      <a:pt x="1034002" y="887298"/>
                    </a:cubicBezTo>
                    <a:cubicBezTo>
                      <a:pt x="1033205" y="880652"/>
                      <a:pt x="1029769" y="874598"/>
                      <a:pt x="1027652" y="868248"/>
                    </a:cubicBezTo>
                    <a:cubicBezTo>
                      <a:pt x="1016982" y="836237"/>
                      <a:pt x="1033262" y="885890"/>
                      <a:pt x="1021302" y="846023"/>
                    </a:cubicBezTo>
                    <a:cubicBezTo>
                      <a:pt x="1019379" y="839612"/>
                      <a:pt x="1020521" y="830686"/>
                      <a:pt x="1014952" y="826973"/>
                    </a:cubicBezTo>
                    <a:lnTo>
                      <a:pt x="995902" y="814273"/>
                    </a:lnTo>
                    <a:lnTo>
                      <a:pt x="986377" y="807923"/>
                    </a:lnTo>
                    <a:cubicBezTo>
                      <a:pt x="970611" y="784274"/>
                      <a:pt x="990874" y="813319"/>
                      <a:pt x="970502" y="788873"/>
                    </a:cubicBezTo>
                    <a:cubicBezTo>
                      <a:pt x="968059" y="785942"/>
                      <a:pt x="967388" y="781370"/>
                      <a:pt x="964152" y="779348"/>
                    </a:cubicBezTo>
                    <a:cubicBezTo>
                      <a:pt x="958476" y="775800"/>
                      <a:pt x="950671" y="776711"/>
                      <a:pt x="945102" y="772998"/>
                    </a:cubicBezTo>
                    <a:lnTo>
                      <a:pt x="935577" y="766648"/>
                    </a:lnTo>
                    <a:cubicBezTo>
                      <a:pt x="933460" y="763473"/>
                      <a:pt x="931925" y="759821"/>
                      <a:pt x="929227" y="757123"/>
                    </a:cubicBezTo>
                    <a:cubicBezTo>
                      <a:pt x="908060" y="735956"/>
                      <a:pt x="930285" y="766648"/>
                      <a:pt x="913352" y="741248"/>
                    </a:cubicBezTo>
                    <a:cubicBezTo>
                      <a:pt x="915469" y="738073"/>
                      <a:pt x="916722" y="734107"/>
                      <a:pt x="919702" y="731723"/>
                    </a:cubicBezTo>
                    <a:cubicBezTo>
                      <a:pt x="935096" y="719408"/>
                      <a:pt x="925475" y="739805"/>
                      <a:pt x="932402" y="719023"/>
                    </a:cubicBezTo>
                    <a:cubicBezTo>
                      <a:pt x="930495" y="711397"/>
                      <a:pt x="929729" y="702280"/>
                      <a:pt x="922877" y="696798"/>
                    </a:cubicBezTo>
                    <a:cubicBezTo>
                      <a:pt x="920264" y="694707"/>
                      <a:pt x="916527" y="694681"/>
                      <a:pt x="913352" y="693623"/>
                    </a:cubicBezTo>
                    <a:cubicBezTo>
                      <a:pt x="919702" y="689390"/>
                      <a:pt x="927006" y="686319"/>
                      <a:pt x="932402" y="680923"/>
                    </a:cubicBezTo>
                    <a:cubicBezTo>
                      <a:pt x="940620" y="672705"/>
                      <a:pt x="949584" y="662496"/>
                      <a:pt x="960977" y="658698"/>
                    </a:cubicBezTo>
                    <a:cubicBezTo>
                      <a:pt x="964152" y="657640"/>
                      <a:pt x="967576" y="657148"/>
                      <a:pt x="970502" y="655523"/>
                    </a:cubicBezTo>
                    <a:cubicBezTo>
                      <a:pt x="977173" y="651817"/>
                      <a:pt x="982312" y="645236"/>
                      <a:pt x="989552" y="642823"/>
                    </a:cubicBezTo>
                    <a:cubicBezTo>
                      <a:pt x="992727" y="641765"/>
                      <a:pt x="996151" y="641273"/>
                      <a:pt x="999077" y="639648"/>
                    </a:cubicBezTo>
                    <a:cubicBezTo>
                      <a:pt x="1005748" y="635942"/>
                      <a:pt x="1010887" y="629361"/>
                      <a:pt x="1018127" y="626948"/>
                    </a:cubicBezTo>
                    <a:cubicBezTo>
                      <a:pt x="1027981" y="623663"/>
                      <a:pt x="1030544" y="623308"/>
                      <a:pt x="1040352" y="617423"/>
                    </a:cubicBezTo>
                    <a:cubicBezTo>
                      <a:pt x="1046896" y="613496"/>
                      <a:pt x="1052162" y="607136"/>
                      <a:pt x="1059402" y="604723"/>
                    </a:cubicBezTo>
                    <a:lnTo>
                      <a:pt x="1078452" y="598373"/>
                    </a:lnTo>
                    <a:cubicBezTo>
                      <a:pt x="1080569" y="595198"/>
                      <a:pt x="1082104" y="591546"/>
                      <a:pt x="1084802" y="588848"/>
                    </a:cubicBezTo>
                    <a:cubicBezTo>
                      <a:pt x="1090957" y="582693"/>
                      <a:pt x="1096105" y="581905"/>
                      <a:pt x="1103852" y="579323"/>
                    </a:cubicBezTo>
                    <a:cubicBezTo>
                      <a:pt x="1124991" y="558184"/>
                      <a:pt x="1102225" y="578110"/>
                      <a:pt x="1122902" y="566623"/>
                    </a:cubicBezTo>
                    <a:cubicBezTo>
                      <a:pt x="1129573" y="562917"/>
                      <a:pt x="1135602" y="558156"/>
                      <a:pt x="1141952" y="553923"/>
                    </a:cubicBezTo>
                    <a:cubicBezTo>
                      <a:pt x="1145127" y="551806"/>
                      <a:pt x="1147857" y="548780"/>
                      <a:pt x="1151477" y="547573"/>
                    </a:cubicBezTo>
                    <a:cubicBezTo>
                      <a:pt x="1200624" y="531191"/>
                      <a:pt x="1149863" y="549967"/>
                      <a:pt x="1180052" y="534873"/>
                    </a:cubicBezTo>
                    <a:cubicBezTo>
                      <a:pt x="1185387" y="532205"/>
                      <a:pt x="1197191" y="530049"/>
                      <a:pt x="1202277" y="528523"/>
                    </a:cubicBezTo>
                    <a:cubicBezTo>
                      <a:pt x="1208688" y="526600"/>
                      <a:pt x="1215758" y="525886"/>
                      <a:pt x="1221327" y="522173"/>
                    </a:cubicBezTo>
                    <a:cubicBezTo>
                      <a:pt x="1230693" y="515929"/>
                      <a:pt x="1232737" y="515465"/>
                      <a:pt x="1240377" y="506298"/>
                    </a:cubicBezTo>
                    <a:cubicBezTo>
                      <a:pt x="1262479" y="479776"/>
                      <a:pt x="1228425" y="515075"/>
                      <a:pt x="1256252" y="487248"/>
                    </a:cubicBezTo>
                    <a:cubicBezTo>
                      <a:pt x="1257310" y="484073"/>
                      <a:pt x="1257336" y="480336"/>
                      <a:pt x="1259427" y="477723"/>
                    </a:cubicBezTo>
                    <a:cubicBezTo>
                      <a:pt x="1261811" y="474743"/>
                      <a:pt x="1266930" y="474609"/>
                      <a:pt x="1268952" y="471373"/>
                    </a:cubicBezTo>
                    <a:cubicBezTo>
                      <a:pt x="1272500" y="465697"/>
                      <a:pt x="1271589" y="457892"/>
                      <a:pt x="1275302" y="452323"/>
                    </a:cubicBezTo>
                    <a:lnTo>
                      <a:pt x="1288002" y="433273"/>
                    </a:lnTo>
                    <a:cubicBezTo>
                      <a:pt x="1284827" y="431156"/>
                      <a:pt x="1281175" y="429621"/>
                      <a:pt x="1278477" y="426923"/>
                    </a:cubicBezTo>
                    <a:cubicBezTo>
                      <a:pt x="1271527" y="419973"/>
                      <a:pt x="1267873" y="406732"/>
                      <a:pt x="1265777" y="398348"/>
                    </a:cubicBezTo>
                    <a:cubicBezTo>
                      <a:pt x="1264719" y="394115"/>
                      <a:pt x="1266822" y="386759"/>
                      <a:pt x="1262602" y="385648"/>
                    </a:cubicBezTo>
                    <a:cubicBezTo>
                      <a:pt x="1244151" y="380792"/>
                      <a:pt x="1224502" y="383531"/>
                      <a:pt x="1205452" y="382473"/>
                    </a:cubicBezTo>
                    <a:cubicBezTo>
                      <a:pt x="1198353" y="380698"/>
                      <a:pt x="1178340" y="376040"/>
                      <a:pt x="1173702" y="372948"/>
                    </a:cubicBezTo>
                    <a:cubicBezTo>
                      <a:pt x="1140753" y="350982"/>
                      <a:pt x="1191760" y="384418"/>
                      <a:pt x="1151477" y="360248"/>
                    </a:cubicBezTo>
                    <a:cubicBezTo>
                      <a:pt x="1144933" y="356321"/>
                      <a:pt x="1139667" y="349961"/>
                      <a:pt x="1132427" y="347548"/>
                    </a:cubicBezTo>
                    <a:cubicBezTo>
                      <a:pt x="1121186" y="343801"/>
                      <a:pt x="1121972" y="344562"/>
                      <a:pt x="1110202" y="338023"/>
                    </a:cubicBezTo>
                    <a:cubicBezTo>
                      <a:pt x="1104807" y="335026"/>
                      <a:pt x="1099198" y="332287"/>
                      <a:pt x="1094327" y="328498"/>
                    </a:cubicBezTo>
                    <a:cubicBezTo>
                      <a:pt x="1089601" y="324822"/>
                      <a:pt x="1086173" y="319694"/>
                      <a:pt x="1081627" y="315798"/>
                    </a:cubicBezTo>
                    <a:cubicBezTo>
                      <a:pt x="1078730" y="313315"/>
                      <a:pt x="1075033" y="311891"/>
                      <a:pt x="1072102" y="309448"/>
                    </a:cubicBezTo>
                    <a:cubicBezTo>
                      <a:pt x="1047656" y="289076"/>
                      <a:pt x="1076701" y="309339"/>
                      <a:pt x="1053052" y="293573"/>
                    </a:cubicBezTo>
                    <a:cubicBezTo>
                      <a:pt x="1046808" y="284207"/>
                      <a:pt x="1046344" y="282163"/>
                      <a:pt x="1037177" y="274523"/>
                    </a:cubicBezTo>
                    <a:cubicBezTo>
                      <a:pt x="1027907" y="266798"/>
                      <a:pt x="1017135" y="260831"/>
                      <a:pt x="1008602" y="252298"/>
                    </a:cubicBezTo>
                    <a:cubicBezTo>
                      <a:pt x="999422" y="243118"/>
                      <a:pt x="994831" y="237825"/>
                      <a:pt x="983202" y="230073"/>
                    </a:cubicBezTo>
                    <a:cubicBezTo>
                      <a:pt x="979264" y="227448"/>
                      <a:pt x="974611" y="226071"/>
                      <a:pt x="970502" y="223723"/>
                    </a:cubicBezTo>
                    <a:cubicBezTo>
                      <a:pt x="967189" y="221830"/>
                      <a:pt x="964082" y="219591"/>
                      <a:pt x="960977" y="217373"/>
                    </a:cubicBezTo>
                    <a:cubicBezTo>
                      <a:pt x="956671" y="214297"/>
                      <a:pt x="952612" y="210883"/>
                      <a:pt x="948277" y="207848"/>
                    </a:cubicBezTo>
                    <a:cubicBezTo>
                      <a:pt x="942025" y="203471"/>
                      <a:pt x="935251" y="199833"/>
                      <a:pt x="929227" y="195148"/>
                    </a:cubicBezTo>
                    <a:cubicBezTo>
                      <a:pt x="925683" y="192391"/>
                      <a:pt x="923601" y="187851"/>
                      <a:pt x="919702" y="185623"/>
                    </a:cubicBezTo>
                    <a:cubicBezTo>
                      <a:pt x="915913" y="183458"/>
                      <a:pt x="911054" y="184069"/>
                      <a:pt x="907002" y="182448"/>
                    </a:cubicBezTo>
                    <a:cubicBezTo>
                      <a:pt x="900410" y="179811"/>
                      <a:pt x="894040" y="176576"/>
                      <a:pt x="887952" y="172923"/>
                    </a:cubicBezTo>
                    <a:cubicBezTo>
                      <a:pt x="863925" y="158507"/>
                      <a:pt x="885743" y="166895"/>
                      <a:pt x="865727" y="160223"/>
                    </a:cubicBezTo>
                    <a:cubicBezTo>
                      <a:pt x="835018" y="137191"/>
                      <a:pt x="867744" y="159644"/>
                      <a:pt x="843502" y="147523"/>
                    </a:cubicBezTo>
                    <a:cubicBezTo>
                      <a:pt x="840089" y="145816"/>
                      <a:pt x="837273" y="143096"/>
                      <a:pt x="833977" y="141173"/>
                    </a:cubicBezTo>
                    <a:cubicBezTo>
                      <a:pt x="824565" y="135683"/>
                      <a:pt x="815276" y="129906"/>
                      <a:pt x="805402" y="125298"/>
                    </a:cubicBezTo>
                    <a:cubicBezTo>
                      <a:pt x="799336" y="122467"/>
                      <a:pt x="791921" y="122661"/>
                      <a:pt x="786352" y="118948"/>
                    </a:cubicBezTo>
                    <a:cubicBezTo>
                      <a:pt x="783177" y="116831"/>
                      <a:pt x="780240" y="114305"/>
                      <a:pt x="776827" y="112598"/>
                    </a:cubicBezTo>
                    <a:cubicBezTo>
                      <a:pt x="750550" y="99460"/>
                      <a:pt x="787636" y="122893"/>
                      <a:pt x="754602" y="103073"/>
                    </a:cubicBezTo>
                    <a:cubicBezTo>
                      <a:pt x="748058" y="99146"/>
                      <a:pt x="735552" y="90373"/>
                      <a:pt x="735552" y="90373"/>
                    </a:cubicBezTo>
                    <a:cubicBezTo>
                      <a:pt x="720587" y="67925"/>
                      <a:pt x="740131" y="94952"/>
                      <a:pt x="716502" y="71323"/>
                    </a:cubicBezTo>
                    <a:cubicBezTo>
                      <a:pt x="713804" y="68625"/>
                      <a:pt x="713024" y="64311"/>
                      <a:pt x="710152" y="61798"/>
                    </a:cubicBezTo>
                    <a:cubicBezTo>
                      <a:pt x="704409" y="56772"/>
                      <a:pt x="697452" y="53331"/>
                      <a:pt x="691102" y="49098"/>
                    </a:cubicBezTo>
                    <a:cubicBezTo>
                      <a:pt x="687927" y="46981"/>
                      <a:pt x="685279" y="43673"/>
                      <a:pt x="681577" y="42748"/>
                    </a:cubicBezTo>
                    <a:cubicBezTo>
                      <a:pt x="677344" y="41690"/>
                      <a:pt x="672963" y="41105"/>
                      <a:pt x="668877" y="39573"/>
                    </a:cubicBezTo>
                    <a:cubicBezTo>
                      <a:pt x="664445" y="37911"/>
                      <a:pt x="660502" y="35145"/>
                      <a:pt x="656177" y="33223"/>
                    </a:cubicBezTo>
                    <a:cubicBezTo>
                      <a:pt x="650969" y="30908"/>
                      <a:pt x="645638" y="28874"/>
                      <a:pt x="640302" y="26873"/>
                    </a:cubicBezTo>
                    <a:cubicBezTo>
                      <a:pt x="630958" y="23369"/>
                      <a:pt x="611962" y="18171"/>
                      <a:pt x="605377" y="17348"/>
                    </a:cubicBezTo>
                    <a:lnTo>
                      <a:pt x="579977" y="14173"/>
                    </a:lnTo>
                    <a:cubicBezTo>
                      <a:pt x="572569" y="12056"/>
                      <a:pt x="565252" y="9588"/>
                      <a:pt x="557752" y="7823"/>
                    </a:cubicBezTo>
                    <a:cubicBezTo>
                      <a:pt x="547246" y="5351"/>
                      <a:pt x="526002" y="1473"/>
                      <a:pt x="526002" y="1473"/>
                    </a:cubicBezTo>
                    <a:cubicBezTo>
                      <a:pt x="514360" y="2531"/>
                      <a:pt x="498685" y="-4227"/>
                      <a:pt x="491077" y="4648"/>
                    </a:cubicBezTo>
                    <a:cubicBezTo>
                      <a:pt x="482097" y="15125"/>
                      <a:pt x="490745" y="32420"/>
                      <a:pt x="487902" y="45923"/>
                    </a:cubicBezTo>
                    <a:cubicBezTo>
                      <a:pt x="486439" y="52870"/>
                      <a:pt x="482315" y="59066"/>
                      <a:pt x="478377" y="64973"/>
                    </a:cubicBezTo>
                    <a:cubicBezTo>
                      <a:pt x="475886" y="68709"/>
                      <a:pt x="471727" y="71049"/>
                      <a:pt x="468852" y="74498"/>
                    </a:cubicBezTo>
                    <a:cubicBezTo>
                      <a:pt x="453854" y="92496"/>
                      <a:pt x="471679" y="74985"/>
                      <a:pt x="456152" y="96723"/>
                    </a:cubicBezTo>
                    <a:cubicBezTo>
                      <a:pt x="453542" y="100377"/>
                      <a:pt x="449502" y="102799"/>
                      <a:pt x="446627" y="106248"/>
                    </a:cubicBezTo>
                    <a:cubicBezTo>
                      <a:pt x="444184" y="109179"/>
                      <a:pt x="442495" y="112668"/>
                      <a:pt x="440277" y="115773"/>
                    </a:cubicBezTo>
                    <a:cubicBezTo>
                      <a:pt x="437880" y="119129"/>
                      <a:pt x="426896" y="133010"/>
                      <a:pt x="424402" y="137998"/>
                    </a:cubicBezTo>
                    <a:cubicBezTo>
                      <a:pt x="422905" y="140991"/>
                      <a:pt x="422402" y="144389"/>
                      <a:pt x="421227" y="147523"/>
                    </a:cubicBezTo>
                    <a:cubicBezTo>
                      <a:pt x="419226" y="152859"/>
                      <a:pt x="417192" y="158190"/>
                      <a:pt x="414877" y="163398"/>
                    </a:cubicBezTo>
                    <a:cubicBezTo>
                      <a:pt x="412955" y="167723"/>
                      <a:pt x="410189" y="171666"/>
                      <a:pt x="408527" y="176098"/>
                    </a:cubicBezTo>
                    <a:cubicBezTo>
                      <a:pt x="406995" y="180184"/>
                      <a:pt x="406606" y="184618"/>
                      <a:pt x="405352" y="188798"/>
                    </a:cubicBezTo>
                    <a:cubicBezTo>
                      <a:pt x="403429" y="195209"/>
                      <a:pt x="401119" y="201498"/>
                      <a:pt x="399002" y="207848"/>
                    </a:cubicBezTo>
                    <a:cubicBezTo>
                      <a:pt x="397944" y="211023"/>
                      <a:pt x="397683" y="214588"/>
                      <a:pt x="395827" y="217373"/>
                    </a:cubicBezTo>
                    <a:cubicBezTo>
                      <a:pt x="380636" y="240159"/>
                      <a:pt x="388523" y="231027"/>
                      <a:pt x="373602" y="245948"/>
                    </a:cubicBezTo>
                    <a:cubicBezTo>
                      <a:pt x="361897" y="281062"/>
                      <a:pt x="367252" y="258305"/>
                      <a:pt x="364077" y="299923"/>
                    </a:cubicBezTo>
                    <a:close/>
                  </a:path>
                </a:pathLst>
              </a:custGeom>
              <a:solidFill>
                <a:srgbClr val="C00000"/>
              </a:solidFill>
              <a:ln w="254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0" name="Freeform 10">
                <a:extLst>
                  <a:ext uri="{FF2B5EF4-FFF2-40B4-BE49-F238E27FC236}">
                    <a16:creationId xmlns:a16="http://schemas.microsoft.com/office/drawing/2014/main" id="{73805DB3-3E4F-4A9D-B5A6-A0A36D110A03}"/>
                  </a:ext>
                </a:extLst>
              </p:cNvPr>
              <p:cNvSpPr/>
              <p:nvPr/>
            </p:nvSpPr>
            <p:spPr>
              <a:xfrm>
                <a:off x="7995405" y="2322817"/>
                <a:ext cx="676055" cy="656480"/>
              </a:xfrm>
              <a:custGeom>
                <a:avLst/>
                <a:gdLst>
                  <a:gd name="connsiteX0" fmla="*/ 1203325 w 1204185"/>
                  <a:gd name="connsiteY0" fmla="*/ 15875 h 1463029"/>
                  <a:gd name="connsiteX1" fmla="*/ 1200150 w 1204185"/>
                  <a:gd name="connsiteY1" fmla="*/ 101600 h 1463029"/>
                  <a:gd name="connsiteX2" fmla="*/ 1193800 w 1204185"/>
                  <a:gd name="connsiteY2" fmla="*/ 161925 h 1463029"/>
                  <a:gd name="connsiteX3" fmla="*/ 1187450 w 1204185"/>
                  <a:gd name="connsiteY3" fmla="*/ 209550 h 1463029"/>
                  <a:gd name="connsiteX4" fmla="*/ 1181100 w 1204185"/>
                  <a:gd name="connsiteY4" fmla="*/ 225425 h 1463029"/>
                  <a:gd name="connsiteX5" fmla="*/ 1177925 w 1204185"/>
                  <a:gd name="connsiteY5" fmla="*/ 234950 h 1463029"/>
                  <a:gd name="connsiteX6" fmla="*/ 1174750 w 1204185"/>
                  <a:gd name="connsiteY6" fmla="*/ 247650 h 1463029"/>
                  <a:gd name="connsiteX7" fmla="*/ 1168400 w 1204185"/>
                  <a:gd name="connsiteY7" fmla="*/ 260350 h 1463029"/>
                  <a:gd name="connsiteX8" fmla="*/ 1165225 w 1204185"/>
                  <a:gd name="connsiteY8" fmla="*/ 276225 h 1463029"/>
                  <a:gd name="connsiteX9" fmla="*/ 1162050 w 1204185"/>
                  <a:gd name="connsiteY9" fmla="*/ 285750 h 1463029"/>
                  <a:gd name="connsiteX10" fmla="*/ 1158875 w 1204185"/>
                  <a:gd name="connsiteY10" fmla="*/ 301625 h 1463029"/>
                  <a:gd name="connsiteX11" fmla="*/ 1152525 w 1204185"/>
                  <a:gd name="connsiteY11" fmla="*/ 327025 h 1463029"/>
                  <a:gd name="connsiteX12" fmla="*/ 1149350 w 1204185"/>
                  <a:gd name="connsiteY12" fmla="*/ 358775 h 1463029"/>
                  <a:gd name="connsiteX13" fmla="*/ 1139825 w 1204185"/>
                  <a:gd name="connsiteY13" fmla="*/ 390525 h 1463029"/>
                  <a:gd name="connsiteX14" fmla="*/ 1136650 w 1204185"/>
                  <a:gd name="connsiteY14" fmla="*/ 400050 h 1463029"/>
                  <a:gd name="connsiteX15" fmla="*/ 1127125 w 1204185"/>
                  <a:gd name="connsiteY15" fmla="*/ 419100 h 1463029"/>
                  <a:gd name="connsiteX16" fmla="*/ 1120775 w 1204185"/>
                  <a:gd name="connsiteY16" fmla="*/ 466725 h 1463029"/>
                  <a:gd name="connsiteX17" fmla="*/ 1117600 w 1204185"/>
                  <a:gd name="connsiteY17" fmla="*/ 476250 h 1463029"/>
                  <a:gd name="connsiteX18" fmla="*/ 1104900 w 1204185"/>
                  <a:gd name="connsiteY18" fmla="*/ 479425 h 1463029"/>
                  <a:gd name="connsiteX19" fmla="*/ 1076325 w 1204185"/>
                  <a:gd name="connsiteY19" fmla="*/ 492125 h 1463029"/>
                  <a:gd name="connsiteX20" fmla="*/ 1041400 w 1204185"/>
                  <a:gd name="connsiteY20" fmla="*/ 501650 h 1463029"/>
                  <a:gd name="connsiteX21" fmla="*/ 1031875 w 1204185"/>
                  <a:gd name="connsiteY21" fmla="*/ 508000 h 1463029"/>
                  <a:gd name="connsiteX22" fmla="*/ 1000125 w 1204185"/>
                  <a:gd name="connsiteY22" fmla="*/ 517525 h 1463029"/>
                  <a:gd name="connsiteX23" fmla="*/ 981075 w 1204185"/>
                  <a:gd name="connsiteY23" fmla="*/ 527050 h 1463029"/>
                  <a:gd name="connsiteX24" fmla="*/ 949325 w 1204185"/>
                  <a:gd name="connsiteY24" fmla="*/ 536575 h 1463029"/>
                  <a:gd name="connsiteX25" fmla="*/ 930275 w 1204185"/>
                  <a:gd name="connsiteY25" fmla="*/ 546100 h 1463029"/>
                  <a:gd name="connsiteX26" fmla="*/ 920750 w 1204185"/>
                  <a:gd name="connsiteY26" fmla="*/ 552450 h 1463029"/>
                  <a:gd name="connsiteX27" fmla="*/ 873125 w 1204185"/>
                  <a:gd name="connsiteY27" fmla="*/ 555625 h 1463029"/>
                  <a:gd name="connsiteX28" fmla="*/ 762000 w 1204185"/>
                  <a:gd name="connsiteY28" fmla="*/ 561975 h 1463029"/>
                  <a:gd name="connsiteX29" fmla="*/ 717550 w 1204185"/>
                  <a:gd name="connsiteY29" fmla="*/ 565150 h 1463029"/>
                  <a:gd name="connsiteX30" fmla="*/ 708025 w 1204185"/>
                  <a:gd name="connsiteY30" fmla="*/ 571500 h 1463029"/>
                  <a:gd name="connsiteX31" fmla="*/ 704850 w 1204185"/>
                  <a:gd name="connsiteY31" fmla="*/ 733425 h 1463029"/>
                  <a:gd name="connsiteX32" fmla="*/ 701675 w 1204185"/>
                  <a:gd name="connsiteY32" fmla="*/ 746125 h 1463029"/>
                  <a:gd name="connsiteX33" fmla="*/ 698500 w 1204185"/>
                  <a:gd name="connsiteY33" fmla="*/ 762000 h 1463029"/>
                  <a:gd name="connsiteX34" fmla="*/ 695325 w 1204185"/>
                  <a:gd name="connsiteY34" fmla="*/ 771525 h 1463029"/>
                  <a:gd name="connsiteX35" fmla="*/ 692150 w 1204185"/>
                  <a:gd name="connsiteY35" fmla="*/ 790575 h 1463029"/>
                  <a:gd name="connsiteX36" fmla="*/ 688975 w 1204185"/>
                  <a:gd name="connsiteY36" fmla="*/ 838200 h 1463029"/>
                  <a:gd name="connsiteX37" fmla="*/ 685800 w 1204185"/>
                  <a:gd name="connsiteY37" fmla="*/ 847725 h 1463029"/>
                  <a:gd name="connsiteX38" fmla="*/ 682625 w 1204185"/>
                  <a:gd name="connsiteY38" fmla="*/ 863600 h 1463029"/>
                  <a:gd name="connsiteX39" fmla="*/ 679450 w 1204185"/>
                  <a:gd name="connsiteY39" fmla="*/ 873125 h 1463029"/>
                  <a:gd name="connsiteX40" fmla="*/ 673100 w 1204185"/>
                  <a:gd name="connsiteY40" fmla="*/ 911225 h 1463029"/>
                  <a:gd name="connsiteX41" fmla="*/ 669925 w 1204185"/>
                  <a:gd name="connsiteY41" fmla="*/ 933450 h 1463029"/>
                  <a:gd name="connsiteX42" fmla="*/ 663575 w 1204185"/>
                  <a:gd name="connsiteY42" fmla="*/ 990600 h 1463029"/>
                  <a:gd name="connsiteX43" fmla="*/ 666750 w 1204185"/>
                  <a:gd name="connsiteY43" fmla="*/ 1016000 h 1463029"/>
                  <a:gd name="connsiteX44" fmla="*/ 704850 w 1204185"/>
                  <a:gd name="connsiteY44" fmla="*/ 1009650 h 1463029"/>
                  <a:gd name="connsiteX45" fmla="*/ 714375 w 1204185"/>
                  <a:gd name="connsiteY45" fmla="*/ 1012825 h 1463029"/>
                  <a:gd name="connsiteX46" fmla="*/ 720725 w 1204185"/>
                  <a:gd name="connsiteY46" fmla="*/ 1035050 h 1463029"/>
                  <a:gd name="connsiteX47" fmla="*/ 727075 w 1204185"/>
                  <a:gd name="connsiteY47" fmla="*/ 1054100 h 1463029"/>
                  <a:gd name="connsiteX48" fmla="*/ 733425 w 1204185"/>
                  <a:gd name="connsiteY48" fmla="*/ 1073150 h 1463029"/>
                  <a:gd name="connsiteX49" fmla="*/ 736600 w 1204185"/>
                  <a:gd name="connsiteY49" fmla="*/ 1082675 h 1463029"/>
                  <a:gd name="connsiteX50" fmla="*/ 739775 w 1204185"/>
                  <a:gd name="connsiteY50" fmla="*/ 1092200 h 1463029"/>
                  <a:gd name="connsiteX51" fmla="*/ 752475 w 1204185"/>
                  <a:gd name="connsiteY51" fmla="*/ 1111250 h 1463029"/>
                  <a:gd name="connsiteX52" fmla="*/ 758825 w 1204185"/>
                  <a:gd name="connsiteY52" fmla="*/ 1120775 h 1463029"/>
                  <a:gd name="connsiteX53" fmla="*/ 762000 w 1204185"/>
                  <a:gd name="connsiteY53" fmla="*/ 1130300 h 1463029"/>
                  <a:gd name="connsiteX54" fmla="*/ 774700 w 1204185"/>
                  <a:gd name="connsiteY54" fmla="*/ 1149350 h 1463029"/>
                  <a:gd name="connsiteX55" fmla="*/ 762000 w 1204185"/>
                  <a:gd name="connsiteY55" fmla="*/ 1168400 h 1463029"/>
                  <a:gd name="connsiteX56" fmla="*/ 749300 w 1204185"/>
                  <a:gd name="connsiteY56" fmla="*/ 1187450 h 1463029"/>
                  <a:gd name="connsiteX57" fmla="*/ 742950 w 1204185"/>
                  <a:gd name="connsiteY57" fmla="*/ 1196975 h 1463029"/>
                  <a:gd name="connsiteX58" fmla="*/ 733425 w 1204185"/>
                  <a:gd name="connsiteY58" fmla="*/ 1203325 h 1463029"/>
                  <a:gd name="connsiteX59" fmla="*/ 720725 w 1204185"/>
                  <a:gd name="connsiteY59" fmla="*/ 1231900 h 1463029"/>
                  <a:gd name="connsiteX60" fmla="*/ 711200 w 1204185"/>
                  <a:gd name="connsiteY60" fmla="*/ 1238250 h 1463029"/>
                  <a:gd name="connsiteX61" fmla="*/ 698500 w 1204185"/>
                  <a:gd name="connsiteY61" fmla="*/ 1270000 h 1463029"/>
                  <a:gd name="connsiteX62" fmla="*/ 695325 w 1204185"/>
                  <a:gd name="connsiteY62" fmla="*/ 1279525 h 1463029"/>
                  <a:gd name="connsiteX63" fmla="*/ 688975 w 1204185"/>
                  <a:gd name="connsiteY63" fmla="*/ 1289050 h 1463029"/>
                  <a:gd name="connsiteX64" fmla="*/ 682625 w 1204185"/>
                  <a:gd name="connsiteY64" fmla="*/ 1308100 h 1463029"/>
                  <a:gd name="connsiteX65" fmla="*/ 679450 w 1204185"/>
                  <a:gd name="connsiteY65" fmla="*/ 1317625 h 1463029"/>
                  <a:gd name="connsiteX66" fmla="*/ 676275 w 1204185"/>
                  <a:gd name="connsiteY66" fmla="*/ 1327150 h 1463029"/>
                  <a:gd name="connsiteX67" fmla="*/ 669925 w 1204185"/>
                  <a:gd name="connsiteY67" fmla="*/ 1336675 h 1463029"/>
                  <a:gd name="connsiteX68" fmla="*/ 650875 w 1204185"/>
                  <a:gd name="connsiteY68" fmla="*/ 1349375 h 1463029"/>
                  <a:gd name="connsiteX69" fmla="*/ 638175 w 1204185"/>
                  <a:gd name="connsiteY69" fmla="*/ 1368425 h 1463029"/>
                  <a:gd name="connsiteX70" fmla="*/ 631825 w 1204185"/>
                  <a:gd name="connsiteY70" fmla="*/ 1377950 h 1463029"/>
                  <a:gd name="connsiteX71" fmla="*/ 622300 w 1204185"/>
                  <a:gd name="connsiteY71" fmla="*/ 1384300 h 1463029"/>
                  <a:gd name="connsiteX72" fmla="*/ 612775 w 1204185"/>
                  <a:gd name="connsiteY72" fmla="*/ 1403350 h 1463029"/>
                  <a:gd name="connsiteX73" fmla="*/ 603250 w 1204185"/>
                  <a:gd name="connsiteY73" fmla="*/ 1406525 h 1463029"/>
                  <a:gd name="connsiteX74" fmla="*/ 593725 w 1204185"/>
                  <a:gd name="connsiteY74" fmla="*/ 1412875 h 1463029"/>
                  <a:gd name="connsiteX75" fmla="*/ 574675 w 1204185"/>
                  <a:gd name="connsiteY75" fmla="*/ 1419225 h 1463029"/>
                  <a:gd name="connsiteX76" fmla="*/ 555625 w 1204185"/>
                  <a:gd name="connsiteY76" fmla="*/ 1425575 h 1463029"/>
                  <a:gd name="connsiteX77" fmla="*/ 536575 w 1204185"/>
                  <a:gd name="connsiteY77" fmla="*/ 1431925 h 1463029"/>
                  <a:gd name="connsiteX78" fmla="*/ 527050 w 1204185"/>
                  <a:gd name="connsiteY78" fmla="*/ 1435100 h 1463029"/>
                  <a:gd name="connsiteX79" fmla="*/ 450850 w 1204185"/>
                  <a:gd name="connsiteY79" fmla="*/ 1441450 h 1463029"/>
                  <a:gd name="connsiteX80" fmla="*/ 434975 w 1204185"/>
                  <a:gd name="connsiteY80" fmla="*/ 1444625 h 1463029"/>
                  <a:gd name="connsiteX81" fmla="*/ 415925 w 1204185"/>
                  <a:gd name="connsiteY81" fmla="*/ 1447800 h 1463029"/>
                  <a:gd name="connsiteX82" fmla="*/ 387350 w 1204185"/>
                  <a:gd name="connsiteY82" fmla="*/ 1450975 h 1463029"/>
                  <a:gd name="connsiteX83" fmla="*/ 365125 w 1204185"/>
                  <a:gd name="connsiteY83" fmla="*/ 1454150 h 1463029"/>
                  <a:gd name="connsiteX84" fmla="*/ 346075 w 1204185"/>
                  <a:gd name="connsiteY84" fmla="*/ 1457325 h 1463029"/>
                  <a:gd name="connsiteX85" fmla="*/ 307975 w 1204185"/>
                  <a:gd name="connsiteY85" fmla="*/ 1460500 h 1463029"/>
                  <a:gd name="connsiteX86" fmla="*/ 250825 w 1204185"/>
                  <a:gd name="connsiteY86" fmla="*/ 1457325 h 1463029"/>
                  <a:gd name="connsiteX87" fmla="*/ 247650 w 1204185"/>
                  <a:gd name="connsiteY87" fmla="*/ 1416050 h 1463029"/>
                  <a:gd name="connsiteX88" fmla="*/ 244475 w 1204185"/>
                  <a:gd name="connsiteY88" fmla="*/ 1400175 h 1463029"/>
                  <a:gd name="connsiteX89" fmla="*/ 234950 w 1204185"/>
                  <a:gd name="connsiteY89" fmla="*/ 1368425 h 1463029"/>
                  <a:gd name="connsiteX90" fmla="*/ 231775 w 1204185"/>
                  <a:gd name="connsiteY90" fmla="*/ 1358900 h 1463029"/>
                  <a:gd name="connsiteX91" fmla="*/ 228600 w 1204185"/>
                  <a:gd name="connsiteY91" fmla="*/ 1349375 h 1463029"/>
                  <a:gd name="connsiteX92" fmla="*/ 222250 w 1204185"/>
                  <a:gd name="connsiteY92" fmla="*/ 1317625 h 1463029"/>
                  <a:gd name="connsiteX93" fmla="*/ 219075 w 1204185"/>
                  <a:gd name="connsiteY93" fmla="*/ 1273175 h 1463029"/>
                  <a:gd name="connsiteX94" fmla="*/ 215900 w 1204185"/>
                  <a:gd name="connsiteY94" fmla="*/ 1257300 h 1463029"/>
                  <a:gd name="connsiteX95" fmla="*/ 219075 w 1204185"/>
                  <a:gd name="connsiteY95" fmla="*/ 1143000 h 1463029"/>
                  <a:gd name="connsiteX96" fmla="*/ 225425 w 1204185"/>
                  <a:gd name="connsiteY96" fmla="*/ 1123950 h 1463029"/>
                  <a:gd name="connsiteX97" fmla="*/ 228600 w 1204185"/>
                  <a:gd name="connsiteY97" fmla="*/ 1114425 h 1463029"/>
                  <a:gd name="connsiteX98" fmla="*/ 231775 w 1204185"/>
                  <a:gd name="connsiteY98" fmla="*/ 1104900 h 1463029"/>
                  <a:gd name="connsiteX99" fmla="*/ 238125 w 1204185"/>
                  <a:gd name="connsiteY99" fmla="*/ 1095375 h 1463029"/>
                  <a:gd name="connsiteX100" fmla="*/ 247650 w 1204185"/>
                  <a:gd name="connsiteY100" fmla="*/ 1076325 h 1463029"/>
                  <a:gd name="connsiteX101" fmla="*/ 257175 w 1204185"/>
                  <a:gd name="connsiteY101" fmla="*/ 1066800 h 1463029"/>
                  <a:gd name="connsiteX102" fmla="*/ 276225 w 1204185"/>
                  <a:gd name="connsiteY102" fmla="*/ 1050925 h 1463029"/>
                  <a:gd name="connsiteX103" fmla="*/ 288925 w 1204185"/>
                  <a:gd name="connsiteY103" fmla="*/ 1031875 h 1463029"/>
                  <a:gd name="connsiteX104" fmla="*/ 298450 w 1204185"/>
                  <a:gd name="connsiteY104" fmla="*/ 1012825 h 1463029"/>
                  <a:gd name="connsiteX105" fmla="*/ 263525 w 1204185"/>
                  <a:gd name="connsiteY105" fmla="*/ 1006475 h 1463029"/>
                  <a:gd name="connsiteX106" fmla="*/ 244475 w 1204185"/>
                  <a:gd name="connsiteY106" fmla="*/ 1003300 h 1463029"/>
                  <a:gd name="connsiteX107" fmla="*/ 234950 w 1204185"/>
                  <a:gd name="connsiteY107" fmla="*/ 1000125 h 1463029"/>
                  <a:gd name="connsiteX108" fmla="*/ 215900 w 1204185"/>
                  <a:gd name="connsiteY108" fmla="*/ 996950 h 1463029"/>
                  <a:gd name="connsiteX109" fmla="*/ 196850 w 1204185"/>
                  <a:gd name="connsiteY109" fmla="*/ 990600 h 1463029"/>
                  <a:gd name="connsiteX110" fmla="*/ 187325 w 1204185"/>
                  <a:gd name="connsiteY110" fmla="*/ 987425 h 1463029"/>
                  <a:gd name="connsiteX111" fmla="*/ 177800 w 1204185"/>
                  <a:gd name="connsiteY111" fmla="*/ 984250 h 1463029"/>
                  <a:gd name="connsiteX112" fmla="*/ 158750 w 1204185"/>
                  <a:gd name="connsiteY112" fmla="*/ 974725 h 1463029"/>
                  <a:gd name="connsiteX113" fmla="*/ 146050 w 1204185"/>
                  <a:gd name="connsiteY113" fmla="*/ 955675 h 1463029"/>
                  <a:gd name="connsiteX114" fmla="*/ 139700 w 1204185"/>
                  <a:gd name="connsiteY114" fmla="*/ 946150 h 1463029"/>
                  <a:gd name="connsiteX115" fmla="*/ 139700 w 1204185"/>
                  <a:gd name="connsiteY115" fmla="*/ 841375 h 1463029"/>
                  <a:gd name="connsiteX116" fmla="*/ 133350 w 1204185"/>
                  <a:gd name="connsiteY116" fmla="*/ 809625 h 1463029"/>
                  <a:gd name="connsiteX117" fmla="*/ 123825 w 1204185"/>
                  <a:gd name="connsiteY117" fmla="*/ 777875 h 1463029"/>
                  <a:gd name="connsiteX118" fmla="*/ 117475 w 1204185"/>
                  <a:gd name="connsiteY118" fmla="*/ 733425 h 1463029"/>
                  <a:gd name="connsiteX119" fmla="*/ 114300 w 1204185"/>
                  <a:gd name="connsiteY119" fmla="*/ 704850 h 1463029"/>
                  <a:gd name="connsiteX120" fmla="*/ 111125 w 1204185"/>
                  <a:gd name="connsiteY120" fmla="*/ 695325 h 1463029"/>
                  <a:gd name="connsiteX121" fmla="*/ 107950 w 1204185"/>
                  <a:gd name="connsiteY121" fmla="*/ 682625 h 1463029"/>
                  <a:gd name="connsiteX122" fmla="*/ 101600 w 1204185"/>
                  <a:gd name="connsiteY122" fmla="*/ 660400 h 1463029"/>
                  <a:gd name="connsiteX123" fmla="*/ 95250 w 1204185"/>
                  <a:gd name="connsiteY123" fmla="*/ 600075 h 1463029"/>
                  <a:gd name="connsiteX124" fmla="*/ 85725 w 1204185"/>
                  <a:gd name="connsiteY124" fmla="*/ 568325 h 1463029"/>
                  <a:gd name="connsiteX125" fmla="*/ 82550 w 1204185"/>
                  <a:gd name="connsiteY125" fmla="*/ 558800 h 1463029"/>
                  <a:gd name="connsiteX126" fmla="*/ 76200 w 1204185"/>
                  <a:gd name="connsiteY126" fmla="*/ 536575 h 1463029"/>
                  <a:gd name="connsiteX127" fmla="*/ 73025 w 1204185"/>
                  <a:gd name="connsiteY127" fmla="*/ 523875 h 1463029"/>
                  <a:gd name="connsiteX128" fmla="*/ 69850 w 1204185"/>
                  <a:gd name="connsiteY128" fmla="*/ 514350 h 1463029"/>
                  <a:gd name="connsiteX129" fmla="*/ 63500 w 1204185"/>
                  <a:gd name="connsiteY129" fmla="*/ 485775 h 1463029"/>
                  <a:gd name="connsiteX130" fmla="*/ 60325 w 1204185"/>
                  <a:gd name="connsiteY130" fmla="*/ 476250 h 1463029"/>
                  <a:gd name="connsiteX131" fmla="*/ 47625 w 1204185"/>
                  <a:gd name="connsiteY131" fmla="*/ 457200 h 1463029"/>
                  <a:gd name="connsiteX132" fmla="*/ 41275 w 1204185"/>
                  <a:gd name="connsiteY132" fmla="*/ 447675 h 1463029"/>
                  <a:gd name="connsiteX133" fmla="*/ 34925 w 1204185"/>
                  <a:gd name="connsiteY133" fmla="*/ 438150 h 1463029"/>
                  <a:gd name="connsiteX134" fmla="*/ 25400 w 1204185"/>
                  <a:gd name="connsiteY134" fmla="*/ 406400 h 1463029"/>
                  <a:gd name="connsiteX135" fmla="*/ 22225 w 1204185"/>
                  <a:gd name="connsiteY135" fmla="*/ 361950 h 1463029"/>
                  <a:gd name="connsiteX136" fmla="*/ 12700 w 1204185"/>
                  <a:gd name="connsiteY136" fmla="*/ 320675 h 1463029"/>
                  <a:gd name="connsiteX137" fmla="*/ 9525 w 1204185"/>
                  <a:gd name="connsiteY137" fmla="*/ 307975 h 1463029"/>
                  <a:gd name="connsiteX138" fmla="*/ 6350 w 1204185"/>
                  <a:gd name="connsiteY138" fmla="*/ 298450 h 1463029"/>
                  <a:gd name="connsiteX139" fmla="*/ 0 w 1204185"/>
                  <a:gd name="connsiteY139" fmla="*/ 273050 h 1463029"/>
                  <a:gd name="connsiteX140" fmla="*/ 19050 w 1204185"/>
                  <a:gd name="connsiteY140" fmla="*/ 263525 h 1463029"/>
                  <a:gd name="connsiteX141" fmla="*/ 38100 w 1204185"/>
                  <a:gd name="connsiteY141" fmla="*/ 254000 h 1463029"/>
                  <a:gd name="connsiteX142" fmla="*/ 38100 w 1204185"/>
                  <a:gd name="connsiteY142" fmla="*/ 187325 h 1463029"/>
                  <a:gd name="connsiteX143" fmla="*/ 63500 w 1204185"/>
                  <a:gd name="connsiteY143" fmla="*/ 174625 h 1463029"/>
                  <a:gd name="connsiteX144" fmla="*/ 98425 w 1204185"/>
                  <a:gd name="connsiteY144" fmla="*/ 149225 h 1463029"/>
                  <a:gd name="connsiteX145" fmla="*/ 127000 w 1204185"/>
                  <a:gd name="connsiteY145" fmla="*/ 133350 h 1463029"/>
                  <a:gd name="connsiteX146" fmla="*/ 146050 w 1204185"/>
                  <a:gd name="connsiteY146" fmla="*/ 120650 h 1463029"/>
                  <a:gd name="connsiteX147" fmla="*/ 165100 w 1204185"/>
                  <a:gd name="connsiteY147" fmla="*/ 107950 h 1463029"/>
                  <a:gd name="connsiteX148" fmla="*/ 174625 w 1204185"/>
                  <a:gd name="connsiteY148" fmla="*/ 104775 h 1463029"/>
                  <a:gd name="connsiteX149" fmla="*/ 203200 w 1204185"/>
                  <a:gd name="connsiteY149" fmla="*/ 88900 h 1463029"/>
                  <a:gd name="connsiteX150" fmla="*/ 222250 w 1204185"/>
                  <a:gd name="connsiteY150" fmla="*/ 73025 h 1463029"/>
                  <a:gd name="connsiteX151" fmla="*/ 231775 w 1204185"/>
                  <a:gd name="connsiteY151" fmla="*/ 63500 h 1463029"/>
                  <a:gd name="connsiteX152" fmla="*/ 250825 w 1204185"/>
                  <a:gd name="connsiteY152" fmla="*/ 50800 h 1463029"/>
                  <a:gd name="connsiteX153" fmla="*/ 260350 w 1204185"/>
                  <a:gd name="connsiteY153" fmla="*/ 57150 h 1463029"/>
                  <a:gd name="connsiteX154" fmla="*/ 266700 w 1204185"/>
                  <a:gd name="connsiteY154" fmla="*/ 66675 h 1463029"/>
                  <a:gd name="connsiteX155" fmla="*/ 276225 w 1204185"/>
                  <a:gd name="connsiteY155" fmla="*/ 69850 h 1463029"/>
                  <a:gd name="connsiteX156" fmla="*/ 285750 w 1204185"/>
                  <a:gd name="connsiteY156" fmla="*/ 63500 h 1463029"/>
                  <a:gd name="connsiteX157" fmla="*/ 301625 w 1204185"/>
                  <a:gd name="connsiteY157" fmla="*/ 47625 h 1463029"/>
                  <a:gd name="connsiteX158" fmla="*/ 311150 w 1204185"/>
                  <a:gd name="connsiteY158" fmla="*/ 28575 h 1463029"/>
                  <a:gd name="connsiteX159" fmla="*/ 307975 w 1204185"/>
                  <a:gd name="connsiteY159" fmla="*/ 19050 h 1463029"/>
                  <a:gd name="connsiteX160" fmla="*/ 311150 w 1204185"/>
                  <a:gd name="connsiteY160" fmla="*/ 9525 h 1463029"/>
                  <a:gd name="connsiteX161" fmla="*/ 320675 w 1204185"/>
                  <a:gd name="connsiteY161" fmla="*/ 6350 h 1463029"/>
                  <a:gd name="connsiteX162" fmla="*/ 330200 w 1204185"/>
                  <a:gd name="connsiteY162" fmla="*/ 0 h 1463029"/>
                  <a:gd name="connsiteX163" fmla="*/ 349250 w 1204185"/>
                  <a:gd name="connsiteY163" fmla="*/ 6350 h 1463029"/>
                  <a:gd name="connsiteX164" fmla="*/ 368300 w 1204185"/>
                  <a:gd name="connsiteY164" fmla="*/ 19050 h 1463029"/>
                  <a:gd name="connsiteX165" fmla="*/ 387350 w 1204185"/>
                  <a:gd name="connsiteY165" fmla="*/ 25400 h 1463029"/>
                  <a:gd name="connsiteX166" fmla="*/ 409575 w 1204185"/>
                  <a:gd name="connsiteY166" fmla="*/ 38100 h 1463029"/>
                  <a:gd name="connsiteX167" fmla="*/ 457200 w 1204185"/>
                  <a:gd name="connsiteY167" fmla="*/ 44450 h 1463029"/>
                  <a:gd name="connsiteX168" fmla="*/ 488950 w 1204185"/>
                  <a:gd name="connsiteY168" fmla="*/ 47625 h 1463029"/>
                  <a:gd name="connsiteX169" fmla="*/ 504825 w 1204185"/>
                  <a:gd name="connsiteY169" fmla="*/ 50800 h 1463029"/>
                  <a:gd name="connsiteX170" fmla="*/ 546100 w 1204185"/>
                  <a:gd name="connsiteY170" fmla="*/ 53975 h 1463029"/>
                  <a:gd name="connsiteX171" fmla="*/ 606425 w 1204185"/>
                  <a:gd name="connsiteY171" fmla="*/ 63500 h 1463029"/>
                  <a:gd name="connsiteX172" fmla="*/ 647700 w 1204185"/>
                  <a:gd name="connsiteY172" fmla="*/ 66675 h 1463029"/>
                  <a:gd name="connsiteX173" fmla="*/ 768350 w 1204185"/>
                  <a:gd name="connsiteY173" fmla="*/ 63500 h 1463029"/>
                  <a:gd name="connsiteX174" fmla="*/ 777875 w 1204185"/>
                  <a:gd name="connsiteY174" fmla="*/ 60325 h 1463029"/>
                  <a:gd name="connsiteX175" fmla="*/ 790575 w 1204185"/>
                  <a:gd name="connsiteY175" fmla="*/ 57150 h 1463029"/>
                  <a:gd name="connsiteX176" fmla="*/ 800100 w 1204185"/>
                  <a:gd name="connsiteY176" fmla="*/ 53975 h 1463029"/>
                  <a:gd name="connsiteX177" fmla="*/ 812800 w 1204185"/>
                  <a:gd name="connsiteY177" fmla="*/ 50800 h 1463029"/>
                  <a:gd name="connsiteX178" fmla="*/ 831850 w 1204185"/>
                  <a:gd name="connsiteY178" fmla="*/ 44450 h 1463029"/>
                  <a:gd name="connsiteX179" fmla="*/ 847725 w 1204185"/>
                  <a:gd name="connsiteY179" fmla="*/ 41275 h 1463029"/>
                  <a:gd name="connsiteX180" fmla="*/ 863600 w 1204185"/>
                  <a:gd name="connsiteY180" fmla="*/ 34925 h 1463029"/>
                  <a:gd name="connsiteX181" fmla="*/ 892175 w 1204185"/>
                  <a:gd name="connsiteY181" fmla="*/ 28575 h 1463029"/>
                  <a:gd name="connsiteX182" fmla="*/ 917575 w 1204185"/>
                  <a:gd name="connsiteY182" fmla="*/ 22225 h 1463029"/>
                  <a:gd name="connsiteX183" fmla="*/ 1095375 w 1204185"/>
                  <a:gd name="connsiteY183" fmla="*/ 15875 h 1463029"/>
                  <a:gd name="connsiteX184" fmla="*/ 1136650 w 1204185"/>
                  <a:gd name="connsiteY184" fmla="*/ 12700 h 1463029"/>
                  <a:gd name="connsiteX185" fmla="*/ 1158875 w 1204185"/>
                  <a:gd name="connsiteY185" fmla="*/ 9525 h 1463029"/>
                  <a:gd name="connsiteX186" fmla="*/ 1187450 w 1204185"/>
                  <a:gd name="connsiteY186" fmla="*/ 6350 h 1463029"/>
                  <a:gd name="connsiteX187" fmla="*/ 1203325 w 1204185"/>
                  <a:gd name="connsiteY187" fmla="*/ 9525 h 1463029"/>
                  <a:gd name="connsiteX188" fmla="*/ 1203325 w 1204185"/>
                  <a:gd name="connsiteY188" fmla="*/ 15875 h 1463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1204185" h="1463029">
                    <a:moveTo>
                      <a:pt x="1203325" y="15875"/>
                    </a:moveTo>
                    <a:cubicBezTo>
                      <a:pt x="1202796" y="31221"/>
                      <a:pt x="1201653" y="73045"/>
                      <a:pt x="1200150" y="101600"/>
                    </a:cubicBezTo>
                    <a:cubicBezTo>
                      <a:pt x="1198908" y="125190"/>
                      <a:pt x="1196450" y="139401"/>
                      <a:pt x="1193800" y="161925"/>
                    </a:cubicBezTo>
                    <a:cubicBezTo>
                      <a:pt x="1192926" y="169352"/>
                      <a:pt x="1190177" y="199550"/>
                      <a:pt x="1187450" y="209550"/>
                    </a:cubicBezTo>
                    <a:cubicBezTo>
                      <a:pt x="1185950" y="215048"/>
                      <a:pt x="1183101" y="220089"/>
                      <a:pt x="1181100" y="225425"/>
                    </a:cubicBezTo>
                    <a:cubicBezTo>
                      <a:pt x="1179925" y="228559"/>
                      <a:pt x="1178844" y="231732"/>
                      <a:pt x="1177925" y="234950"/>
                    </a:cubicBezTo>
                    <a:cubicBezTo>
                      <a:pt x="1176726" y="239146"/>
                      <a:pt x="1176282" y="243564"/>
                      <a:pt x="1174750" y="247650"/>
                    </a:cubicBezTo>
                    <a:cubicBezTo>
                      <a:pt x="1173088" y="252082"/>
                      <a:pt x="1170517" y="256117"/>
                      <a:pt x="1168400" y="260350"/>
                    </a:cubicBezTo>
                    <a:cubicBezTo>
                      <a:pt x="1167342" y="265642"/>
                      <a:pt x="1166534" y="270990"/>
                      <a:pt x="1165225" y="276225"/>
                    </a:cubicBezTo>
                    <a:cubicBezTo>
                      <a:pt x="1164413" y="279472"/>
                      <a:pt x="1162862" y="282503"/>
                      <a:pt x="1162050" y="285750"/>
                    </a:cubicBezTo>
                    <a:cubicBezTo>
                      <a:pt x="1160741" y="290985"/>
                      <a:pt x="1160088" y="296367"/>
                      <a:pt x="1158875" y="301625"/>
                    </a:cubicBezTo>
                    <a:cubicBezTo>
                      <a:pt x="1156913" y="310129"/>
                      <a:pt x="1152525" y="327025"/>
                      <a:pt x="1152525" y="327025"/>
                    </a:cubicBezTo>
                    <a:cubicBezTo>
                      <a:pt x="1151467" y="337608"/>
                      <a:pt x="1150854" y="348246"/>
                      <a:pt x="1149350" y="358775"/>
                    </a:cubicBezTo>
                    <a:cubicBezTo>
                      <a:pt x="1148150" y="367172"/>
                      <a:pt x="1142035" y="383896"/>
                      <a:pt x="1139825" y="390525"/>
                    </a:cubicBezTo>
                    <a:cubicBezTo>
                      <a:pt x="1138767" y="393700"/>
                      <a:pt x="1138506" y="397265"/>
                      <a:pt x="1136650" y="400050"/>
                    </a:cubicBezTo>
                    <a:cubicBezTo>
                      <a:pt x="1128444" y="412360"/>
                      <a:pt x="1131507" y="405955"/>
                      <a:pt x="1127125" y="419100"/>
                    </a:cubicBezTo>
                    <a:cubicBezTo>
                      <a:pt x="1125141" y="438938"/>
                      <a:pt x="1125159" y="449189"/>
                      <a:pt x="1120775" y="466725"/>
                    </a:cubicBezTo>
                    <a:cubicBezTo>
                      <a:pt x="1119963" y="469972"/>
                      <a:pt x="1120213" y="474159"/>
                      <a:pt x="1117600" y="476250"/>
                    </a:cubicBezTo>
                    <a:cubicBezTo>
                      <a:pt x="1114193" y="478976"/>
                      <a:pt x="1109133" y="478367"/>
                      <a:pt x="1104900" y="479425"/>
                    </a:cubicBezTo>
                    <a:cubicBezTo>
                      <a:pt x="1093498" y="487026"/>
                      <a:pt x="1092518" y="488886"/>
                      <a:pt x="1076325" y="492125"/>
                    </a:cubicBezTo>
                    <a:cubicBezTo>
                      <a:pt x="1067805" y="493829"/>
                      <a:pt x="1048306" y="497046"/>
                      <a:pt x="1041400" y="501650"/>
                    </a:cubicBezTo>
                    <a:cubicBezTo>
                      <a:pt x="1038225" y="503767"/>
                      <a:pt x="1035382" y="506497"/>
                      <a:pt x="1031875" y="508000"/>
                    </a:cubicBezTo>
                    <a:cubicBezTo>
                      <a:pt x="1019451" y="513325"/>
                      <a:pt x="1012930" y="508988"/>
                      <a:pt x="1000125" y="517525"/>
                    </a:cubicBezTo>
                    <a:cubicBezTo>
                      <a:pt x="989689" y="524482"/>
                      <a:pt x="992577" y="523764"/>
                      <a:pt x="981075" y="527050"/>
                    </a:cubicBezTo>
                    <a:cubicBezTo>
                      <a:pt x="973310" y="529269"/>
                      <a:pt x="954984" y="532802"/>
                      <a:pt x="949325" y="536575"/>
                    </a:cubicBezTo>
                    <a:cubicBezTo>
                      <a:pt x="922028" y="554773"/>
                      <a:pt x="956565" y="532955"/>
                      <a:pt x="930275" y="546100"/>
                    </a:cubicBezTo>
                    <a:cubicBezTo>
                      <a:pt x="926862" y="547807"/>
                      <a:pt x="924514" y="551823"/>
                      <a:pt x="920750" y="552450"/>
                    </a:cubicBezTo>
                    <a:cubicBezTo>
                      <a:pt x="905056" y="555066"/>
                      <a:pt x="889000" y="554567"/>
                      <a:pt x="873125" y="555625"/>
                    </a:cubicBezTo>
                    <a:cubicBezTo>
                      <a:pt x="821716" y="564193"/>
                      <a:pt x="870371" y="556935"/>
                      <a:pt x="762000" y="561975"/>
                    </a:cubicBezTo>
                    <a:cubicBezTo>
                      <a:pt x="747162" y="562665"/>
                      <a:pt x="732367" y="564092"/>
                      <a:pt x="717550" y="565150"/>
                    </a:cubicBezTo>
                    <a:cubicBezTo>
                      <a:pt x="714375" y="567267"/>
                      <a:pt x="708312" y="567695"/>
                      <a:pt x="708025" y="571500"/>
                    </a:cubicBezTo>
                    <a:cubicBezTo>
                      <a:pt x="703962" y="625332"/>
                      <a:pt x="706812" y="679475"/>
                      <a:pt x="704850" y="733425"/>
                    </a:cubicBezTo>
                    <a:cubicBezTo>
                      <a:pt x="704691" y="737786"/>
                      <a:pt x="702622" y="741865"/>
                      <a:pt x="701675" y="746125"/>
                    </a:cubicBezTo>
                    <a:cubicBezTo>
                      <a:pt x="700504" y="751393"/>
                      <a:pt x="699809" y="756765"/>
                      <a:pt x="698500" y="762000"/>
                    </a:cubicBezTo>
                    <a:cubicBezTo>
                      <a:pt x="697688" y="765247"/>
                      <a:pt x="696051" y="768258"/>
                      <a:pt x="695325" y="771525"/>
                    </a:cubicBezTo>
                    <a:cubicBezTo>
                      <a:pt x="693928" y="777809"/>
                      <a:pt x="693208" y="784225"/>
                      <a:pt x="692150" y="790575"/>
                    </a:cubicBezTo>
                    <a:cubicBezTo>
                      <a:pt x="691092" y="806450"/>
                      <a:pt x="690732" y="822387"/>
                      <a:pt x="688975" y="838200"/>
                    </a:cubicBezTo>
                    <a:cubicBezTo>
                      <a:pt x="688605" y="841526"/>
                      <a:pt x="686612" y="844478"/>
                      <a:pt x="685800" y="847725"/>
                    </a:cubicBezTo>
                    <a:cubicBezTo>
                      <a:pt x="684491" y="852960"/>
                      <a:pt x="683934" y="858365"/>
                      <a:pt x="682625" y="863600"/>
                    </a:cubicBezTo>
                    <a:cubicBezTo>
                      <a:pt x="681813" y="866847"/>
                      <a:pt x="680106" y="869843"/>
                      <a:pt x="679450" y="873125"/>
                    </a:cubicBezTo>
                    <a:cubicBezTo>
                      <a:pt x="676925" y="885750"/>
                      <a:pt x="674921" y="898479"/>
                      <a:pt x="673100" y="911225"/>
                    </a:cubicBezTo>
                    <a:cubicBezTo>
                      <a:pt x="672042" y="918633"/>
                      <a:pt x="670635" y="926000"/>
                      <a:pt x="669925" y="933450"/>
                    </a:cubicBezTo>
                    <a:cubicBezTo>
                      <a:pt x="664562" y="989761"/>
                      <a:pt x="670904" y="961284"/>
                      <a:pt x="663575" y="990600"/>
                    </a:cubicBezTo>
                    <a:cubicBezTo>
                      <a:pt x="664633" y="999067"/>
                      <a:pt x="659760" y="1011107"/>
                      <a:pt x="666750" y="1016000"/>
                    </a:cubicBezTo>
                    <a:cubicBezTo>
                      <a:pt x="673610" y="1020802"/>
                      <a:pt x="694978" y="1012941"/>
                      <a:pt x="704850" y="1009650"/>
                    </a:cubicBezTo>
                    <a:cubicBezTo>
                      <a:pt x="708025" y="1010708"/>
                      <a:pt x="712008" y="1010458"/>
                      <a:pt x="714375" y="1012825"/>
                    </a:cubicBezTo>
                    <a:cubicBezTo>
                      <a:pt x="715899" y="1014349"/>
                      <a:pt x="720690" y="1034932"/>
                      <a:pt x="720725" y="1035050"/>
                    </a:cubicBezTo>
                    <a:cubicBezTo>
                      <a:pt x="722648" y="1041461"/>
                      <a:pt x="724958" y="1047750"/>
                      <a:pt x="727075" y="1054100"/>
                    </a:cubicBezTo>
                    <a:lnTo>
                      <a:pt x="733425" y="1073150"/>
                    </a:lnTo>
                    <a:lnTo>
                      <a:pt x="736600" y="1082675"/>
                    </a:lnTo>
                    <a:cubicBezTo>
                      <a:pt x="737658" y="1085850"/>
                      <a:pt x="737919" y="1089415"/>
                      <a:pt x="739775" y="1092200"/>
                    </a:cubicBezTo>
                    <a:lnTo>
                      <a:pt x="752475" y="1111250"/>
                    </a:lnTo>
                    <a:cubicBezTo>
                      <a:pt x="754592" y="1114425"/>
                      <a:pt x="757618" y="1117155"/>
                      <a:pt x="758825" y="1120775"/>
                    </a:cubicBezTo>
                    <a:cubicBezTo>
                      <a:pt x="759883" y="1123950"/>
                      <a:pt x="760375" y="1127374"/>
                      <a:pt x="762000" y="1130300"/>
                    </a:cubicBezTo>
                    <a:cubicBezTo>
                      <a:pt x="765706" y="1136971"/>
                      <a:pt x="774700" y="1149350"/>
                      <a:pt x="774700" y="1149350"/>
                    </a:cubicBezTo>
                    <a:cubicBezTo>
                      <a:pt x="766933" y="1188185"/>
                      <a:pt x="779085" y="1151315"/>
                      <a:pt x="762000" y="1168400"/>
                    </a:cubicBezTo>
                    <a:cubicBezTo>
                      <a:pt x="756604" y="1173796"/>
                      <a:pt x="753533" y="1181100"/>
                      <a:pt x="749300" y="1187450"/>
                    </a:cubicBezTo>
                    <a:cubicBezTo>
                      <a:pt x="747183" y="1190625"/>
                      <a:pt x="746125" y="1194858"/>
                      <a:pt x="742950" y="1196975"/>
                    </a:cubicBezTo>
                    <a:lnTo>
                      <a:pt x="733425" y="1203325"/>
                    </a:lnTo>
                    <a:cubicBezTo>
                      <a:pt x="730281" y="1212756"/>
                      <a:pt x="728272" y="1224353"/>
                      <a:pt x="720725" y="1231900"/>
                    </a:cubicBezTo>
                    <a:cubicBezTo>
                      <a:pt x="718027" y="1234598"/>
                      <a:pt x="714375" y="1236133"/>
                      <a:pt x="711200" y="1238250"/>
                    </a:cubicBezTo>
                    <a:cubicBezTo>
                      <a:pt x="696746" y="1281611"/>
                      <a:pt x="712515" y="1237298"/>
                      <a:pt x="698500" y="1270000"/>
                    </a:cubicBezTo>
                    <a:cubicBezTo>
                      <a:pt x="697182" y="1273076"/>
                      <a:pt x="696822" y="1276532"/>
                      <a:pt x="695325" y="1279525"/>
                    </a:cubicBezTo>
                    <a:cubicBezTo>
                      <a:pt x="693618" y="1282938"/>
                      <a:pt x="690525" y="1285563"/>
                      <a:pt x="688975" y="1289050"/>
                    </a:cubicBezTo>
                    <a:cubicBezTo>
                      <a:pt x="686257" y="1295167"/>
                      <a:pt x="684742" y="1301750"/>
                      <a:pt x="682625" y="1308100"/>
                    </a:cubicBezTo>
                    <a:lnTo>
                      <a:pt x="679450" y="1317625"/>
                    </a:lnTo>
                    <a:cubicBezTo>
                      <a:pt x="678392" y="1320800"/>
                      <a:pt x="678131" y="1324365"/>
                      <a:pt x="676275" y="1327150"/>
                    </a:cubicBezTo>
                    <a:cubicBezTo>
                      <a:pt x="674158" y="1330325"/>
                      <a:pt x="672797" y="1334162"/>
                      <a:pt x="669925" y="1336675"/>
                    </a:cubicBezTo>
                    <a:cubicBezTo>
                      <a:pt x="664182" y="1341701"/>
                      <a:pt x="650875" y="1349375"/>
                      <a:pt x="650875" y="1349375"/>
                    </a:cubicBezTo>
                    <a:lnTo>
                      <a:pt x="638175" y="1368425"/>
                    </a:lnTo>
                    <a:cubicBezTo>
                      <a:pt x="636058" y="1371600"/>
                      <a:pt x="635000" y="1375833"/>
                      <a:pt x="631825" y="1377950"/>
                    </a:cubicBezTo>
                    <a:lnTo>
                      <a:pt x="622300" y="1384300"/>
                    </a:lnTo>
                    <a:cubicBezTo>
                      <a:pt x="620208" y="1390575"/>
                      <a:pt x="618370" y="1398874"/>
                      <a:pt x="612775" y="1403350"/>
                    </a:cubicBezTo>
                    <a:cubicBezTo>
                      <a:pt x="610162" y="1405441"/>
                      <a:pt x="606243" y="1405028"/>
                      <a:pt x="603250" y="1406525"/>
                    </a:cubicBezTo>
                    <a:cubicBezTo>
                      <a:pt x="599837" y="1408232"/>
                      <a:pt x="597212" y="1411325"/>
                      <a:pt x="593725" y="1412875"/>
                    </a:cubicBezTo>
                    <a:cubicBezTo>
                      <a:pt x="587608" y="1415593"/>
                      <a:pt x="581025" y="1417108"/>
                      <a:pt x="574675" y="1419225"/>
                    </a:cubicBezTo>
                    <a:lnTo>
                      <a:pt x="555625" y="1425575"/>
                    </a:lnTo>
                    <a:lnTo>
                      <a:pt x="536575" y="1431925"/>
                    </a:lnTo>
                    <a:cubicBezTo>
                      <a:pt x="533400" y="1432983"/>
                      <a:pt x="530388" y="1434862"/>
                      <a:pt x="527050" y="1435100"/>
                    </a:cubicBezTo>
                    <a:cubicBezTo>
                      <a:pt x="506983" y="1436533"/>
                      <a:pt x="472326" y="1438587"/>
                      <a:pt x="450850" y="1441450"/>
                    </a:cubicBezTo>
                    <a:cubicBezTo>
                      <a:pt x="445501" y="1442163"/>
                      <a:pt x="440284" y="1443660"/>
                      <a:pt x="434975" y="1444625"/>
                    </a:cubicBezTo>
                    <a:cubicBezTo>
                      <a:pt x="428641" y="1445777"/>
                      <a:pt x="422306" y="1446949"/>
                      <a:pt x="415925" y="1447800"/>
                    </a:cubicBezTo>
                    <a:cubicBezTo>
                      <a:pt x="406425" y="1449067"/>
                      <a:pt x="396860" y="1449786"/>
                      <a:pt x="387350" y="1450975"/>
                    </a:cubicBezTo>
                    <a:cubicBezTo>
                      <a:pt x="379924" y="1451903"/>
                      <a:pt x="372522" y="1453012"/>
                      <a:pt x="365125" y="1454150"/>
                    </a:cubicBezTo>
                    <a:cubicBezTo>
                      <a:pt x="358762" y="1455129"/>
                      <a:pt x="352473" y="1456614"/>
                      <a:pt x="346075" y="1457325"/>
                    </a:cubicBezTo>
                    <a:cubicBezTo>
                      <a:pt x="333409" y="1458732"/>
                      <a:pt x="320675" y="1459442"/>
                      <a:pt x="307975" y="1460500"/>
                    </a:cubicBezTo>
                    <a:cubicBezTo>
                      <a:pt x="288925" y="1459442"/>
                      <a:pt x="266185" y="1468643"/>
                      <a:pt x="250825" y="1457325"/>
                    </a:cubicBezTo>
                    <a:cubicBezTo>
                      <a:pt x="239716" y="1449139"/>
                      <a:pt x="249174" y="1429765"/>
                      <a:pt x="247650" y="1416050"/>
                    </a:cubicBezTo>
                    <a:cubicBezTo>
                      <a:pt x="247054" y="1410687"/>
                      <a:pt x="245646" y="1405443"/>
                      <a:pt x="244475" y="1400175"/>
                    </a:cubicBezTo>
                    <a:cubicBezTo>
                      <a:pt x="241276" y="1385780"/>
                      <a:pt x="240226" y="1384254"/>
                      <a:pt x="234950" y="1368425"/>
                    </a:cubicBezTo>
                    <a:lnTo>
                      <a:pt x="231775" y="1358900"/>
                    </a:lnTo>
                    <a:cubicBezTo>
                      <a:pt x="230717" y="1355725"/>
                      <a:pt x="229412" y="1352622"/>
                      <a:pt x="228600" y="1349375"/>
                    </a:cubicBezTo>
                    <a:cubicBezTo>
                      <a:pt x="223864" y="1330430"/>
                      <a:pt x="226142" y="1340979"/>
                      <a:pt x="222250" y="1317625"/>
                    </a:cubicBezTo>
                    <a:cubicBezTo>
                      <a:pt x="221192" y="1302808"/>
                      <a:pt x="220630" y="1287948"/>
                      <a:pt x="219075" y="1273175"/>
                    </a:cubicBezTo>
                    <a:cubicBezTo>
                      <a:pt x="218510" y="1267808"/>
                      <a:pt x="215900" y="1262696"/>
                      <a:pt x="215900" y="1257300"/>
                    </a:cubicBezTo>
                    <a:cubicBezTo>
                      <a:pt x="215900" y="1219185"/>
                      <a:pt x="216359" y="1181018"/>
                      <a:pt x="219075" y="1143000"/>
                    </a:cubicBezTo>
                    <a:cubicBezTo>
                      <a:pt x="219552" y="1136324"/>
                      <a:pt x="223308" y="1130300"/>
                      <a:pt x="225425" y="1123950"/>
                    </a:cubicBezTo>
                    <a:lnTo>
                      <a:pt x="228600" y="1114425"/>
                    </a:lnTo>
                    <a:cubicBezTo>
                      <a:pt x="229658" y="1111250"/>
                      <a:pt x="229919" y="1107685"/>
                      <a:pt x="231775" y="1104900"/>
                    </a:cubicBezTo>
                    <a:cubicBezTo>
                      <a:pt x="233892" y="1101725"/>
                      <a:pt x="236418" y="1098788"/>
                      <a:pt x="238125" y="1095375"/>
                    </a:cubicBezTo>
                    <a:cubicBezTo>
                      <a:pt x="245285" y="1081056"/>
                      <a:pt x="236276" y="1089974"/>
                      <a:pt x="247650" y="1076325"/>
                    </a:cubicBezTo>
                    <a:cubicBezTo>
                      <a:pt x="250525" y="1072876"/>
                      <a:pt x="253726" y="1069675"/>
                      <a:pt x="257175" y="1066800"/>
                    </a:cubicBezTo>
                    <a:cubicBezTo>
                      <a:pt x="268761" y="1057145"/>
                      <a:pt x="265973" y="1064106"/>
                      <a:pt x="276225" y="1050925"/>
                    </a:cubicBezTo>
                    <a:cubicBezTo>
                      <a:pt x="280910" y="1044901"/>
                      <a:pt x="286512" y="1039115"/>
                      <a:pt x="288925" y="1031875"/>
                    </a:cubicBezTo>
                    <a:cubicBezTo>
                      <a:pt x="293307" y="1018730"/>
                      <a:pt x="290244" y="1025135"/>
                      <a:pt x="298450" y="1012825"/>
                    </a:cubicBezTo>
                    <a:cubicBezTo>
                      <a:pt x="241953" y="1004754"/>
                      <a:pt x="300950" y="1013960"/>
                      <a:pt x="263525" y="1006475"/>
                    </a:cubicBezTo>
                    <a:cubicBezTo>
                      <a:pt x="257212" y="1005212"/>
                      <a:pt x="250759" y="1004697"/>
                      <a:pt x="244475" y="1003300"/>
                    </a:cubicBezTo>
                    <a:cubicBezTo>
                      <a:pt x="241208" y="1002574"/>
                      <a:pt x="238217" y="1000851"/>
                      <a:pt x="234950" y="1000125"/>
                    </a:cubicBezTo>
                    <a:cubicBezTo>
                      <a:pt x="228666" y="998728"/>
                      <a:pt x="222145" y="998511"/>
                      <a:pt x="215900" y="996950"/>
                    </a:cubicBezTo>
                    <a:cubicBezTo>
                      <a:pt x="209406" y="995327"/>
                      <a:pt x="203200" y="992717"/>
                      <a:pt x="196850" y="990600"/>
                    </a:cubicBezTo>
                    <a:lnTo>
                      <a:pt x="187325" y="987425"/>
                    </a:lnTo>
                    <a:cubicBezTo>
                      <a:pt x="184150" y="986367"/>
                      <a:pt x="180585" y="986106"/>
                      <a:pt x="177800" y="984250"/>
                    </a:cubicBezTo>
                    <a:cubicBezTo>
                      <a:pt x="165490" y="976044"/>
                      <a:pt x="171895" y="979107"/>
                      <a:pt x="158750" y="974725"/>
                    </a:cubicBezTo>
                    <a:lnTo>
                      <a:pt x="146050" y="955675"/>
                    </a:lnTo>
                    <a:lnTo>
                      <a:pt x="139700" y="946150"/>
                    </a:lnTo>
                    <a:cubicBezTo>
                      <a:pt x="148158" y="903858"/>
                      <a:pt x="145990" y="921054"/>
                      <a:pt x="139700" y="841375"/>
                    </a:cubicBezTo>
                    <a:cubicBezTo>
                      <a:pt x="138851" y="830616"/>
                      <a:pt x="136763" y="819864"/>
                      <a:pt x="133350" y="809625"/>
                    </a:cubicBezTo>
                    <a:cubicBezTo>
                      <a:pt x="130527" y="801156"/>
                      <a:pt x="125424" y="787472"/>
                      <a:pt x="123825" y="777875"/>
                    </a:cubicBezTo>
                    <a:cubicBezTo>
                      <a:pt x="121364" y="763112"/>
                      <a:pt x="119128" y="748301"/>
                      <a:pt x="117475" y="733425"/>
                    </a:cubicBezTo>
                    <a:cubicBezTo>
                      <a:pt x="116417" y="723900"/>
                      <a:pt x="115876" y="714303"/>
                      <a:pt x="114300" y="704850"/>
                    </a:cubicBezTo>
                    <a:cubicBezTo>
                      <a:pt x="113750" y="701549"/>
                      <a:pt x="112044" y="698543"/>
                      <a:pt x="111125" y="695325"/>
                    </a:cubicBezTo>
                    <a:cubicBezTo>
                      <a:pt x="109926" y="691129"/>
                      <a:pt x="109149" y="686821"/>
                      <a:pt x="107950" y="682625"/>
                    </a:cubicBezTo>
                    <a:cubicBezTo>
                      <a:pt x="98840" y="650741"/>
                      <a:pt x="111526" y="700102"/>
                      <a:pt x="101600" y="660400"/>
                    </a:cubicBezTo>
                    <a:cubicBezTo>
                      <a:pt x="100187" y="644857"/>
                      <a:pt x="98025" y="616725"/>
                      <a:pt x="95250" y="600075"/>
                    </a:cubicBezTo>
                    <a:cubicBezTo>
                      <a:pt x="93651" y="590478"/>
                      <a:pt x="88548" y="576794"/>
                      <a:pt x="85725" y="568325"/>
                    </a:cubicBezTo>
                    <a:cubicBezTo>
                      <a:pt x="84667" y="565150"/>
                      <a:pt x="83362" y="562047"/>
                      <a:pt x="82550" y="558800"/>
                    </a:cubicBezTo>
                    <a:cubicBezTo>
                      <a:pt x="72624" y="519098"/>
                      <a:pt x="85310" y="568459"/>
                      <a:pt x="76200" y="536575"/>
                    </a:cubicBezTo>
                    <a:cubicBezTo>
                      <a:pt x="75001" y="532379"/>
                      <a:pt x="74224" y="528071"/>
                      <a:pt x="73025" y="523875"/>
                    </a:cubicBezTo>
                    <a:cubicBezTo>
                      <a:pt x="72106" y="520657"/>
                      <a:pt x="70662" y="517597"/>
                      <a:pt x="69850" y="514350"/>
                    </a:cubicBezTo>
                    <a:cubicBezTo>
                      <a:pt x="63303" y="488161"/>
                      <a:pt x="70019" y="508590"/>
                      <a:pt x="63500" y="485775"/>
                    </a:cubicBezTo>
                    <a:cubicBezTo>
                      <a:pt x="62581" y="482557"/>
                      <a:pt x="61950" y="479176"/>
                      <a:pt x="60325" y="476250"/>
                    </a:cubicBezTo>
                    <a:cubicBezTo>
                      <a:pt x="56619" y="469579"/>
                      <a:pt x="51858" y="463550"/>
                      <a:pt x="47625" y="457200"/>
                    </a:cubicBezTo>
                    <a:lnTo>
                      <a:pt x="41275" y="447675"/>
                    </a:lnTo>
                    <a:cubicBezTo>
                      <a:pt x="39158" y="444500"/>
                      <a:pt x="36132" y="441770"/>
                      <a:pt x="34925" y="438150"/>
                    </a:cubicBezTo>
                    <a:cubicBezTo>
                      <a:pt x="27195" y="414960"/>
                      <a:pt x="30198" y="425594"/>
                      <a:pt x="25400" y="406400"/>
                    </a:cubicBezTo>
                    <a:cubicBezTo>
                      <a:pt x="24342" y="391583"/>
                      <a:pt x="23780" y="376723"/>
                      <a:pt x="22225" y="361950"/>
                    </a:cubicBezTo>
                    <a:cubicBezTo>
                      <a:pt x="21337" y="353510"/>
                      <a:pt x="13893" y="325447"/>
                      <a:pt x="12700" y="320675"/>
                    </a:cubicBezTo>
                    <a:cubicBezTo>
                      <a:pt x="11642" y="316442"/>
                      <a:pt x="10905" y="312115"/>
                      <a:pt x="9525" y="307975"/>
                    </a:cubicBezTo>
                    <a:cubicBezTo>
                      <a:pt x="8467" y="304800"/>
                      <a:pt x="7231" y="301679"/>
                      <a:pt x="6350" y="298450"/>
                    </a:cubicBezTo>
                    <a:cubicBezTo>
                      <a:pt x="4054" y="290030"/>
                      <a:pt x="0" y="273050"/>
                      <a:pt x="0" y="273050"/>
                    </a:cubicBezTo>
                    <a:cubicBezTo>
                      <a:pt x="27297" y="254852"/>
                      <a:pt x="-7240" y="276670"/>
                      <a:pt x="19050" y="263525"/>
                    </a:cubicBezTo>
                    <a:cubicBezTo>
                      <a:pt x="43669" y="251215"/>
                      <a:pt x="14159" y="261980"/>
                      <a:pt x="38100" y="254000"/>
                    </a:cubicBezTo>
                    <a:cubicBezTo>
                      <a:pt x="35507" y="233259"/>
                      <a:pt x="30561" y="207429"/>
                      <a:pt x="38100" y="187325"/>
                    </a:cubicBezTo>
                    <a:cubicBezTo>
                      <a:pt x="40242" y="181612"/>
                      <a:pt x="57125" y="176750"/>
                      <a:pt x="63500" y="174625"/>
                    </a:cubicBezTo>
                    <a:cubicBezTo>
                      <a:pt x="69676" y="169684"/>
                      <a:pt x="91371" y="151576"/>
                      <a:pt x="98425" y="149225"/>
                    </a:cubicBezTo>
                    <a:cubicBezTo>
                      <a:pt x="110403" y="145232"/>
                      <a:pt x="116083" y="144267"/>
                      <a:pt x="127000" y="133350"/>
                    </a:cubicBezTo>
                    <a:cubicBezTo>
                      <a:pt x="148139" y="112211"/>
                      <a:pt x="125373" y="132137"/>
                      <a:pt x="146050" y="120650"/>
                    </a:cubicBezTo>
                    <a:cubicBezTo>
                      <a:pt x="152721" y="116944"/>
                      <a:pt x="157860" y="110363"/>
                      <a:pt x="165100" y="107950"/>
                    </a:cubicBezTo>
                    <a:cubicBezTo>
                      <a:pt x="168275" y="106892"/>
                      <a:pt x="171699" y="106400"/>
                      <a:pt x="174625" y="104775"/>
                    </a:cubicBezTo>
                    <a:cubicBezTo>
                      <a:pt x="207377" y="86579"/>
                      <a:pt x="181647" y="96084"/>
                      <a:pt x="203200" y="88900"/>
                    </a:cubicBezTo>
                    <a:cubicBezTo>
                      <a:pt x="231027" y="61073"/>
                      <a:pt x="195728" y="95127"/>
                      <a:pt x="222250" y="73025"/>
                    </a:cubicBezTo>
                    <a:cubicBezTo>
                      <a:pt x="225699" y="70150"/>
                      <a:pt x="228231" y="66257"/>
                      <a:pt x="231775" y="63500"/>
                    </a:cubicBezTo>
                    <a:cubicBezTo>
                      <a:pt x="237799" y="58815"/>
                      <a:pt x="250825" y="50800"/>
                      <a:pt x="250825" y="50800"/>
                    </a:cubicBezTo>
                    <a:cubicBezTo>
                      <a:pt x="254000" y="52917"/>
                      <a:pt x="257652" y="54452"/>
                      <a:pt x="260350" y="57150"/>
                    </a:cubicBezTo>
                    <a:cubicBezTo>
                      <a:pt x="263048" y="59848"/>
                      <a:pt x="263720" y="64291"/>
                      <a:pt x="266700" y="66675"/>
                    </a:cubicBezTo>
                    <a:cubicBezTo>
                      <a:pt x="269313" y="68766"/>
                      <a:pt x="273050" y="68792"/>
                      <a:pt x="276225" y="69850"/>
                    </a:cubicBezTo>
                    <a:cubicBezTo>
                      <a:pt x="279400" y="67733"/>
                      <a:pt x="283052" y="66198"/>
                      <a:pt x="285750" y="63500"/>
                    </a:cubicBezTo>
                    <a:cubicBezTo>
                      <a:pt x="306917" y="42333"/>
                      <a:pt x="276225" y="64558"/>
                      <a:pt x="301625" y="47625"/>
                    </a:cubicBezTo>
                    <a:cubicBezTo>
                      <a:pt x="304836" y="42809"/>
                      <a:pt x="311150" y="35148"/>
                      <a:pt x="311150" y="28575"/>
                    </a:cubicBezTo>
                    <a:cubicBezTo>
                      <a:pt x="311150" y="25228"/>
                      <a:pt x="309033" y="22225"/>
                      <a:pt x="307975" y="19050"/>
                    </a:cubicBezTo>
                    <a:cubicBezTo>
                      <a:pt x="309033" y="15875"/>
                      <a:pt x="308783" y="11892"/>
                      <a:pt x="311150" y="9525"/>
                    </a:cubicBezTo>
                    <a:cubicBezTo>
                      <a:pt x="313517" y="7158"/>
                      <a:pt x="317682" y="7847"/>
                      <a:pt x="320675" y="6350"/>
                    </a:cubicBezTo>
                    <a:cubicBezTo>
                      <a:pt x="324088" y="4643"/>
                      <a:pt x="327025" y="2117"/>
                      <a:pt x="330200" y="0"/>
                    </a:cubicBezTo>
                    <a:cubicBezTo>
                      <a:pt x="336550" y="2117"/>
                      <a:pt x="343681" y="2637"/>
                      <a:pt x="349250" y="6350"/>
                    </a:cubicBezTo>
                    <a:cubicBezTo>
                      <a:pt x="355600" y="10583"/>
                      <a:pt x="361060" y="16637"/>
                      <a:pt x="368300" y="19050"/>
                    </a:cubicBezTo>
                    <a:cubicBezTo>
                      <a:pt x="374650" y="21167"/>
                      <a:pt x="381781" y="21687"/>
                      <a:pt x="387350" y="25400"/>
                    </a:cubicBezTo>
                    <a:cubicBezTo>
                      <a:pt x="393318" y="29379"/>
                      <a:pt x="402758" y="36241"/>
                      <a:pt x="409575" y="38100"/>
                    </a:cubicBezTo>
                    <a:cubicBezTo>
                      <a:pt x="413126" y="39068"/>
                      <a:pt x="455297" y="44239"/>
                      <a:pt x="457200" y="44450"/>
                    </a:cubicBezTo>
                    <a:cubicBezTo>
                      <a:pt x="467771" y="45625"/>
                      <a:pt x="478407" y="46219"/>
                      <a:pt x="488950" y="47625"/>
                    </a:cubicBezTo>
                    <a:cubicBezTo>
                      <a:pt x="494299" y="48338"/>
                      <a:pt x="499462" y="50204"/>
                      <a:pt x="504825" y="50800"/>
                    </a:cubicBezTo>
                    <a:cubicBezTo>
                      <a:pt x="518540" y="52324"/>
                      <a:pt x="532342" y="52917"/>
                      <a:pt x="546100" y="53975"/>
                    </a:cubicBezTo>
                    <a:cubicBezTo>
                      <a:pt x="567034" y="58162"/>
                      <a:pt x="583307" y="61722"/>
                      <a:pt x="606425" y="63500"/>
                    </a:cubicBezTo>
                    <a:lnTo>
                      <a:pt x="647700" y="66675"/>
                    </a:lnTo>
                    <a:cubicBezTo>
                      <a:pt x="687917" y="65617"/>
                      <a:pt x="728167" y="65460"/>
                      <a:pt x="768350" y="63500"/>
                    </a:cubicBezTo>
                    <a:cubicBezTo>
                      <a:pt x="771693" y="63337"/>
                      <a:pt x="774657" y="61244"/>
                      <a:pt x="777875" y="60325"/>
                    </a:cubicBezTo>
                    <a:cubicBezTo>
                      <a:pt x="782071" y="59126"/>
                      <a:pt x="786379" y="58349"/>
                      <a:pt x="790575" y="57150"/>
                    </a:cubicBezTo>
                    <a:cubicBezTo>
                      <a:pt x="793793" y="56231"/>
                      <a:pt x="796882" y="54894"/>
                      <a:pt x="800100" y="53975"/>
                    </a:cubicBezTo>
                    <a:cubicBezTo>
                      <a:pt x="804296" y="52776"/>
                      <a:pt x="808620" y="52054"/>
                      <a:pt x="812800" y="50800"/>
                    </a:cubicBezTo>
                    <a:cubicBezTo>
                      <a:pt x="819211" y="48877"/>
                      <a:pt x="825286" y="45763"/>
                      <a:pt x="831850" y="44450"/>
                    </a:cubicBezTo>
                    <a:cubicBezTo>
                      <a:pt x="837142" y="43392"/>
                      <a:pt x="842556" y="42826"/>
                      <a:pt x="847725" y="41275"/>
                    </a:cubicBezTo>
                    <a:cubicBezTo>
                      <a:pt x="853184" y="39637"/>
                      <a:pt x="858193" y="36727"/>
                      <a:pt x="863600" y="34925"/>
                    </a:cubicBezTo>
                    <a:cubicBezTo>
                      <a:pt x="871852" y="32174"/>
                      <a:pt x="883997" y="30462"/>
                      <a:pt x="892175" y="28575"/>
                    </a:cubicBezTo>
                    <a:cubicBezTo>
                      <a:pt x="900679" y="26613"/>
                      <a:pt x="908853" y="22536"/>
                      <a:pt x="917575" y="22225"/>
                    </a:cubicBezTo>
                    <a:lnTo>
                      <a:pt x="1095375" y="15875"/>
                    </a:lnTo>
                    <a:cubicBezTo>
                      <a:pt x="1109133" y="14817"/>
                      <a:pt x="1122920" y="14073"/>
                      <a:pt x="1136650" y="12700"/>
                    </a:cubicBezTo>
                    <a:cubicBezTo>
                      <a:pt x="1144096" y="11955"/>
                      <a:pt x="1151449" y="10453"/>
                      <a:pt x="1158875" y="9525"/>
                    </a:cubicBezTo>
                    <a:cubicBezTo>
                      <a:pt x="1168385" y="8336"/>
                      <a:pt x="1177925" y="7408"/>
                      <a:pt x="1187450" y="6350"/>
                    </a:cubicBezTo>
                    <a:cubicBezTo>
                      <a:pt x="1192742" y="7408"/>
                      <a:pt x="1201199" y="4565"/>
                      <a:pt x="1203325" y="9525"/>
                    </a:cubicBezTo>
                    <a:cubicBezTo>
                      <a:pt x="1204963" y="13347"/>
                      <a:pt x="1203854" y="529"/>
                      <a:pt x="1203325" y="15875"/>
                    </a:cubicBezTo>
                    <a:close/>
                  </a:path>
                </a:pathLst>
              </a:custGeom>
              <a:solidFill>
                <a:srgbClr val="7F7F7F"/>
              </a:solidFill>
              <a:ln w="254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1" name="Freeform 9">
                <a:extLst>
                  <a:ext uri="{FF2B5EF4-FFF2-40B4-BE49-F238E27FC236}">
                    <a16:creationId xmlns:a16="http://schemas.microsoft.com/office/drawing/2014/main" id="{B3048056-1B8C-4705-ADA0-7799D28A9F28}"/>
                  </a:ext>
                </a:extLst>
              </p:cNvPr>
              <p:cNvSpPr/>
              <p:nvPr/>
            </p:nvSpPr>
            <p:spPr>
              <a:xfrm>
                <a:off x="8202342" y="2072305"/>
                <a:ext cx="695180" cy="418857"/>
              </a:xfrm>
              <a:custGeom>
                <a:avLst/>
                <a:gdLst>
                  <a:gd name="connsiteX0" fmla="*/ 260350 w 1238250"/>
                  <a:gd name="connsiteY0" fmla="*/ 111138 h 933463"/>
                  <a:gd name="connsiteX1" fmla="*/ 250825 w 1238250"/>
                  <a:gd name="connsiteY1" fmla="*/ 133363 h 933463"/>
                  <a:gd name="connsiteX2" fmla="*/ 244475 w 1238250"/>
                  <a:gd name="connsiteY2" fmla="*/ 142888 h 933463"/>
                  <a:gd name="connsiteX3" fmla="*/ 241300 w 1238250"/>
                  <a:gd name="connsiteY3" fmla="*/ 152413 h 933463"/>
                  <a:gd name="connsiteX4" fmla="*/ 228600 w 1238250"/>
                  <a:gd name="connsiteY4" fmla="*/ 171463 h 933463"/>
                  <a:gd name="connsiteX5" fmla="*/ 215900 w 1238250"/>
                  <a:gd name="connsiteY5" fmla="*/ 190513 h 933463"/>
                  <a:gd name="connsiteX6" fmla="*/ 209550 w 1238250"/>
                  <a:gd name="connsiteY6" fmla="*/ 200038 h 933463"/>
                  <a:gd name="connsiteX7" fmla="*/ 206375 w 1238250"/>
                  <a:gd name="connsiteY7" fmla="*/ 209563 h 933463"/>
                  <a:gd name="connsiteX8" fmla="*/ 200025 w 1238250"/>
                  <a:gd name="connsiteY8" fmla="*/ 219088 h 933463"/>
                  <a:gd name="connsiteX9" fmla="*/ 193675 w 1238250"/>
                  <a:gd name="connsiteY9" fmla="*/ 238138 h 933463"/>
                  <a:gd name="connsiteX10" fmla="*/ 184150 w 1238250"/>
                  <a:gd name="connsiteY10" fmla="*/ 257188 h 933463"/>
                  <a:gd name="connsiteX11" fmla="*/ 177800 w 1238250"/>
                  <a:gd name="connsiteY11" fmla="*/ 266713 h 933463"/>
                  <a:gd name="connsiteX12" fmla="*/ 174625 w 1238250"/>
                  <a:gd name="connsiteY12" fmla="*/ 276238 h 933463"/>
                  <a:gd name="connsiteX13" fmla="*/ 171450 w 1238250"/>
                  <a:gd name="connsiteY13" fmla="*/ 288938 h 933463"/>
                  <a:gd name="connsiteX14" fmla="*/ 161925 w 1238250"/>
                  <a:gd name="connsiteY14" fmla="*/ 298463 h 933463"/>
                  <a:gd name="connsiteX15" fmla="*/ 149225 w 1238250"/>
                  <a:gd name="connsiteY15" fmla="*/ 327038 h 933463"/>
                  <a:gd name="connsiteX16" fmla="*/ 146050 w 1238250"/>
                  <a:gd name="connsiteY16" fmla="*/ 355613 h 933463"/>
                  <a:gd name="connsiteX17" fmla="*/ 136525 w 1238250"/>
                  <a:gd name="connsiteY17" fmla="*/ 361963 h 933463"/>
                  <a:gd name="connsiteX18" fmla="*/ 127000 w 1238250"/>
                  <a:gd name="connsiteY18" fmla="*/ 381013 h 933463"/>
                  <a:gd name="connsiteX19" fmla="*/ 130175 w 1238250"/>
                  <a:gd name="connsiteY19" fmla="*/ 390538 h 933463"/>
                  <a:gd name="connsiteX20" fmla="*/ 139700 w 1238250"/>
                  <a:gd name="connsiteY20" fmla="*/ 393713 h 933463"/>
                  <a:gd name="connsiteX21" fmla="*/ 149225 w 1238250"/>
                  <a:gd name="connsiteY21" fmla="*/ 403238 h 933463"/>
                  <a:gd name="connsiteX22" fmla="*/ 146050 w 1238250"/>
                  <a:gd name="connsiteY22" fmla="*/ 428638 h 933463"/>
                  <a:gd name="connsiteX23" fmla="*/ 139700 w 1238250"/>
                  <a:gd name="connsiteY23" fmla="*/ 450863 h 933463"/>
                  <a:gd name="connsiteX24" fmla="*/ 120650 w 1238250"/>
                  <a:gd name="connsiteY24" fmla="*/ 463563 h 933463"/>
                  <a:gd name="connsiteX25" fmla="*/ 101600 w 1238250"/>
                  <a:gd name="connsiteY25" fmla="*/ 457213 h 933463"/>
                  <a:gd name="connsiteX26" fmla="*/ 92075 w 1238250"/>
                  <a:gd name="connsiteY26" fmla="*/ 454038 h 933463"/>
                  <a:gd name="connsiteX27" fmla="*/ 73025 w 1238250"/>
                  <a:gd name="connsiteY27" fmla="*/ 444513 h 933463"/>
                  <a:gd name="connsiteX28" fmla="*/ 57150 w 1238250"/>
                  <a:gd name="connsiteY28" fmla="*/ 473088 h 933463"/>
                  <a:gd name="connsiteX29" fmla="*/ 50800 w 1238250"/>
                  <a:gd name="connsiteY29" fmla="*/ 482613 h 933463"/>
                  <a:gd name="connsiteX30" fmla="*/ 22225 w 1238250"/>
                  <a:gd name="connsiteY30" fmla="*/ 492138 h 933463"/>
                  <a:gd name="connsiteX31" fmla="*/ 12700 w 1238250"/>
                  <a:gd name="connsiteY31" fmla="*/ 495313 h 933463"/>
                  <a:gd name="connsiteX32" fmla="*/ 6350 w 1238250"/>
                  <a:gd name="connsiteY32" fmla="*/ 523888 h 933463"/>
                  <a:gd name="connsiteX33" fmla="*/ 0 w 1238250"/>
                  <a:gd name="connsiteY33" fmla="*/ 542938 h 933463"/>
                  <a:gd name="connsiteX34" fmla="*/ 15875 w 1238250"/>
                  <a:gd name="connsiteY34" fmla="*/ 571513 h 933463"/>
                  <a:gd name="connsiteX35" fmla="*/ 25400 w 1238250"/>
                  <a:gd name="connsiteY35" fmla="*/ 581038 h 933463"/>
                  <a:gd name="connsiteX36" fmla="*/ 31750 w 1238250"/>
                  <a:gd name="connsiteY36" fmla="*/ 590563 h 933463"/>
                  <a:gd name="connsiteX37" fmla="*/ 41275 w 1238250"/>
                  <a:gd name="connsiteY37" fmla="*/ 603263 h 933463"/>
                  <a:gd name="connsiteX38" fmla="*/ 47625 w 1238250"/>
                  <a:gd name="connsiteY38" fmla="*/ 612788 h 933463"/>
                  <a:gd name="connsiteX39" fmla="*/ 57150 w 1238250"/>
                  <a:gd name="connsiteY39" fmla="*/ 622313 h 933463"/>
                  <a:gd name="connsiteX40" fmla="*/ 73025 w 1238250"/>
                  <a:gd name="connsiteY40" fmla="*/ 650888 h 933463"/>
                  <a:gd name="connsiteX41" fmla="*/ 85725 w 1238250"/>
                  <a:gd name="connsiteY41" fmla="*/ 669938 h 933463"/>
                  <a:gd name="connsiteX42" fmla="*/ 98425 w 1238250"/>
                  <a:gd name="connsiteY42" fmla="*/ 688988 h 933463"/>
                  <a:gd name="connsiteX43" fmla="*/ 104775 w 1238250"/>
                  <a:gd name="connsiteY43" fmla="*/ 698513 h 933463"/>
                  <a:gd name="connsiteX44" fmla="*/ 111125 w 1238250"/>
                  <a:gd name="connsiteY44" fmla="*/ 708038 h 933463"/>
                  <a:gd name="connsiteX45" fmla="*/ 120650 w 1238250"/>
                  <a:gd name="connsiteY45" fmla="*/ 717563 h 933463"/>
                  <a:gd name="connsiteX46" fmla="*/ 133350 w 1238250"/>
                  <a:gd name="connsiteY46" fmla="*/ 736613 h 933463"/>
                  <a:gd name="connsiteX47" fmla="*/ 139700 w 1238250"/>
                  <a:gd name="connsiteY47" fmla="*/ 746138 h 933463"/>
                  <a:gd name="connsiteX48" fmla="*/ 158750 w 1238250"/>
                  <a:gd name="connsiteY48" fmla="*/ 762013 h 933463"/>
                  <a:gd name="connsiteX49" fmla="*/ 174625 w 1238250"/>
                  <a:gd name="connsiteY49" fmla="*/ 777888 h 933463"/>
                  <a:gd name="connsiteX50" fmla="*/ 180975 w 1238250"/>
                  <a:gd name="connsiteY50" fmla="*/ 787413 h 933463"/>
                  <a:gd name="connsiteX51" fmla="*/ 190500 w 1238250"/>
                  <a:gd name="connsiteY51" fmla="*/ 793763 h 933463"/>
                  <a:gd name="connsiteX52" fmla="*/ 200025 w 1238250"/>
                  <a:gd name="connsiteY52" fmla="*/ 803288 h 933463"/>
                  <a:gd name="connsiteX53" fmla="*/ 219075 w 1238250"/>
                  <a:gd name="connsiteY53" fmla="*/ 815988 h 933463"/>
                  <a:gd name="connsiteX54" fmla="*/ 228600 w 1238250"/>
                  <a:gd name="connsiteY54" fmla="*/ 825513 h 933463"/>
                  <a:gd name="connsiteX55" fmla="*/ 247650 w 1238250"/>
                  <a:gd name="connsiteY55" fmla="*/ 838213 h 933463"/>
                  <a:gd name="connsiteX56" fmla="*/ 276225 w 1238250"/>
                  <a:gd name="connsiteY56" fmla="*/ 860438 h 933463"/>
                  <a:gd name="connsiteX57" fmla="*/ 285750 w 1238250"/>
                  <a:gd name="connsiteY57" fmla="*/ 866788 h 933463"/>
                  <a:gd name="connsiteX58" fmla="*/ 298450 w 1238250"/>
                  <a:gd name="connsiteY58" fmla="*/ 873138 h 933463"/>
                  <a:gd name="connsiteX59" fmla="*/ 317500 w 1238250"/>
                  <a:gd name="connsiteY59" fmla="*/ 885838 h 933463"/>
                  <a:gd name="connsiteX60" fmla="*/ 374650 w 1238250"/>
                  <a:gd name="connsiteY60" fmla="*/ 904888 h 933463"/>
                  <a:gd name="connsiteX61" fmla="*/ 412750 w 1238250"/>
                  <a:gd name="connsiteY61" fmla="*/ 917588 h 933463"/>
                  <a:gd name="connsiteX62" fmla="*/ 422275 w 1238250"/>
                  <a:gd name="connsiteY62" fmla="*/ 920763 h 933463"/>
                  <a:gd name="connsiteX63" fmla="*/ 431800 w 1238250"/>
                  <a:gd name="connsiteY63" fmla="*/ 923938 h 933463"/>
                  <a:gd name="connsiteX64" fmla="*/ 444500 w 1238250"/>
                  <a:gd name="connsiteY64" fmla="*/ 927113 h 933463"/>
                  <a:gd name="connsiteX65" fmla="*/ 466725 w 1238250"/>
                  <a:gd name="connsiteY65" fmla="*/ 933463 h 933463"/>
                  <a:gd name="connsiteX66" fmla="*/ 536575 w 1238250"/>
                  <a:gd name="connsiteY66" fmla="*/ 930288 h 933463"/>
                  <a:gd name="connsiteX67" fmla="*/ 571500 w 1238250"/>
                  <a:gd name="connsiteY67" fmla="*/ 920763 h 933463"/>
                  <a:gd name="connsiteX68" fmla="*/ 581025 w 1238250"/>
                  <a:gd name="connsiteY68" fmla="*/ 917588 h 933463"/>
                  <a:gd name="connsiteX69" fmla="*/ 584200 w 1238250"/>
                  <a:gd name="connsiteY69" fmla="*/ 908063 h 933463"/>
                  <a:gd name="connsiteX70" fmla="*/ 590550 w 1238250"/>
                  <a:gd name="connsiteY70" fmla="*/ 898538 h 933463"/>
                  <a:gd name="connsiteX71" fmla="*/ 603250 w 1238250"/>
                  <a:gd name="connsiteY71" fmla="*/ 873138 h 933463"/>
                  <a:gd name="connsiteX72" fmla="*/ 606425 w 1238250"/>
                  <a:gd name="connsiteY72" fmla="*/ 863613 h 933463"/>
                  <a:gd name="connsiteX73" fmla="*/ 593725 w 1238250"/>
                  <a:gd name="connsiteY73" fmla="*/ 847738 h 933463"/>
                  <a:gd name="connsiteX74" fmla="*/ 574675 w 1238250"/>
                  <a:gd name="connsiteY74" fmla="*/ 815988 h 933463"/>
                  <a:gd name="connsiteX75" fmla="*/ 568325 w 1238250"/>
                  <a:gd name="connsiteY75" fmla="*/ 806463 h 933463"/>
                  <a:gd name="connsiteX76" fmla="*/ 558800 w 1238250"/>
                  <a:gd name="connsiteY76" fmla="*/ 774713 h 933463"/>
                  <a:gd name="connsiteX77" fmla="*/ 561975 w 1238250"/>
                  <a:gd name="connsiteY77" fmla="*/ 762013 h 933463"/>
                  <a:gd name="connsiteX78" fmla="*/ 590550 w 1238250"/>
                  <a:gd name="connsiteY78" fmla="*/ 758838 h 933463"/>
                  <a:gd name="connsiteX79" fmla="*/ 600075 w 1238250"/>
                  <a:gd name="connsiteY79" fmla="*/ 755663 h 933463"/>
                  <a:gd name="connsiteX80" fmla="*/ 625475 w 1238250"/>
                  <a:gd name="connsiteY80" fmla="*/ 727088 h 933463"/>
                  <a:gd name="connsiteX81" fmla="*/ 635000 w 1238250"/>
                  <a:gd name="connsiteY81" fmla="*/ 717563 h 933463"/>
                  <a:gd name="connsiteX82" fmla="*/ 644525 w 1238250"/>
                  <a:gd name="connsiteY82" fmla="*/ 708038 h 933463"/>
                  <a:gd name="connsiteX83" fmla="*/ 654050 w 1238250"/>
                  <a:gd name="connsiteY83" fmla="*/ 701688 h 933463"/>
                  <a:gd name="connsiteX84" fmla="*/ 657225 w 1238250"/>
                  <a:gd name="connsiteY84" fmla="*/ 682638 h 933463"/>
                  <a:gd name="connsiteX85" fmla="*/ 647700 w 1238250"/>
                  <a:gd name="connsiteY85" fmla="*/ 679463 h 933463"/>
                  <a:gd name="connsiteX86" fmla="*/ 635000 w 1238250"/>
                  <a:gd name="connsiteY86" fmla="*/ 660413 h 933463"/>
                  <a:gd name="connsiteX87" fmla="*/ 622300 w 1238250"/>
                  <a:gd name="connsiteY87" fmla="*/ 641363 h 933463"/>
                  <a:gd name="connsiteX88" fmla="*/ 625475 w 1238250"/>
                  <a:gd name="connsiteY88" fmla="*/ 631838 h 933463"/>
                  <a:gd name="connsiteX89" fmla="*/ 635000 w 1238250"/>
                  <a:gd name="connsiteY89" fmla="*/ 628663 h 933463"/>
                  <a:gd name="connsiteX90" fmla="*/ 654050 w 1238250"/>
                  <a:gd name="connsiteY90" fmla="*/ 625488 h 933463"/>
                  <a:gd name="connsiteX91" fmla="*/ 663575 w 1238250"/>
                  <a:gd name="connsiteY91" fmla="*/ 619138 h 933463"/>
                  <a:gd name="connsiteX92" fmla="*/ 673100 w 1238250"/>
                  <a:gd name="connsiteY92" fmla="*/ 609613 h 933463"/>
                  <a:gd name="connsiteX93" fmla="*/ 682625 w 1238250"/>
                  <a:gd name="connsiteY93" fmla="*/ 606438 h 933463"/>
                  <a:gd name="connsiteX94" fmla="*/ 701675 w 1238250"/>
                  <a:gd name="connsiteY94" fmla="*/ 593738 h 933463"/>
                  <a:gd name="connsiteX95" fmla="*/ 720725 w 1238250"/>
                  <a:gd name="connsiteY95" fmla="*/ 581038 h 933463"/>
                  <a:gd name="connsiteX96" fmla="*/ 730250 w 1238250"/>
                  <a:gd name="connsiteY96" fmla="*/ 574688 h 933463"/>
                  <a:gd name="connsiteX97" fmla="*/ 749300 w 1238250"/>
                  <a:gd name="connsiteY97" fmla="*/ 568338 h 933463"/>
                  <a:gd name="connsiteX98" fmla="*/ 771525 w 1238250"/>
                  <a:gd name="connsiteY98" fmla="*/ 561988 h 933463"/>
                  <a:gd name="connsiteX99" fmla="*/ 784225 w 1238250"/>
                  <a:gd name="connsiteY99" fmla="*/ 558813 h 933463"/>
                  <a:gd name="connsiteX100" fmla="*/ 803275 w 1238250"/>
                  <a:gd name="connsiteY100" fmla="*/ 552463 h 933463"/>
                  <a:gd name="connsiteX101" fmla="*/ 819150 w 1238250"/>
                  <a:gd name="connsiteY101" fmla="*/ 555638 h 933463"/>
                  <a:gd name="connsiteX102" fmla="*/ 825500 w 1238250"/>
                  <a:gd name="connsiteY102" fmla="*/ 574688 h 933463"/>
                  <a:gd name="connsiteX103" fmla="*/ 828675 w 1238250"/>
                  <a:gd name="connsiteY103" fmla="*/ 584213 h 933463"/>
                  <a:gd name="connsiteX104" fmla="*/ 838200 w 1238250"/>
                  <a:gd name="connsiteY104" fmla="*/ 587388 h 933463"/>
                  <a:gd name="connsiteX105" fmla="*/ 847725 w 1238250"/>
                  <a:gd name="connsiteY105" fmla="*/ 584213 h 933463"/>
                  <a:gd name="connsiteX106" fmla="*/ 850900 w 1238250"/>
                  <a:gd name="connsiteY106" fmla="*/ 574688 h 933463"/>
                  <a:gd name="connsiteX107" fmla="*/ 860425 w 1238250"/>
                  <a:gd name="connsiteY107" fmla="*/ 565163 h 933463"/>
                  <a:gd name="connsiteX108" fmla="*/ 869950 w 1238250"/>
                  <a:gd name="connsiteY108" fmla="*/ 561988 h 933463"/>
                  <a:gd name="connsiteX109" fmla="*/ 895350 w 1238250"/>
                  <a:gd name="connsiteY109" fmla="*/ 555638 h 933463"/>
                  <a:gd name="connsiteX110" fmla="*/ 936625 w 1238250"/>
                  <a:gd name="connsiteY110" fmla="*/ 546113 h 933463"/>
                  <a:gd name="connsiteX111" fmla="*/ 949325 w 1238250"/>
                  <a:gd name="connsiteY111" fmla="*/ 542938 h 933463"/>
                  <a:gd name="connsiteX112" fmla="*/ 1069975 w 1238250"/>
                  <a:gd name="connsiteY112" fmla="*/ 542938 h 933463"/>
                  <a:gd name="connsiteX113" fmla="*/ 1158875 w 1238250"/>
                  <a:gd name="connsiteY113" fmla="*/ 546113 h 933463"/>
                  <a:gd name="connsiteX114" fmla="*/ 1187450 w 1238250"/>
                  <a:gd name="connsiteY114" fmla="*/ 542938 h 933463"/>
                  <a:gd name="connsiteX115" fmla="*/ 1190625 w 1238250"/>
                  <a:gd name="connsiteY115" fmla="*/ 511188 h 933463"/>
                  <a:gd name="connsiteX116" fmla="*/ 1206500 w 1238250"/>
                  <a:gd name="connsiteY116" fmla="*/ 482613 h 933463"/>
                  <a:gd name="connsiteX117" fmla="*/ 1225550 w 1238250"/>
                  <a:gd name="connsiteY117" fmla="*/ 466738 h 933463"/>
                  <a:gd name="connsiteX118" fmla="*/ 1238250 w 1238250"/>
                  <a:gd name="connsiteY118" fmla="*/ 447688 h 933463"/>
                  <a:gd name="connsiteX119" fmla="*/ 1219200 w 1238250"/>
                  <a:gd name="connsiteY119" fmla="*/ 419113 h 933463"/>
                  <a:gd name="connsiteX120" fmla="*/ 1212850 w 1238250"/>
                  <a:gd name="connsiteY120" fmla="*/ 409588 h 933463"/>
                  <a:gd name="connsiteX121" fmla="*/ 1209675 w 1238250"/>
                  <a:gd name="connsiteY121" fmla="*/ 400063 h 933463"/>
                  <a:gd name="connsiteX122" fmla="*/ 1203325 w 1238250"/>
                  <a:gd name="connsiteY122" fmla="*/ 390538 h 933463"/>
                  <a:gd name="connsiteX123" fmla="*/ 1196975 w 1238250"/>
                  <a:gd name="connsiteY123" fmla="*/ 361963 h 933463"/>
                  <a:gd name="connsiteX124" fmla="*/ 1200150 w 1238250"/>
                  <a:gd name="connsiteY124" fmla="*/ 327038 h 933463"/>
                  <a:gd name="connsiteX125" fmla="*/ 1206500 w 1238250"/>
                  <a:gd name="connsiteY125" fmla="*/ 317513 h 933463"/>
                  <a:gd name="connsiteX126" fmla="*/ 1212850 w 1238250"/>
                  <a:gd name="connsiteY126" fmla="*/ 298463 h 933463"/>
                  <a:gd name="connsiteX127" fmla="*/ 1219200 w 1238250"/>
                  <a:gd name="connsiteY127" fmla="*/ 276238 h 933463"/>
                  <a:gd name="connsiteX128" fmla="*/ 1216025 w 1238250"/>
                  <a:gd name="connsiteY128" fmla="*/ 203213 h 933463"/>
                  <a:gd name="connsiteX129" fmla="*/ 1190625 w 1238250"/>
                  <a:gd name="connsiteY129" fmla="*/ 200038 h 933463"/>
                  <a:gd name="connsiteX130" fmla="*/ 1181100 w 1238250"/>
                  <a:gd name="connsiteY130" fmla="*/ 193688 h 933463"/>
                  <a:gd name="connsiteX131" fmla="*/ 1171575 w 1238250"/>
                  <a:gd name="connsiteY131" fmla="*/ 190513 h 933463"/>
                  <a:gd name="connsiteX132" fmla="*/ 1162050 w 1238250"/>
                  <a:gd name="connsiteY132" fmla="*/ 184163 h 933463"/>
                  <a:gd name="connsiteX133" fmla="*/ 1149350 w 1238250"/>
                  <a:gd name="connsiteY133" fmla="*/ 177813 h 933463"/>
                  <a:gd name="connsiteX134" fmla="*/ 1139825 w 1238250"/>
                  <a:gd name="connsiteY134" fmla="*/ 171463 h 933463"/>
                  <a:gd name="connsiteX135" fmla="*/ 1127125 w 1238250"/>
                  <a:gd name="connsiteY135" fmla="*/ 168288 h 933463"/>
                  <a:gd name="connsiteX136" fmla="*/ 1101725 w 1238250"/>
                  <a:gd name="connsiteY136" fmla="*/ 155588 h 933463"/>
                  <a:gd name="connsiteX137" fmla="*/ 1082675 w 1238250"/>
                  <a:gd name="connsiteY137" fmla="*/ 142888 h 933463"/>
                  <a:gd name="connsiteX138" fmla="*/ 1073150 w 1238250"/>
                  <a:gd name="connsiteY138" fmla="*/ 136538 h 933463"/>
                  <a:gd name="connsiteX139" fmla="*/ 1047750 w 1238250"/>
                  <a:gd name="connsiteY139" fmla="*/ 123838 h 933463"/>
                  <a:gd name="connsiteX140" fmla="*/ 1038225 w 1238250"/>
                  <a:gd name="connsiteY140" fmla="*/ 117488 h 933463"/>
                  <a:gd name="connsiteX141" fmla="*/ 1016000 w 1238250"/>
                  <a:gd name="connsiteY141" fmla="*/ 107963 h 933463"/>
                  <a:gd name="connsiteX142" fmla="*/ 996950 w 1238250"/>
                  <a:gd name="connsiteY142" fmla="*/ 88913 h 933463"/>
                  <a:gd name="connsiteX143" fmla="*/ 990600 w 1238250"/>
                  <a:gd name="connsiteY143" fmla="*/ 79388 h 933463"/>
                  <a:gd name="connsiteX144" fmla="*/ 981075 w 1238250"/>
                  <a:gd name="connsiteY144" fmla="*/ 73038 h 933463"/>
                  <a:gd name="connsiteX145" fmla="*/ 971550 w 1238250"/>
                  <a:gd name="connsiteY145" fmla="*/ 63513 h 933463"/>
                  <a:gd name="connsiteX146" fmla="*/ 949325 w 1238250"/>
                  <a:gd name="connsiteY146" fmla="*/ 50813 h 933463"/>
                  <a:gd name="connsiteX147" fmla="*/ 939800 w 1238250"/>
                  <a:gd name="connsiteY147" fmla="*/ 47638 h 933463"/>
                  <a:gd name="connsiteX148" fmla="*/ 920750 w 1238250"/>
                  <a:gd name="connsiteY148" fmla="*/ 34938 h 933463"/>
                  <a:gd name="connsiteX149" fmla="*/ 911225 w 1238250"/>
                  <a:gd name="connsiteY149" fmla="*/ 28588 h 933463"/>
                  <a:gd name="connsiteX150" fmla="*/ 882650 w 1238250"/>
                  <a:gd name="connsiteY150" fmla="*/ 19063 h 933463"/>
                  <a:gd name="connsiteX151" fmla="*/ 873125 w 1238250"/>
                  <a:gd name="connsiteY151" fmla="*/ 15888 h 933463"/>
                  <a:gd name="connsiteX152" fmla="*/ 863600 w 1238250"/>
                  <a:gd name="connsiteY152" fmla="*/ 12713 h 933463"/>
                  <a:gd name="connsiteX153" fmla="*/ 850900 w 1238250"/>
                  <a:gd name="connsiteY153" fmla="*/ 9538 h 933463"/>
                  <a:gd name="connsiteX154" fmla="*/ 841375 w 1238250"/>
                  <a:gd name="connsiteY154" fmla="*/ 6363 h 933463"/>
                  <a:gd name="connsiteX155" fmla="*/ 815975 w 1238250"/>
                  <a:gd name="connsiteY155" fmla="*/ 13 h 933463"/>
                  <a:gd name="connsiteX156" fmla="*/ 622300 w 1238250"/>
                  <a:gd name="connsiteY156" fmla="*/ 6363 h 933463"/>
                  <a:gd name="connsiteX157" fmla="*/ 590550 w 1238250"/>
                  <a:gd name="connsiteY157" fmla="*/ 12713 h 933463"/>
                  <a:gd name="connsiteX158" fmla="*/ 561975 w 1238250"/>
                  <a:gd name="connsiteY158" fmla="*/ 19063 h 933463"/>
                  <a:gd name="connsiteX159" fmla="*/ 552450 w 1238250"/>
                  <a:gd name="connsiteY159" fmla="*/ 22238 h 933463"/>
                  <a:gd name="connsiteX160" fmla="*/ 536575 w 1238250"/>
                  <a:gd name="connsiteY160" fmla="*/ 25413 h 933463"/>
                  <a:gd name="connsiteX161" fmla="*/ 514350 w 1238250"/>
                  <a:gd name="connsiteY161" fmla="*/ 34938 h 933463"/>
                  <a:gd name="connsiteX162" fmla="*/ 501650 w 1238250"/>
                  <a:gd name="connsiteY162" fmla="*/ 38113 h 933463"/>
                  <a:gd name="connsiteX163" fmla="*/ 492125 w 1238250"/>
                  <a:gd name="connsiteY163" fmla="*/ 41288 h 933463"/>
                  <a:gd name="connsiteX164" fmla="*/ 381000 w 1238250"/>
                  <a:gd name="connsiteY164" fmla="*/ 44463 h 933463"/>
                  <a:gd name="connsiteX165" fmla="*/ 342900 w 1238250"/>
                  <a:gd name="connsiteY165" fmla="*/ 50813 h 933463"/>
                  <a:gd name="connsiteX166" fmla="*/ 323850 w 1238250"/>
                  <a:gd name="connsiteY166" fmla="*/ 57163 h 933463"/>
                  <a:gd name="connsiteX167" fmla="*/ 314325 w 1238250"/>
                  <a:gd name="connsiteY167" fmla="*/ 60338 h 933463"/>
                  <a:gd name="connsiteX168" fmla="*/ 311150 w 1238250"/>
                  <a:gd name="connsiteY168" fmla="*/ 69863 h 933463"/>
                  <a:gd name="connsiteX169" fmla="*/ 301625 w 1238250"/>
                  <a:gd name="connsiteY169" fmla="*/ 73038 h 933463"/>
                  <a:gd name="connsiteX170" fmla="*/ 282575 w 1238250"/>
                  <a:gd name="connsiteY170" fmla="*/ 85738 h 933463"/>
                  <a:gd name="connsiteX171" fmla="*/ 273050 w 1238250"/>
                  <a:gd name="connsiteY171" fmla="*/ 92088 h 933463"/>
                  <a:gd name="connsiteX172" fmla="*/ 260350 w 1238250"/>
                  <a:gd name="connsiteY172" fmla="*/ 111138 h 93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1238250" h="933463">
                    <a:moveTo>
                      <a:pt x="260350" y="111138"/>
                    </a:moveTo>
                    <a:cubicBezTo>
                      <a:pt x="256646" y="118017"/>
                      <a:pt x="254430" y="126154"/>
                      <a:pt x="250825" y="133363"/>
                    </a:cubicBezTo>
                    <a:cubicBezTo>
                      <a:pt x="249118" y="136776"/>
                      <a:pt x="246182" y="139475"/>
                      <a:pt x="244475" y="142888"/>
                    </a:cubicBezTo>
                    <a:cubicBezTo>
                      <a:pt x="242978" y="145881"/>
                      <a:pt x="242925" y="149487"/>
                      <a:pt x="241300" y="152413"/>
                    </a:cubicBezTo>
                    <a:cubicBezTo>
                      <a:pt x="237594" y="159084"/>
                      <a:pt x="232833" y="165113"/>
                      <a:pt x="228600" y="171463"/>
                    </a:cubicBezTo>
                    <a:lnTo>
                      <a:pt x="215900" y="190513"/>
                    </a:lnTo>
                    <a:cubicBezTo>
                      <a:pt x="213783" y="193688"/>
                      <a:pt x="210757" y="196418"/>
                      <a:pt x="209550" y="200038"/>
                    </a:cubicBezTo>
                    <a:cubicBezTo>
                      <a:pt x="208492" y="203213"/>
                      <a:pt x="207872" y="206570"/>
                      <a:pt x="206375" y="209563"/>
                    </a:cubicBezTo>
                    <a:cubicBezTo>
                      <a:pt x="204668" y="212976"/>
                      <a:pt x="201575" y="215601"/>
                      <a:pt x="200025" y="219088"/>
                    </a:cubicBezTo>
                    <a:cubicBezTo>
                      <a:pt x="197307" y="225205"/>
                      <a:pt x="197388" y="232569"/>
                      <a:pt x="193675" y="238138"/>
                    </a:cubicBezTo>
                    <a:cubicBezTo>
                      <a:pt x="175477" y="265435"/>
                      <a:pt x="197295" y="230898"/>
                      <a:pt x="184150" y="257188"/>
                    </a:cubicBezTo>
                    <a:cubicBezTo>
                      <a:pt x="182443" y="260601"/>
                      <a:pt x="179507" y="263300"/>
                      <a:pt x="177800" y="266713"/>
                    </a:cubicBezTo>
                    <a:cubicBezTo>
                      <a:pt x="176303" y="269706"/>
                      <a:pt x="175544" y="273020"/>
                      <a:pt x="174625" y="276238"/>
                    </a:cubicBezTo>
                    <a:cubicBezTo>
                      <a:pt x="173426" y="280434"/>
                      <a:pt x="173615" y="285149"/>
                      <a:pt x="171450" y="288938"/>
                    </a:cubicBezTo>
                    <a:cubicBezTo>
                      <a:pt x="169222" y="292837"/>
                      <a:pt x="165100" y="295288"/>
                      <a:pt x="161925" y="298463"/>
                    </a:cubicBezTo>
                    <a:cubicBezTo>
                      <a:pt x="154368" y="321133"/>
                      <a:pt x="159288" y="311944"/>
                      <a:pt x="149225" y="327038"/>
                    </a:cubicBezTo>
                    <a:cubicBezTo>
                      <a:pt x="148167" y="336563"/>
                      <a:pt x="149325" y="346606"/>
                      <a:pt x="146050" y="355613"/>
                    </a:cubicBezTo>
                    <a:cubicBezTo>
                      <a:pt x="144746" y="359199"/>
                      <a:pt x="139223" y="359265"/>
                      <a:pt x="136525" y="361963"/>
                    </a:cubicBezTo>
                    <a:cubicBezTo>
                      <a:pt x="130370" y="368118"/>
                      <a:pt x="129582" y="373266"/>
                      <a:pt x="127000" y="381013"/>
                    </a:cubicBezTo>
                    <a:cubicBezTo>
                      <a:pt x="128058" y="384188"/>
                      <a:pt x="127808" y="388171"/>
                      <a:pt x="130175" y="390538"/>
                    </a:cubicBezTo>
                    <a:cubicBezTo>
                      <a:pt x="132542" y="392905"/>
                      <a:pt x="136915" y="391857"/>
                      <a:pt x="139700" y="393713"/>
                    </a:cubicBezTo>
                    <a:cubicBezTo>
                      <a:pt x="143436" y="396204"/>
                      <a:pt x="146050" y="400063"/>
                      <a:pt x="149225" y="403238"/>
                    </a:cubicBezTo>
                    <a:cubicBezTo>
                      <a:pt x="156782" y="425908"/>
                      <a:pt x="161144" y="418575"/>
                      <a:pt x="146050" y="428638"/>
                    </a:cubicBezTo>
                    <a:cubicBezTo>
                      <a:pt x="146023" y="428748"/>
                      <a:pt x="141218" y="449345"/>
                      <a:pt x="139700" y="450863"/>
                    </a:cubicBezTo>
                    <a:cubicBezTo>
                      <a:pt x="134304" y="456259"/>
                      <a:pt x="120650" y="463563"/>
                      <a:pt x="120650" y="463563"/>
                    </a:cubicBezTo>
                    <a:lnTo>
                      <a:pt x="101600" y="457213"/>
                    </a:lnTo>
                    <a:cubicBezTo>
                      <a:pt x="98425" y="456155"/>
                      <a:pt x="94860" y="455894"/>
                      <a:pt x="92075" y="454038"/>
                    </a:cubicBezTo>
                    <a:cubicBezTo>
                      <a:pt x="79765" y="445832"/>
                      <a:pt x="86170" y="448895"/>
                      <a:pt x="73025" y="444513"/>
                    </a:cubicBezTo>
                    <a:cubicBezTo>
                      <a:pt x="67437" y="461278"/>
                      <a:pt x="71706" y="451253"/>
                      <a:pt x="57150" y="473088"/>
                    </a:cubicBezTo>
                    <a:cubicBezTo>
                      <a:pt x="55033" y="476263"/>
                      <a:pt x="54420" y="481406"/>
                      <a:pt x="50800" y="482613"/>
                    </a:cubicBezTo>
                    <a:lnTo>
                      <a:pt x="22225" y="492138"/>
                    </a:lnTo>
                    <a:lnTo>
                      <a:pt x="12700" y="495313"/>
                    </a:lnTo>
                    <a:cubicBezTo>
                      <a:pt x="3616" y="522565"/>
                      <a:pt x="17526" y="479186"/>
                      <a:pt x="6350" y="523888"/>
                    </a:cubicBezTo>
                    <a:cubicBezTo>
                      <a:pt x="4727" y="530382"/>
                      <a:pt x="0" y="542938"/>
                      <a:pt x="0" y="542938"/>
                    </a:cubicBezTo>
                    <a:cubicBezTo>
                      <a:pt x="3993" y="554916"/>
                      <a:pt x="4958" y="560596"/>
                      <a:pt x="15875" y="571513"/>
                    </a:cubicBezTo>
                    <a:cubicBezTo>
                      <a:pt x="19050" y="574688"/>
                      <a:pt x="22525" y="577589"/>
                      <a:pt x="25400" y="581038"/>
                    </a:cubicBezTo>
                    <a:cubicBezTo>
                      <a:pt x="27843" y="583969"/>
                      <a:pt x="29532" y="587458"/>
                      <a:pt x="31750" y="590563"/>
                    </a:cubicBezTo>
                    <a:cubicBezTo>
                      <a:pt x="34826" y="594869"/>
                      <a:pt x="38199" y="598957"/>
                      <a:pt x="41275" y="603263"/>
                    </a:cubicBezTo>
                    <a:cubicBezTo>
                      <a:pt x="43493" y="606368"/>
                      <a:pt x="45182" y="609857"/>
                      <a:pt x="47625" y="612788"/>
                    </a:cubicBezTo>
                    <a:cubicBezTo>
                      <a:pt x="50500" y="616237"/>
                      <a:pt x="54393" y="618769"/>
                      <a:pt x="57150" y="622313"/>
                    </a:cubicBezTo>
                    <a:cubicBezTo>
                      <a:pt x="95376" y="671461"/>
                      <a:pt x="57057" y="622145"/>
                      <a:pt x="73025" y="650888"/>
                    </a:cubicBezTo>
                    <a:cubicBezTo>
                      <a:pt x="76731" y="657559"/>
                      <a:pt x="81492" y="663588"/>
                      <a:pt x="85725" y="669938"/>
                    </a:cubicBezTo>
                    <a:lnTo>
                      <a:pt x="98425" y="688988"/>
                    </a:lnTo>
                    <a:lnTo>
                      <a:pt x="104775" y="698513"/>
                    </a:lnTo>
                    <a:cubicBezTo>
                      <a:pt x="106892" y="701688"/>
                      <a:pt x="108427" y="705340"/>
                      <a:pt x="111125" y="708038"/>
                    </a:cubicBezTo>
                    <a:cubicBezTo>
                      <a:pt x="114300" y="711213"/>
                      <a:pt x="117893" y="714019"/>
                      <a:pt x="120650" y="717563"/>
                    </a:cubicBezTo>
                    <a:cubicBezTo>
                      <a:pt x="125335" y="723587"/>
                      <a:pt x="129117" y="730263"/>
                      <a:pt x="133350" y="736613"/>
                    </a:cubicBezTo>
                    <a:cubicBezTo>
                      <a:pt x="135467" y="739788"/>
                      <a:pt x="137002" y="743440"/>
                      <a:pt x="139700" y="746138"/>
                    </a:cubicBezTo>
                    <a:cubicBezTo>
                      <a:pt x="151923" y="758361"/>
                      <a:pt x="145489" y="753172"/>
                      <a:pt x="158750" y="762013"/>
                    </a:cubicBezTo>
                    <a:cubicBezTo>
                      <a:pt x="175683" y="787413"/>
                      <a:pt x="153458" y="756721"/>
                      <a:pt x="174625" y="777888"/>
                    </a:cubicBezTo>
                    <a:cubicBezTo>
                      <a:pt x="177323" y="780586"/>
                      <a:pt x="178277" y="784715"/>
                      <a:pt x="180975" y="787413"/>
                    </a:cubicBezTo>
                    <a:cubicBezTo>
                      <a:pt x="183673" y="790111"/>
                      <a:pt x="187569" y="791320"/>
                      <a:pt x="190500" y="793763"/>
                    </a:cubicBezTo>
                    <a:cubicBezTo>
                      <a:pt x="193949" y="796638"/>
                      <a:pt x="196481" y="800531"/>
                      <a:pt x="200025" y="803288"/>
                    </a:cubicBezTo>
                    <a:cubicBezTo>
                      <a:pt x="206049" y="807973"/>
                      <a:pt x="213679" y="810592"/>
                      <a:pt x="219075" y="815988"/>
                    </a:cubicBezTo>
                    <a:cubicBezTo>
                      <a:pt x="222250" y="819163"/>
                      <a:pt x="225056" y="822756"/>
                      <a:pt x="228600" y="825513"/>
                    </a:cubicBezTo>
                    <a:cubicBezTo>
                      <a:pt x="234624" y="830198"/>
                      <a:pt x="242254" y="832817"/>
                      <a:pt x="247650" y="838213"/>
                    </a:cubicBezTo>
                    <a:cubicBezTo>
                      <a:pt x="262571" y="853134"/>
                      <a:pt x="253439" y="845247"/>
                      <a:pt x="276225" y="860438"/>
                    </a:cubicBezTo>
                    <a:cubicBezTo>
                      <a:pt x="279400" y="862555"/>
                      <a:pt x="282337" y="865081"/>
                      <a:pt x="285750" y="866788"/>
                    </a:cubicBezTo>
                    <a:cubicBezTo>
                      <a:pt x="289983" y="868905"/>
                      <a:pt x="294391" y="870703"/>
                      <a:pt x="298450" y="873138"/>
                    </a:cubicBezTo>
                    <a:cubicBezTo>
                      <a:pt x="304994" y="877065"/>
                      <a:pt x="310260" y="883425"/>
                      <a:pt x="317500" y="885838"/>
                    </a:cubicBezTo>
                    <a:lnTo>
                      <a:pt x="374650" y="904888"/>
                    </a:lnTo>
                    <a:lnTo>
                      <a:pt x="412750" y="917588"/>
                    </a:lnTo>
                    <a:lnTo>
                      <a:pt x="422275" y="920763"/>
                    </a:lnTo>
                    <a:cubicBezTo>
                      <a:pt x="425450" y="921821"/>
                      <a:pt x="428553" y="923126"/>
                      <a:pt x="431800" y="923938"/>
                    </a:cubicBezTo>
                    <a:cubicBezTo>
                      <a:pt x="436033" y="924996"/>
                      <a:pt x="440304" y="925914"/>
                      <a:pt x="444500" y="927113"/>
                    </a:cubicBezTo>
                    <a:cubicBezTo>
                      <a:pt x="476384" y="936223"/>
                      <a:pt x="427023" y="923537"/>
                      <a:pt x="466725" y="933463"/>
                    </a:cubicBezTo>
                    <a:cubicBezTo>
                      <a:pt x="490008" y="932405"/>
                      <a:pt x="513331" y="932010"/>
                      <a:pt x="536575" y="930288"/>
                    </a:cubicBezTo>
                    <a:cubicBezTo>
                      <a:pt x="548115" y="929433"/>
                      <a:pt x="560849" y="924313"/>
                      <a:pt x="571500" y="920763"/>
                    </a:cubicBezTo>
                    <a:lnTo>
                      <a:pt x="581025" y="917588"/>
                    </a:lnTo>
                    <a:cubicBezTo>
                      <a:pt x="582083" y="914413"/>
                      <a:pt x="582703" y="911056"/>
                      <a:pt x="584200" y="908063"/>
                    </a:cubicBezTo>
                    <a:cubicBezTo>
                      <a:pt x="585907" y="904650"/>
                      <a:pt x="589343" y="902158"/>
                      <a:pt x="590550" y="898538"/>
                    </a:cubicBezTo>
                    <a:cubicBezTo>
                      <a:pt x="599241" y="872465"/>
                      <a:pt x="585471" y="884991"/>
                      <a:pt x="603250" y="873138"/>
                    </a:cubicBezTo>
                    <a:cubicBezTo>
                      <a:pt x="604308" y="869963"/>
                      <a:pt x="606425" y="866960"/>
                      <a:pt x="606425" y="863613"/>
                    </a:cubicBezTo>
                    <a:cubicBezTo>
                      <a:pt x="606425" y="853389"/>
                      <a:pt x="601039" y="852614"/>
                      <a:pt x="593725" y="847738"/>
                    </a:cubicBezTo>
                    <a:cubicBezTo>
                      <a:pt x="562657" y="801136"/>
                      <a:pt x="594201" y="850159"/>
                      <a:pt x="574675" y="815988"/>
                    </a:cubicBezTo>
                    <a:cubicBezTo>
                      <a:pt x="572782" y="812675"/>
                      <a:pt x="569875" y="809950"/>
                      <a:pt x="568325" y="806463"/>
                    </a:cubicBezTo>
                    <a:cubicBezTo>
                      <a:pt x="563908" y="796525"/>
                      <a:pt x="561439" y="785268"/>
                      <a:pt x="558800" y="774713"/>
                    </a:cubicBezTo>
                    <a:cubicBezTo>
                      <a:pt x="559858" y="770480"/>
                      <a:pt x="558072" y="763964"/>
                      <a:pt x="561975" y="762013"/>
                    </a:cubicBezTo>
                    <a:cubicBezTo>
                      <a:pt x="570547" y="757727"/>
                      <a:pt x="581097" y="760414"/>
                      <a:pt x="590550" y="758838"/>
                    </a:cubicBezTo>
                    <a:cubicBezTo>
                      <a:pt x="593851" y="758288"/>
                      <a:pt x="596900" y="756721"/>
                      <a:pt x="600075" y="755663"/>
                    </a:cubicBezTo>
                    <a:cubicBezTo>
                      <a:pt x="611406" y="738666"/>
                      <a:pt x="603727" y="748836"/>
                      <a:pt x="625475" y="727088"/>
                    </a:cubicBezTo>
                    <a:lnTo>
                      <a:pt x="635000" y="717563"/>
                    </a:lnTo>
                    <a:cubicBezTo>
                      <a:pt x="638175" y="714388"/>
                      <a:pt x="640789" y="710529"/>
                      <a:pt x="644525" y="708038"/>
                    </a:cubicBezTo>
                    <a:lnTo>
                      <a:pt x="654050" y="701688"/>
                    </a:lnTo>
                    <a:cubicBezTo>
                      <a:pt x="658260" y="695373"/>
                      <a:pt x="665112" y="690525"/>
                      <a:pt x="657225" y="682638"/>
                    </a:cubicBezTo>
                    <a:cubicBezTo>
                      <a:pt x="654858" y="680271"/>
                      <a:pt x="650875" y="680521"/>
                      <a:pt x="647700" y="679463"/>
                    </a:cubicBezTo>
                    <a:cubicBezTo>
                      <a:pt x="626561" y="658324"/>
                      <a:pt x="646487" y="681090"/>
                      <a:pt x="635000" y="660413"/>
                    </a:cubicBezTo>
                    <a:cubicBezTo>
                      <a:pt x="631294" y="653742"/>
                      <a:pt x="622300" y="641363"/>
                      <a:pt x="622300" y="641363"/>
                    </a:cubicBezTo>
                    <a:cubicBezTo>
                      <a:pt x="623358" y="638188"/>
                      <a:pt x="623108" y="634205"/>
                      <a:pt x="625475" y="631838"/>
                    </a:cubicBezTo>
                    <a:cubicBezTo>
                      <a:pt x="627842" y="629471"/>
                      <a:pt x="631733" y="629389"/>
                      <a:pt x="635000" y="628663"/>
                    </a:cubicBezTo>
                    <a:cubicBezTo>
                      <a:pt x="641284" y="627266"/>
                      <a:pt x="647700" y="626546"/>
                      <a:pt x="654050" y="625488"/>
                    </a:cubicBezTo>
                    <a:cubicBezTo>
                      <a:pt x="657225" y="623371"/>
                      <a:pt x="660644" y="621581"/>
                      <a:pt x="663575" y="619138"/>
                    </a:cubicBezTo>
                    <a:cubicBezTo>
                      <a:pt x="667024" y="616263"/>
                      <a:pt x="669364" y="612104"/>
                      <a:pt x="673100" y="609613"/>
                    </a:cubicBezTo>
                    <a:cubicBezTo>
                      <a:pt x="675885" y="607757"/>
                      <a:pt x="679699" y="608063"/>
                      <a:pt x="682625" y="606438"/>
                    </a:cubicBezTo>
                    <a:cubicBezTo>
                      <a:pt x="689296" y="602732"/>
                      <a:pt x="695325" y="597971"/>
                      <a:pt x="701675" y="593738"/>
                    </a:cubicBezTo>
                    <a:lnTo>
                      <a:pt x="720725" y="581038"/>
                    </a:lnTo>
                    <a:cubicBezTo>
                      <a:pt x="723900" y="578921"/>
                      <a:pt x="726630" y="575895"/>
                      <a:pt x="730250" y="574688"/>
                    </a:cubicBezTo>
                    <a:cubicBezTo>
                      <a:pt x="736600" y="572571"/>
                      <a:pt x="742806" y="569961"/>
                      <a:pt x="749300" y="568338"/>
                    </a:cubicBezTo>
                    <a:cubicBezTo>
                      <a:pt x="789002" y="558412"/>
                      <a:pt x="739641" y="571098"/>
                      <a:pt x="771525" y="561988"/>
                    </a:cubicBezTo>
                    <a:cubicBezTo>
                      <a:pt x="775721" y="560789"/>
                      <a:pt x="780045" y="560067"/>
                      <a:pt x="784225" y="558813"/>
                    </a:cubicBezTo>
                    <a:cubicBezTo>
                      <a:pt x="790636" y="556890"/>
                      <a:pt x="803275" y="552463"/>
                      <a:pt x="803275" y="552463"/>
                    </a:cubicBezTo>
                    <a:cubicBezTo>
                      <a:pt x="808567" y="553521"/>
                      <a:pt x="815334" y="551822"/>
                      <a:pt x="819150" y="555638"/>
                    </a:cubicBezTo>
                    <a:cubicBezTo>
                      <a:pt x="823883" y="560371"/>
                      <a:pt x="823383" y="568338"/>
                      <a:pt x="825500" y="574688"/>
                    </a:cubicBezTo>
                    <a:cubicBezTo>
                      <a:pt x="826558" y="577863"/>
                      <a:pt x="825500" y="583155"/>
                      <a:pt x="828675" y="584213"/>
                    </a:cubicBezTo>
                    <a:lnTo>
                      <a:pt x="838200" y="587388"/>
                    </a:lnTo>
                    <a:cubicBezTo>
                      <a:pt x="841375" y="586330"/>
                      <a:pt x="845358" y="586580"/>
                      <a:pt x="847725" y="584213"/>
                    </a:cubicBezTo>
                    <a:cubicBezTo>
                      <a:pt x="850092" y="581846"/>
                      <a:pt x="849044" y="577473"/>
                      <a:pt x="850900" y="574688"/>
                    </a:cubicBezTo>
                    <a:cubicBezTo>
                      <a:pt x="853391" y="570952"/>
                      <a:pt x="856689" y="567654"/>
                      <a:pt x="860425" y="565163"/>
                    </a:cubicBezTo>
                    <a:cubicBezTo>
                      <a:pt x="863210" y="563307"/>
                      <a:pt x="866721" y="562869"/>
                      <a:pt x="869950" y="561988"/>
                    </a:cubicBezTo>
                    <a:cubicBezTo>
                      <a:pt x="878370" y="559692"/>
                      <a:pt x="886792" y="557350"/>
                      <a:pt x="895350" y="555638"/>
                    </a:cubicBezTo>
                    <a:cubicBezTo>
                      <a:pt x="919783" y="550751"/>
                      <a:pt x="905990" y="553772"/>
                      <a:pt x="936625" y="546113"/>
                    </a:cubicBezTo>
                    <a:lnTo>
                      <a:pt x="949325" y="542938"/>
                    </a:lnTo>
                    <a:cubicBezTo>
                      <a:pt x="1094525" y="551005"/>
                      <a:pt x="913119" y="542938"/>
                      <a:pt x="1069975" y="542938"/>
                    </a:cubicBezTo>
                    <a:cubicBezTo>
                      <a:pt x="1099627" y="542938"/>
                      <a:pt x="1129242" y="545055"/>
                      <a:pt x="1158875" y="546113"/>
                    </a:cubicBezTo>
                    <a:cubicBezTo>
                      <a:pt x="1168400" y="545055"/>
                      <a:pt x="1181003" y="550029"/>
                      <a:pt x="1187450" y="542938"/>
                    </a:cubicBezTo>
                    <a:cubicBezTo>
                      <a:pt x="1194605" y="535068"/>
                      <a:pt x="1189008" y="521700"/>
                      <a:pt x="1190625" y="511188"/>
                    </a:cubicBezTo>
                    <a:cubicBezTo>
                      <a:pt x="1191948" y="502586"/>
                      <a:pt x="1201669" y="485834"/>
                      <a:pt x="1206500" y="482613"/>
                    </a:cubicBezTo>
                    <a:cubicBezTo>
                      <a:pt x="1214967" y="476969"/>
                      <a:pt x="1218968" y="475200"/>
                      <a:pt x="1225550" y="466738"/>
                    </a:cubicBezTo>
                    <a:cubicBezTo>
                      <a:pt x="1230235" y="460714"/>
                      <a:pt x="1238250" y="447688"/>
                      <a:pt x="1238250" y="447688"/>
                    </a:cubicBezTo>
                    <a:lnTo>
                      <a:pt x="1219200" y="419113"/>
                    </a:lnTo>
                    <a:cubicBezTo>
                      <a:pt x="1217083" y="415938"/>
                      <a:pt x="1214057" y="413208"/>
                      <a:pt x="1212850" y="409588"/>
                    </a:cubicBezTo>
                    <a:cubicBezTo>
                      <a:pt x="1211792" y="406413"/>
                      <a:pt x="1211172" y="403056"/>
                      <a:pt x="1209675" y="400063"/>
                    </a:cubicBezTo>
                    <a:cubicBezTo>
                      <a:pt x="1207968" y="396650"/>
                      <a:pt x="1205032" y="393951"/>
                      <a:pt x="1203325" y="390538"/>
                    </a:cubicBezTo>
                    <a:cubicBezTo>
                      <a:pt x="1199417" y="382722"/>
                      <a:pt x="1198194" y="369280"/>
                      <a:pt x="1196975" y="361963"/>
                    </a:cubicBezTo>
                    <a:cubicBezTo>
                      <a:pt x="1198033" y="350321"/>
                      <a:pt x="1197701" y="338468"/>
                      <a:pt x="1200150" y="327038"/>
                    </a:cubicBezTo>
                    <a:cubicBezTo>
                      <a:pt x="1200950" y="323307"/>
                      <a:pt x="1204950" y="321000"/>
                      <a:pt x="1206500" y="317513"/>
                    </a:cubicBezTo>
                    <a:cubicBezTo>
                      <a:pt x="1209218" y="311396"/>
                      <a:pt x="1210733" y="304813"/>
                      <a:pt x="1212850" y="298463"/>
                    </a:cubicBezTo>
                    <a:cubicBezTo>
                      <a:pt x="1217405" y="284798"/>
                      <a:pt x="1215213" y="292185"/>
                      <a:pt x="1219200" y="276238"/>
                    </a:cubicBezTo>
                    <a:cubicBezTo>
                      <a:pt x="1218142" y="251896"/>
                      <a:pt x="1224580" y="226026"/>
                      <a:pt x="1216025" y="203213"/>
                    </a:cubicBezTo>
                    <a:cubicBezTo>
                      <a:pt x="1213029" y="195224"/>
                      <a:pt x="1198857" y="202283"/>
                      <a:pt x="1190625" y="200038"/>
                    </a:cubicBezTo>
                    <a:cubicBezTo>
                      <a:pt x="1186944" y="199034"/>
                      <a:pt x="1184513" y="195395"/>
                      <a:pt x="1181100" y="193688"/>
                    </a:cubicBezTo>
                    <a:cubicBezTo>
                      <a:pt x="1178107" y="192191"/>
                      <a:pt x="1174568" y="192010"/>
                      <a:pt x="1171575" y="190513"/>
                    </a:cubicBezTo>
                    <a:cubicBezTo>
                      <a:pt x="1168162" y="188806"/>
                      <a:pt x="1165363" y="186056"/>
                      <a:pt x="1162050" y="184163"/>
                    </a:cubicBezTo>
                    <a:cubicBezTo>
                      <a:pt x="1157941" y="181815"/>
                      <a:pt x="1153459" y="180161"/>
                      <a:pt x="1149350" y="177813"/>
                    </a:cubicBezTo>
                    <a:cubicBezTo>
                      <a:pt x="1146037" y="175920"/>
                      <a:pt x="1143332" y="172966"/>
                      <a:pt x="1139825" y="171463"/>
                    </a:cubicBezTo>
                    <a:cubicBezTo>
                      <a:pt x="1135814" y="169744"/>
                      <a:pt x="1131358" y="169346"/>
                      <a:pt x="1127125" y="168288"/>
                    </a:cubicBezTo>
                    <a:cubicBezTo>
                      <a:pt x="1097257" y="148376"/>
                      <a:pt x="1144444" y="178890"/>
                      <a:pt x="1101725" y="155588"/>
                    </a:cubicBezTo>
                    <a:cubicBezTo>
                      <a:pt x="1095025" y="151934"/>
                      <a:pt x="1089025" y="147121"/>
                      <a:pt x="1082675" y="142888"/>
                    </a:cubicBezTo>
                    <a:cubicBezTo>
                      <a:pt x="1079500" y="140771"/>
                      <a:pt x="1076563" y="138245"/>
                      <a:pt x="1073150" y="136538"/>
                    </a:cubicBezTo>
                    <a:cubicBezTo>
                      <a:pt x="1064683" y="132305"/>
                      <a:pt x="1055626" y="129089"/>
                      <a:pt x="1047750" y="123838"/>
                    </a:cubicBezTo>
                    <a:cubicBezTo>
                      <a:pt x="1044575" y="121721"/>
                      <a:pt x="1041638" y="119195"/>
                      <a:pt x="1038225" y="117488"/>
                    </a:cubicBezTo>
                    <a:cubicBezTo>
                      <a:pt x="1027521" y="112136"/>
                      <a:pt x="1027011" y="116772"/>
                      <a:pt x="1016000" y="107963"/>
                    </a:cubicBezTo>
                    <a:cubicBezTo>
                      <a:pt x="1008988" y="102353"/>
                      <a:pt x="1001931" y="96385"/>
                      <a:pt x="996950" y="88913"/>
                    </a:cubicBezTo>
                    <a:cubicBezTo>
                      <a:pt x="994833" y="85738"/>
                      <a:pt x="993298" y="82086"/>
                      <a:pt x="990600" y="79388"/>
                    </a:cubicBezTo>
                    <a:cubicBezTo>
                      <a:pt x="987902" y="76690"/>
                      <a:pt x="984006" y="75481"/>
                      <a:pt x="981075" y="73038"/>
                    </a:cubicBezTo>
                    <a:cubicBezTo>
                      <a:pt x="977626" y="70163"/>
                      <a:pt x="974999" y="66388"/>
                      <a:pt x="971550" y="63513"/>
                    </a:cubicBezTo>
                    <a:cubicBezTo>
                      <a:pt x="965923" y="58824"/>
                      <a:pt x="955719" y="53553"/>
                      <a:pt x="949325" y="50813"/>
                    </a:cubicBezTo>
                    <a:cubicBezTo>
                      <a:pt x="946249" y="49495"/>
                      <a:pt x="942726" y="49263"/>
                      <a:pt x="939800" y="47638"/>
                    </a:cubicBezTo>
                    <a:cubicBezTo>
                      <a:pt x="933129" y="43932"/>
                      <a:pt x="927100" y="39171"/>
                      <a:pt x="920750" y="34938"/>
                    </a:cubicBezTo>
                    <a:cubicBezTo>
                      <a:pt x="917575" y="32821"/>
                      <a:pt x="914845" y="29795"/>
                      <a:pt x="911225" y="28588"/>
                    </a:cubicBezTo>
                    <a:lnTo>
                      <a:pt x="882650" y="19063"/>
                    </a:lnTo>
                    <a:lnTo>
                      <a:pt x="873125" y="15888"/>
                    </a:lnTo>
                    <a:cubicBezTo>
                      <a:pt x="869950" y="14830"/>
                      <a:pt x="866847" y="13525"/>
                      <a:pt x="863600" y="12713"/>
                    </a:cubicBezTo>
                    <a:cubicBezTo>
                      <a:pt x="859367" y="11655"/>
                      <a:pt x="855096" y="10737"/>
                      <a:pt x="850900" y="9538"/>
                    </a:cubicBezTo>
                    <a:cubicBezTo>
                      <a:pt x="847682" y="8619"/>
                      <a:pt x="844622" y="7175"/>
                      <a:pt x="841375" y="6363"/>
                    </a:cubicBezTo>
                    <a:lnTo>
                      <a:pt x="815975" y="13"/>
                    </a:lnTo>
                    <a:cubicBezTo>
                      <a:pt x="813311" y="66"/>
                      <a:pt x="672880" y="-863"/>
                      <a:pt x="622300" y="6363"/>
                    </a:cubicBezTo>
                    <a:cubicBezTo>
                      <a:pt x="611616" y="7889"/>
                      <a:pt x="601133" y="10596"/>
                      <a:pt x="590550" y="12713"/>
                    </a:cubicBezTo>
                    <a:cubicBezTo>
                      <a:pt x="579638" y="14895"/>
                      <a:pt x="572437" y="16074"/>
                      <a:pt x="561975" y="19063"/>
                    </a:cubicBezTo>
                    <a:cubicBezTo>
                      <a:pt x="558757" y="19982"/>
                      <a:pt x="555697" y="21426"/>
                      <a:pt x="552450" y="22238"/>
                    </a:cubicBezTo>
                    <a:cubicBezTo>
                      <a:pt x="547215" y="23547"/>
                      <a:pt x="541810" y="24104"/>
                      <a:pt x="536575" y="25413"/>
                    </a:cubicBezTo>
                    <a:cubicBezTo>
                      <a:pt x="520806" y="29355"/>
                      <a:pt x="532523" y="28123"/>
                      <a:pt x="514350" y="34938"/>
                    </a:cubicBezTo>
                    <a:cubicBezTo>
                      <a:pt x="510264" y="36470"/>
                      <a:pt x="505846" y="36914"/>
                      <a:pt x="501650" y="38113"/>
                    </a:cubicBezTo>
                    <a:cubicBezTo>
                      <a:pt x="498432" y="39032"/>
                      <a:pt x="495467" y="41112"/>
                      <a:pt x="492125" y="41288"/>
                    </a:cubicBezTo>
                    <a:cubicBezTo>
                      <a:pt x="455119" y="43236"/>
                      <a:pt x="418042" y="43405"/>
                      <a:pt x="381000" y="44463"/>
                    </a:cubicBezTo>
                    <a:cubicBezTo>
                      <a:pt x="362990" y="46714"/>
                      <a:pt x="357884" y="46318"/>
                      <a:pt x="342900" y="50813"/>
                    </a:cubicBezTo>
                    <a:cubicBezTo>
                      <a:pt x="336489" y="52736"/>
                      <a:pt x="330200" y="55046"/>
                      <a:pt x="323850" y="57163"/>
                    </a:cubicBezTo>
                    <a:lnTo>
                      <a:pt x="314325" y="60338"/>
                    </a:lnTo>
                    <a:cubicBezTo>
                      <a:pt x="313267" y="63513"/>
                      <a:pt x="313517" y="67496"/>
                      <a:pt x="311150" y="69863"/>
                    </a:cubicBezTo>
                    <a:cubicBezTo>
                      <a:pt x="308783" y="72230"/>
                      <a:pt x="304551" y="71413"/>
                      <a:pt x="301625" y="73038"/>
                    </a:cubicBezTo>
                    <a:cubicBezTo>
                      <a:pt x="294954" y="76744"/>
                      <a:pt x="288925" y="81505"/>
                      <a:pt x="282575" y="85738"/>
                    </a:cubicBezTo>
                    <a:lnTo>
                      <a:pt x="273050" y="92088"/>
                    </a:lnTo>
                    <a:cubicBezTo>
                      <a:pt x="265040" y="104104"/>
                      <a:pt x="264054" y="104259"/>
                      <a:pt x="260350" y="111138"/>
                    </a:cubicBezTo>
                    <a:close/>
                  </a:path>
                </a:pathLst>
              </a:custGeom>
              <a:solidFill>
                <a:schemeClr val="bg1">
                  <a:lumMod val="50000"/>
                </a:schemeClr>
              </a:solidFill>
              <a:ln w="254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2" name="Freeform 8">
                <a:extLst>
                  <a:ext uri="{FF2B5EF4-FFF2-40B4-BE49-F238E27FC236}">
                    <a16:creationId xmlns:a16="http://schemas.microsoft.com/office/drawing/2014/main" id="{880A2FDF-90EC-4192-AB9F-9CE73EA07F14}"/>
                  </a:ext>
                </a:extLst>
              </p:cNvPr>
              <p:cNvSpPr/>
              <p:nvPr/>
            </p:nvSpPr>
            <p:spPr>
              <a:xfrm>
                <a:off x="8379335" y="1722361"/>
                <a:ext cx="474148" cy="425974"/>
              </a:xfrm>
              <a:custGeom>
                <a:avLst/>
                <a:gdLst>
                  <a:gd name="connsiteX0" fmla="*/ 231775 w 844550"/>
                  <a:gd name="connsiteY0" fmla="*/ 111125 h 949326"/>
                  <a:gd name="connsiteX1" fmla="*/ 225425 w 844550"/>
                  <a:gd name="connsiteY1" fmla="*/ 133350 h 949326"/>
                  <a:gd name="connsiteX2" fmla="*/ 212725 w 844550"/>
                  <a:gd name="connsiteY2" fmla="*/ 155575 h 949326"/>
                  <a:gd name="connsiteX3" fmla="*/ 209550 w 844550"/>
                  <a:gd name="connsiteY3" fmla="*/ 168275 h 949326"/>
                  <a:gd name="connsiteX4" fmla="*/ 206375 w 844550"/>
                  <a:gd name="connsiteY4" fmla="*/ 177800 h 949326"/>
                  <a:gd name="connsiteX5" fmla="*/ 196850 w 844550"/>
                  <a:gd name="connsiteY5" fmla="*/ 219075 h 949326"/>
                  <a:gd name="connsiteX6" fmla="*/ 180975 w 844550"/>
                  <a:gd name="connsiteY6" fmla="*/ 266700 h 949326"/>
                  <a:gd name="connsiteX7" fmla="*/ 177800 w 844550"/>
                  <a:gd name="connsiteY7" fmla="*/ 276225 h 949326"/>
                  <a:gd name="connsiteX8" fmla="*/ 174625 w 844550"/>
                  <a:gd name="connsiteY8" fmla="*/ 285750 h 949326"/>
                  <a:gd name="connsiteX9" fmla="*/ 171450 w 844550"/>
                  <a:gd name="connsiteY9" fmla="*/ 304800 h 949326"/>
                  <a:gd name="connsiteX10" fmla="*/ 165100 w 844550"/>
                  <a:gd name="connsiteY10" fmla="*/ 314325 h 949326"/>
                  <a:gd name="connsiteX11" fmla="*/ 142875 w 844550"/>
                  <a:gd name="connsiteY11" fmla="*/ 346075 h 949326"/>
                  <a:gd name="connsiteX12" fmla="*/ 123825 w 844550"/>
                  <a:gd name="connsiteY12" fmla="*/ 374650 h 949326"/>
                  <a:gd name="connsiteX13" fmla="*/ 117475 w 844550"/>
                  <a:gd name="connsiteY13" fmla="*/ 384175 h 949326"/>
                  <a:gd name="connsiteX14" fmla="*/ 104775 w 844550"/>
                  <a:gd name="connsiteY14" fmla="*/ 406400 h 949326"/>
                  <a:gd name="connsiteX15" fmla="*/ 95250 w 844550"/>
                  <a:gd name="connsiteY15" fmla="*/ 425450 h 949326"/>
                  <a:gd name="connsiteX16" fmla="*/ 92075 w 844550"/>
                  <a:gd name="connsiteY16" fmla="*/ 434975 h 949326"/>
                  <a:gd name="connsiteX17" fmla="*/ 79375 w 844550"/>
                  <a:gd name="connsiteY17" fmla="*/ 454025 h 949326"/>
                  <a:gd name="connsiteX18" fmla="*/ 73025 w 844550"/>
                  <a:gd name="connsiteY18" fmla="*/ 463550 h 949326"/>
                  <a:gd name="connsiteX19" fmla="*/ 66675 w 844550"/>
                  <a:gd name="connsiteY19" fmla="*/ 473075 h 949326"/>
                  <a:gd name="connsiteX20" fmla="*/ 57150 w 844550"/>
                  <a:gd name="connsiteY20" fmla="*/ 492125 h 949326"/>
                  <a:gd name="connsiteX21" fmla="*/ 50800 w 844550"/>
                  <a:gd name="connsiteY21" fmla="*/ 511175 h 949326"/>
                  <a:gd name="connsiteX22" fmla="*/ 47625 w 844550"/>
                  <a:gd name="connsiteY22" fmla="*/ 520700 h 949326"/>
                  <a:gd name="connsiteX23" fmla="*/ 41275 w 844550"/>
                  <a:gd name="connsiteY23" fmla="*/ 530225 h 949326"/>
                  <a:gd name="connsiteX24" fmla="*/ 53975 w 844550"/>
                  <a:gd name="connsiteY24" fmla="*/ 549275 h 949326"/>
                  <a:gd name="connsiteX25" fmla="*/ 66675 w 844550"/>
                  <a:gd name="connsiteY25" fmla="*/ 568325 h 949326"/>
                  <a:gd name="connsiteX26" fmla="*/ 76200 w 844550"/>
                  <a:gd name="connsiteY26" fmla="*/ 587375 h 949326"/>
                  <a:gd name="connsiteX27" fmla="*/ 85725 w 844550"/>
                  <a:gd name="connsiteY27" fmla="*/ 593725 h 949326"/>
                  <a:gd name="connsiteX28" fmla="*/ 142875 w 844550"/>
                  <a:gd name="connsiteY28" fmla="*/ 587375 h 949326"/>
                  <a:gd name="connsiteX29" fmla="*/ 136525 w 844550"/>
                  <a:gd name="connsiteY29" fmla="*/ 606425 h 949326"/>
                  <a:gd name="connsiteX30" fmla="*/ 123825 w 844550"/>
                  <a:gd name="connsiteY30" fmla="*/ 625475 h 949326"/>
                  <a:gd name="connsiteX31" fmla="*/ 117475 w 844550"/>
                  <a:gd name="connsiteY31" fmla="*/ 644525 h 949326"/>
                  <a:gd name="connsiteX32" fmla="*/ 114300 w 844550"/>
                  <a:gd name="connsiteY32" fmla="*/ 685800 h 949326"/>
                  <a:gd name="connsiteX33" fmla="*/ 111125 w 844550"/>
                  <a:gd name="connsiteY33" fmla="*/ 704850 h 949326"/>
                  <a:gd name="connsiteX34" fmla="*/ 92075 w 844550"/>
                  <a:gd name="connsiteY34" fmla="*/ 711200 h 949326"/>
                  <a:gd name="connsiteX35" fmla="*/ 73025 w 844550"/>
                  <a:gd name="connsiteY35" fmla="*/ 723900 h 949326"/>
                  <a:gd name="connsiteX36" fmla="*/ 63500 w 844550"/>
                  <a:gd name="connsiteY36" fmla="*/ 727075 h 949326"/>
                  <a:gd name="connsiteX37" fmla="*/ 44450 w 844550"/>
                  <a:gd name="connsiteY37" fmla="*/ 739775 h 949326"/>
                  <a:gd name="connsiteX38" fmla="*/ 38100 w 844550"/>
                  <a:gd name="connsiteY38" fmla="*/ 749300 h 949326"/>
                  <a:gd name="connsiteX39" fmla="*/ 34925 w 844550"/>
                  <a:gd name="connsiteY39" fmla="*/ 758825 h 949326"/>
                  <a:gd name="connsiteX40" fmla="*/ 22225 w 844550"/>
                  <a:gd name="connsiteY40" fmla="*/ 777875 h 949326"/>
                  <a:gd name="connsiteX41" fmla="*/ 15875 w 844550"/>
                  <a:gd name="connsiteY41" fmla="*/ 796925 h 949326"/>
                  <a:gd name="connsiteX42" fmla="*/ 0 w 844550"/>
                  <a:gd name="connsiteY42" fmla="*/ 825500 h 949326"/>
                  <a:gd name="connsiteX43" fmla="*/ 53975 w 844550"/>
                  <a:gd name="connsiteY43" fmla="*/ 828675 h 949326"/>
                  <a:gd name="connsiteX44" fmla="*/ 69850 w 844550"/>
                  <a:gd name="connsiteY44" fmla="*/ 831850 h 949326"/>
                  <a:gd name="connsiteX45" fmla="*/ 73025 w 844550"/>
                  <a:gd name="connsiteY45" fmla="*/ 841375 h 949326"/>
                  <a:gd name="connsiteX46" fmla="*/ 69850 w 844550"/>
                  <a:gd name="connsiteY46" fmla="*/ 850900 h 949326"/>
                  <a:gd name="connsiteX47" fmla="*/ 63500 w 844550"/>
                  <a:gd name="connsiteY47" fmla="*/ 860425 h 949326"/>
                  <a:gd name="connsiteX48" fmla="*/ 57150 w 844550"/>
                  <a:gd name="connsiteY48" fmla="*/ 879475 h 949326"/>
                  <a:gd name="connsiteX49" fmla="*/ 53975 w 844550"/>
                  <a:gd name="connsiteY49" fmla="*/ 889000 h 949326"/>
                  <a:gd name="connsiteX50" fmla="*/ 117475 w 844550"/>
                  <a:gd name="connsiteY50" fmla="*/ 895350 h 949326"/>
                  <a:gd name="connsiteX51" fmla="*/ 136525 w 844550"/>
                  <a:gd name="connsiteY51" fmla="*/ 901700 h 949326"/>
                  <a:gd name="connsiteX52" fmla="*/ 133350 w 844550"/>
                  <a:gd name="connsiteY52" fmla="*/ 920750 h 949326"/>
                  <a:gd name="connsiteX53" fmla="*/ 234950 w 844550"/>
                  <a:gd name="connsiteY53" fmla="*/ 936625 h 949326"/>
                  <a:gd name="connsiteX54" fmla="*/ 234950 w 844550"/>
                  <a:gd name="connsiteY54" fmla="*/ 819150 h 949326"/>
                  <a:gd name="connsiteX55" fmla="*/ 307975 w 844550"/>
                  <a:gd name="connsiteY55" fmla="*/ 822325 h 949326"/>
                  <a:gd name="connsiteX56" fmla="*/ 327025 w 844550"/>
                  <a:gd name="connsiteY56" fmla="*/ 831850 h 949326"/>
                  <a:gd name="connsiteX57" fmla="*/ 346075 w 844550"/>
                  <a:gd name="connsiteY57" fmla="*/ 838200 h 949326"/>
                  <a:gd name="connsiteX58" fmla="*/ 365125 w 844550"/>
                  <a:gd name="connsiteY58" fmla="*/ 844550 h 949326"/>
                  <a:gd name="connsiteX59" fmla="*/ 374650 w 844550"/>
                  <a:gd name="connsiteY59" fmla="*/ 847725 h 949326"/>
                  <a:gd name="connsiteX60" fmla="*/ 393700 w 844550"/>
                  <a:gd name="connsiteY60" fmla="*/ 860425 h 949326"/>
                  <a:gd name="connsiteX61" fmla="*/ 403225 w 844550"/>
                  <a:gd name="connsiteY61" fmla="*/ 866775 h 949326"/>
                  <a:gd name="connsiteX62" fmla="*/ 412750 w 844550"/>
                  <a:gd name="connsiteY62" fmla="*/ 869950 h 949326"/>
                  <a:gd name="connsiteX63" fmla="*/ 422275 w 844550"/>
                  <a:gd name="connsiteY63" fmla="*/ 876300 h 949326"/>
                  <a:gd name="connsiteX64" fmla="*/ 441325 w 844550"/>
                  <a:gd name="connsiteY64" fmla="*/ 882650 h 949326"/>
                  <a:gd name="connsiteX65" fmla="*/ 450850 w 844550"/>
                  <a:gd name="connsiteY65" fmla="*/ 885825 h 949326"/>
                  <a:gd name="connsiteX66" fmla="*/ 460375 w 844550"/>
                  <a:gd name="connsiteY66" fmla="*/ 889000 h 949326"/>
                  <a:gd name="connsiteX67" fmla="*/ 469900 w 844550"/>
                  <a:gd name="connsiteY67" fmla="*/ 895350 h 949326"/>
                  <a:gd name="connsiteX68" fmla="*/ 479425 w 844550"/>
                  <a:gd name="connsiteY68" fmla="*/ 889000 h 949326"/>
                  <a:gd name="connsiteX69" fmla="*/ 539750 w 844550"/>
                  <a:gd name="connsiteY69" fmla="*/ 882650 h 949326"/>
                  <a:gd name="connsiteX70" fmla="*/ 581025 w 844550"/>
                  <a:gd name="connsiteY70" fmla="*/ 876300 h 949326"/>
                  <a:gd name="connsiteX71" fmla="*/ 590550 w 844550"/>
                  <a:gd name="connsiteY71" fmla="*/ 873125 h 949326"/>
                  <a:gd name="connsiteX72" fmla="*/ 593725 w 844550"/>
                  <a:gd name="connsiteY72" fmla="*/ 828675 h 949326"/>
                  <a:gd name="connsiteX73" fmla="*/ 596900 w 844550"/>
                  <a:gd name="connsiteY73" fmla="*/ 819150 h 949326"/>
                  <a:gd name="connsiteX74" fmla="*/ 606425 w 844550"/>
                  <a:gd name="connsiteY74" fmla="*/ 787400 h 949326"/>
                  <a:gd name="connsiteX75" fmla="*/ 612775 w 844550"/>
                  <a:gd name="connsiteY75" fmla="*/ 768350 h 949326"/>
                  <a:gd name="connsiteX76" fmla="*/ 615950 w 844550"/>
                  <a:gd name="connsiteY76" fmla="*/ 758825 h 949326"/>
                  <a:gd name="connsiteX77" fmla="*/ 622300 w 844550"/>
                  <a:gd name="connsiteY77" fmla="*/ 749300 h 949326"/>
                  <a:gd name="connsiteX78" fmla="*/ 641350 w 844550"/>
                  <a:gd name="connsiteY78" fmla="*/ 758825 h 949326"/>
                  <a:gd name="connsiteX79" fmla="*/ 660400 w 844550"/>
                  <a:gd name="connsiteY79" fmla="*/ 774700 h 949326"/>
                  <a:gd name="connsiteX80" fmla="*/ 688975 w 844550"/>
                  <a:gd name="connsiteY80" fmla="*/ 787400 h 949326"/>
                  <a:gd name="connsiteX81" fmla="*/ 695325 w 844550"/>
                  <a:gd name="connsiteY81" fmla="*/ 796925 h 949326"/>
                  <a:gd name="connsiteX82" fmla="*/ 704850 w 844550"/>
                  <a:gd name="connsiteY82" fmla="*/ 790575 h 949326"/>
                  <a:gd name="connsiteX83" fmla="*/ 723900 w 844550"/>
                  <a:gd name="connsiteY83" fmla="*/ 784225 h 949326"/>
                  <a:gd name="connsiteX84" fmla="*/ 755650 w 844550"/>
                  <a:gd name="connsiteY84" fmla="*/ 777875 h 949326"/>
                  <a:gd name="connsiteX85" fmla="*/ 784225 w 844550"/>
                  <a:gd name="connsiteY85" fmla="*/ 768350 h 949326"/>
                  <a:gd name="connsiteX86" fmla="*/ 793750 w 844550"/>
                  <a:gd name="connsiteY86" fmla="*/ 765175 h 949326"/>
                  <a:gd name="connsiteX87" fmla="*/ 825500 w 844550"/>
                  <a:gd name="connsiteY87" fmla="*/ 755650 h 949326"/>
                  <a:gd name="connsiteX88" fmla="*/ 835025 w 844550"/>
                  <a:gd name="connsiteY88" fmla="*/ 752475 h 949326"/>
                  <a:gd name="connsiteX89" fmla="*/ 844550 w 844550"/>
                  <a:gd name="connsiteY89" fmla="*/ 749300 h 949326"/>
                  <a:gd name="connsiteX90" fmla="*/ 835025 w 844550"/>
                  <a:gd name="connsiteY90" fmla="*/ 730250 h 949326"/>
                  <a:gd name="connsiteX91" fmla="*/ 825500 w 844550"/>
                  <a:gd name="connsiteY91" fmla="*/ 723900 h 949326"/>
                  <a:gd name="connsiteX92" fmla="*/ 806450 w 844550"/>
                  <a:gd name="connsiteY92" fmla="*/ 704850 h 949326"/>
                  <a:gd name="connsiteX93" fmla="*/ 790575 w 844550"/>
                  <a:gd name="connsiteY93" fmla="*/ 685800 h 949326"/>
                  <a:gd name="connsiteX94" fmla="*/ 771525 w 844550"/>
                  <a:gd name="connsiteY94" fmla="*/ 669925 h 949326"/>
                  <a:gd name="connsiteX95" fmla="*/ 777875 w 844550"/>
                  <a:gd name="connsiteY95" fmla="*/ 660400 h 949326"/>
                  <a:gd name="connsiteX96" fmla="*/ 796925 w 844550"/>
                  <a:gd name="connsiteY96" fmla="*/ 654050 h 949326"/>
                  <a:gd name="connsiteX97" fmla="*/ 790575 w 844550"/>
                  <a:gd name="connsiteY97" fmla="*/ 644525 h 949326"/>
                  <a:gd name="connsiteX98" fmla="*/ 777875 w 844550"/>
                  <a:gd name="connsiteY98" fmla="*/ 641350 h 949326"/>
                  <a:gd name="connsiteX99" fmla="*/ 768350 w 844550"/>
                  <a:gd name="connsiteY99" fmla="*/ 635000 h 949326"/>
                  <a:gd name="connsiteX100" fmla="*/ 758825 w 844550"/>
                  <a:gd name="connsiteY100" fmla="*/ 631825 h 949326"/>
                  <a:gd name="connsiteX101" fmla="*/ 730250 w 844550"/>
                  <a:gd name="connsiteY101" fmla="*/ 609600 h 949326"/>
                  <a:gd name="connsiteX102" fmla="*/ 723900 w 844550"/>
                  <a:gd name="connsiteY102" fmla="*/ 600075 h 949326"/>
                  <a:gd name="connsiteX103" fmla="*/ 739775 w 844550"/>
                  <a:gd name="connsiteY103" fmla="*/ 584200 h 949326"/>
                  <a:gd name="connsiteX104" fmla="*/ 755650 w 844550"/>
                  <a:gd name="connsiteY104" fmla="*/ 565150 h 949326"/>
                  <a:gd name="connsiteX105" fmla="*/ 752475 w 844550"/>
                  <a:gd name="connsiteY105" fmla="*/ 555625 h 949326"/>
                  <a:gd name="connsiteX106" fmla="*/ 742950 w 844550"/>
                  <a:gd name="connsiteY106" fmla="*/ 552450 h 949326"/>
                  <a:gd name="connsiteX107" fmla="*/ 723900 w 844550"/>
                  <a:gd name="connsiteY107" fmla="*/ 539750 h 949326"/>
                  <a:gd name="connsiteX108" fmla="*/ 704850 w 844550"/>
                  <a:gd name="connsiteY108" fmla="*/ 520700 h 949326"/>
                  <a:gd name="connsiteX109" fmla="*/ 692150 w 844550"/>
                  <a:gd name="connsiteY109" fmla="*/ 514350 h 949326"/>
                  <a:gd name="connsiteX110" fmla="*/ 682625 w 844550"/>
                  <a:gd name="connsiteY110" fmla="*/ 504825 h 949326"/>
                  <a:gd name="connsiteX111" fmla="*/ 673100 w 844550"/>
                  <a:gd name="connsiteY111" fmla="*/ 498475 h 949326"/>
                  <a:gd name="connsiteX112" fmla="*/ 682625 w 844550"/>
                  <a:gd name="connsiteY112" fmla="*/ 495300 h 949326"/>
                  <a:gd name="connsiteX113" fmla="*/ 701675 w 844550"/>
                  <a:gd name="connsiteY113" fmla="*/ 463550 h 949326"/>
                  <a:gd name="connsiteX114" fmla="*/ 717550 w 844550"/>
                  <a:gd name="connsiteY114" fmla="*/ 441325 h 949326"/>
                  <a:gd name="connsiteX115" fmla="*/ 730250 w 844550"/>
                  <a:gd name="connsiteY115" fmla="*/ 412750 h 949326"/>
                  <a:gd name="connsiteX116" fmla="*/ 739775 w 844550"/>
                  <a:gd name="connsiteY116" fmla="*/ 396875 h 949326"/>
                  <a:gd name="connsiteX117" fmla="*/ 752475 w 844550"/>
                  <a:gd name="connsiteY117" fmla="*/ 374650 h 949326"/>
                  <a:gd name="connsiteX118" fmla="*/ 755650 w 844550"/>
                  <a:gd name="connsiteY118" fmla="*/ 361950 h 949326"/>
                  <a:gd name="connsiteX119" fmla="*/ 768350 w 844550"/>
                  <a:gd name="connsiteY119" fmla="*/ 342900 h 949326"/>
                  <a:gd name="connsiteX120" fmla="*/ 781050 w 844550"/>
                  <a:gd name="connsiteY120" fmla="*/ 323850 h 949326"/>
                  <a:gd name="connsiteX121" fmla="*/ 793750 w 844550"/>
                  <a:gd name="connsiteY121" fmla="*/ 301625 h 949326"/>
                  <a:gd name="connsiteX122" fmla="*/ 806450 w 844550"/>
                  <a:gd name="connsiteY122" fmla="*/ 282575 h 949326"/>
                  <a:gd name="connsiteX123" fmla="*/ 809625 w 844550"/>
                  <a:gd name="connsiteY123" fmla="*/ 273050 h 949326"/>
                  <a:gd name="connsiteX124" fmla="*/ 828675 w 844550"/>
                  <a:gd name="connsiteY124" fmla="*/ 244475 h 949326"/>
                  <a:gd name="connsiteX125" fmla="*/ 835025 w 844550"/>
                  <a:gd name="connsiteY125" fmla="*/ 234950 h 949326"/>
                  <a:gd name="connsiteX126" fmla="*/ 838200 w 844550"/>
                  <a:gd name="connsiteY126" fmla="*/ 225425 h 949326"/>
                  <a:gd name="connsiteX127" fmla="*/ 831850 w 844550"/>
                  <a:gd name="connsiteY127" fmla="*/ 215900 h 949326"/>
                  <a:gd name="connsiteX128" fmla="*/ 822325 w 844550"/>
                  <a:gd name="connsiteY128" fmla="*/ 212725 h 949326"/>
                  <a:gd name="connsiteX129" fmla="*/ 812800 w 844550"/>
                  <a:gd name="connsiteY129" fmla="*/ 206375 h 949326"/>
                  <a:gd name="connsiteX130" fmla="*/ 796925 w 844550"/>
                  <a:gd name="connsiteY130" fmla="*/ 187325 h 949326"/>
                  <a:gd name="connsiteX131" fmla="*/ 800100 w 844550"/>
                  <a:gd name="connsiteY131" fmla="*/ 177800 h 949326"/>
                  <a:gd name="connsiteX132" fmla="*/ 790575 w 844550"/>
                  <a:gd name="connsiteY132" fmla="*/ 136525 h 949326"/>
                  <a:gd name="connsiteX133" fmla="*/ 787400 w 844550"/>
                  <a:gd name="connsiteY133" fmla="*/ 127000 h 949326"/>
                  <a:gd name="connsiteX134" fmla="*/ 758825 w 844550"/>
                  <a:gd name="connsiteY134" fmla="*/ 123825 h 949326"/>
                  <a:gd name="connsiteX135" fmla="*/ 739775 w 844550"/>
                  <a:gd name="connsiteY135" fmla="*/ 114300 h 949326"/>
                  <a:gd name="connsiteX136" fmla="*/ 720725 w 844550"/>
                  <a:gd name="connsiteY136" fmla="*/ 107950 h 949326"/>
                  <a:gd name="connsiteX137" fmla="*/ 701675 w 844550"/>
                  <a:gd name="connsiteY137" fmla="*/ 95250 h 949326"/>
                  <a:gd name="connsiteX138" fmla="*/ 692150 w 844550"/>
                  <a:gd name="connsiteY138" fmla="*/ 88900 h 949326"/>
                  <a:gd name="connsiteX139" fmla="*/ 673100 w 844550"/>
                  <a:gd name="connsiteY139" fmla="*/ 79375 h 949326"/>
                  <a:gd name="connsiteX140" fmla="*/ 638175 w 844550"/>
                  <a:gd name="connsiteY140" fmla="*/ 63500 h 949326"/>
                  <a:gd name="connsiteX141" fmla="*/ 628650 w 844550"/>
                  <a:gd name="connsiteY141" fmla="*/ 57150 h 949326"/>
                  <a:gd name="connsiteX142" fmla="*/ 609600 w 844550"/>
                  <a:gd name="connsiteY142" fmla="*/ 50800 h 949326"/>
                  <a:gd name="connsiteX143" fmla="*/ 600075 w 844550"/>
                  <a:gd name="connsiteY143" fmla="*/ 47625 h 949326"/>
                  <a:gd name="connsiteX144" fmla="*/ 590550 w 844550"/>
                  <a:gd name="connsiteY144" fmla="*/ 44450 h 949326"/>
                  <a:gd name="connsiteX145" fmla="*/ 581025 w 844550"/>
                  <a:gd name="connsiteY145" fmla="*/ 38100 h 949326"/>
                  <a:gd name="connsiteX146" fmla="*/ 571500 w 844550"/>
                  <a:gd name="connsiteY146" fmla="*/ 34925 h 949326"/>
                  <a:gd name="connsiteX147" fmla="*/ 561975 w 844550"/>
                  <a:gd name="connsiteY147" fmla="*/ 28575 h 949326"/>
                  <a:gd name="connsiteX148" fmla="*/ 542925 w 844550"/>
                  <a:gd name="connsiteY148" fmla="*/ 12700 h 949326"/>
                  <a:gd name="connsiteX149" fmla="*/ 530225 w 844550"/>
                  <a:gd name="connsiteY149" fmla="*/ 9525 h 949326"/>
                  <a:gd name="connsiteX150" fmla="*/ 511175 w 844550"/>
                  <a:gd name="connsiteY150" fmla="*/ 3175 h 949326"/>
                  <a:gd name="connsiteX151" fmla="*/ 501650 w 844550"/>
                  <a:gd name="connsiteY151" fmla="*/ 0 h 949326"/>
                  <a:gd name="connsiteX152" fmla="*/ 415925 w 844550"/>
                  <a:gd name="connsiteY152" fmla="*/ 3175 h 949326"/>
                  <a:gd name="connsiteX153" fmla="*/ 393700 w 844550"/>
                  <a:gd name="connsiteY153" fmla="*/ 9525 h 949326"/>
                  <a:gd name="connsiteX154" fmla="*/ 361950 w 844550"/>
                  <a:gd name="connsiteY154" fmla="*/ 19050 h 949326"/>
                  <a:gd name="connsiteX155" fmla="*/ 333375 w 844550"/>
                  <a:gd name="connsiteY155" fmla="*/ 28575 h 949326"/>
                  <a:gd name="connsiteX156" fmla="*/ 323850 w 844550"/>
                  <a:gd name="connsiteY156" fmla="*/ 31750 h 949326"/>
                  <a:gd name="connsiteX157" fmla="*/ 304800 w 844550"/>
                  <a:gd name="connsiteY157" fmla="*/ 44450 h 949326"/>
                  <a:gd name="connsiteX158" fmla="*/ 295275 w 844550"/>
                  <a:gd name="connsiteY158" fmla="*/ 50800 h 949326"/>
                  <a:gd name="connsiteX159" fmla="*/ 266700 w 844550"/>
                  <a:gd name="connsiteY159" fmla="*/ 73025 h 949326"/>
                  <a:gd name="connsiteX160" fmla="*/ 247650 w 844550"/>
                  <a:gd name="connsiteY160" fmla="*/ 79375 h 949326"/>
                  <a:gd name="connsiteX161" fmla="*/ 231775 w 844550"/>
                  <a:gd name="connsiteY161" fmla="*/ 111125 h 949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844550" h="949326">
                    <a:moveTo>
                      <a:pt x="231775" y="111125"/>
                    </a:moveTo>
                    <a:cubicBezTo>
                      <a:pt x="228071" y="120121"/>
                      <a:pt x="228058" y="126109"/>
                      <a:pt x="225425" y="133350"/>
                    </a:cubicBezTo>
                    <a:cubicBezTo>
                      <a:pt x="222202" y="142212"/>
                      <a:pt x="217803" y="147958"/>
                      <a:pt x="212725" y="155575"/>
                    </a:cubicBezTo>
                    <a:cubicBezTo>
                      <a:pt x="211667" y="159808"/>
                      <a:pt x="210749" y="164079"/>
                      <a:pt x="209550" y="168275"/>
                    </a:cubicBezTo>
                    <a:cubicBezTo>
                      <a:pt x="208631" y="171493"/>
                      <a:pt x="207187" y="174553"/>
                      <a:pt x="206375" y="177800"/>
                    </a:cubicBezTo>
                    <a:cubicBezTo>
                      <a:pt x="201338" y="197949"/>
                      <a:pt x="204753" y="195367"/>
                      <a:pt x="196850" y="219075"/>
                    </a:cubicBezTo>
                    <a:lnTo>
                      <a:pt x="180975" y="266700"/>
                    </a:lnTo>
                    <a:lnTo>
                      <a:pt x="177800" y="276225"/>
                    </a:lnTo>
                    <a:cubicBezTo>
                      <a:pt x="176742" y="279400"/>
                      <a:pt x="175175" y="282449"/>
                      <a:pt x="174625" y="285750"/>
                    </a:cubicBezTo>
                    <a:cubicBezTo>
                      <a:pt x="173567" y="292100"/>
                      <a:pt x="173486" y="298693"/>
                      <a:pt x="171450" y="304800"/>
                    </a:cubicBezTo>
                    <a:cubicBezTo>
                      <a:pt x="170243" y="308420"/>
                      <a:pt x="167318" y="311220"/>
                      <a:pt x="165100" y="314325"/>
                    </a:cubicBezTo>
                    <a:cubicBezTo>
                      <a:pt x="141593" y="347234"/>
                      <a:pt x="172071" y="302281"/>
                      <a:pt x="142875" y="346075"/>
                    </a:cubicBezTo>
                    <a:lnTo>
                      <a:pt x="123825" y="374650"/>
                    </a:lnTo>
                    <a:cubicBezTo>
                      <a:pt x="121708" y="377825"/>
                      <a:pt x="118682" y="380555"/>
                      <a:pt x="117475" y="384175"/>
                    </a:cubicBezTo>
                    <a:cubicBezTo>
                      <a:pt x="112627" y="398720"/>
                      <a:pt x="116308" y="391023"/>
                      <a:pt x="104775" y="406400"/>
                    </a:cubicBezTo>
                    <a:cubicBezTo>
                      <a:pt x="96795" y="430341"/>
                      <a:pt x="107560" y="400831"/>
                      <a:pt x="95250" y="425450"/>
                    </a:cubicBezTo>
                    <a:cubicBezTo>
                      <a:pt x="93753" y="428443"/>
                      <a:pt x="93700" y="432049"/>
                      <a:pt x="92075" y="434975"/>
                    </a:cubicBezTo>
                    <a:cubicBezTo>
                      <a:pt x="88369" y="441646"/>
                      <a:pt x="83608" y="447675"/>
                      <a:pt x="79375" y="454025"/>
                    </a:cubicBezTo>
                    <a:lnTo>
                      <a:pt x="73025" y="463550"/>
                    </a:lnTo>
                    <a:cubicBezTo>
                      <a:pt x="70908" y="466725"/>
                      <a:pt x="67882" y="469455"/>
                      <a:pt x="66675" y="473075"/>
                    </a:cubicBezTo>
                    <a:cubicBezTo>
                      <a:pt x="55096" y="507813"/>
                      <a:pt x="73563" y="455196"/>
                      <a:pt x="57150" y="492125"/>
                    </a:cubicBezTo>
                    <a:cubicBezTo>
                      <a:pt x="54432" y="498242"/>
                      <a:pt x="52917" y="504825"/>
                      <a:pt x="50800" y="511175"/>
                    </a:cubicBezTo>
                    <a:cubicBezTo>
                      <a:pt x="49742" y="514350"/>
                      <a:pt x="49481" y="517915"/>
                      <a:pt x="47625" y="520700"/>
                    </a:cubicBezTo>
                    <a:lnTo>
                      <a:pt x="41275" y="530225"/>
                    </a:lnTo>
                    <a:cubicBezTo>
                      <a:pt x="47347" y="548441"/>
                      <a:pt x="40102" y="531438"/>
                      <a:pt x="53975" y="549275"/>
                    </a:cubicBezTo>
                    <a:cubicBezTo>
                      <a:pt x="58660" y="555299"/>
                      <a:pt x="64262" y="561085"/>
                      <a:pt x="66675" y="568325"/>
                    </a:cubicBezTo>
                    <a:cubicBezTo>
                      <a:pt x="69257" y="576072"/>
                      <a:pt x="70045" y="581220"/>
                      <a:pt x="76200" y="587375"/>
                    </a:cubicBezTo>
                    <a:cubicBezTo>
                      <a:pt x="78898" y="590073"/>
                      <a:pt x="82550" y="591608"/>
                      <a:pt x="85725" y="593725"/>
                    </a:cubicBezTo>
                    <a:cubicBezTo>
                      <a:pt x="103605" y="587765"/>
                      <a:pt x="123945" y="580094"/>
                      <a:pt x="142875" y="587375"/>
                    </a:cubicBezTo>
                    <a:cubicBezTo>
                      <a:pt x="149122" y="589778"/>
                      <a:pt x="140238" y="600856"/>
                      <a:pt x="136525" y="606425"/>
                    </a:cubicBezTo>
                    <a:cubicBezTo>
                      <a:pt x="132292" y="612775"/>
                      <a:pt x="126238" y="618235"/>
                      <a:pt x="123825" y="625475"/>
                    </a:cubicBezTo>
                    <a:lnTo>
                      <a:pt x="117475" y="644525"/>
                    </a:lnTo>
                    <a:cubicBezTo>
                      <a:pt x="116417" y="658283"/>
                      <a:pt x="115745" y="672077"/>
                      <a:pt x="114300" y="685800"/>
                    </a:cubicBezTo>
                    <a:cubicBezTo>
                      <a:pt x="113626" y="692202"/>
                      <a:pt x="115364" y="700005"/>
                      <a:pt x="111125" y="704850"/>
                    </a:cubicBezTo>
                    <a:cubicBezTo>
                      <a:pt x="106717" y="709887"/>
                      <a:pt x="97644" y="707487"/>
                      <a:pt x="92075" y="711200"/>
                    </a:cubicBezTo>
                    <a:cubicBezTo>
                      <a:pt x="85725" y="715433"/>
                      <a:pt x="80265" y="721487"/>
                      <a:pt x="73025" y="723900"/>
                    </a:cubicBezTo>
                    <a:cubicBezTo>
                      <a:pt x="69850" y="724958"/>
                      <a:pt x="66426" y="725450"/>
                      <a:pt x="63500" y="727075"/>
                    </a:cubicBezTo>
                    <a:cubicBezTo>
                      <a:pt x="56829" y="730781"/>
                      <a:pt x="44450" y="739775"/>
                      <a:pt x="44450" y="739775"/>
                    </a:cubicBezTo>
                    <a:cubicBezTo>
                      <a:pt x="42333" y="742950"/>
                      <a:pt x="39807" y="745887"/>
                      <a:pt x="38100" y="749300"/>
                    </a:cubicBezTo>
                    <a:cubicBezTo>
                      <a:pt x="36603" y="752293"/>
                      <a:pt x="36550" y="755899"/>
                      <a:pt x="34925" y="758825"/>
                    </a:cubicBezTo>
                    <a:cubicBezTo>
                      <a:pt x="31219" y="765496"/>
                      <a:pt x="24638" y="770635"/>
                      <a:pt x="22225" y="777875"/>
                    </a:cubicBezTo>
                    <a:cubicBezTo>
                      <a:pt x="20108" y="784225"/>
                      <a:pt x="19588" y="791356"/>
                      <a:pt x="15875" y="796925"/>
                    </a:cubicBezTo>
                    <a:cubicBezTo>
                      <a:pt x="1319" y="818760"/>
                      <a:pt x="5588" y="808735"/>
                      <a:pt x="0" y="825500"/>
                    </a:cubicBezTo>
                    <a:cubicBezTo>
                      <a:pt x="17992" y="826558"/>
                      <a:pt x="36026" y="827043"/>
                      <a:pt x="53975" y="828675"/>
                    </a:cubicBezTo>
                    <a:cubicBezTo>
                      <a:pt x="59349" y="829164"/>
                      <a:pt x="65360" y="828857"/>
                      <a:pt x="69850" y="831850"/>
                    </a:cubicBezTo>
                    <a:cubicBezTo>
                      <a:pt x="72635" y="833706"/>
                      <a:pt x="71967" y="838200"/>
                      <a:pt x="73025" y="841375"/>
                    </a:cubicBezTo>
                    <a:cubicBezTo>
                      <a:pt x="71967" y="844550"/>
                      <a:pt x="71347" y="847907"/>
                      <a:pt x="69850" y="850900"/>
                    </a:cubicBezTo>
                    <a:cubicBezTo>
                      <a:pt x="68143" y="854313"/>
                      <a:pt x="65050" y="856938"/>
                      <a:pt x="63500" y="860425"/>
                    </a:cubicBezTo>
                    <a:cubicBezTo>
                      <a:pt x="60782" y="866542"/>
                      <a:pt x="59267" y="873125"/>
                      <a:pt x="57150" y="879475"/>
                    </a:cubicBezTo>
                    <a:lnTo>
                      <a:pt x="53975" y="889000"/>
                    </a:lnTo>
                    <a:cubicBezTo>
                      <a:pt x="84354" y="899126"/>
                      <a:pt x="39930" y="885235"/>
                      <a:pt x="117475" y="895350"/>
                    </a:cubicBezTo>
                    <a:cubicBezTo>
                      <a:pt x="124112" y="896216"/>
                      <a:pt x="136525" y="901700"/>
                      <a:pt x="136525" y="901700"/>
                    </a:cubicBezTo>
                    <a:cubicBezTo>
                      <a:pt x="135467" y="908050"/>
                      <a:pt x="133350" y="914312"/>
                      <a:pt x="133350" y="920750"/>
                    </a:cubicBezTo>
                    <a:cubicBezTo>
                      <a:pt x="133350" y="972455"/>
                      <a:pt x="173797" y="938598"/>
                      <a:pt x="234950" y="936625"/>
                    </a:cubicBezTo>
                    <a:cubicBezTo>
                      <a:pt x="232850" y="911420"/>
                      <a:pt x="224464" y="829636"/>
                      <a:pt x="234950" y="819150"/>
                    </a:cubicBezTo>
                    <a:cubicBezTo>
                      <a:pt x="252178" y="801922"/>
                      <a:pt x="283633" y="821267"/>
                      <a:pt x="307975" y="822325"/>
                    </a:cubicBezTo>
                    <a:cubicBezTo>
                      <a:pt x="342713" y="833904"/>
                      <a:pt x="290096" y="815437"/>
                      <a:pt x="327025" y="831850"/>
                    </a:cubicBezTo>
                    <a:cubicBezTo>
                      <a:pt x="333142" y="834568"/>
                      <a:pt x="339725" y="836083"/>
                      <a:pt x="346075" y="838200"/>
                    </a:cubicBezTo>
                    <a:lnTo>
                      <a:pt x="365125" y="844550"/>
                    </a:lnTo>
                    <a:cubicBezTo>
                      <a:pt x="368300" y="845608"/>
                      <a:pt x="371865" y="845869"/>
                      <a:pt x="374650" y="847725"/>
                    </a:cubicBezTo>
                    <a:lnTo>
                      <a:pt x="393700" y="860425"/>
                    </a:lnTo>
                    <a:cubicBezTo>
                      <a:pt x="396875" y="862542"/>
                      <a:pt x="399605" y="865568"/>
                      <a:pt x="403225" y="866775"/>
                    </a:cubicBezTo>
                    <a:cubicBezTo>
                      <a:pt x="406400" y="867833"/>
                      <a:pt x="409757" y="868453"/>
                      <a:pt x="412750" y="869950"/>
                    </a:cubicBezTo>
                    <a:cubicBezTo>
                      <a:pt x="416163" y="871657"/>
                      <a:pt x="418788" y="874750"/>
                      <a:pt x="422275" y="876300"/>
                    </a:cubicBezTo>
                    <a:cubicBezTo>
                      <a:pt x="428392" y="879018"/>
                      <a:pt x="434975" y="880533"/>
                      <a:pt x="441325" y="882650"/>
                    </a:cubicBezTo>
                    <a:lnTo>
                      <a:pt x="450850" y="885825"/>
                    </a:lnTo>
                    <a:cubicBezTo>
                      <a:pt x="454025" y="886883"/>
                      <a:pt x="457590" y="887144"/>
                      <a:pt x="460375" y="889000"/>
                    </a:cubicBezTo>
                    <a:lnTo>
                      <a:pt x="469900" y="895350"/>
                    </a:lnTo>
                    <a:cubicBezTo>
                      <a:pt x="473075" y="893233"/>
                      <a:pt x="475805" y="890207"/>
                      <a:pt x="479425" y="889000"/>
                    </a:cubicBezTo>
                    <a:cubicBezTo>
                      <a:pt x="490935" y="885163"/>
                      <a:pt x="537394" y="882874"/>
                      <a:pt x="539750" y="882650"/>
                    </a:cubicBezTo>
                    <a:cubicBezTo>
                      <a:pt x="552207" y="881464"/>
                      <a:pt x="568356" y="879467"/>
                      <a:pt x="581025" y="876300"/>
                    </a:cubicBezTo>
                    <a:cubicBezTo>
                      <a:pt x="584272" y="875488"/>
                      <a:pt x="587375" y="874183"/>
                      <a:pt x="590550" y="873125"/>
                    </a:cubicBezTo>
                    <a:cubicBezTo>
                      <a:pt x="591608" y="858308"/>
                      <a:pt x="591989" y="843428"/>
                      <a:pt x="593725" y="828675"/>
                    </a:cubicBezTo>
                    <a:cubicBezTo>
                      <a:pt x="594116" y="825351"/>
                      <a:pt x="595981" y="822368"/>
                      <a:pt x="596900" y="819150"/>
                    </a:cubicBezTo>
                    <a:cubicBezTo>
                      <a:pt x="606497" y="785561"/>
                      <a:pt x="591335" y="832671"/>
                      <a:pt x="606425" y="787400"/>
                    </a:cubicBezTo>
                    <a:lnTo>
                      <a:pt x="612775" y="768350"/>
                    </a:lnTo>
                    <a:cubicBezTo>
                      <a:pt x="613833" y="765175"/>
                      <a:pt x="614094" y="761610"/>
                      <a:pt x="615950" y="758825"/>
                    </a:cubicBezTo>
                    <a:lnTo>
                      <a:pt x="622300" y="749300"/>
                    </a:lnTo>
                    <a:cubicBezTo>
                      <a:pt x="631846" y="752482"/>
                      <a:pt x="633144" y="751986"/>
                      <a:pt x="641350" y="758825"/>
                    </a:cubicBezTo>
                    <a:cubicBezTo>
                      <a:pt x="649895" y="765946"/>
                      <a:pt x="650265" y="770195"/>
                      <a:pt x="660400" y="774700"/>
                    </a:cubicBezTo>
                    <a:cubicBezTo>
                      <a:pt x="694405" y="789813"/>
                      <a:pt x="667419" y="773029"/>
                      <a:pt x="688975" y="787400"/>
                    </a:cubicBezTo>
                    <a:cubicBezTo>
                      <a:pt x="691092" y="790575"/>
                      <a:pt x="691583" y="796177"/>
                      <a:pt x="695325" y="796925"/>
                    </a:cubicBezTo>
                    <a:cubicBezTo>
                      <a:pt x="699067" y="797673"/>
                      <a:pt x="701363" y="792125"/>
                      <a:pt x="704850" y="790575"/>
                    </a:cubicBezTo>
                    <a:cubicBezTo>
                      <a:pt x="710967" y="787857"/>
                      <a:pt x="717336" y="785538"/>
                      <a:pt x="723900" y="784225"/>
                    </a:cubicBezTo>
                    <a:cubicBezTo>
                      <a:pt x="734483" y="782108"/>
                      <a:pt x="745411" y="781288"/>
                      <a:pt x="755650" y="777875"/>
                    </a:cubicBezTo>
                    <a:lnTo>
                      <a:pt x="784225" y="768350"/>
                    </a:lnTo>
                    <a:cubicBezTo>
                      <a:pt x="787400" y="767292"/>
                      <a:pt x="790503" y="765987"/>
                      <a:pt x="793750" y="765175"/>
                    </a:cubicBezTo>
                    <a:cubicBezTo>
                      <a:pt x="812944" y="760377"/>
                      <a:pt x="802310" y="763380"/>
                      <a:pt x="825500" y="755650"/>
                    </a:cubicBezTo>
                    <a:lnTo>
                      <a:pt x="835025" y="752475"/>
                    </a:lnTo>
                    <a:lnTo>
                      <a:pt x="844550" y="749300"/>
                    </a:lnTo>
                    <a:cubicBezTo>
                      <a:pt x="841968" y="741553"/>
                      <a:pt x="841180" y="736405"/>
                      <a:pt x="835025" y="730250"/>
                    </a:cubicBezTo>
                    <a:cubicBezTo>
                      <a:pt x="832327" y="727552"/>
                      <a:pt x="828352" y="726435"/>
                      <a:pt x="825500" y="723900"/>
                    </a:cubicBezTo>
                    <a:cubicBezTo>
                      <a:pt x="818788" y="717934"/>
                      <a:pt x="812800" y="711200"/>
                      <a:pt x="806450" y="704850"/>
                    </a:cubicBezTo>
                    <a:cubicBezTo>
                      <a:pt x="778623" y="677023"/>
                      <a:pt x="812677" y="712322"/>
                      <a:pt x="790575" y="685800"/>
                    </a:cubicBezTo>
                    <a:cubicBezTo>
                      <a:pt x="782935" y="676633"/>
                      <a:pt x="780891" y="676169"/>
                      <a:pt x="771525" y="669925"/>
                    </a:cubicBezTo>
                    <a:cubicBezTo>
                      <a:pt x="773642" y="666750"/>
                      <a:pt x="774639" y="662422"/>
                      <a:pt x="777875" y="660400"/>
                    </a:cubicBezTo>
                    <a:cubicBezTo>
                      <a:pt x="783551" y="656852"/>
                      <a:pt x="796925" y="654050"/>
                      <a:pt x="796925" y="654050"/>
                    </a:cubicBezTo>
                    <a:cubicBezTo>
                      <a:pt x="794808" y="650875"/>
                      <a:pt x="793750" y="646642"/>
                      <a:pt x="790575" y="644525"/>
                    </a:cubicBezTo>
                    <a:cubicBezTo>
                      <a:pt x="786944" y="642104"/>
                      <a:pt x="781886" y="643069"/>
                      <a:pt x="777875" y="641350"/>
                    </a:cubicBezTo>
                    <a:cubicBezTo>
                      <a:pt x="774368" y="639847"/>
                      <a:pt x="771763" y="636707"/>
                      <a:pt x="768350" y="635000"/>
                    </a:cubicBezTo>
                    <a:cubicBezTo>
                      <a:pt x="765357" y="633503"/>
                      <a:pt x="761751" y="633450"/>
                      <a:pt x="758825" y="631825"/>
                    </a:cubicBezTo>
                    <a:cubicBezTo>
                      <a:pt x="747838" y="625721"/>
                      <a:pt x="738229" y="619175"/>
                      <a:pt x="730250" y="609600"/>
                    </a:cubicBezTo>
                    <a:cubicBezTo>
                      <a:pt x="727807" y="606669"/>
                      <a:pt x="726017" y="603250"/>
                      <a:pt x="723900" y="600075"/>
                    </a:cubicBezTo>
                    <a:cubicBezTo>
                      <a:pt x="741362" y="588433"/>
                      <a:pt x="726546" y="600075"/>
                      <a:pt x="739775" y="584200"/>
                    </a:cubicBezTo>
                    <a:cubicBezTo>
                      <a:pt x="760147" y="559754"/>
                      <a:pt x="739884" y="588799"/>
                      <a:pt x="755650" y="565150"/>
                    </a:cubicBezTo>
                    <a:cubicBezTo>
                      <a:pt x="754592" y="561975"/>
                      <a:pt x="754842" y="557992"/>
                      <a:pt x="752475" y="555625"/>
                    </a:cubicBezTo>
                    <a:cubicBezTo>
                      <a:pt x="750108" y="553258"/>
                      <a:pt x="745876" y="554075"/>
                      <a:pt x="742950" y="552450"/>
                    </a:cubicBezTo>
                    <a:cubicBezTo>
                      <a:pt x="736279" y="548744"/>
                      <a:pt x="729296" y="545146"/>
                      <a:pt x="723900" y="539750"/>
                    </a:cubicBezTo>
                    <a:cubicBezTo>
                      <a:pt x="717550" y="533400"/>
                      <a:pt x="712882" y="524716"/>
                      <a:pt x="704850" y="520700"/>
                    </a:cubicBezTo>
                    <a:cubicBezTo>
                      <a:pt x="700617" y="518583"/>
                      <a:pt x="696001" y="517101"/>
                      <a:pt x="692150" y="514350"/>
                    </a:cubicBezTo>
                    <a:cubicBezTo>
                      <a:pt x="688496" y="511740"/>
                      <a:pt x="686074" y="507700"/>
                      <a:pt x="682625" y="504825"/>
                    </a:cubicBezTo>
                    <a:cubicBezTo>
                      <a:pt x="679694" y="502382"/>
                      <a:pt x="676275" y="500592"/>
                      <a:pt x="673100" y="498475"/>
                    </a:cubicBezTo>
                    <a:cubicBezTo>
                      <a:pt x="676275" y="497417"/>
                      <a:pt x="680258" y="497667"/>
                      <a:pt x="682625" y="495300"/>
                    </a:cubicBezTo>
                    <a:cubicBezTo>
                      <a:pt x="692981" y="484944"/>
                      <a:pt x="694994" y="475242"/>
                      <a:pt x="701675" y="463550"/>
                    </a:cubicBezTo>
                    <a:cubicBezTo>
                      <a:pt x="710631" y="447877"/>
                      <a:pt x="706193" y="459497"/>
                      <a:pt x="717550" y="441325"/>
                    </a:cubicBezTo>
                    <a:cubicBezTo>
                      <a:pt x="725966" y="427859"/>
                      <a:pt x="722723" y="427804"/>
                      <a:pt x="730250" y="412750"/>
                    </a:cubicBezTo>
                    <a:cubicBezTo>
                      <a:pt x="733010" y="407230"/>
                      <a:pt x="736778" y="402270"/>
                      <a:pt x="739775" y="396875"/>
                    </a:cubicBezTo>
                    <a:cubicBezTo>
                      <a:pt x="753203" y="372705"/>
                      <a:pt x="739169" y="394608"/>
                      <a:pt x="752475" y="374650"/>
                    </a:cubicBezTo>
                    <a:cubicBezTo>
                      <a:pt x="753533" y="370417"/>
                      <a:pt x="753699" y="365853"/>
                      <a:pt x="755650" y="361950"/>
                    </a:cubicBezTo>
                    <a:cubicBezTo>
                      <a:pt x="759063" y="355124"/>
                      <a:pt x="764117" y="349250"/>
                      <a:pt x="768350" y="342900"/>
                    </a:cubicBezTo>
                    <a:lnTo>
                      <a:pt x="781050" y="323850"/>
                    </a:lnTo>
                    <a:cubicBezTo>
                      <a:pt x="803016" y="290901"/>
                      <a:pt x="769580" y="341908"/>
                      <a:pt x="793750" y="301625"/>
                    </a:cubicBezTo>
                    <a:cubicBezTo>
                      <a:pt x="797677" y="295081"/>
                      <a:pt x="804037" y="289815"/>
                      <a:pt x="806450" y="282575"/>
                    </a:cubicBezTo>
                    <a:cubicBezTo>
                      <a:pt x="807508" y="279400"/>
                      <a:pt x="808000" y="275976"/>
                      <a:pt x="809625" y="273050"/>
                    </a:cubicBezTo>
                    <a:lnTo>
                      <a:pt x="828675" y="244475"/>
                    </a:lnTo>
                    <a:cubicBezTo>
                      <a:pt x="830792" y="241300"/>
                      <a:pt x="833818" y="238570"/>
                      <a:pt x="835025" y="234950"/>
                    </a:cubicBezTo>
                    <a:lnTo>
                      <a:pt x="838200" y="225425"/>
                    </a:lnTo>
                    <a:cubicBezTo>
                      <a:pt x="836083" y="222250"/>
                      <a:pt x="834830" y="218284"/>
                      <a:pt x="831850" y="215900"/>
                    </a:cubicBezTo>
                    <a:cubicBezTo>
                      <a:pt x="829237" y="213809"/>
                      <a:pt x="825318" y="214222"/>
                      <a:pt x="822325" y="212725"/>
                    </a:cubicBezTo>
                    <a:cubicBezTo>
                      <a:pt x="818912" y="211018"/>
                      <a:pt x="815731" y="208818"/>
                      <a:pt x="812800" y="206375"/>
                    </a:cubicBezTo>
                    <a:cubicBezTo>
                      <a:pt x="803633" y="198735"/>
                      <a:pt x="803169" y="196691"/>
                      <a:pt x="796925" y="187325"/>
                    </a:cubicBezTo>
                    <a:cubicBezTo>
                      <a:pt x="797983" y="184150"/>
                      <a:pt x="800100" y="181147"/>
                      <a:pt x="800100" y="177800"/>
                    </a:cubicBezTo>
                    <a:cubicBezTo>
                      <a:pt x="800100" y="161314"/>
                      <a:pt x="795605" y="151615"/>
                      <a:pt x="790575" y="136525"/>
                    </a:cubicBezTo>
                    <a:cubicBezTo>
                      <a:pt x="789517" y="133350"/>
                      <a:pt x="790726" y="127370"/>
                      <a:pt x="787400" y="127000"/>
                    </a:cubicBezTo>
                    <a:lnTo>
                      <a:pt x="758825" y="123825"/>
                    </a:lnTo>
                    <a:cubicBezTo>
                      <a:pt x="724087" y="112246"/>
                      <a:pt x="776704" y="130713"/>
                      <a:pt x="739775" y="114300"/>
                    </a:cubicBezTo>
                    <a:cubicBezTo>
                      <a:pt x="733658" y="111582"/>
                      <a:pt x="726294" y="111663"/>
                      <a:pt x="720725" y="107950"/>
                    </a:cubicBezTo>
                    <a:lnTo>
                      <a:pt x="701675" y="95250"/>
                    </a:lnTo>
                    <a:cubicBezTo>
                      <a:pt x="698500" y="93133"/>
                      <a:pt x="695770" y="90107"/>
                      <a:pt x="692150" y="88900"/>
                    </a:cubicBezTo>
                    <a:cubicBezTo>
                      <a:pt x="668209" y="80920"/>
                      <a:pt x="697719" y="91685"/>
                      <a:pt x="673100" y="79375"/>
                    </a:cubicBezTo>
                    <a:cubicBezTo>
                      <a:pt x="646128" y="65889"/>
                      <a:pt x="690516" y="98394"/>
                      <a:pt x="638175" y="63500"/>
                    </a:cubicBezTo>
                    <a:cubicBezTo>
                      <a:pt x="635000" y="61383"/>
                      <a:pt x="632137" y="58700"/>
                      <a:pt x="628650" y="57150"/>
                    </a:cubicBezTo>
                    <a:cubicBezTo>
                      <a:pt x="622533" y="54432"/>
                      <a:pt x="615950" y="52917"/>
                      <a:pt x="609600" y="50800"/>
                    </a:cubicBezTo>
                    <a:lnTo>
                      <a:pt x="600075" y="47625"/>
                    </a:lnTo>
                    <a:cubicBezTo>
                      <a:pt x="596900" y="46567"/>
                      <a:pt x="593335" y="46306"/>
                      <a:pt x="590550" y="44450"/>
                    </a:cubicBezTo>
                    <a:cubicBezTo>
                      <a:pt x="587375" y="42333"/>
                      <a:pt x="584438" y="39807"/>
                      <a:pt x="581025" y="38100"/>
                    </a:cubicBezTo>
                    <a:cubicBezTo>
                      <a:pt x="578032" y="36603"/>
                      <a:pt x="574493" y="36422"/>
                      <a:pt x="571500" y="34925"/>
                    </a:cubicBezTo>
                    <a:cubicBezTo>
                      <a:pt x="568087" y="33218"/>
                      <a:pt x="564906" y="31018"/>
                      <a:pt x="561975" y="28575"/>
                    </a:cubicBezTo>
                    <a:cubicBezTo>
                      <a:pt x="553898" y="21844"/>
                      <a:pt x="552663" y="16873"/>
                      <a:pt x="542925" y="12700"/>
                    </a:cubicBezTo>
                    <a:cubicBezTo>
                      <a:pt x="538914" y="10981"/>
                      <a:pt x="534405" y="10779"/>
                      <a:pt x="530225" y="9525"/>
                    </a:cubicBezTo>
                    <a:cubicBezTo>
                      <a:pt x="523814" y="7602"/>
                      <a:pt x="517525" y="5292"/>
                      <a:pt x="511175" y="3175"/>
                    </a:cubicBezTo>
                    <a:lnTo>
                      <a:pt x="501650" y="0"/>
                    </a:lnTo>
                    <a:cubicBezTo>
                      <a:pt x="473075" y="1058"/>
                      <a:pt x="444460" y="1334"/>
                      <a:pt x="415925" y="3175"/>
                    </a:cubicBezTo>
                    <a:cubicBezTo>
                      <a:pt x="409515" y="3589"/>
                      <a:pt x="400050" y="7711"/>
                      <a:pt x="393700" y="9525"/>
                    </a:cubicBezTo>
                    <a:cubicBezTo>
                      <a:pt x="360111" y="19122"/>
                      <a:pt x="407221" y="3960"/>
                      <a:pt x="361950" y="19050"/>
                    </a:cubicBezTo>
                    <a:lnTo>
                      <a:pt x="333375" y="28575"/>
                    </a:lnTo>
                    <a:cubicBezTo>
                      <a:pt x="330200" y="29633"/>
                      <a:pt x="326635" y="29894"/>
                      <a:pt x="323850" y="31750"/>
                    </a:cubicBezTo>
                    <a:lnTo>
                      <a:pt x="304800" y="44450"/>
                    </a:lnTo>
                    <a:cubicBezTo>
                      <a:pt x="301625" y="46567"/>
                      <a:pt x="297973" y="48102"/>
                      <a:pt x="295275" y="50800"/>
                    </a:cubicBezTo>
                    <a:cubicBezTo>
                      <a:pt x="287057" y="59018"/>
                      <a:pt x="278093" y="69227"/>
                      <a:pt x="266700" y="73025"/>
                    </a:cubicBezTo>
                    <a:lnTo>
                      <a:pt x="247650" y="79375"/>
                    </a:lnTo>
                    <a:cubicBezTo>
                      <a:pt x="236705" y="83023"/>
                      <a:pt x="235479" y="102129"/>
                      <a:pt x="231775" y="111125"/>
                    </a:cubicBezTo>
                    <a:close/>
                  </a:path>
                </a:pathLst>
              </a:custGeom>
              <a:solidFill>
                <a:schemeClr val="bg1">
                  <a:lumMod val="50000"/>
                </a:schemeClr>
              </a:solidFill>
              <a:ln w="254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4" name="Freeform 7">
                <a:extLst>
                  <a:ext uri="{FF2B5EF4-FFF2-40B4-BE49-F238E27FC236}">
                    <a16:creationId xmlns:a16="http://schemas.microsoft.com/office/drawing/2014/main" id="{1588A3EE-B949-45E7-8EEC-B66A215A6F0C}"/>
                  </a:ext>
                </a:extLst>
              </p:cNvPr>
              <p:cNvSpPr/>
              <p:nvPr/>
            </p:nvSpPr>
            <p:spPr>
              <a:xfrm>
                <a:off x="8500179" y="1406523"/>
                <a:ext cx="288767" cy="383261"/>
              </a:xfrm>
              <a:custGeom>
                <a:avLst/>
                <a:gdLst>
                  <a:gd name="connsiteX0" fmla="*/ 406400 w 514350"/>
                  <a:gd name="connsiteY0" fmla="*/ 61 h 854136"/>
                  <a:gd name="connsiteX1" fmla="*/ 381000 w 514350"/>
                  <a:gd name="connsiteY1" fmla="*/ 3236 h 854136"/>
                  <a:gd name="connsiteX2" fmla="*/ 327025 w 514350"/>
                  <a:gd name="connsiteY2" fmla="*/ 6411 h 854136"/>
                  <a:gd name="connsiteX3" fmla="*/ 298450 w 514350"/>
                  <a:gd name="connsiteY3" fmla="*/ 12761 h 854136"/>
                  <a:gd name="connsiteX4" fmla="*/ 269875 w 514350"/>
                  <a:gd name="connsiteY4" fmla="*/ 19111 h 854136"/>
                  <a:gd name="connsiteX5" fmla="*/ 250825 w 514350"/>
                  <a:gd name="connsiteY5" fmla="*/ 25461 h 854136"/>
                  <a:gd name="connsiteX6" fmla="*/ 231775 w 514350"/>
                  <a:gd name="connsiteY6" fmla="*/ 31811 h 854136"/>
                  <a:gd name="connsiteX7" fmla="*/ 222250 w 514350"/>
                  <a:gd name="connsiteY7" fmla="*/ 34986 h 854136"/>
                  <a:gd name="connsiteX8" fmla="*/ 212725 w 514350"/>
                  <a:gd name="connsiteY8" fmla="*/ 38161 h 854136"/>
                  <a:gd name="connsiteX9" fmla="*/ 203200 w 514350"/>
                  <a:gd name="connsiteY9" fmla="*/ 44511 h 854136"/>
                  <a:gd name="connsiteX10" fmla="*/ 165100 w 514350"/>
                  <a:gd name="connsiteY10" fmla="*/ 63561 h 854136"/>
                  <a:gd name="connsiteX11" fmla="*/ 155575 w 514350"/>
                  <a:gd name="connsiteY11" fmla="*/ 69911 h 854136"/>
                  <a:gd name="connsiteX12" fmla="*/ 146050 w 514350"/>
                  <a:gd name="connsiteY12" fmla="*/ 76261 h 854136"/>
                  <a:gd name="connsiteX13" fmla="*/ 133350 w 514350"/>
                  <a:gd name="connsiteY13" fmla="*/ 95311 h 854136"/>
                  <a:gd name="connsiteX14" fmla="*/ 127000 w 514350"/>
                  <a:gd name="connsiteY14" fmla="*/ 104836 h 854136"/>
                  <a:gd name="connsiteX15" fmla="*/ 95250 w 514350"/>
                  <a:gd name="connsiteY15" fmla="*/ 130236 h 854136"/>
                  <a:gd name="connsiteX16" fmla="*/ 88900 w 514350"/>
                  <a:gd name="connsiteY16" fmla="*/ 139761 h 854136"/>
                  <a:gd name="connsiteX17" fmla="*/ 79375 w 514350"/>
                  <a:gd name="connsiteY17" fmla="*/ 158811 h 854136"/>
                  <a:gd name="connsiteX18" fmla="*/ 69850 w 514350"/>
                  <a:gd name="connsiteY18" fmla="*/ 165161 h 854136"/>
                  <a:gd name="connsiteX19" fmla="*/ 60325 w 514350"/>
                  <a:gd name="connsiteY19" fmla="*/ 184211 h 854136"/>
                  <a:gd name="connsiteX20" fmla="*/ 53975 w 514350"/>
                  <a:gd name="connsiteY20" fmla="*/ 203261 h 854136"/>
                  <a:gd name="connsiteX21" fmla="*/ 47625 w 514350"/>
                  <a:gd name="connsiteY21" fmla="*/ 222311 h 854136"/>
                  <a:gd name="connsiteX22" fmla="*/ 44450 w 514350"/>
                  <a:gd name="connsiteY22" fmla="*/ 231836 h 854136"/>
                  <a:gd name="connsiteX23" fmla="*/ 41275 w 514350"/>
                  <a:gd name="connsiteY23" fmla="*/ 244536 h 854136"/>
                  <a:gd name="connsiteX24" fmla="*/ 38100 w 514350"/>
                  <a:gd name="connsiteY24" fmla="*/ 273111 h 854136"/>
                  <a:gd name="connsiteX25" fmla="*/ 31750 w 514350"/>
                  <a:gd name="connsiteY25" fmla="*/ 292161 h 854136"/>
                  <a:gd name="connsiteX26" fmla="*/ 25400 w 514350"/>
                  <a:gd name="connsiteY26" fmla="*/ 314386 h 854136"/>
                  <a:gd name="connsiteX27" fmla="*/ 22225 w 514350"/>
                  <a:gd name="connsiteY27" fmla="*/ 539811 h 854136"/>
                  <a:gd name="connsiteX28" fmla="*/ 15875 w 514350"/>
                  <a:gd name="connsiteY28" fmla="*/ 593786 h 854136"/>
                  <a:gd name="connsiteX29" fmla="*/ 12700 w 514350"/>
                  <a:gd name="connsiteY29" fmla="*/ 606486 h 854136"/>
                  <a:gd name="connsiteX30" fmla="*/ 9525 w 514350"/>
                  <a:gd name="connsiteY30" fmla="*/ 631886 h 854136"/>
                  <a:gd name="connsiteX31" fmla="*/ 6350 w 514350"/>
                  <a:gd name="connsiteY31" fmla="*/ 723961 h 854136"/>
                  <a:gd name="connsiteX32" fmla="*/ 0 w 514350"/>
                  <a:gd name="connsiteY32" fmla="*/ 765236 h 854136"/>
                  <a:gd name="connsiteX33" fmla="*/ 28575 w 514350"/>
                  <a:gd name="connsiteY33" fmla="*/ 777936 h 854136"/>
                  <a:gd name="connsiteX34" fmla="*/ 63500 w 514350"/>
                  <a:gd name="connsiteY34" fmla="*/ 787461 h 854136"/>
                  <a:gd name="connsiteX35" fmla="*/ 73025 w 514350"/>
                  <a:gd name="connsiteY35" fmla="*/ 793811 h 854136"/>
                  <a:gd name="connsiteX36" fmla="*/ 76200 w 514350"/>
                  <a:gd name="connsiteY36" fmla="*/ 781111 h 854136"/>
                  <a:gd name="connsiteX37" fmla="*/ 101600 w 514350"/>
                  <a:gd name="connsiteY37" fmla="*/ 758886 h 854136"/>
                  <a:gd name="connsiteX38" fmla="*/ 111125 w 514350"/>
                  <a:gd name="connsiteY38" fmla="*/ 755711 h 854136"/>
                  <a:gd name="connsiteX39" fmla="*/ 114300 w 514350"/>
                  <a:gd name="connsiteY39" fmla="*/ 768411 h 854136"/>
                  <a:gd name="connsiteX40" fmla="*/ 117475 w 514350"/>
                  <a:gd name="connsiteY40" fmla="*/ 784286 h 854136"/>
                  <a:gd name="connsiteX41" fmla="*/ 146050 w 514350"/>
                  <a:gd name="connsiteY41" fmla="*/ 793811 h 854136"/>
                  <a:gd name="connsiteX42" fmla="*/ 174625 w 514350"/>
                  <a:gd name="connsiteY42" fmla="*/ 800161 h 854136"/>
                  <a:gd name="connsiteX43" fmla="*/ 184150 w 514350"/>
                  <a:gd name="connsiteY43" fmla="*/ 803336 h 854136"/>
                  <a:gd name="connsiteX44" fmla="*/ 190500 w 514350"/>
                  <a:gd name="connsiteY44" fmla="*/ 793811 h 854136"/>
                  <a:gd name="connsiteX45" fmla="*/ 196850 w 514350"/>
                  <a:gd name="connsiteY45" fmla="*/ 774761 h 854136"/>
                  <a:gd name="connsiteX46" fmla="*/ 209550 w 514350"/>
                  <a:gd name="connsiteY46" fmla="*/ 777936 h 854136"/>
                  <a:gd name="connsiteX47" fmla="*/ 215900 w 514350"/>
                  <a:gd name="connsiteY47" fmla="*/ 787461 h 854136"/>
                  <a:gd name="connsiteX48" fmla="*/ 234950 w 514350"/>
                  <a:gd name="connsiteY48" fmla="*/ 793811 h 854136"/>
                  <a:gd name="connsiteX49" fmla="*/ 241300 w 514350"/>
                  <a:gd name="connsiteY49" fmla="*/ 784286 h 854136"/>
                  <a:gd name="connsiteX50" fmla="*/ 244475 w 514350"/>
                  <a:gd name="connsiteY50" fmla="*/ 771586 h 854136"/>
                  <a:gd name="connsiteX51" fmla="*/ 254000 w 514350"/>
                  <a:gd name="connsiteY51" fmla="*/ 777936 h 854136"/>
                  <a:gd name="connsiteX52" fmla="*/ 260350 w 514350"/>
                  <a:gd name="connsiteY52" fmla="*/ 787461 h 854136"/>
                  <a:gd name="connsiteX53" fmla="*/ 269875 w 514350"/>
                  <a:gd name="connsiteY53" fmla="*/ 790636 h 854136"/>
                  <a:gd name="connsiteX54" fmla="*/ 288925 w 514350"/>
                  <a:gd name="connsiteY54" fmla="*/ 803336 h 854136"/>
                  <a:gd name="connsiteX55" fmla="*/ 298450 w 514350"/>
                  <a:gd name="connsiteY55" fmla="*/ 806511 h 854136"/>
                  <a:gd name="connsiteX56" fmla="*/ 327025 w 514350"/>
                  <a:gd name="connsiteY56" fmla="*/ 822386 h 854136"/>
                  <a:gd name="connsiteX57" fmla="*/ 333375 w 514350"/>
                  <a:gd name="connsiteY57" fmla="*/ 831911 h 854136"/>
                  <a:gd name="connsiteX58" fmla="*/ 361950 w 514350"/>
                  <a:gd name="connsiteY58" fmla="*/ 847786 h 854136"/>
                  <a:gd name="connsiteX59" fmla="*/ 371475 w 514350"/>
                  <a:gd name="connsiteY59" fmla="*/ 854136 h 854136"/>
                  <a:gd name="connsiteX60" fmla="*/ 377825 w 514350"/>
                  <a:gd name="connsiteY60" fmla="*/ 701736 h 854136"/>
                  <a:gd name="connsiteX61" fmla="*/ 368300 w 514350"/>
                  <a:gd name="connsiteY61" fmla="*/ 676336 h 854136"/>
                  <a:gd name="connsiteX62" fmla="*/ 355600 w 514350"/>
                  <a:gd name="connsiteY62" fmla="*/ 657286 h 854136"/>
                  <a:gd name="connsiteX63" fmla="*/ 365125 w 514350"/>
                  <a:gd name="connsiteY63" fmla="*/ 650936 h 854136"/>
                  <a:gd name="connsiteX64" fmla="*/ 390525 w 514350"/>
                  <a:gd name="connsiteY64" fmla="*/ 647761 h 854136"/>
                  <a:gd name="connsiteX65" fmla="*/ 396875 w 514350"/>
                  <a:gd name="connsiteY65" fmla="*/ 628711 h 854136"/>
                  <a:gd name="connsiteX66" fmla="*/ 403225 w 514350"/>
                  <a:gd name="connsiteY66" fmla="*/ 590611 h 854136"/>
                  <a:gd name="connsiteX67" fmla="*/ 409575 w 514350"/>
                  <a:gd name="connsiteY67" fmla="*/ 571561 h 854136"/>
                  <a:gd name="connsiteX68" fmla="*/ 415925 w 514350"/>
                  <a:gd name="connsiteY68" fmla="*/ 562036 h 854136"/>
                  <a:gd name="connsiteX69" fmla="*/ 425450 w 514350"/>
                  <a:gd name="connsiteY69" fmla="*/ 539811 h 854136"/>
                  <a:gd name="connsiteX70" fmla="*/ 431800 w 514350"/>
                  <a:gd name="connsiteY70" fmla="*/ 520761 h 854136"/>
                  <a:gd name="connsiteX71" fmla="*/ 434975 w 514350"/>
                  <a:gd name="connsiteY71" fmla="*/ 511236 h 854136"/>
                  <a:gd name="connsiteX72" fmla="*/ 447675 w 514350"/>
                  <a:gd name="connsiteY72" fmla="*/ 482661 h 854136"/>
                  <a:gd name="connsiteX73" fmla="*/ 454025 w 514350"/>
                  <a:gd name="connsiteY73" fmla="*/ 463611 h 854136"/>
                  <a:gd name="connsiteX74" fmla="*/ 463550 w 514350"/>
                  <a:gd name="connsiteY74" fmla="*/ 444561 h 854136"/>
                  <a:gd name="connsiteX75" fmla="*/ 473075 w 514350"/>
                  <a:gd name="connsiteY75" fmla="*/ 441386 h 854136"/>
                  <a:gd name="connsiteX76" fmla="*/ 498475 w 514350"/>
                  <a:gd name="connsiteY76" fmla="*/ 403286 h 854136"/>
                  <a:gd name="connsiteX77" fmla="*/ 504825 w 514350"/>
                  <a:gd name="connsiteY77" fmla="*/ 393761 h 854136"/>
                  <a:gd name="connsiteX78" fmla="*/ 511175 w 514350"/>
                  <a:gd name="connsiteY78" fmla="*/ 384236 h 854136"/>
                  <a:gd name="connsiteX79" fmla="*/ 514350 w 514350"/>
                  <a:gd name="connsiteY79" fmla="*/ 374711 h 854136"/>
                  <a:gd name="connsiteX80" fmla="*/ 511175 w 514350"/>
                  <a:gd name="connsiteY80" fmla="*/ 362011 h 854136"/>
                  <a:gd name="connsiteX81" fmla="*/ 501650 w 514350"/>
                  <a:gd name="connsiteY81" fmla="*/ 358836 h 854136"/>
                  <a:gd name="connsiteX82" fmla="*/ 479425 w 514350"/>
                  <a:gd name="connsiteY82" fmla="*/ 355661 h 854136"/>
                  <a:gd name="connsiteX83" fmla="*/ 473075 w 514350"/>
                  <a:gd name="connsiteY83" fmla="*/ 346136 h 854136"/>
                  <a:gd name="connsiteX84" fmla="*/ 485775 w 514350"/>
                  <a:gd name="connsiteY84" fmla="*/ 327086 h 854136"/>
                  <a:gd name="connsiteX85" fmla="*/ 495300 w 514350"/>
                  <a:gd name="connsiteY85" fmla="*/ 323911 h 854136"/>
                  <a:gd name="connsiteX86" fmla="*/ 495300 w 514350"/>
                  <a:gd name="connsiteY86" fmla="*/ 288986 h 854136"/>
                  <a:gd name="connsiteX87" fmla="*/ 498475 w 514350"/>
                  <a:gd name="connsiteY87" fmla="*/ 257236 h 854136"/>
                  <a:gd name="connsiteX88" fmla="*/ 495300 w 514350"/>
                  <a:gd name="connsiteY88" fmla="*/ 228661 h 854136"/>
                  <a:gd name="connsiteX89" fmla="*/ 492125 w 514350"/>
                  <a:gd name="connsiteY89" fmla="*/ 219136 h 854136"/>
                  <a:gd name="connsiteX90" fmla="*/ 488950 w 514350"/>
                  <a:gd name="connsiteY90" fmla="*/ 203261 h 854136"/>
                  <a:gd name="connsiteX91" fmla="*/ 479425 w 514350"/>
                  <a:gd name="connsiteY91" fmla="*/ 149286 h 854136"/>
                  <a:gd name="connsiteX92" fmla="*/ 476250 w 514350"/>
                  <a:gd name="connsiteY92" fmla="*/ 139761 h 854136"/>
                  <a:gd name="connsiteX93" fmla="*/ 473075 w 514350"/>
                  <a:gd name="connsiteY93" fmla="*/ 130236 h 854136"/>
                  <a:gd name="connsiteX94" fmla="*/ 463550 w 514350"/>
                  <a:gd name="connsiteY94" fmla="*/ 123886 h 854136"/>
                  <a:gd name="connsiteX95" fmla="*/ 434975 w 514350"/>
                  <a:gd name="connsiteY95" fmla="*/ 123886 h 854136"/>
                  <a:gd name="connsiteX96" fmla="*/ 428625 w 514350"/>
                  <a:gd name="connsiteY96" fmla="*/ 114361 h 854136"/>
                  <a:gd name="connsiteX97" fmla="*/ 425450 w 514350"/>
                  <a:gd name="connsiteY97" fmla="*/ 69911 h 854136"/>
                  <a:gd name="connsiteX98" fmla="*/ 415925 w 514350"/>
                  <a:gd name="connsiteY98" fmla="*/ 50861 h 854136"/>
                  <a:gd name="connsiteX99" fmla="*/ 412750 w 514350"/>
                  <a:gd name="connsiteY99" fmla="*/ 41336 h 854136"/>
                  <a:gd name="connsiteX100" fmla="*/ 400050 w 514350"/>
                  <a:gd name="connsiteY100" fmla="*/ 6411 h 854136"/>
                  <a:gd name="connsiteX101" fmla="*/ 406400 w 514350"/>
                  <a:gd name="connsiteY101" fmla="*/ 61 h 85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14350" h="854136">
                    <a:moveTo>
                      <a:pt x="406400" y="61"/>
                    </a:moveTo>
                    <a:cubicBezTo>
                      <a:pt x="403225" y="-468"/>
                      <a:pt x="389505" y="2556"/>
                      <a:pt x="381000" y="3236"/>
                    </a:cubicBezTo>
                    <a:cubicBezTo>
                      <a:pt x="363035" y="4673"/>
                      <a:pt x="344980" y="4850"/>
                      <a:pt x="327025" y="6411"/>
                    </a:cubicBezTo>
                    <a:cubicBezTo>
                      <a:pt x="300232" y="8741"/>
                      <a:pt x="316391" y="8276"/>
                      <a:pt x="298450" y="12761"/>
                    </a:cubicBezTo>
                    <a:cubicBezTo>
                      <a:pt x="280323" y="17293"/>
                      <a:pt x="286172" y="14222"/>
                      <a:pt x="269875" y="19111"/>
                    </a:cubicBezTo>
                    <a:cubicBezTo>
                      <a:pt x="263464" y="21034"/>
                      <a:pt x="257175" y="23344"/>
                      <a:pt x="250825" y="25461"/>
                    </a:cubicBezTo>
                    <a:lnTo>
                      <a:pt x="231775" y="31811"/>
                    </a:lnTo>
                    <a:lnTo>
                      <a:pt x="222250" y="34986"/>
                    </a:lnTo>
                    <a:cubicBezTo>
                      <a:pt x="219075" y="36044"/>
                      <a:pt x="215510" y="36305"/>
                      <a:pt x="212725" y="38161"/>
                    </a:cubicBezTo>
                    <a:cubicBezTo>
                      <a:pt x="209550" y="40278"/>
                      <a:pt x="206687" y="42961"/>
                      <a:pt x="203200" y="44511"/>
                    </a:cubicBezTo>
                    <a:cubicBezTo>
                      <a:pt x="163765" y="62038"/>
                      <a:pt x="204707" y="37156"/>
                      <a:pt x="165100" y="63561"/>
                    </a:cubicBezTo>
                    <a:lnTo>
                      <a:pt x="155575" y="69911"/>
                    </a:lnTo>
                    <a:lnTo>
                      <a:pt x="146050" y="76261"/>
                    </a:lnTo>
                    <a:lnTo>
                      <a:pt x="133350" y="95311"/>
                    </a:lnTo>
                    <a:cubicBezTo>
                      <a:pt x="131233" y="98486"/>
                      <a:pt x="130413" y="103129"/>
                      <a:pt x="127000" y="104836"/>
                    </a:cubicBezTo>
                    <a:cubicBezTo>
                      <a:pt x="112170" y="112251"/>
                      <a:pt x="106448" y="113438"/>
                      <a:pt x="95250" y="130236"/>
                    </a:cubicBezTo>
                    <a:cubicBezTo>
                      <a:pt x="93133" y="133411"/>
                      <a:pt x="90607" y="136348"/>
                      <a:pt x="88900" y="139761"/>
                    </a:cubicBezTo>
                    <a:cubicBezTo>
                      <a:pt x="83735" y="150090"/>
                      <a:pt x="88474" y="149712"/>
                      <a:pt x="79375" y="158811"/>
                    </a:cubicBezTo>
                    <a:cubicBezTo>
                      <a:pt x="76677" y="161509"/>
                      <a:pt x="73025" y="163044"/>
                      <a:pt x="69850" y="165161"/>
                    </a:cubicBezTo>
                    <a:cubicBezTo>
                      <a:pt x="58271" y="199899"/>
                      <a:pt x="76738" y="147282"/>
                      <a:pt x="60325" y="184211"/>
                    </a:cubicBezTo>
                    <a:cubicBezTo>
                      <a:pt x="57607" y="190328"/>
                      <a:pt x="56092" y="196911"/>
                      <a:pt x="53975" y="203261"/>
                    </a:cubicBezTo>
                    <a:lnTo>
                      <a:pt x="47625" y="222311"/>
                    </a:lnTo>
                    <a:cubicBezTo>
                      <a:pt x="46567" y="225486"/>
                      <a:pt x="45262" y="228589"/>
                      <a:pt x="44450" y="231836"/>
                    </a:cubicBezTo>
                    <a:lnTo>
                      <a:pt x="41275" y="244536"/>
                    </a:lnTo>
                    <a:cubicBezTo>
                      <a:pt x="40217" y="254061"/>
                      <a:pt x="39980" y="263713"/>
                      <a:pt x="38100" y="273111"/>
                    </a:cubicBezTo>
                    <a:cubicBezTo>
                      <a:pt x="36787" y="279675"/>
                      <a:pt x="33867" y="285811"/>
                      <a:pt x="31750" y="292161"/>
                    </a:cubicBezTo>
                    <a:cubicBezTo>
                      <a:pt x="27195" y="305826"/>
                      <a:pt x="29387" y="298439"/>
                      <a:pt x="25400" y="314386"/>
                    </a:cubicBezTo>
                    <a:cubicBezTo>
                      <a:pt x="24342" y="389528"/>
                      <a:pt x="24057" y="464684"/>
                      <a:pt x="22225" y="539811"/>
                    </a:cubicBezTo>
                    <a:cubicBezTo>
                      <a:pt x="21856" y="554949"/>
                      <a:pt x="19106" y="577633"/>
                      <a:pt x="15875" y="593786"/>
                    </a:cubicBezTo>
                    <a:cubicBezTo>
                      <a:pt x="15019" y="598065"/>
                      <a:pt x="13417" y="602182"/>
                      <a:pt x="12700" y="606486"/>
                    </a:cubicBezTo>
                    <a:cubicBezTo>
                      <a:pt x="11297" y="614902"/>
                      <a:pt x="10583" y="623419"/>
                      <a:pt x="9525" y="631886"/>
                    </a:cubicBezTo>
                    <a:cubicBezTo>
                      <a:pt x="8467" y="662578"/>
                      <a:pt x="8008" y="693296"/>
                      <a:pt x="6350" y="723961"/>
                    </a:cubicBezTo>
                    <a:cubicBezTo>
                      <a:pt x="5496" y="739766"/>
                      <a:pt x="2957" y="750450"/>
                      <a:pt x="0" y="765236"/>
                    </a:cubicBezTo>
                    <a:cubicBezTo>
                      <a:pt x="5987" y="783198"/>
                      <a:pt x="-437" y="773473"/>
                      <a:pt x="28575" y="777936"/>
                    </a:cubicBezTo>
                    <a:cubicBezTo>
                      <a:pt x="36328" y="779129"/>
                      <a:pt x="57546" y="783491"/>
                      <a:pt x="63500" y="787461"/>
                    </a:cubicBezTo>
                    <a:lnTo>
                      <a:pt x="73025" y="793811"/>
                    </a:lnTo>
                    <a:cubicBezTo>
                      <a:pt x="74083" y="789578"/>
                      <a:pt x="74481" y="785122"/>
                      <a:pt x="76200" y="781111"/>
                    </a:cubicBezTo>
                    <a:cubicBezTo>
                      <a:pt x="80522" y="771027"/>
                      <a:pt x="91899" y="762120"/>
                      <a:pt x="101600" y="758886"/>
                    </a:cubicBezTo>
                    <a:lnTo>
                      <a:pt x="111125" y="755711"/>
                    </a:lnTo>
                    <a:cubicBezTo>
                      <a:pt x="112183" y="759944"/>
                      <a:pt x="113353" y="764151"/>
                      <a:pt x="114300" y="768411"/>
                    </a:cubicBezTo>
                    <a:cubicBezTo>
                      <a:pt x="115471" y="773679"/>
                      <a:pt x="114798" y="779601"/>
                      <a:pt x="117475" y="784286"/>
                    </a:cubicBezTo>
                    <a:cubicBezTo>
                      <a:pt x="122207" y="792566"/>
                      <a:pt x="140359" y="792776"/>
                      <a:pt x="146050" y="793811"/>
                    </a:cubicBezTo>
                    <a:cubicBezTo>
                      <a:pt x="155052" y="795448"/>
                      <a:pt x="165707" y="797613"/>
                      <a:pt x="174625" y="800161"/>
                    </a:cubicBezTo>
                    <a:cubicBezTo>
                      <a:pt x="177843" y="801080"/>
                      <a:pt x="180975" y="802278"/>
                      <a:pt x="184150" y="803336"/>
                    </a:cubicBezTo>
                    <a:cubicBezTo>
                      <a:pt x="186267" y="800161"/>
                      <a:pt x="188950" y="797298"/>
                      <a:pt x="190500" y="793811"/>
                    </a:cubicBezTo>
                    <a:cubicBezTo>
                      <a:pt x="193218" y="787694"/>
                      <a:pt x="196850" y="774761"/>
                      <a:pt x="196850" y="774761"/>
                    </a:cubicBezTo>
                    <a:cubicBezTo>
                      <a:pt x="201083" y="775819"/>
                      <a:pt x="205919" y="775515"/>
                      <a:pt x="209550" y="777936"/>
                    </a:cubicBezTo>
                    <a:cubicBezTo>
                      <a:pt x="212725" y="780053"/>
                      <a:pt x="212664" y="785439"/>
                      <a:pt x="215900" y="787461"/>
                    </a:cubicBezTo>
                    <a:cubicBezTo>
                      <a:pt x="221576" y="791009"/>
                      <a:pt x="234950" y="793811"/>
                      <a:pt x="234950" y="793811"/>
                    </a:cubicBezTo>
                    <a:cubicBezTo>
                      <a:pt x="237067" y="790636"/>
                      <a:pt x="239797" y="787793"/>
                      <a:pt x="241300" y="784286"/>
                    </a:cubicBezTo>
                    <a:cubicBezTo>
                      <a:pt x="243019" y="780275"/>
                      <a:pt x="240572" y="773537"/>
                      <a:pt x="244475" y="771586"/>
                    </a:cubicBezTo>
                    <a:cubicBezTo>
                      <a:pt x="247888" y="769879"/>
                      <a:pt x="250825" y="775819"/>
                      <a:pt x="254000" y="777936"/>
                    </a:cubicBezTo>
                    <a:cubicBezTo>
                      <a:pt x="256117" y="781111"/>
                      <a:pt x="257370" y="785077"/>
                      <a:pt x="260350" y="787461"/>
                    </a:cubicBezTo>
                    <a:cubicBezTo>
                      <a:pt x="262963" y="789552"/>
                      <a:pt x="266949" y="789011"/>
                      <a:pt x="269875" y="790636"/>
                    </a:cubicBezTo>
                    <a:cubicBezTo>
                      <a:pt x="276546" y="794342"/>
                      <a:pt x="281685" y="800923"/>
                      <a:pt x="288925" y="803336"/>
                    </a:cubicBezTo>
                    <a:cubicBezTo>
                      <a:pt x="292100" y="804394"/>
                      <a:pt x="295524" y="804886"/>
                      <a:pt x="298450" y="806511"/>
                    </a:cubicBezTo>
                    <a:cubicBezTo>
                      <a:pt x="331202" y="824707"/>
                      <a:pt x="305472" y="815202"/>
                      <a:pt x="327025" y="822386"/>
                    </a:cubicBezTo>
                    <a:cubicBezTo>
                      <a:pt x="329142" y="825561"/>
                      <a:pt x="330503" y="829398"/>
                      <a:pt x="333375" y="831911"/>
                    </a:cubicBezTo>
                    <a:cubicBezTo>
                      <a:pt x="360071" y="855270"/>
                      <a:pt x="343053" y="838338"/>
                      <a:pt x="361950" y="847786"/>
                    </a:cubicBezTo>
                    <a:cubicBezTo>
                      <a:pt x="365363" y="849493"/>
                      <a:pt x="368300" y="852019"/>
                      <a:pt x="371475" y="854136"/>
                    </a:cubicBezTo>
                    <a:cubicBezTo>
                      <a:pt x="389486" y="800104"/>
                      <a:pt x="377825" y="838209"/>
                      <a:pt x="377825" y="701736"/>
                    </a:cubicBezTo>
                    <a:cubicBezTo>
                      <a:pt x="377825" y="683359"/>
                      <a:pt x="374869" y="689474"/>
                      <a:pt x="368300" y="676336"/>
                    </a:cubicBezTo>
                    <a:cubicBezTo>
                      <a:pt x="359110" y="657956"/>
                      <a:pt x="373656" y="675342"/>
                      <a:pt x="355600" y="657286"/>
                    </a:cubicBezTo>
                    <a:cubicBezTo>
                      <a:pt x="358775" y="655169"/>
                      <a:pt x="361444" y="651940"/>
                      <a:pt x="365125" y="650936"/>
                    </a:cubicBezTo>
                    <a:cubicBezTo>
                      <a:pt x="373357" y="648691"/>
                      <a:pt x="383535" y="652654"/>
                      <a:pt x="390525" y="647761"/>
                    </a:cubicBezTo>
                    <a:cubicBezTo>
                      <a:pt x="396009" y="643923"/>
                      <a:pt x="396875" y="628711"/>
                      <a:pt x="396875" y="628711"/>
                    </a:cubicBezTo>
                    <a:cubicBezTo>
                      <a:pt x="398238" y="619171"/>
                      <a:pt x="400439" y="600825"/>
                      <a:pt x="403225" y="590611"/>
                    </a:cubicBezTo>
                    <a:cubicBezTo>
                      <a:pt x="404986" y="584153"/>
                      <a:pt x="405862" y="577130"/>
                      <a:pt x="409575" y="571561"/>
                    </a:cubicBezTo>
                    <a:lnTo>
                      <a:pt x="415925" y="562036"/>
                    </a:lnTo>
                    <a:cubicBezTo>
                      <a:pt x="424324" y="528441"/>
                      <a:pt x="412921" y="568002"/>
                      <a:pt x="425450" y="539811"/>
                    </a:cubicBezTo>
                    <a:cubicBezTo>
                      <a:pt x="428168" y="533694"/>
                      <a:pt x="429683" y="527111"/>
                      <a:pt x="431800" y="520761"/>
                    </a:cubicBezTo>
                    <a:cubicBezTo>
                      <a:pt x="432858" y="517586"/>
                      <a:pt x="433119" y="514021"/>
                      <a:pt x="434975" y="511236"/>
                    </a:cubicBezTo>
                    <a:cubicBezTo>
                      <a:pt x="445038" y="496142"/>
                      <a:pt x="440118" y="505331"/>
                      <a:pt x="447675" y="482661"/>
                    </a:cubicBezTo>
                    <a:lnTo>
                      <a:pt x="454025" y="463611"/>
                    </a:lnTo>
                    <a:cubicBezTo>
                      <a:pt x="456117" y="457336"/>
                      <a:pt x="457955" y="449037"/>
                      <a:pt x="463550" y="444561"/>
                    </a:cubicBezTo>
                    <a:cubicBezTo>
                      <a:pt x="466163" y="442470"/>
                      <a:pt x="469900" y="442444"/>
                      <a:pt x="473075" y="441386"/>
                    </a:cubicBezTo>
                    <a:lnTo>
                      <a:pt x="498475" y="403286"/>
                    </a:lnTo>
                    <a:lnTo>
                      <a:pt x="504825" y="393761"/>
                    </a:lnTo>
                    <a:cubicBezTo>
                      <a:pt x="506942" y="390586"/>
                      <a:pt x="509968" y="387856"/>
                      <a:pt x="511175" y="384236"/>
                    </a:cubicBezTo>
                    <a:lnTo>
                      <a:pt x="514350" y="374711"/>
                    </a:lnTo>
                    <a:cubicBezTo>
                      <a:pt x="513292" y="370478"/>
                      <a:pt x="513901" y="365418"/>
                      <a:pt x="511175" y="362011"/>
                    </a:cubicBezTo>
                    <a:cubicBezTo>
                      <a:pt x="509084" y="359398"/>
                      <a:pt x="504932" y="359492"/>
                      <a:pt x="501650" y="358836"/>
                    </a:cubicBezTo>
                    <a:cubicBezTo>
                      <a:pt x="494312" y="357368"/>
                      <a:pt x="486833" y="356719"/>
                      <a:pt x="479425" y="355661"/>
                    </a:cubicBezTo>
                    <a:cubicBezTo>
                      <a:pt x="477308" y="352486"/>
                      <a:pt x="473615" y="349914"/>
                      <a:pt x="473075" y="346136"/>
                    </a:cubicBezTo>
                    <a:cubicBezTo>
                      <a:pt x="471496" y="335081"/>
                      <a:pt x="477586" y="331180"/>
                      <a:pt x="485775" y="327086"/>
                    </a:cubicBezTo>
                    <a:cubicBezTo>
                      <a:pt x="488768" y="325589"/>
                      <a:pt x="492125" y="324969"/>
                      <a:pt x="495300" y="323911"/>
                    </a:cubicBezTo>
                    <a:cubicBezTo>
                      <a:pt x="502581" y="302067"/>
                      <a:pt x="495300" y="328477"/>
                      <a:pt x="495300" y="288986"/>
                    </a:cubicBezTo>
                    <a:cubicBezTo>
                      <a:pt x="495300" y="278350"/>
                      <a:pt x="497417" y="267819"/>
                      <a:pt x="498475" y="257236"/>
                    </a:cubicBezTo>
                    <a:cubicBezTo>
                      <a:pt x="497417" y="247711"/>
                      <a:pt x="496876" y="238114"/>
                      <a:pt x="495300" y="228661"/>
                    </a:cubicBezTo>
                    <a:cubicBezTo>
                      <a:pt x="494750" y="225360"/>
                      <a:pt x="492937" y="222383"/>
                      <a:pt x="492125" y="219136"/>
                    </a:cubicBezTo>
                    <a:cubicBezTo>
                      <a:pt x="490816" y="213901"/>
                      <a:pt x="490008" y="208553"/>
                      <a:pt x="488950" y="203261"/>
                    </a:cubicBezTo>
                    <a:cubicBezTo>
                      <a:pt x="485169" y="161670"/>
                      <a:pt x="489472" y="179426"/>
                      <a:pt x="479425" y="149286"/>
                    </a:cubicBezTo>
                    <a:lnTo>
                      <a:pt x="476250" y="139761"/>
                    </a:lnTo>
                    <a:cubicBezTo>
                      <a:pt x="475192" y="136586"/>
                      <a:pt x="475860" y="132092"/>
                      <a:pt x="473075" y="130236"/>
                    </a:cubicBezTo>
                    <a:lnTo>
                      <a:pt x="463550" y="123886"/>
                    </a:lnTo>
                    <a:cubicBezTo>
                      <a:pt x="454060" y="125784"/>
                      <a:pt x="444288" y="130094"/>
                      <a:pt x="434975" y="123886"/>
                    </a:cubicBezTo>
                    <a:cubicBezTo>
                      <a:pt x="431800" y="121769"/>
                      <a:pt x="430742" y="117536"/>
                      <a:pt x="428625" y="114361"/>
                    </a:cubicBezTo>
                    <a:cubicBezTo>
                      <a:pt x="427567" y="99544"/>
                      <a:pt x="427186" y="84664"/>
                      <a:pt x="425450" y="69911"/>
                    </a:cubicBezTo>
                    <a:cubicBezTo>
                      <a:pt x="424222" y="59475"/>
                      <a:pt x="420535" y="60082"/>
                      <a:pt x="415925" y="50861"/>
                    </a:cubicBezTo>
                    <a:cubicBezTo>
                      <a:pt x="414428" y="47868"/>
                      <a:pt x="413808" y="44511"/>
                      <a:pt x="412750" y="41336"/>
                    </a:cubicBezTo>
                    <a:cubicBezTo>
                      <a:pt x="410516" y="21233"/>
                      <a:pt x="417006" y="13194"/>
                      <a:pt x="400050" y="6411"/>
                    </a:cubicBezTo>
                    <a:cubicBezTo>
                      <a:pt x="398085" y="5625"/>
                      <a:pt x="409575" y="590"/>
                      <a:pt x="406400" y="61"/>
                    </a:cubicBezTo>
                    <a:close/>
                  </a:path>
                </a:pathLst>
              </a:custGeom>
              <a:solidFill>
                <a:schemeClr val="bg1">
                  <a:lumMod val="50000"/>
                </a:schemeClr>
              </a:solidFill>
              <a:ln w="254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55" name="Text Placeholder 5">
              <a:extLst>
                <a:ext uri="{FF2B5EF4-FFF2-40B4-BE49-F238E27FC236}">
                  <a16:creationId xmlns:a16="http://schemas.microsoft.com/office/drawing/2014/main" id="{81F95869-7ECD-427B-9E7A-20D5B909C490}"/>
                </a:ext>
              </a:extLst>
            </p:cNvPr>
            <p:cNvSpPr txBox="1">
              <a:spLocks/>
            </p:cNvSpPr>
            <p:nvPr/>
          </p:nvSpPr>
          <p:spPr>
            <a:xfrm>
              <a:off x="10676367" y="1460230"/>
              <a:ext cx="685244" cy="307777"/>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000" b="1" i="0" u="none" strike="noStrike" kern="1200" cap="none" spc="0" normalizeH="0" baseline="0" noProof="0">
                  <a:ln>
                    <a:noFill/>
                  </a:ln>
                  <a:solidFill>
                    <a:schemeClr val="bg1">
                      <a:lumMod val="50000"/>
                    </a:schemeClr>
                  </a:solidFill>
                  <a:uLnTx/>
                  <a:uFillTx/>
                  <a:latin typeface="Arial" panose="020B0604020202020204"/>
                  <a:ea typeface="+mn-ea"/>
                  <a:cs typeface="+mn-cs"/>
                </a:rPr>
                <a:t>Waterloo</a:t>
              </a:r>
              <a:br>
                <a:rPr kumimoji="0" lang="en-GB" sz="1000" b="1" i="0" u="none" strike="noStrike" kern="1200" cap="none" spc="0" normalizeH="0" baseline="0" noProof="0">
                  <a:ln>
                    <a:noFill/>
                  </a:ln>
                  <a:solidFill>
                    <a:schemeClr val="bg1">
                      <a:lumMod val="50000"/>
                    </a:schemeClr>
                  </a:solidFill>
                  <a:uLnTx/>
                  <a:uFillTx/>
                  <a:latin typeface="Arial" panose="020B0604020202020204"/>
                  <a:ea typeface="+mn-ea"/>
                  <a:cs typeface="+mn-cs"/>
                </a:rPr>
              </a:br>
              <a:r>
                <a:rPr kumimoji="0" lang="en-GB" sz="1000" b="1" i="0" u="none" strike="noStrike" kern="1200" cap="none" spc="0" normalizeH="0" baseline="0" noProof="0">
                  <a:ln>
                    <a:noFill/>
                  </a:ln>
                  <a:solidFill>
                    <a:schemeClr val="bg1">
                      <a:lumMod val="50000"/>
                    </a:schemeClr>
                  </a:solidFill>
                  <a:uLnTx/>
                  <a:uFillTx/>
                  <a:latin typeface="Arial" panose="020B0604020202020204"/>
                  <a:ea typeface="+mn-ea"/>
                  <a:cs typeface="+mn-cs"/>
                </a:rPr>
                <a:t>54%*</a:t>
              </a:r>
            </a:p>
          </p:txBody>
        </p:sp>
        <p:sp>
          <p:nvSpPr>
            <p:cNvPr id="56" name="Text Placeholder 5">
              <a:extLst>
                <a:ext uri="{FF2B5EF4-FFF2-40B4-BE49-F238E27FC236}">
                  <a16:creationId xmlns:a16="http://schemas.microsoft.com/office/drawing/2014/main" id="{988DD3A7-50DA-48F5-A06B-8450B436C8FB}"/>
                </a:ext>
              </a:extLst>
            </p:cNvPr>
            <p:cNvSpPr txBox="1">
              <a:spLocks/>
            </p:cNvSpPr>
            <p:nvPr/>
          </p:nvSpPr>
          <p:spPr>
            <a:xfrm>
              <a:off x="8919683" y="1870376"/>
              <a:ext cx="941655" cy="307777"/>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000" b="1" i="0" u="none" strike="noStrike" kern="1200" cap="none" spc="0" normalizeH="0" baseline="0" noProof="0">
                  <a:ln>
                    <a:noFill/>
                  </a:ln>
                  <a:solidFill>
                    <a:schemeClr val="bg1">
                      <a:lumMod val="50000"/>
                    </a:schemeClr>
                  </a:solidFill>
                  <a:effectLst/>
                  <a:uLnTx/>
                  <a:uFillTx/>
                  <a:latin typeface="Arial" panose="020B0604020202020204"/>
                  <a:ea typeface="+mn-ea"/>
                  <a:cs typeface="+mn-cs"/>
                </a:rPr>
                <a:t>North Lambeth</a:t>
              </a:r>
              <a:br>
                <a:rPr kumimoji="0" lang="en-GB" sz="1000" b="1" i="0" u="none" strike="noStrike" kern="1200" cap="none" spc="0" normalizeH="0" baseline="0" noProof="0">
                  <a:ln>
                    <a:noFill/>
                  </a:ln>
                  <a:solidFill>
                    <a:schemeClr val="bg1">
                      <a:lumMod val="50000"/>
                    </a:schemeClr>
                  </a:solidFill>
                  <a:effectLst/>
                  <a:uLnTx/>
                  <a:uFillTx/>
                  <a:latin typeface="Arial" panose="020B0604020202020204"/>
                  <a:ea typeface="+mn-ea"/>
                  <a:cs typeface="+mn-cs"/>
                </a:rPr>
              </a:br>
              <a:r>
                <a:rPr kumimoji="0" lang="en-GB" sz="1000" b="1" i="0" u="none" strike="noStrike" kern="1200" cap="none" spc="0" normalizeH="0" baseline="0" noProof="0">
                  <a:ln>
                    <a:noFill/>
                  </a:ln>
                  <a:solidFill>
                    <a:schemeClr val="bg1">
                      <a:lumMod val="50000"/>
                    </a:schemeClr>
                  </a:solidFill>
                  <a:effectLst/>
                  <a:uLnTx/>
                  <a:uFillTx/>
                  <a:latin typeface="Arial" panose="020B0604020202020204"/>
                  <a:ea typeface="+mn-ea"/>
                  <a:cs typeface="+mn-cs"/>
                </a:rPr>
                <a:t>37% </a:t>
              </a:r>
            </a:p>
          </p:txBody>
        </p:sp>
        <p:sp>
          <p:nvSpPr>
            <p:cNvPr id="57" name="Text Placeholder 5">
              <a:extLst>
                <a:ext uri="{FF2B5EF4-FFF2-40B4-BE49-F238E27FC236}">
                  <a16:creationId xmlns:a16="http://schemas.microsoft.com/office/drawing/2014/main" id="{BBDD8A26-8B27-4519-A52E-D7D87F915E2A}"/>
                </a:ext>
              </a:extLst>
            </p:cNvPr>
            <p:cNvSpPr txBox="1">
              <a:spLocks/>
            </p:cNvSpPr>
            <p:nvPr/>
          </p:nvSpPr>
          <p:spPr>
            <a:xfrm>
              <a:off x="10747184" y="2022531"/>
              <a:ext cx="685244" cy="307777"/>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000" b="1" i="0" u="none" strike="noStrike" kern="1200" cap="none" spc="0" normalizeH="0" baseline="0" noProof="0">
                  <a:ln>
                    <a:noFill/>
                  </a:ln>
                  <a:solidFill>
                    <a:schemeClr val="bg1">
                      <a:lumMod val="50000"/>
                    </a:schemeClr>
                  </a:solidFill>
                  <a:effectLst/>
                  <a:uLnTx/>
                  <a:uFillTx/>
                  <a:latin typeface="Arial" panose="020B0604020202020204"/>
                  <a:ea typeface="+mn-ea"/>
                  <a:cs typeface="+mn-cs"/>
                </a:rPr>
                <a:t>Stockwell</a:t>
              </a:r>
              <a:br>
                <a:rPr kumimoji="0" lang="en-GB" sz="1000" b="1" i="0" u="none" strike="noStrike" kern="1200" cap="none" spc="0" normalizeH="0" baseline="0" noProof="0">
                  <a:ln>
                    <a:noFill/>
                  </a:ln>
                  <a:solidFill>
                    <a:schemeClr val="bg1">
                      <a:lumMod val="50000"/>
                    </a:schemeClr>
                  </a:solidFill>
                  <a:effectLst/>
                  <a:uLnTx/>
                  <a:uFillTx/>
                  <a:latin typeface="Arial" panose="020B0604020202020204"/>
                  <a:ea typeface="+mn-ea"/>
                  <a:cs typeface="+mn-cs"/>
                </a:rPr>
              </a:br>
              <a:r>
                <a:rPr lang="en-GB" sz="1000" b="1">
                  <a:solidFill>
                    <a:schemeClr val="bg1">
                      <a:lumMod val="50000"/>
                    </a:schemeClr>
                  </a:solidFill>
                  <a:latin typeface="Arial" panose="020B0604020202020204"/>
                </a:rPr>
                <a:t>34</a:t>
              </a:r>
              <a:r>
                <a:rPr kumimoji="0" lang="en-GB" sz="1000" b="1" i="0" u="none" strike="noStrike" kern="1200" cap="none" spc="0" normalizeH="0" baseline="0" noProof="0">
                  <a:ln>
                    <a:noFill/>
                  </a:ln>
                  <a:solidFill>
                    <a:schemeClr val="bg1">
                      <a:lumMod val="50000"/>
                    </a:schemeClr>
                  </a:solidFill>
                  <a:effectLst/>
                  <a:uLnTx/>
                  <a:uFillTx/>
                  <a:latin typeface="Arial" panose="020B0604020202020204"/>
                  <a:ea typeface="+mn-ea"/>
                  <a:cs typeface="+mn-cs"/>
                </a:rPr>
                <a:t>%</a:t>
              </a:r>
            </a:p>
          </p:txBody>
        </p:sp>
        <p:sp>
          <p:nvSpPr>
            <p:cNvPr id="60" name="Text Placeholder 5">
              <a:extLst>
                <a:ext uri="{FF2B5EF4-FFF2-40B4-BE49-F238E27FC236}">
                  <a16:creationId xmlns:a16="http://schemas.microsoft.com/office/drawing/2014/main" id="{AF7E5036-3D16-4850-9871-6492EB9C32BE}"/>
                </a:ext>
              </a:extLst>
            </p:cNvPr>
            <p:cNvSpPr txBox="1">
              <a:spLocks/>
            </p:cNvSpPr>
            <p:nvPr/>
          </p:nvSpPr>
          <p:spPr>
            <a:xfrm>
              <a:off x="8861371" y="2451638"/>
              <a:ext cx="685244" cy="307777"/>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1000" b="1">
                  <a:solidFill>
                    <a:schemeClr val="bg1">
                      <a:lumMod val="50000"/>
                    </a:schemeClr>
                  </a:solidFill>
                  <a:latin typeface="Arial" panose="020B0604020202020204"/>
                </a:rPr>
                <a:t>Clapham</a:t>
              </a:r>
              <a:br>
                <a:rPr lang="en-GB" sz="1000" b="1">
                  <a:solidFill>
                    <a:schemeClr val="bg1">
                      <a:lumMod val="50000"/>
                    </a:schemeClr>
                  </a:solidFill>
                  <a:latin typeface="Arial" panose="020B0604020202020204"/>
                </a:rPr>
              </a:br>
              <a:r>
                <a:rPr lang="en-GB" sz="1000" b="1">
                  <a:solidFill>
                    <a:schemeClr val="bg1">
                      <a:lumMod val="50000"/>
                    </a:schemeClr>
                  </a:solidFill>
                  <a:latin typeface="Arial" panose="020B0604020202020204"/>
                </a:rPr>
                <a:t>40%</a:t>
              </a:r>
            </a:p>
          </p:txBody>
        </p:sp>
        <p:sp>
          <p:nvSpPr>
            <p:cNvPr id="61" name="Text Placeholder 5">
              <a:extLst>
                <a:ext uri="{FF2B5EF4-FFF2-40B4-BE49-F238E27FC236}">
                  <a16:creationId xmlns:a16="http://schemas.microsoft.com/office/drawing/2014/main" id="{3F465EA1-D004-4491-A1C3-4DE9193FA362}"/>
                </a:ext>
              </a:extLst>
            </p:cNvPr>
            <p:cNvSpPr txBox="1">
              <a:spLocks/>
            </p:cNvSpPr>
            <p:nvPr/>
          </p:nvSpPr>
          <p:spPr>
            <a:xfrm>
              <a:off x="10722666" y="2536446"/>
              <a:ext cx="602429" cy="307777"/>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1000" b="1">
                  <a:solidFill>
                    <a:schemeClr val="bg1">
                      <a:lumMod val="50000"/>
                    </a:schemeClr>
                  </a:solidFill>
                  <a:latin typeface="Arial" panose="020B0604020202020204"/>
                </a:rPr>
                <a:t>Brixton</a:t>
              </a:r>
              <a:br>
                <a:rPr lang="en-GB" sz="1000" b="1">
                  <a:solidFill>
                    <a:schemeClr val="bg1">
                      <a:lumMod val="50000"/>
                    </a:schemeClr>
                  </a:solidFill>
                  <a:latin typeface="Arial" panose="020B0604020202020204"/>
                </a:rPr>
              </a:br>
              <a:r>
                <a:rPr lang="en-GB" sz="1000" b="1">
                  <a:solidFill>
                    <a:schemeClr val="bg1">
                      <a:lumMod val="50000"/>
                    </a:schemeClr>
                  </a:solidFill>
                  <a:latin typeface="Arial" panose="020B0604020202020204"/>
                </a:rPr>
                <a:t>40%</a:t>
              </a:r>
            </a:p>
          </p:txBody>
        </p:sp>
        <p:sp>
          <p:nvSpPr>
            <p:cNvPr id="64" name="Text Placeholder 5">
              <a:extLst>
                <a:ext uri="{FF2B5EF4-FFF2-40B4-BE49-F238E27FC236}">
                  <a16:creationId xmlns:a16="http://schemas.microsoft.com/office/drawing/2014/main" id="{01E95D99-663C-47C2-8F8A-A38D3B2F5B68}"/>
                </a:ext>
              </a:extLst>
            </p:cNvPr>
            <p:cNvSpPr txBox="1">
              <a:spLocks/>
            </p:cNvSpPr>
            <p:nvPr/>
          </p:nvSpPr>
          <p:spPr>
            <a:xfrm>
              <a:off x="8882499" y="3121223"/>
              <a:ext cx="685244" cy="307777"/>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000" b="1" i="0" u="none" strike="noStrike" kern="1200" cap="none" spc="0" normalizeH="0" baseline="0" noProof="0">
                  <a:ln>
                    <a:noFill/>
                  </a:ln>
                  <a:solidFill>
                    <a:srgbClr val="C00000"/>
                  </a:solidFill>
                  <a:effectLst/>
                  <a:uLnTx/>
                  <a:uFillTx/>
                  <a:latin typeface="Arial" panose="020B0604020202020204"/>
                  <a:ea typeface="+mn-ea"/>
                  <a:cs typeface="+mn-cs"/>
                </a:rPr>
                <a:t>Streatham</a:t>
              </a:r>
              <a:br>
                <a:rPr kumimoji="0" lang="en-GB" sz="1000" b="1" i="0" u="none" strike="noStrike" kern="1200" cap="none" spc="0" normalizeH="0" baseline="0" noProof="0">
                  <a:ln>
                    <a:noFill/>
                  </a:ln>
                  <a:solidFill>
                    <a:srgbClr val="C00000"/>
                  </a:solidFill>
                  <a:effectLst/>
                  <a:uLnTx/>
                  <a:uFillTx/>
                  <a:latin typeface="Arial" panose="020B0604020202020204"/>
                  <a:ea typeface="+mn-ea"/>
                  <a:cs typeface="+mn-cs"/>
                </a:rPr>
              </a:br>
              <a:r>
                <a:rPr lang="en-GB" sz="1000" b="1">
                  <a:solidFill>
                    <a:srgbClr val="C00000"/>
                  </a:solidFill>
                  <a:latin typeface="Arial" panose="020B0604020202020204"/>
                </a:rPr>
                <a:t>25</a:t>
              </a:r>
              <a:r>
                <a:rPr kumimoji="0" lang="en-GB" sz="1000" b="1" i="0" u="none" strike="noStrike" kern="1200" cap="none" spc="0" normalizeH="0" baseline="0" noProof="0">
                  <a:ln>
                    <a:noFill/>
                  </a:ln>
                  <a:solidFill>
                    <a:srgbClr val="C00000"/>
                  </a:solidFill>
                  <a:effectLst/>
                  <a:uLnTx/>
                  <a:uFillTx/>
                  <a:latin typeface="Arial" panose="020B0604020202020204"/>
                  <a:ea typeface="+mn-ea"/>
                  <a:cs typeface="+mn-cs"/>
                </a:rPr>
                <a:t>%</a:t>
              </a:r>
            </a:p>
          </p:txBody>
        </p:sp>
        <p:sp>
          <p:nvSpPr>
            <p:cNvPr id="66" name="Text Placeholder 5">
              <a:extLst>
                <a:ext uri="{FF2B5EF4-FFF2-40B4-BE49-F238E27FC236}">
                  <a16:creationId xmlns:a16="http://schemas.microsoft.com/office/drawing/2014/main" id="{1A267BFE-51D9-4BA1-B00A-CEC576D26B30}"/>
                </a:ext>
              </a:extLst>
            </p:cNvPr>
            <p:cNvSpPr txBox="1">
              <a:spLocks/>
            </p:cNvSpPr>
            <p:nvPr/>
          </p:nvSpPr>
          <p:spPr>
            <a:xfrm>
              <a:off x="10986167" y="3092763"/>
              <a:ext cx="685244" cy="307777"/>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000" b="1" i="0" u="none" strike="noStrike" kern="1200" cap="none" spc="0" normalizeH="0" baseline="0" noProof="0">
                  <a:ln>
                    <a:noFill/>
                  </a:ln>
                  <a:solidFill>
                    <a:schemeClr val="bg1">
                      <a:lumMod val="50000"/>
                    </a:schemeClr>
                  </a:solidFill>
                  <a:effectLst/>
                  <a:uLnTx/>
                  <a:uFillTx/>
                  <a:latin typeface="Arial" panose="020B0604020202020204"/>
                  <a:ea typeface="+mn-ea"/>
                  <a:cs typeface="+mn-cs"/>
                </a:rPr>
                <a:t>Norwood</a:t>
              </a:r>
              <a:br>
                <a:rPr kumimoji="0" lang="en-GB" sz="1000" b="1" i="0" u="none" strike="noStrike" kern="1200" cap="none" spc="0" normalizeH="0" baseline="0" noProof="0">
                  <a:ln>
                    <a:noFill/>
                  </a:ln>
                  <a:solidFill>
                    <a:schemeClr val="bg1">
                      <a:lumMod val="50000"/>
                    </a:schemeClr>
                  </a:solidFill>
                  <a:effectLst/>
                  <a:uLnTx/>
                  <a:uFillTx/>
                  <a:latin typeface="Arial" panose="020B0604020202020204"/>
                  <a:ea typeface="+mn-ea"/>
                  <a:cs typeface="+mn-cs"/>
                </a:rPr>
              </a:br>
              <a:r>
                <a:rPr kumimoji="0" lang="en-GB" sz="1000" b="1" i="0" u="none" strike="noStrike" kern="1200" cap="none" spc="0" normalizeH="0" baseline="0" noProof="0">
                  <a:ln>
                    <a:noFill/>
                  </a:ln>
                  <a:solidFill>
                    <a:schemeClr val="bg1">
                      <a:lumMod val="50000"/>
                    </a:schemeClr>
                  </a:solidFill>
                  <a:effectLst/>
                  <a:uLnTx/>
                  <a:uFillTx/>
                  <a:latin typeface="Arial" panose="020B0604020202020204"/>
                  <a:ea typeface="+mn-ea"/>
                  <a:cs typeface="+mn-cs"/>
                </a:rPr>
                <a:t>37%</a:t>
              </a:r>
            </a:p>
          </p:txBody>
        </p:sp>
        <p:cxnSp>
          <p:nvCxnSpPr>
            <p:cNvPr id="6" name="Straight Connector 5">
              <a:extLst>
                <a:ext uri="{FF2B5EF4-FFF2-40B4-BE49-F238E27FC236}">
                  <a16:creationId xmlns:a16="http://schemas.microsoft.com/office/drawing/2014/main" id="{6C370500-815A-4106-B0FE-6F57A7E4B3EB}"/>
                </a:ext>
              </a:extLst>
            </p:cNvPr>
            <p:cNvCxnSpPr>
              <a:cxnSpLocks/>
              <a:stCxn id="54" idx="76"/>
              <a:endCxn id="55" idx="1"/>
            </p:cNvCxnSpPr>
            <p:nvPr/>
          </p:nvCxnSpPr>
          <p:spPr>
            <a:xfrm>
              <a:off x="10467885" y="1613973"/>
              <a:ext cx="208482" cy="146"/>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D41F0F7-0B4B-4F91-9ECD-28DEF3D0FF98}"/>
                </a:ext>
              </a:extLst>
            </p:cNvPr>
            <p:cNvCxnSpPr>
              <a:cxnSpLocks/>
              <a:stCxn id="52" idx="14"/>
              <a:endCxn id="56" idx="3"/>
            </p:cNvCxnSpPr>
            <p:nvPr/>
          </p:nvCxnSpPr>
          <p:spPr>
            <a:xfrm flipH="1">
              <a:off x="9861338" y="1931209"/>
              <a:ext cx="264672" cy="93056"/>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C93D985-1BE9-43A6-912F-EC7693942942}"/>
                </a:ext>
              </a:extLst>
            </p:cNvPr>
            <p:cNvCxnSpPr>
              <a:cxnSpLocks/>
              <a:stCxn id="57" idx="1"/>
              <a:endCxn id="51" idx="128"/>
            </p:cNvCxnSpPr>
            <p:nvPr/>
          </p:nvCxnSpPr>
          <p:spPr>
            <a:xfrm flipH="1">
              <a:off x="10572896" y="2176420"/>
              <a:ext cx="174288" cy="1356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239DE4F-6896-4623-A455-7345D21823A5}"/>
                </a:ext>
              </a:extLst>
            </p:cNvPr>
            <p:cNvCxnSpPr>
              <a:cxnSpLocks/>
              <a:stCxn id="60" idx="3"/>
              <a:endCxn id="50" idx="120"/>
            </p:cNvCxnSpPr>
            <p:nvPr/>
          </p:nvCxnSpPr>
          <p:spPr>
            <a:xfrm>
              <a:off x="9546615" y="2605527"/>
              <a:ext cx="199030" cy="5578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0702379B-4534-422B-9677-EBCCD56855D5}"/>
                </a:ext>
              </a:extLst>
            </p:cNvPr>
            <p:cNvCxnSpPr>
              <a:cxnSpLocks/>
              <a:stCxn id="44" idx="52"/>
              <a:endCxn id="61" idx="1"/>
            </p:cNvCxnSpPr>
            <p:nvPr/>
          </p:nvCxnSpPr>
          <p:spPr>
            <a:xfrm>
              <a:off x="10560982" y="2602708"/>
              <a:ext cx="161684" cy="87627"/>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448BC99-5257-49B7-AC10-390B53A37982}"/>
                </a:ext>
              </a:extLst>
            </p:cNvPr>
            <p:cNvCxnSpPr>
              <a:cxnSpLocks/>
              <a:stCxn id="47" idx="39"/>
              <a:endCxn id="64" idx="3"/>
            </p:cNvCxnSpPr>
            <p:nvPr/>
          </p:nvCxnSpPr>
          <p:spPr>
            <a:xfrm flipH="1" flipV="1">
              <a:off x="9567743" y="3275112"/>
              <a:ext cx="195325" cy="7708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1250AE2-14D3-4834-857E-67050CA71143}"/>
                </a:ext>
              </a:extLst>
            </p:cNvPr>
            <p:cNvCxnSpPr>
              <a:cxnSpLocks/>
              <a:stCxn id="66" idx="1"/>
              <a:endCxn id="41" idx="71"/>
            </p:cNvCxnSpPr>
            <p:nvPr/>
          </p:nvCxnSpPr>
          <p:spPr>
            <a:xfrm flipH="1">
              <a:off x="10785101" y="3246652"/>
              <a:ext cx="201066" cy="7156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41" name="Rectangle 140">
            <a:extLst>
              <a:ext uri="{FF2B5EF4-FFF2-40B4-BE49-F238E27FC236}">
                <a16:creationId xmlns:a16="http://schemas.microsoft.com/office/drawing/2014/main" id="{313C33D3-D69A-4C47-B426-BCDB5D3D5FCB}"/>
              </a:ext>
              <a:ext uri="{C183D7F6-B498-43B3-948B-1728B52AA6E4}">
                <adec:decorative xmlns:adec="http://schemas.microsoft.com/office/drawing/2017/decorative" val="1"/>
              </a:ext>
            </a:extLst>
          </p:cNvPr>
          <p:cNvSpPr/>
          <p:nvPr/>
        </p:nvSpPr>
        <p:spPr>
          <a:xfrm>
            <a:off x="8738984" y="4014356"/>
            <a:ext cx="3108522" cy="24455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2" name="Group 141">
            <a:extLst>
              <a:ext uri="{FF2B5EF4-FFF2-40B4-BE49-F238E27FC236}">
                <a16:creationId xmlns:a16="http://schemas.microsoft.com/office/drawing/2014/main" id="{1954D551-73F2-48DE-B6B1-FFF53F2C9C50}"/>
              </a:ext>
              <a:ext uri="{C183D7F6-B498-43B3-948B-1728B52AA6E4}">
                <adec:decorative xmlns:adec="http://schemas.microsoft.com/office/drawing/2017/decorative" val="1"/>
              </a:ext>
            </a:extLst>
          </p:cNvPr>
          <p:cNvGrpSpPr/>
          <p:nvPr/>
        </p:nvGrpSpPr>
        <p:grpSpPr>
          <a:xfrm>
            <a:off x="8955912" y="4155518"/>
            <a:ext cx="2810040" cy="2202688"/>
            <a:chOff x="8861371" y="1433014"/>
            <a:chExt cx="2810040" cy="2202688"/>
          </a:xfrm>
        </p:grpSpPr>
        <p:grpSp>
          <p:nvGrpSpPr>
            <p:cNvPr id="143" name="Group 142">
              <a:extLst>
                <a:ext uri="{FF2B5EF4-FFF2-40B4-BE49-F238E27FC236}">
                  <a16:creationId xmlns:a16="http://schemas.microsoft.com/office/drawing/2014/main" id="{EDFA4692-9E67-4350-A47F-0FFD6546E7AD}"/>
                </a:ext>
              </a:extLst>
            </p:cNvPr>
            <p:cNvGrpSpPr/>
            <p:nvPr/>
          </p:nvGrpSpPr>
          <p:grpSpPr>
            <a:xfrm>
              <a:off x="9599665" y="1433014"/>
              <a:ext cx="1238911" cy="2202688"/>
              <a:chOff x="7911813" y="1406523"/>
              <a:chExt cx="1238911" cy="2202688"/>
            </a:xfrm>
          </p:grpSpPr>
          <p:sp>
            <p:nvSpPr>
              <p:cNvPr id="158" name="Freeform 13">
                <a:extLst>
                  <a:ext uri="{FF2B5EF4-FFF2-40B4-BE49-F238E27FC236}">
                    <a16:creationId xmlns:a16="http://schemas.microsoft.com/office/drawing/2014/main" id="{300FEA61-8C74-4F7E-9094-634560781F19}"/>
                  </a:ext>
                </a:extLst>
              </p:cNvPr>
              <p:cNvSpPr/>
              <p:nvPr/>
            </p:nvSpPr>
            <p:spPr>
              <a:xfrm>
                <a:off x="8387809" y="2710313"/>
                <a:ext cx="762915" cy="671165"/>
              </a:xfrm>
              <a:custGeom>
                <a:avLst/>
                <a:gdLst>
                  <a:gd name="connsiteX0" fmla="*/ 641350 w 1358900"/>
                  <a:gd name="connsiteY0" fmla="*/ 332 h 1495757"/>
                  <a:gd name="connsiteX1" fmla="*/ 673100 w 1358900"/>
                  <a:gd name="connsiteY1" fmla="*/ 16207 h 1495757"/>
                  <a:gd name="connsiteX2" fmla="*/ 688975 w 1358900"/>
                  <a:gd name="connsiteY2" fmla="*/ 35257 h 1495757"/>
                  <a:gd name="connsiteX3" fmla="*/ 698500 w 1358900"/>
                  <a:gd name="connsiteY3" fmla="*/ 41607 h 1495757"/>
                  <a:gd name="connsiteX4" fmla="*/ 723900 w 1358900"/>
                  <a:gd name="connsiteY4" fmla="*/ 79707 h 1495757"/>
                  <a:gd name="connsiteX5" fmla="*/ 730250 w 1358900"/>
                  <a:gd name="connsiteY5" fmla="*/ 89232 h 1495757"/>
                  <a:gd name="connsiteX6" fmla="*/ 733425 w 1358900"/>
                  <a:gd name="connsiteY6" fmla="*/ 98757 h 1495757"/>
                  <a:gd name="connsiteX7" fmla="*/ 742950 w 1358900"/>
                  <a:gd name="connsiteY7" fmla="*/ 108282 h 1495757"/>
                  <a:gd name="connsiteX8" fmla="*/ 765175 w 1358900"/>
                  <a:gd name="connsiteY8" fmla="*/ 133682 h 1495757"/>
                  <a:gd name="connsiteX9" fmla="*/ 774700 w 1358900"/>
                  <a:gd name="connsiteY9" fmla="*/ 152732 h 1495757"/>
                  <a:gd name="connsiteX10" fmla="*/ 784225 w 1358900"/>
                  <a:gd name="connsiteY10" fmla="*/ 171782 h 1495757"/>
                  <a:gd name="connsiteX11" fmla="*/ 793750 w 1358900"/>
                  <a:gd name="connsiteY11" fmla="*/ 178132 h 1495757"/>
                  <a:gd name="connsiteX12" fmla="*/ 815975 w 1358900"/>
                  <a:gd name="connsiteY12" fmla="*/ 206707 h 1495757"/>
                  <a:gd name="connsiteX13" fmla="*/ 822325 w 1358900"/>
                  <a:gd name="connsiteY13" fmla="*/ 225757 h 1495757"/>
                  <a:gd name="connsiteX14" fmla="*/ 828675 w 1358900"/>
                  <a:gd name="connsiteY14" fmla="*/ 276557 h 1495757"/>
                  <a:gd name="connsiteX15" fmla="*/ 835025 w 1358900"/>
                  <a:gd name="connsiteY15" fmla="*/ 295607 h 1495757"/>
                  <a:gd name="connsiteX16" fmla="*/ 838200 w 1358900"/>
                  <a:gd name="connsiteY16" fmla="*/ 305132 h 1495757"/>
                  <a:gd name="connsiteX17" fmla="*/ 850900 w 1358900"/>
                  <a:gd name="connsiteY17" fmla="*/ 324182 h 1495757"/>
                  <a:gd name="connsiteX18" fmla="*/ 854075 w 1358900"/>
                  <a:gd name="connsiteY18" fmla="*/ 333707 h 1495757"/>
                  <a:gd name="connsiteX19" fmla="*/ 866775 w 1358900"/>
                  <a:gd name="connsiteY19" fmla="*/ 352757 h 1495757"/>
                  <a:gd name="connsiteX20" fmla="*/ 873125 w 1358900"/>
                  <a:gd name="connsiteY20" fmla="*/ 362282 h 1495757"/>
                  <a:gd name="connsiteX21" fmla="*/ 882650 w 1358900"/>
                  <a:gd name="connsiteY21" fmla="*/ 381332 h 1495757"/>
                  <a:gd name="connsiteX22" fmla="*/ 885825 w 1358900"/>
                  <a:gd name="connsiteY22" fmla="*/ 390857 h 1495757"/>
                  <a:gd name="connsiteX23" fmla="*/ 898525 w 1358900"/>
                  <a:gd name="connsiteY23" fmla="*/ 409907 h 1495757"/>
                  <a:gd name="connsiteX24" fmla="*/ 904875 w 1358900"/>
                  <a:gd name="connsiteY24" fmla="*/ 428957 h 1495757"/>
                  <a:gd name="connsiteX25" fmla="*/ 908050 w 1358900"/>
                  <a:gd name="connsiteY25" fmla="*/ 438482 h 1495757"/>
                  <a:gd name="connsiteX26" fmla="*/ 911225 w 1358900"/>
                  <a:gd name="connsiteY26" fmla="*/ 482932 h 1495757"/>
                  <a:gd name="connsiteX27" fmla="*/ 920750 w 1358900"/>
                  <a:gd name="connsiteY27" fmla="*/ 511507 h 1495757"/>
                  <a:gd name="connsiteX28" fmla="*/ 927100 w 1358900"/>
                  <a:gd name="connsiteY28" fmla="*/ 530557 h 1495757"/>
                  <a:gd name="connsiteX29" fmla="*/ 933450 w 1358900"/>
                  <a:gd name="connsiteY29" fmla="*/ 549607 h 1495757"/>
                  <a:gd name="connsiteX30" fmla="*/ 936625 w 1358900"/>
                  <a:gd name="connsiteY30" fmla="*/ 559132 h 1495757"/>
                  <a:gd name="connsiteX31" fmla="*/ 952500 w 1358900"/>
                  <a:gd name="connsiteY31" fmla="*/ 578182 h 1495757"/>
                  <a:gd name="connsiteX32" fmla="*/ 962025 w 1358900"/>
                  <a:gd name="connsiteY32" fmla="*/ 597232 h 1495757"/>
                  <a:gd name="connsiteX33" fmla="*/ 984250 w 1358900"/>
                  <a:gd name="connsiteY33" fmla="*/ 625807 h 1495757"/>
                  <a:gd name="connsiteX34" fmla="*/ 990600 w 1358900"/>
                  <a:gd name="connsiteY34" fmla="*/ 644857 h 1495757"/>
                  <a:gd name="connsiteX35" fmla="*/ 993775 w 1358900"/>
                  <a:gd name="connsiteY35" fmla="*/ 654382 h 1495757"/>
                  <a:gd name="connsiteX36" fmla="*/ 996950 w 1358900"/>
                  <a:gd name="connsiteY36" fmla="*/ 673432 h 1495757"/>
                  <a:gd name="connsiteX37" fmla="*/ 1000125 w 1358900"/>
                  <a:gd name="connsiteY37" fmla="*/ 695657 h 1495757"/>
                  <a:gd name="connsiteX38" fmla="*/ 1006475 w 1358900"/>
                  <a:gd name="connsiteY38" fmla="*/ 714707 h 1495757"/>
                  <a:gd name="connsiteX39" fmla="*/ 1009650 w 1358900"/>
                  <a:gd name="connsiteY39" fmla="*/ 724232 h 1495757"/>
                  <a:gd name="connsiteX40" fmla="*/ 1016000 w 1358900"/>
                  <a:gd name="connsiteY40" fmla="*/ 752807 h 1495757"/>
                  <a:gd name="connsiteX41" fmla="*/ 1022350 w 1358900"/>
                  <a:gd name="connsiteY41" fmla="*/ 771857 h 1495757"/>
                  <a:gd name="connsiteX42" fmla="*/ 1028700 w 1358900"/>
                  <a:gd name="connsiteY42" fmla="*/ 790907 h 1495757"/>
                  <a:gd name="connsiteX43" fmla="*/ 1031875 w 1358900"/>
                  <a:gd name="connsiteY43" fmla="*/ 800432 h 1495757"/>
                  <a:gd name="connsiteX44" fmla="*/ 1038225 w 1358900"/>
                  <a:gd name="connsiteY44" fmla="*/ 809957 h 1495757"/>
                  <a:gd name="connsiteX45" fmla="*/ 1044575 w 1358900"/>
                  <a:gd name="connsiteY45" fmla="*/ 829007 h 1495757"/>
                  <a:gd name="connsiteX46" fmla="*/ 1047750 w 1358900"/>
                  <a:gd name="connsiteY46" fmla="*/ 838532 h 1495757"/>
                  <a:gd name="connsiteX47" fmla="*/ 1050925 w 1358900"/>
                  <a:gd name="connsiteY47" fmla="*/ 911557 h 1495757"/>
                  <a:gd name="connsiteX48" fmla="*/ 1057275 w 1358900"/>
                  <a:gd name="connsiteY48" fmla="*/ 940132 h 1495757"/>
                  <a:gd name="connsiteX49" fmla="*/ 1060450 w 1358900"/>
                  <a:gd name="connsiteY49" fmla="*/ 949657 h 1495757"/>
                  <a:gd name="connsiteX50" fmla="*/ 1069975 w 1358900"/>
                  <a:gd name="connsiteY50" fmla="*/ 984582 h 1495757"/>
                  <a:gd name="connsiteX51" fmla="*/ 1085850 w 1358900"/>
                  <a:gd name="connsiteY51" fmla="*/ 1013157 h 1495757"/>
                  <a:gd name="connsiteX52" fmla="*/ 1095375 w 1358900"/>
                  <a:gd name="connsiteY52" fmla="*/ 1016332 h 1495757"/>
                  <a:gd name="connsiteX53" fmla="*/ 1120775 w 1358900"/>
                  <a:gd name="connsiteY53" fmla="*/ 1044907 h 1495757"/>
                  <a:gd name="connsiteX54" fmla="*/ 1139825 w 1358900"/>
                  <a:gd name="connsiteY54" fmla="*/ 1054432 h 1495757"/>
                  <a:gd name="connsiteX55" fmla="*/ 1130300 w 1358900"/>
                  <a:gd name="connsiteY55" fmla="*/ 1060782 h 1495757"/>
                  <a:gd name="connsiteX56" fmla="*/ 1114425 w 1358900"/>
                  <a:gd name="connsiteY56" fmla="*/ 1076657 h 1495757"/>
                  <a:gd name="connsiteX57" fmla="*/ 1117600 w 1358900"/>
                  <a:gd name="connsiteY57" fmla="*/ 1098882 h 1495757"/>
                  <a:gd name="connsiteX58" fmla="*/ 1136650 w 1358900"/>
                  <a:gd name="connsiteY58" fmla="*/ 1108407 h 1495757"/>
                  <a:gd name="connsiteX59" fmla="*/ 1146175 w 1358900"/>
                  <a:gd name="connsiteY59" fmla="*/ 1117932 h 1495757"/>
                  <a:gd name="connsiteX60" fmla="*/ 1155700 w 1358900"/>
                  <a:gd name="connsiteY60" fmla="*/ 1124282 h 1495757"/>
                  <a:gd name="connsiteX61" fmla="*/ 1162050 w 1358900"/>
                  <a:gd name="connsiteY61" fmla="*/ 1133807 h 1495757"/>
                  <a:gd name="connsiteX62" fmla="*/ 1184275 w 1358900"/>
                  <a:gd name="connsiteY62" fmla="*/ 1162382 h 1495757"/>
                  <a:gd name="connsiteX63" fmla="*/ 1190625 w 1358900"/>
                  <a:gd name="connsiteY63" fmla="*/ 1171907 h 1495757"/>
                  <a:gd name="connsiteX64" fmla="*/ 1196975 w 1358900"/>
                  <a:gd name="connsiteY64" fmla="*/ 1190957 h 1495757"/>
                  <a:gd name="connsiteX65" fmla="*/ 1203325 w 1358900"/>
                  <a:gd name="connsiteY65" fmla="*/ 1213182 h 1495757"/>
                  <a:gd name="connsiteX66" fmla="*/ 1209675 w 1358900"/>
                  <a:gd name="connsiteY66" fmla="*/ 1244932 h 1495757"/>
                  <a:gd name="connsiteX67" fmla="*/ 1216025 w 1358900"/>
                  <a:gd name="connsiteY67" fmla="*/ 1289382 h 1495757"/>
                  <a:gd name="connsiteX68" fmla="*/ 1219200 w 1358900"/>
                  <a:gd name="connsiteY68" fmla="*/ 1298907 h 1495757"/>
                  <a:gd name="connsiteX69" fmla="*/ 1238250 w 1358900"/>
                  <a:gd name="connsiteY69" fmla="*/ 1311607 h 1495757"/>
                  <a:gd name="connsiteX70" fmla="*/ 1247775 w 1358900"/>
                  <a:gd name="connsiteY70" fmla="*/ 1308432 h 1495757"/>
                  <a:gd name="connsiteX71" fmla="*/ 1263650 w 1358900"/>
                  <a:gd name="connsiteY71" fmla="*/ 1295732 h 1495757"/>
                  <a:gd name="connsiteX72" fmla="*/ 1276350 w 1358900"/>
                  <a:gd name="connsiteY72" fmla="*/ 1314782 h 1495757"/>
                  <a:gd name="connsiteX73" fmla="*/ 1282700 w 1358900"/>
                  <a:gd name="connsiteY73" fmla="*/ 1324307 h 1495757"/>
                  <a:gd name="connsiteX74" fmla="*/ 1289050 w 1358900"/>
                  <a:gd name="connsiteY74" fmla="*/ 1346532 h 1495757"/>
                  <a:gd name="connsiteX75" fmla="*/ 1295400 w 1358900"/>
                  <a:gd name="connsiteY75" fmla="*/ 1365582 h 1495757"/>
                  <a:gd name="connsiteX76" fmla="*/ 1298575 w 1358900"/>
                  <a:gd name="connsiteY76" fmla="*/ 1375107 h 1495757"/>
                  <a:gd name="connsiteX77" fmla="*/ 1314450 w 1358900"/>
                  <a:gd name="connsiteY77" fmla="*/ 1371932 h 1495757"/>
                  <a:gd name="connsiteX78" fmla="*/ 1333500 w 1358900"/>
                  <a:gd name="connsiteY78" fmla="*/ 1365582 h 1495757"/>
                  <a:gd name="connsiteX79" fmla="*/ 1336675 w 1358900"/>
                  <a:gd name="connsiteY79" fmla="*/ 1375107 h 1495757"/>
                  <a:gd name="connsiteX80" fmla="*/ 1339850 w 1358900"/>
                  <a:gd name="connsiteY80" fmla="*/ 1390982 h 1495757"/>
                  <a:gd name="connsiteX81" fmla="*/ 1349375 w 1358900"/>
                  <a:gd name="connsiteY81" fmla="*/ 1394157 h 1495757"/>
                  <a:gd name="connsiteX82" fmla="*/ 1346200 w 1358900"/>
                  <a:gd name="connsiteY82" fmla="*/ 1410032 h 1495757"/>
                  <a:gd name="connsiteX83" fmla="*/ 1343025 w 1358900"/>
                  <a:gd name="connsiteY83" fmla="*/ 1419557 h 1495757"/>
                  <a:gd name="connsiteX84" fmla="*/ 1346200 w 1358900"/>
                  <a:gd name="connsiteY84" fmla="*/ 1429082 h 1495757"/>
                  <a:gd name="connsiteX85" fmla="*/ 1358900 w 1358900"/>
                  <a:gd name="connsiteY85" fmla="*/ 1448132 h 1495757"/>
                  <a:gd name="connsiteX86" fmla="*/ 1355725 w 1358900"/>
                  <a:gd name="connsiteY86" fmla="*/ 1464007 h 1495757"/>
                  <a:gd name="connsiteX87" fmla="*/ 1346200 w 1358900"/>
                  <a:gd name="connsiteY87" fmla="*/ 1467182 h 1495757"/>
                  <a:gd name="connsiteX88" fmla="*/ 1317625 w 1358900"/>
                  <a:gd name="connsiteY88" fmla="*/ 1470357 h 1495757"/>
                  <a:gd name="connsiteX89" fmla="*/ 1295400 w 1358900"/>
                  <a:gd name="connsiteY89" fmla="*/ 1473532 h 1495757"/>
                  <a:gd name="connsiteX90" fmla="*/ 1257300 w 1358900"/>
                  <a:gd name="connsiteY90" fmla="*/ 1479882 h 1495757"/>
                  <a:gd name="connsiteX91" fmla="*/ 1247775 w 1358900"/>
                  <a:gd name="connsiteY91" fmla="*/ 1483057 h 1495757"/>
                  <a:gd name="connsiteX92" fmla="*/ 1222375 w 1358900"/>
                  <a:gd name="connsiteY92" fmla="*/ 1489407 h 1495757"/>
                  <a:gd name="connsiteX93" fmla="*/ 1212850 w 1358900"/>
                  <a:gd name="connsiteY93" fmla="*/ 1492582 h 1495757"/>
                  <a:gd name="connsiteX94" fmla="*/ 1146175 w 1358900"/>
                  <a:gd name="connsiteY94" fmla="*/ 1495757 h 1495757"/>
                  <a:gd name="connsiteX95" fmla="*/ 1114425 w 1358900"/>
                  <a:gd name="connsiteY95" fmla="*/ 1492582 h 1495757"/>
                  <a:gd name="connsiteX96" fmla="*/ 1104900 w 1358900"/>
                  <a:gd name="connsiteY96" fmla="*/ 1486232 h 1495757"/>
                  <a:gd name="connsiteX97" fmla="*/ 1085850 w 1358900"/>
                  <a:gd name="connsiteY97" fmla="*/ 1479882 h 1495757"/>
                  <a:gd name="connsiteX98" fmla="*/ 1076325 w 1358900"/>
                  <a:gd name="connsiteY98" fmla="*/ 1470357 h 1495757"/>
                  <a:gd name="connsiteX99" fmla="*/ 1066800 w 1358900"/>
                  <a:gd name="connsiteY99" fmla="*/ 1464007 h 1495757"/>
                  <a:gd name="connsiteX100" fmla="*/ 1063625 w 1358900"/>
                  <a:gd name="connsiteY100" fmla="*/ 1454482 h 1495757"/>
                  <a:gd name="connsiteX101" fmla="*/ 1047750 w 1358900"/>
                  <a:gd name="connsiteY101" fmla="*/ 1438607 h 1495757"/>
                  <a:gd name="connsiteX102" fmla="*/ 1022350 w 1358900"/>
                  <a:gd name="connsiteY102" fmla="*/ 1416382 h 1495757"/>
                  <a:gd name="connsiteX103" fmla="*/ 1012825 w 1358900"/>
                  <a:gd name="connsiteY103" fmla="*/ 1410032 h 1495757"/>
                  <a:gd name="connsiteX104" fmla="*/ 993775 w 1358900"/>
                  <a:gd name="connsiteY104" fmla="*/ 1403682 h 1495757"/>
                  <a:gd name="connsiteX105" fmla="*/ 984250 w 1358900"/>
                  <a:gd name="connsiteY105" fmla="*/ 1400507 h 1495757"/>
                  <a:gd name="connsiteX106" fmla="*/ 965200 w 1358900"/>
                  <a:gd name="connsiteY106" fmla="*/ 1390982 h 1495757"/>
                  <a:gd name="connsiteX107" fmla="*/ 946150 w 1358900"/>
                  <a:gd name="connsiteY107" fmla="*/ 1375107 h 1495757"/>
                  <a:gd name="connsiteX108" fmla="*/ 933450 w 1358900"/>
                  <a:gd name="connsiteY108" fmla="*/ 1356057 h 1495757"/>
                  <a:gd name="connsiteX109" fmla="*/ 930275 w 1358900"/>
                  <a:gd name="connsiteY109" fmla="*/ 1346532 h 1495757"/>
                  <a:gd name="connsiteX110" fmla="*/ 914400 w 1358900"/>
                  <a:gd name="connsiteY110" fmla="*/ 1327482 h 1495757"/>
                  <a:gd name="connsiteX111" fmla="*/ 895350 w 1358900"/>
                  <a:gd name="connsiteY111" fmla="*/ 1321132 h 1495757"/>
                  <a:gd name="connsiteX112" fmla="*/ 885825 w 1358900"/>
                  <a:gd name="connsiteY112" fmla="*/ 1317957 h 1495757"/>
                  <a:gd name="connsiteX113" fmla="*/ 876300 w 1358900"/>
                  <a:gd name="connsiteY113" fmla="*/ 1314782 h 1495757"/>
                  <a:gd name="connsiteX114" fmla="*/ 809625 w 1358900"/>
                  <a:gd name="connsiteY114" fmla="*/ 1317957 h 1495757"/>
                  <a:gd name="connsiteX115" fmla="*/ 787400 w 1358900"/>
                  <a:gd name="connsiteY115" fmla="*/ 1324307 h 1495757"/>
                  <a:gd name="connsiteX116" fmla="*/ 762000 w 1358900"/>
                  <a:gd name="connsiteY116" fmla="*/ 1327482 h 1495757"/>
                  <a:gd name="connsiteX117" fmla="*/ 746125 w 1358900"/>
                  <a:gd name="connsiteY117" fmla="*/ 1330657 h 1495757"/>
                  <a:gd name="connsiteX118" fmla="*/ 698500 w 1358900"/>
                  <a:gd name="connsiteY118" fmla="*/ 1337007 h 1495757"/>
                  <a:gd name="connsiteX119" fmla="*/ 679450 w 1358900"/>
                  <a:gd name="connsiteY119" fmla="*/ 1340182 h 1495757"/>
                  <a:gd name="connsiteX120" fmla="*/ 631825 w 1358900"/>
                  <a:gd name="connsiteY120" fmla="*/ 1343357 h 1495757"/>
                  <a:gd name="connsiteX121" fmla="*/ 533400 w 1358900"/>
                  <a:gd name="connsiteY121" fmla="*/ 1340182 h 1495757"/>
                  <a:gd name="connsiteX122" fmla="*/ 517525 w 1358900"/>
                  <a:gd name="connsiteY122" fmla="*/ 1337007 h 1495757"/>
                  <a:gd name="connsiteX123" fmla="*/ 495300 w 1358900"/>
                  <a:gd name="connsiteY123" fmla="*/ 1333832 h 1495757"/>
                  <a:gd name="connsiteX124" fmla="*/ 469900 w 1358900"/>
                  <a:gd name="connsiteY124" fmla="*/ 1327482 h 1495757"/>
                  <a:gd name="connsiteX125" fmla="*/ 450850 w 1358900"/>
                  <a:gd name="connsiteY125" fmla="*/ 1324307 h 1495757"/>
                  <a:gd name="connsiteX126" fmla="*/ 441325 w 1358900"/>
                  <a:gd name="connsiteY126" fmla="*/ 1321132 h 1495757"/>
                  <a:gd name="connsiteX127" fmla="*/ 412750 w 1358900"/>
                  <a:gd name="connsiteY127" fmla="*/ 1314782 h 1495757"/>
                  <a:gd name="connsiteX128" fmla="*/ 298450 w 1358900"/>
                  <a:gd name="connsiteY128" fmla="*/ 1317957 h 1495757"/>
                  <a:gd name="connsiteX129" fmla="*/ 292100 w 1358900"/>
                  <a:gd name="connsiteY129" fmla="*/ 1327482 h 1495757"/>
                  <a:gd name="connsiteX130" fmla="*/ 282575 w 1358900"/>
                  <a:gd name="connsiteY130" fmla="*/ 1333832 h 1495757"/>
                  <a:gd name="connsiteX131" fmla="*/ 273050 w 1358900"/>
                  <a:gd name="connsiteY131" fmla="*/ 1337007 h 1495757"/>
                  <a:gd name="connsiteX132" fmla="*/ 263525 w 1358900"/>
                  <a:gd name="connsiteY132" fmla="*/ 1343357 h 1495757"/>
                  <a:gd name="connsiteX133" fmla="*/ 254000 w 1358900"/>
                  <a:gd name="connsiteY133" fmla="*/ 1346532 h 1495757"/>
                  <a:gd name="connsiteX134" fmla="*/ 231775 w 1358900"/>
                  <a:gd name="connsiteY134" fmla="*/ 1359232 h 1495757"/>
                  <a:gd name="connsiteX135" fmla="*/ 222250 w 1358900"/>
                  <a:gd name="connsiteY135" fmla="*/ 1362407 h 1495757"/>
                  <a:gd name="connsiteX136" fmla="*/ 168275 w 1358900"/>
                  <a:gd name="connsiteY136" fmla="*/ 1359232 h 1495757"/>
                  <a:gd name="connsiteX137" fmla="*/ 158750 w 1358900"/>
                  <a:gd name="connsiteY137" fmla="*/ 1356057 h 1495757"/>
                  <a:gd name="connsiteX138" fmla="*/ 146050 w 1358900"/>
                  <a:gd name="connsiteY138" fmla="*/ 1346532 h 1495757"/>
                  <a:gd name="connsiteX139" fmla="*/ 127000 w 1358900"/>
                  <a:gd name="connsiteY139" fmla="*/ 1333832 h 1495757"/>
                  <a:gd name="connsiteX140" fmla="*/ 107950 w 1358900"/>
                  <a:gd name="connsiteY140" fmla="*/ 1314782 h 1495757"/>
                  <a:gd name="connsiteX141" fmla="*/ 101600 w 1358900"/>
                  <a:gd name="connsiteY141" fmla="*/ 1305257 h 1495757"/>
                  <a:gd name="connsiteX142" fmla="*/ 92075 w 1358900"/>
                  <a:gd name="connsiteY142" fmla="*/ 1289382 h 1495757"/>
                  <a:gd name="connsiteX143" fmla="*/ 76200 w 1358900"/>
                  <a:gd name="connsiteY143" fmla="*/ 1251282 h 1495757"/>
                  <a:gd name="connsiteX144" fmla="*/ 69850 w 1358900"/>
                  <a:gd name="connsiteY144" fmla="*/ 1225882 h 1495757"/>
                  <a:gd name="connsiteX145" fmla="*/ 66675 w 1358900"/>
                  <a:gd name="connsiteY145" fmla="*/ 1213182 h 1495757"/>
                  <a:gd name="connsiteX146" fmla="*/ 57150 w 1358900"/>
                  <a:gd name="connsiteY146" fmla="*/ 1184607 h 1495757"/>
                  <a:gd name="connsiteX147" fmla="*/ 50800 w 1358900"/>
                  <a:gd name="connsiteY147" fmla="*/ 1152857 h 1495757"/>
                  <a:gd name="connsiteX148" fmla="*/ 41275 w 1358900"/>
                  <a:gd name="connsiteY148" fmla="*/ 1121107 h 1495757"/>
                  <a:gd name="connsiteX149" fmla="*/ 34925 w 1358900"/>
                  <a:gd name="connsiteY149" fmla="*/ 1095707 h 1495757"/>
                  <a:gd name="connsiteX150" fmla="*/ 31750 w 1358900"/>
                  <a:gd name="connsiteY150" fmla="*/ 1083007 h 1495757"/>
                  <a:gd name="connsiteX151" fmla="*/ 28575 w 1358900"/>
                  <a:gd name="connsiteY151" fmla="*/ 1057607 h 1495757"/>
                  <a:gd name="connsiteX152" fmla="*/ 22225 w 1358900"/>
                  <a:gd name="connsiteY152" fmla="*/ 1009982 h 1495757"/>
                  <a:gd name="connsiteX153" fmla="*/ 15875 w 1358900"/>
                  <a:gd name="connsiteY153" fmla="*/ 908382 h 1495757"/>
                  <a:gd name="connsiteX154" fmla="*/ 9525 w 1358900"/>
                  <a:gd name="connsiteY154" fmla="*/ 841707 h 1495757"/>
                  <a:gd name="connsiteX155" fmla="*/ 6350 w 1358900"/>
                  <a:gd name="connsiteY155" fmla="*/ 806782 h 1495757"/>
                  <a:gd name="connsiteX156" fmla="*/ 3175 w 1358900"/>
                  <a:gd name="connsiteY156" fmla="*/ 787732 h 1495757"/>
                  <a:gd name="connsiteX157" fmla="*/ 0 w 1358900"/>
                  <a:gd name="connsiteY157" fmla="*/ 752807 h 1495757"/>
                  <a:gd name="connsiteX158" fmla="*/ 6350 w 1358900"/>
                  <a:gd name="connsiteY158" fmla="*/ 673432 h 1495757"/>
                  <a:gd name="connsiteX159" fmla="*/ 12700 w 1358900"/>
                  <a:gd name="connsiteY159" fmla="*/ 660732 h 1495757"/>
                  <a:gd name="connsiteX160" fmla="*/ 31750 w 1358900"/>
                  <a:gd name="connsiteY160" fmla="*/ 632157 h 1495757"/>
                  <a:gd name="connsiteX161" fmla="*/ 38100 w 1358900"/>
                  <a:gd name="connsiteY161" fmla="*/ 622632 h 1495757"/>
                  <a:gd name="connsiteX162" fmla="*/ 47625 w 1358900"/>
                  <a:gd name="connsiteY162" fmla="*/ 600407 h 1495757"/>
                  <a:gd name="connsiteX163" fmla="*/ 50800 w 1358900"/>
                  <a:gd name="connsiteY163" fmla="*/ 590882 h 1495757"/>
                  <a:gd name="connsiteX164" fmla="*/ 57150 w 1358900"/>
                  <a:gd name="connsiteY164" fmla="*/ 581357 h 1495757"/>
                  <a:gd name="connsiteX165" fmla="*/ 69850 w 1358900"/>
                  <a:gd name="connsiteY165" fmla="*/ 546432 h 1495757"/>
                  <a:gd name="connsiteX166" fmla="*/ 76200 w 1358900"/>
                  <a:gd name="connsiteY166" fmla="*/ 536907 h 1495757"/>
                  <a:gd name="connsiteX167" fmla="*/ 82550 w 1358900"/>
                  <a:gd name="connsiteY167" fmla="*/ 514682 h 1495757"/>
                  <a:gd name="connsiteX168" fmla="*/ 101600 w 1358900"/>
                  <a:gd name="connsiteY168" fmla="*/ 451182 h 1495757"/>
                  <a:gd name="connsiteX169" fmla="*/ 107950 w 1358900"/>
                  <a:gd name="connsiteY169" fmla="*/ 425782 h 1495757"/>
                  <a:gd name="connsiteX170" fmla="*/ 111125 w 1358900"/>
                  <a:gd name="connsiteY170" fmla="*/ 416257 h 1495757"/>
                  <a:gd name="connsiteX171" fmla="*/ 117475 w 1358900"/>
                  <a:gd name="connsiteY171" fmla="*/ 381332 h 1495757"/>
                  <a:gd name="connsiteX172" fmla="*/ 120650 w 1358900"/>
                  <a:gd name="connsiteY172" fmla="*/ 371807 h 1495757"/>
                  <a:gd name="connsiteX173" fmla="*/ 142875 w 1358900"/>
                  <a:gd name="connsiteY173" fmla="*/ 340057 h 1495757"/>
                  <a:gd name="connsiteX174" fmla="*/ 152400 w 1358900"/>
                  <a:gd name="connsiteY174" fmla="*/ 324182 h 1495757"/>
                  <a:gd name="connsiteX175" fmla="*/ 174625 w 1358900"/>
                  <a:gd name="connsiteY175" fmla="*/ 295607 h 1495757"/>
                  <a:gd name="connsiteX176" fmla="*/ 193675 w 1358900"/>
                  <a:gd name="connsiteY176" fmla="*/ 263857 h 1495757"/>
                  <a:gd name="connsiteX177" fmla="*/ 203200 w 1358900"/>
                  <a:gd name="connsiteY177" fmla="*/ 251157 h 1495757"/>
                  <a:gd name="connsiteX178" fmla="*/ 212725 w 1358900"/>
                  <a:gd name="connsiteY178" fmla="*/ 235282 h 1495757"/>
                  <a:gd name="connsiteX179" fmla="*/ 219075 w 1358900"/>
                  <a:gd name="connsiteY179" fmla="*/ 225757 h 1495757"/>
                  <a:gd name="connsiteX180" fmla="*/ 225425 w 1358900"/>
                  <a:gd name="connsiteY180" fmla="*/ 213057 h 1495757"/>
                  <a:gd name="connsiteX181" fmla="*/ 234950 w 1358900"/>
                  <a:gd name="connsiteY181" fmla="*/ 203532 h 1495757"/>
                  <a:gd name="connsiteX182" fmla="*/ 241300 w 1358900"/>
                  <a:gd name="connsiteY182" fmla="*/ 194007 h 1495757"/>
                  <a:gd name="connsiteX183" fmla="*/ 260350 w 1358900"/>
                  <a:gd name="connsiteY183" fmla="*/ 171782 h 1495757"/>
                  <a:gd name="connsiteX184" fmla="*/ 288925 w 1358900"/>
                  <a:gd name="connsiteY184" fmla="*/ 155907 h 1495757"/>
                  <a:gd name="connsiteX185" fmla="*/ 298450 w 1358900"/>
                  <a:gd name="connsiteY185" fmla="*/ 149557 h 1495757"/>
                  <a:gd name="connsiteX186" fmla="*/ 307975 w 1358900"/>
                  <a:gd name="connsiteY186" fmla="*/ 146382 h 1495757"/>
                  <a:gd name="connsiteX187" fmla="*/ 323850 w 1358900"/>
                  <a:gd name="connsiteY187" fmla="*/ 140032 h 1495757"/>
                  <a:gd name="connsiteX188" fmla="*/ 333375 w 1358900"/>
                  <a:gd name="connsiteY188" fmla="*/ 136857 h 1495757"/>
                  <a:gd name="connsiteX189" fmla="*/ 355600 w 1358900"/>
                  <a:gd name="connsiteY189" fmla="*/ 127332 h 1495757"/>
                  <a:gd name="connsiteX190" fmla="*/ 374650 w 1358900"/>
                  <a:gd name="connsiteY190" fmla="*/ 111457 h 1495757"/>
                  <a:gd name="connsiteX191" fmla="*/ 403225 w 1358900"/>
                  <a:gd name="connsiteY191" fmla="*/ 89232 h 1495757"/>
                  <a:gd name="connsiteX192" fmla="*/ 415925 w 1358900"/>
                  <a:gd name="connsiteY192" fmla="*/ 76532 h 1495757"/>
                  <a:gd name="connsiteX193" fmla="*/ 434975 w 1358900"/>
                  <a:gd name="connsiteY193" fmla="*/ 63832 h 1495757"/>
                  <a:gd name="connsiteX194" fmla="*/ 444500 w 1358900"/>
                  <a:gd name="connsiteY194" fmla="*/ 57482 h 1495757"/>
                  <a:gd name="connsiteX195" fmla="*/ 457200 w 1358900"/>
                  <a:gd name="connsiteY195" fmla="*/ 51132 h 1495757"/>
                  <a:gd name="connsiteX196" fmla="*/ 476250 w 1358900"/>
                  <a:gd name="connsiteY196" fmla="*/ 38432 h 1495757"/>
                  <a:gd name="connsiteX197" fmla="*/ 498475 w 1358900"/>
                  <a:gd name="connsiteY197" fmla="*/ 35257 h 1495757"/>
                  <a:gd name="connsiteX198" fmla="*/ 527050 w 1358900"/>
                  <a:gd name="connsiteY198" fmla="*/ 32082 h 1495757"/>
                  <a:gd name="connsiteX199" fmla="*/ 542925 w 1358900"/>
                  <a:gd name="connsiteY199" fmla="*/ 28907 h 1495757"/>
                  <a:gd name="connsiteX200" fmla="*/ 552450 w 1358900"/>
                  <a:gd name="connsiteY200" fmla="*/ 25732 h 1495757"/>
                  <a:gd name="connsiteX201" fmla="*/ 574675 w 1358900"/>
                  <a:gd name="connsiteY201" fmla="*/ 22557 h 1495757"/>
                  <a:gd name="connsiteX202" fmla="*/ 590550 w 1358900"/>
                  <a:gd name="connsiteY202" fmla="*/ 19382 h 1495757"/>
                  <a:gd name="connsiteX203" fmla="*/ 619125 w 1358900"/>
                  <a:gd name="connsiteY203" fmla="*/ 9857 h 1495757"/>
                  <a:gd name="connsiteX204" fmla="*/ 628650 w 1358900"/>
                  <a:gd name="connsiteY204" fmla="*/ 6682 h 1495757"/>
                  <a:gd name="connsiteX205" fmla="*/ 641350 w 1358900"/>
                  <a:gd name="connsiteY205" fmla="*/ 332 h 1495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1358900" h="1495757">
                    <a:moveTo>
                      <a:pt x="641350" y="332"/>
                    </a:moveTo>
                    <a:cubicBezTo>
                      <a:pt x="648758" y="1919"/>
                      <a:pt x="663552" y="8250"/>
                      <a:pt x="673100" y="16207"/>
                    </a:cubicBezTo>
                    <a:cubicBezTo>
                      <a:pt x="704308" y="42214"/>
                      <a:pt x="664000" y="10282"/>
                      <a:pt x="688975" y="35257"/>
                    </a:cubicBezTo>
                    <a:cubicBezTo>
                      <a:pt x="691673" y="37955"/>
                      <a:pt x="695325" y="39490"/>
                      <a:pt x="698500" y="41607"/>
                    </a:cubicBezTo>
                    <a:lnTo>
                      <a:pt x="723900" y="79707"/>
                    </a:lnTo>
                    <a:cubicBezTo>
                      <a:pt x="726017" y="82882"/>
                      <a:pt x="729043" y="85612"/>
                      <a:pt x="730250" y="89232"/>
                    </a:cubicBezTo>
                    <a:cubicBezTo>
                      <a:pt x="731308" y="92407"/>
                      <a:pt x="731569" y="95972"/>
                      <a:pt x="733425" y="98757"/>
                    </a:cubicBezTo>
                    <a:cubicBezTo>
                      <a:pt x="735916" y="102493"/>
                      <a:pt x="740193" y="104738"/>
                      <a:pt x="742950" y="108282"/>
                    </a:cubicBezTo>
                    <a:cubicBezTo>
                      <a:pt x="762896" y="133926"/>
                      <a:pt x="746736" y="121389"/>
                      <a:pt x="765175" y="133682"/>
                    </a:cubicBezTo>
                    <a:cubicBezTo>
                      <a:pt x="773155" y="157623"/>
                      <a:pt x="762390" y="128113"/>
                      <a:pt x="774700" y="152732"/>
                    </a:cubicBezTo>
                    <a:cubicBezTo>
                      <a:pt x="779865" y="163061"/>
                      <a:pt x="775126" y="162683"/>
                      <a:pt x="784225" y="171782"/>
                    </a:cubicBezTo>
                    <a:cubicBezTo>
                      <a:pt x="786923" y="174480"/>
                      <a:pt x="790575" y="176015"/>
                      <a:pt x="793750" y="178132"/>
                    </a:cubicBezTo>
                    <a:cubicBezTo>
                      <a:pt x="808941" y="200918"/>
                      <a:pt x="801054" y="191786"/>
                      <a:pt x="815975" y="206707"/>
                    </a:cubicBezTo>
                    <a:cubicBezTo>
                      <a:pt x="818092" y="213057"/>
                      <a:pt x="821586" y="219104"/>
                      <a:pt x="822325" y="225757"/>
                    </a:cubicBezTo>
                    <a:cubicBezTo>
                      <a:pt x="823011" y="231933"/>
                      <a:pt x="826733" y="268144"/>
                      <a:pt x="828675" y="276557"/>
                    </a:cubicBezTo>
                    <a:cubicBezTo>
                      <a:pt x="830180" y="283079"/>
                      <a:pt x="832908" y="289257"/>
                      <a:pt x="835025" y="295607"/>
                    </a:cubicBezTo>
                    <a:cubicBezTo>
                      <a:pt x="836083" y="298782"/>
                      <a:pt x="836344" y="302347"/>
                      <a:pt x="838200" y="305132"/>
                    </a:cubicBezTo>
                    <a:cubicBezTo>
                      <a:pt x="842433" y="311482"/>
                      <a:pt x="848487" y="316942"/>
                      <a:pt x="850900" y="324182"/>
                    </a:cubicBezTo>
                    <a:cubicBezTo>
                      <a:pt x="851958" y="327357"/>
                      <a:pt x="852450" y="330781"/>
                      <a:pt x="854075" y="333707"/>
                    </a:cubicBezTo>
                    <a:cubicBezTo>
                      <a:pt x="857781" y="340378"/>
                      <a:pt x="862542" y="346407"/>
                      <a:pt x="866775" y="352757"/>
                    </a:cubicBezTo>
                    <a:cubicBezTo>
                      <a:pt x="868892" y="355932"/>
                      <a:pt x="871918" y="358662"/>
                      <a:pt x="873125" y="362282"/>
                    </a:cubicBezTo>
                    <a:cubicBezTo>
                      <a:pt x="881105" y="386223"/>
                      <a:pt x="870340" y="356713"/>
                      <a:pt x="882650" y="381332"/>
                    </a:cubicBezTo>
                    <a:cubicBezTo>
                      <a:pt x="884147" y="384325"/>
                      <a:pt x="884200" y="387931"/>
                      <a:pt x="885825" y="390857"/>
                    </a:cubicBezTo>
                    <a:cubicBezTo>
                      <a:pt x="889531" y="397528"/>
                      <a:pt x="896112" y="402667"/>
                      <a:pt x="898525" y="409907"/>
                    </a:cubicBezTo>
                    <a:lnTo>
                      <a:pt x="904875" y="428957"/>
                    </a:lnTo>
                    <a:lnTo>
                      <a:pt x="908050" y="438482"/>
                    </a:lnTo>
                    <a:cubicBezTo>
                      <a:pt x="909108" y="453299"/>
                      <a:pt x="909585" y="468168"/>
                      <a:pt x="911225" y="482932"/>
                    </a:cubicBezTo>
                    <a:cubicBezTo>
                      <a:pt x="912381" y="493332"/>
                      <a:pt x="917222" y="501806"/>
                      <a:pt x="920750" y="511507"/>
                    </a:cubicBezTo>
                    <a:cubicBezTo>
                      <a:pt x="923037" y="517797"/>
                      <a:pt x="924983" y="524207"/>
                      <a:pt x="927100" y="530557"/>
                    </a:cubicBezTo>
                    <a:lnTo>
                      <a:pt x="933450" y="549607"/>
                    </a:lnTo>
                    <a:cubicBezTo>
                      <a:pt x="934508" y="552782"/>
                      <a:pt x="934769" y="556347"/>
                      <a:pt x="936625" y="559132"/>
                    </a:cubicBezTo>
                    <a:cubicBezTo>
                      <a:pt x="945466" y="572393"/>
                      <a:pt x="940277" y="565959"/>
                      <a:pt x="952500" y="578182"/>
                    </a:cubicBezTo>
                    <a:cubicBezTo>
                      <a:pt x="955682" y="587728"/>
                      <a:pt x="955186" y="589026"/>
                      <a:pt x="962025" y="597232"/>
                    </a:cubicBezTo>
                    <a:cubicBezTo>
                      <a:pt x="971157" y="608190"/>
                      <a:pt x="978900" y="609758"/>
                      <a:pt x="984250" y="625807"/>
                    </a:cubicBezTo>
                    <a:lnTo>
                      <a:pt x="990600" y="644857"/>
                    </a:lnTo>
                    <a:cubicBezTo>
                      <a:pt x="991658" y="648032"/>
                      <a:pt x="993225" y="651081"/>
                      <a:pt x="993775" y="654382"/>
                    </a:cubicBezTo>
                    <a:cubicBezTo>
                      <a:pt x="994833" y="660732"/>
                      <a:pt x="995971" y="667069"/>
                      <a:pt x="996950" y="673432"/>
                    </a:cubicBezTo>
                    <a:cubicBezTo>
                      <a:pt x="998088" y="680829"/>
                      <a:pt x="998442" y="688365"/>
                      <a:pt x="1000125" y="695657"/>
                    </a:cubicBezTo>
                    <a:cubicBezTo>
                      <a:pt x="1001630" y="702179"/>
                      <a:pt x="1004358" y="708357"/>
                      <a:pt x="1006475" y="714707"/>
                    </a:cubicBezTo>
                    <a:cubicBezTo>
                      <a:pt x="1007533" y="717882"/>
                      <a:pt x="1008994" y="720950"/>
                      <a:pt x="1009650" y="724232"/>
                    </a:cubicBezTo>
                    <a:cubicBezTo>
                      <a:pt x="1011463" y="733296"/>
                      <a:pt x="1013310" y="743839"/>
                      <a:pt x="1016000" y="752807"/>
                    </a:cubicBezTo>
                    <a:cubicBezTo>
                      <a:pt x="1017923" y="759218"/>
                      <a:pt x="1020233" y="765507"/>
                      <a:pt x="1022350" y="771857"/>
                    </a:cubicBezTo>
                    <a:lnTo>
                      <a:pt x="1028700" y="790907"/>
                    </a:lnTo>
                    <a:cubicBezTo>
                      <a:pt x="1029758" y="794082"/>
                      <a:pt x="1030019" y="797647"/>
                      <a:pt x="1031875" y="800432"/>
                    </a:cubicBezTo>
                    <a:cubicBezTo>
                      <a:pt x="1033992" y="803607"/>
                      <a:pt x="1036675" y="806470"/>
                      <a:pt x="1038225" y="809957"/>
                    </a:cubicBezTo>
                    <a:cubicBezTo>
                      <a:pt x="1040943" y="816074"/>
                      <a:pt x="1042458" y="822657"/>
                      <a:pt x="1044575" y="829007"/>
                    </a:cubicBezTo>
                    <a:lnTo>
                      <a:pt x="1047750" y="838532"/>
                    </a:lnTo>
                    <a:cubicBezTo>
                      <a:pt x="1048808" y="862874"/>
                      <a:pt x="1049189" y="887254"/>
                      <a:pt x="1050925" y="911557"/>
                    </a:cubicBezTo>
                    <a:cubicBezTo>
                      <a:pt x="1051237" y="915922"/>
                      <a:pt x="1055798" y="934964"/>
                      <a:pt x="1057275" y="940132"/>
                    </a:cubicBezTo>
                    <a:cubicBezTo>
                      <a:pt x="1058194" y="943350"/>
                      <a:pt x="1059638" y="946410"/>
                      <a:pt x="1060450" y="949657"/>
                    </a:cubicBezTo>
                    <a:cubicBezTo>
                      <a:pt x="1069425" y="985559"/>
                      <a:pt x="1056352" y="943714"/>
                      <a:pt x="1069975" y="984582"/>
                    </a:cubicBezTo>
                    <a:cubicBezTo>
                      <a:pt x="1072771" y="992969"/>
                      <a:pt x="1077662" y="1010428"/>
                      <a:pt x="1085850" y="1013157"/>
                    </a:cubicBezTo>
                    <a:lnTo>
                      <a:pt x="1095375" y="1016332"/>
                    </a:lnTo>
                    <a:cubicBezTo>
                      <a:pt x="1101426" y="1025408"/>
                      <a:pt x="1111454" y="1041800"/>
                      <a:pt x="1120775" y="1044907"/>
                    </a:cubicBezTo>
                    <a:cubicBezTo>
                      <a:pt x="1133920" y="1049289"/>
                      <a:pt x="1127515" y="1046226"/>
                      <a:pt x="1139825" y="1054432"/>
                    </a:cubicBezTo>
                    <a:cubicBezTo>
                      <a:pt x="1136650" y="1056549"/>
                      <a:pt x="1132998" y="1058084"/>
                      <a:pt x="1130300" y="1060782"/>
                    </a:cubicBezTo>
                    <a:cubicBezTo>
                      <a:pt x="1109133" y="1081949"/>
                      <a:pt x="1139825" y="1059724"/>
                      <a:pt x="1114425" y="1076657"/>
                    </a:cubicBezTo>
                    <a:cubicBezTo>
                      <a:pt x="1115483" y="1084065"/>
                      <a:pt x="1114561" y="1092043"/>
                      <a:pt x="1117600" y="1098882"/>
                    </a:cubicBezTo>
                    <a:cubicBezTo>
                      <a:pt x="1119741" y="1103699"/>
                      <a:pt x="1132424" y="1106998"/>
                      <a:pt x="1136650" y="1108407"/>
                    </a:cubicBezTo>
                    <a:cubicBezTo>
                      <a:pt x="1139825" y="1111582"/>
                      <a:pt x="1142726" y="1115057"/>
                      <a:pt x="1146175" y="1117932"/>
                    </a:cubicBezTo>
                    <a:cubicBezTo>
                      <a:pt x="1149106" y="1120375"/>
                      <a:pt x="1153002" y="1121584"/>
                      <a:pt x="1155700" y="1124282"/>
                    </a:cubicBezTo>
                    <a:cubicBezTo>
                      <a:pt x="1158398" y="1126980"/>
                      <a:pt x="1159607" y="1130876"/>
                      <a:pt x="1162050" y="1133807"/>
                    </a:cubicBezTo>
                    <a:cubicBezTo>
                      <a:pt x="1186919" y="1163650"/>
                      <a:pt x="1152177" y="1114234"/>
                      <a:pt x="1184275" y="1162382"/>
                    </a:cubicBezTo>
                    <a:cubicBezTo>
                      <a:pt x="1186392" y="1165557"/>
                      <a:pt x="1189418" y="1168287"/>
                      <a:pt x="1190625" y="1171907"/>
                    </a:cubicBezTo>
                    <a:lnTo>
                      <a:pt x="1196975" y="1190957"/>
                    </a:lnTo>
                    <a:cubicBezTo>
                      <a:pt x="1199695" y="1199118"/>
                      <a:pt x="1201730" y="1204411"/>
                      <a:pt x="1203325" y="1213182"/>
                    </a:cubicBezTo>
                    <a:cubicBezTo>
                      <a:pt x="1209162" y="1245287"/>
                      <a:pt x="1203155" y="1225371"/>
                      <a:pt x="1209675" y="1244932"/>
                    </a:cubicBezTo>
                    <a:cubicBezTo>
                      <a:pt x="1211792" y="1259749"/>
                      <a:pt x="1211292" y="1275183"/>
                      <a:pt x="1216025" y="1289382"/>
                    </a:cubicBezTo>
                    <a:cubicBezTo>
                      <a:pt x="1217083" y="1292557"/>
                      <a:pt x="1216833" y="1296540"/>
                      <a:pt x="1219200" y="1298907"/>
                    </a:cubicBezTo>
                    <a:cubicBezTo>
                      <a:pt x="1224596" y="1304303"/>
                      <a:pt x="1238250" y="1311607"/>
                      <a:pt x="1238250" y="1311607"/>
                    </a:cubicBezTo>
                    <a:cubicBezTo>
                      <a:pt x="1241425" y="1310549"/>
                      <a:pt x="1245162" y="1310523"/>
                      <a:pt x="1247775" y="1308432"/>
                    </a:cubicBezTo>
                    <a:cubicBezTo>
                      <a:pt x="1268291" y="1292019"/>
                      <a:pt x="1239709" y="1303712"/>
                      <a:pt x="1263650" y="1295732"/>
                    </a:cubicBezTo>
                    <a:lnTo>
                      <a:pt x="1276350" y="1314782"/>
                    </a:lnTo>
                    <a:cubicBezTo>
                      <a:pt x="1278467" y="1317957"/>
                      <a:pt x="1281493" y="1320687"/>
                      <a:pt x="1282700" y="1324307"/>
                    </a:cubicBezTo>
                    <a:cubicBezTo>
                      <a:pt x="1293370" y="1356318"/>
                      <a:pt x="1277090" y="1306665"/>
                      <a:pt x="1289050" y="1346532"/>
                    </a:cubicBezTo>
                    <a:cubicBezTo>
                      <a:pt x="1290973" y="1352943"/>
                      <a:pt x="1293283" y="1359232"/>
                      <a:pt x="1295400" y="1365582"/>
                    </a:cubicBezTo>
                    <a:lnTo>
                      <a:pt x="1298575" y="1375107"/>
                    </a:lnTo>
                    <a:cubicBezTo>
                      <a:pt x="1303867" y="1374049"/>
                      <a:pt x="1309244" y="1373352"/>
                      <a:pt x="1314450" y="1371932"/>
                    </a:cubicBezTo>
                    <a:cubicBezTo>
                      <a:pt x="1320908" y="1370171"/>
                      <a:pt x="1333500" y="1365582"/>
                      <a:pt x="1333500" y="1365582"/>
                    </a:cubicBezTo>
                    <a:cubicBezTo>
                      <a:pt x="1334558" y="1368757"/>
                      <a:pt x="1335863" y="1371860"/>
                      <a:pt x="1336675" y="1375107"/>
                    </a:cubicBezTo>
                    <a:cubicBezTo>
                      <a:pt x="1337984" y="1380342"/>
                      <a:pt x="1336857" y="1386492"/>
                      <a:pt x="1339850" y="1390982"/>
                    </a:cubicBezTo>
                    <a:cubicBezTo>
                      <a:pt x="1341706" y="1393767"/>
                      <a:pt x="1346200" y="1393099"/>
                      <a:pt x="1349375" y="1394157"/>
                    </a:cubicBezTo>
                    <a:cubicBezTo>
                      <a:pt x="1360536" y="1410898"/>
                      <a:pt x="1356206" y="1397524"/>
                      <a:pt x="1346200" y="1410032"/>
                    </a:cubicBezTo>
                    <a:cubicBezTo>
                      <a:pt x="1344109" y="1412645"/>
                      <a:pt x="1344083" y="1416382"/>
                      <a:pt x="1343025" y="1419557"/>
                    </a:cubicBezTo>
                    <a:cubicBezTo>
                      <a:pt x="1344083" y="1422732"/>
                      <a:pt x="1344575" y="1426156"/>
                      <a:pt x="1346200" y="1429082"/>
                    </a:cubicBezTo>
                    <a:cubicBezTo>
                      <a:pt x="1349906" y="1435753"/>
                      <a:pt x="1358900" y="1448132"/>
                      <a:pt x="1358900" y="1448132"/>
                    </a:cubicBezTo>
                    <a:cubicBezTo>
                      <a:pt x="1357842" y="1453424"/>
                      <a:pt x="1358718" y="1459517"/>
                      <a:pt x="1355725" y="1464007"/>
                    </a:cubicBezTo>
                    <a:cubicBezTo>
                      <a:pt x="1353869" y="1466792"/>
                      <a:pt x="1349501" y="1466632"/>
                      <a:pt x="1346200" y="1467182"/>
                    </a:cubicBezTo>
                    <a:cubicBezTo>
                      <a:pt x="1336747" y="1468758"/>
                      <a:pt x="1327135" y="1469168"/>
                      <a:pt x="1317625" y="1470357"/>
                    </a:cubicBezTo>
                    <a:cubicBezTo>
                      <a:pt x="1310199" y="1471285"/>
                      <a:pt x="1302792" y="1472365"/>
                      <a:pt x="1295400" y="1473532"/>
                    </a:cubicBezTo>
                    <a:cubicBezTo>
                      <a:pt x="1282682" y="1475540"/>
                      <a:pt x="1269514" y="1475811"/>
                      <a:pt x="1257300" y="1479882"/>
                    </a:cubicBezTo>
                    <a:cubicBezTo>
                      <a:pt x="1254125" y="1480940"/>
                      <a:pt x="1251004" y="1482176"/>
                      <a:pt x="1247775" y="1483057"/>
                    </a:cubicBezTo>
                    <a:cubicBezTo>
                      <a:pt x="1239355" y="1485353"/>
                      <a:pt x="1230654" y="1486647"/>
                      <a:pt x="1222375" y="1489407"/>
                    </a:cubicBezTo>
                    <a:cubicBezTo>
                      <a:pt x="1219200" y="1490465"/>
                      <a:pt x="1216185" y="1492304"/>
                      <a:pt x="1212850" y="1492582"/>
                    </a:cubicBezTo>
                    <a:cubicBezTo>
                      <a:pt x="1190677" y="1494430"/>
                      <a:pt x="1168400" y="1494699"/>
                      <a:pt x="1146175" y="1495757"/>
                    </a:cubicBezTo>
                    <a:cubicBezTo>
                      <a:pt x="1135592" y="1494699"/>
                      <a:pt x="1124789" y="1494974"/>
                      <a:pt x="1114425" y="1492582"/>
                    </a:cubicBezTo>
                    <a:cubicBezTo>
                      <a:pt x="1110707" y="1491724"/>
                      <a:pt x="1108387" y="1487782"/>
                      <a:pt x="1104900" y="1486232"/>
                    </a:cubicBezTo>
                    <a:cubicBezTo>
                      <a:pt x="1098783" y="1483514"/>
                      <a:pt x="1085850" y="1479882"/>
                      <a:pt x="1085850" y="1479882"/>
                    </a:cubicBezTo>
                    <a:cubicBezTo>
                      <a:pt x="1082675" y="1476707"/>
                      <a:pt x="1079774" y="1473232"/>
                      <a:pt x="1076325" y="1470357"/>
                    </a:cubicBezTo>
                    <a:cubicBezTo>
                      <a:pt x="1073394" y="1467914"/>
                      <a:pt x="1069184" y="1466987"/>
                      <a:pt x="1066800" y="1464007"/>
                    </a:cubicBezTo>
                    <a:cubicBezTo>
                      <a:pt x="1064709" y="1461394"/>
                      <a:pt x="1065122" y="1457475"/>
                      <a:pt x="1063625" y="1454482"/>
                    </a:cubicBezTo>
                    <a:cubicBezTo>
                      <a:pt x="1058333" y="1443899"/>
                      <a:pt x="1057275" y="1444957"/>
                      <a:pt x="1047750" y="1438607"/>
                    </a:cubicBezTo>
                    <a:cubicBezTo>
                      <a:pt x="1037167" y="1422732"/>
                      <a:pt x="1044575" y="1431199"/>
                      <a:pt x="1022350" y="1416382"/>
                    </a:cubicBezTo>
                    <a:cubicBezTo>
                      <a:pt x="1019175" y="1414265"/>
                      <a:pt x="1016445" y="1411239"/>
                      <a:pt x="1012825" y="1410032"/>
                    </a:cubicBezTo>
                    <a:lnTo>
                      <a:pt x="993775" y="1403682"/>
                    </a:lnTo>
                    <a:cubicBezTo>
                      <a:pt x="990600" y="1402624"/>
                      <a:pt x="987035" y="1402363"/>
                      <a:pt x="984250" y="1400507"/>
                    </a:cubicBezTo>
                    <a:cubicBezTo>
                      <a:pt x="956953" y="1382309"/>
                      <a:pt x="991490" y="1404127"/>
                      <a:pt x="965200" y="1390982"/>
                    </a:cubicBezTo>
                    <a:cubicBezTo>
                      <a:pt x="958529" y="1387647"/>
                      <a:pt x="950618" y="1380852"/>
                      <a:pt x="946150" y="1375107"/>
                    </a:cubicBezTo>
                    <a:cubicBezTo>
                      <a:pt x="941465" y="1369083"/>
                      <a:pt x="935863" y="1363297"/>
                      <a:pt x="933450" y="1356057"/>
                    </a:cubicBezTo>
                    <a:cubicBezTo>
                      <a:pt x="932392" y="1352882"/>
                      <a:pt x="931772" y="1349525"/>
                      <a:pt x="930275" y="1346532"/>
                    </a:cubicBezTo>
                    <a:cubicBezTo>
                      <a:pt x="927691" y="1341364"/>
                      <a:pt x="919261" y="1330183"/>
                      <a:pt x="914400" y="1327482"/>
                    </a:cubicBezTo>
                    <a:cubicBezTo>
                      <a:pt x="908549" y="1324231"/>
                      <a:pt x="901700" y="1323249"/>
                      <a:pt x="895350" y="1321132"/>
                    </a:cubicBezTo>
                    <a:lnTo>
                      <a:pt x="885825" y="1317957"/>
                    </a:lnTo>
                    <a:lnTo>
                      <a:pt x="876300" y="1314782"/>
                    </a:lnTo>
                    <a:cubicBezTo>
                      <a:pt x="854075" y="1315840"/>
                      <a:pt x="831804" y="1316183"/>
                      <a:pt x="809625" y="1317957"/>
                    </a:cubicBezTo>
                    <a:cubicBezTo>
                      <a:pt x="793791" y="1319224"/>
                      <a:pt x="800978" y="1321838"/>
                      <a:pt x="787400" y="1324307"/>
                    </a:cubicBezTo>
                    <a:cubicBezTo>
                      <a:pt x="779005" y="1325833"/>
                      <a:pt x="770433" y="1326185"/>
                      <a:pt x="762000" y="1327482"/>
                    </a:cubicBezTo>
                    <a:cubicBezTo>
                      <a:pt x="756666" y="1328303"/>
                      <a:pt x="751448" y="1329770"/>
                      <a:pt x="746125" y="1330657"/>
                    </a:cubicBezTo>
                    <a:cubicBezTo>
                      <a:pt x="724532" y="1334256"/>
                      <a:pt x="720974" y="1333796"/>
                      <a:pt x="698500" y="1337007"/>
                    </a:cubicBezTo>
                    <a:cubicBezTo>
                      <a:pt x="692127" y="1337917"/>
                      <a:pt x="685859" y="1339572"/>
                      <a:pt x="679450" y="1340182"/>
                    </a:cubicBezTo>
                    <a:cubicBezTo>
                      <a:pt x="663611" y="1341690"/>
                      <a:pt x="647700" y="1342299"/>
                      <a:pt x="631825" y="1343357"/>
                    </a:cubicBezTo>
                    <a:cubicBezTo>
                      <a:pt x="599017" y="1342299"/>
                      <a:pt x="566175" y="1342003"/>
                      <a:pt x="533400" y="1340182"/>
                    </a:cubicBezTo>
                    <a:cubicBezTo>
                      <a:pt x="528012" y="1339883"/>
                      <a:pt x="522848" y="1337894"/>
                      <a:pt x="517525" y="1337007"/>
                    </a:cubicBezTo>
                    <a:cubicBezTo>
                      <a:pt x="510143" y="1335777"/>
                      <a:pt x="502638" y="1335300"/>
                      <a:pt x="495300" y="1333832"/>
                    </a:cubicBezTo>
                    <a:cubicBezTo>
                      <a:pt x="486742" y="1332120"/>
                      <a:pt x="478508" y="1328917"/>
                      <a:pt x="469900" y="1327482"/>
                    </a:cubicBezTo>
                    <a:cubicBezTo>
                      <a:pt x="463550" y="1326424"/>
                      <a:pt x="457134" y="1325704"/>
                      <a:pt x="450850" y="1324307"/>
                    </a:cubicBezTo>
                    <a:cubicBezTo>
                      <a:pt x="447583" y="1323581"/>
                      <a:pt x="444592" y="1321858"/>
                      <a:pt x="441325" y="1321132"/>
                    </a:cubicBezTo>
                    <a:cubicBezTo>
                      <a:pt x="407798" y="1313682"/>
                      <a:pt x="434192" y="1321929"/>
                      <a:pt x="412750" y="1314782"/>
                    </a:cubicBezTo>
                    <a:cubicBezTo>
                      <a:pt x="374650" y="1315840"/>
                      <a:pt x="336355" y="1313967"/>
                      <a:pt x="298450" y="1317957"/>
                    </a:cubicBezTo>
                    <a:cubicBezTo>
                      <a:pt x="294655" y="1318356"/>
                      <a:pt x="294798" y="1324784"/>
                      <a:pt x="292100" y="1327482"/>
                    </a:cubicBezTo>
                    <a:cubicBezTo>
                      <a:pt x="289402" y="1330180"/>
                      <a:pt x="285988" y="1332125"/>
                      <a:pt x="282575" y="1333832"/>
                    </a:cubicBezTo>
                    <a:cubicBezTo>
                      <a:pt x="279582" y="1335329"/>
                      <a:pt x="276043" y="1335510"/>
                      <a:pt x="273050" y="1337007"/>
                    </a:cubicBezTo>
                    <a:cubicBezTo>
                      <a:pt x="269637" y="1338714"/>
                      <a:pt x="266938" y="1341650"/>
                      <a:pt x="263525" y="1343357"/>
                    </a:cubicBezTo>
                    <a:cubicBezTo>
                      <a:pt x="260532" y="1344854"/>
                      <a:pt x="257076" y="1345214"/>
                      <a:pt x="254000" y="1346532"/>
                    </a:cubicBezTo>
                    <a:cubicBezTo>
                      <a:pt x="215036" y="1363231"/>
                      <a:pt x="263661" y="1343289"/>
                      <a:pt x="231775" y="1359232"/>
                    </a:cubicBezTo>
                    <a:cubicBezTo>
                      <a:pt x="228782" y="1360729"/>
                      <a:pt x="225425" y="1361349"/>
                      <a:pt x="222250" y="1362407"/>
                    </a:cubicBezTo>
                    <a:cubicBezTo>
                      <a:pt x="204258" y="1361349"/>
                      <a:pt x="186208" y="1361025"/>
                      <a:pt x="168275" y="1359232"/>
                    </a:cubicBezTo>
                    <a:cubicBezTo>
                      <a:pt x="164945" y="1358899"/>
                      <a:pt x="161656" y="1357717"/>
                      <a:pt x="158750" y="1356057"/>
                    </a:cubicBezTo>
                    <a:cubicBezTo>
                      <a:pt x="154156" y="1353432"/>
                      <a:pt x="150385" y="1349567"/>
                      <a:pt x="146050" y="1346532"/>
                    </a:cubicBezTo>
                    <a:cubicBezTo>
                      <a:pt x="139798" y="1342155"/>
                      <a:pt x="127000" y="1333832"/>
                      <a:pt x="127000" y="1333832"/>
                    </a:cubicBezTo>
                    <a:cubicBezTo>
                      <a:pt x="112035" y="1311384"/>
                      <a:pt x="131579" y="1338411"/>
                      <a:pt x="107950" y="1314782"/>
                    </a:cubicBezTo>
                    <a:cubicBezTo>
                      <a:pt x="105252" y="1312084"/>
                      <a:pt x="103622" y="1308493"/>
                      <a:pt x="101600" y="1305257"/>
                    </a:cubicBezTo>
                    <a:cubicBezTo>
                      <a:pt x="98329" y="1300024"/>
                      <a:pt x="94703" y="1294966"/>
                      <a:pt x="92075" y="1289382"/>
                    </a:cubicBezTo>
                    <a:cubicBezTo>
                      <a:pt x="86217" y="1276933"/>
                      <a:pt x="79537" y="1264630"/>
                      <a:pt x="76200" y="1251282"/>
                    </a:cubicBezTo>
                    <a:lnTo>
                      <a:pt x="69850" y="1225882"/>
                    </a:lnTo>
                    <a:cubicBezTo>
                      <a:pt x="68792" y="1221649"/>
                      <a:pt x="68055" y="1217322"/>
                      <a:pt x="66675" y="1213182"/>
                    </a:cubicBezTo>
                    <a:cubicBezTo>
                      <a:pt x="63500" y="1203657"/>
                      <a:pt x="59119" y="1194452"/>
                      <a:pt x="57150" y="1184607"/>
                    </a:cubicBezTo>
                    <a:cubicBezTo>
                      <a:pt x="55033" y="1174024"/>
                      <a:pt x="54808" y="1162878"/>
                      <a:pt x="50800" y="1152857"/>
                    </a:cubicBezTo>
                    <a:cubicBezTo>
                      <a:pt x="40797" y="1127850"/>
                      <a:pt x="47129" y="1146473"/>
                      <a:pt x="41275" y="1121107"/>
                    </a:cubicBezTo>
                    <a:cubicBezTo>
                      <a:pt x="39313" y="1112603"/>
                      <a:pt x="37042" y="1104174"/>
                      <a:pt x="34925" y="1095707"/>
                    </a:cubicBezTo>
                    <a:cubicBezTo>
                      <a:pt x="33867" y="1091474"/>
                      <a:pt x="32291" y="1087337"/>
                      <a:pt x="31750" y="1083007"/>
                    </a:cubicBezTo>
                    <a:cubicBezTo>
                      <a:pt x="30692" y="1074540"/>
                      <a:pt x="29703" y="1066065"/>
                      <a:pt x="28575" y="1057607"/>
                    </a:cubicBezTo>
                    <a:cubicBezTo>
                      <a:pt x="26196" y="1039764"/>
                      <a:pt x="24045" y="1028180"/>
                      <a:pt x="22225" y="1009982"/>
                    </a:cubicBezTo>
                    <a:cubicBezTo>
                      <a:pt x="17718" y="964910"/>
                      <a:pt x="18975" y="961083"/>
                      <a:pt x="15875" y="908382"/>
                    </a:cubicBezTo>
                    <a:cubicBezTo>
                      <a:pt x="10939" y="824476"/>
                      <a:pt x="15419" y="894754"/>
                      <a:pt x="9525" y="841707"/>
                    </a:cubicBezTo>
                    <a:cubicBezTo>
                      <a:pt x="8234" y="830089"/>
                      <a:pt x="7716" y="818392"/>
                      <a:pt x="6350" y="806782"/>
                    </a:cubicBezTo>
                    <a:cubicBezTo>
                      <a:pt x="5598" y="800389"/>
                      <a:pt x="3927" y="794125"/>
                      <a:pt x="3175" y="787732"/>
                    </a:cubicBezTo>
                    <a:cubicBezTo>
                      <a:pt x="1809" y="776122"/>
                      <a:pt x="1058" y="764449"/>
                      <a:pt x="0" y="752807"/>
                    </a:cubicBezTo>
                    <a:cubicBezTo>
                      <a:pt x="2117" y="726349"/>
                      <a:pt x="2723" y="699726"/>
                      <a:pt x="6350" y="673432"/>
                    </a:cubicBezTo>
                    <a:cubicBezTo>
                      <a:pt x="6997" y="668743"/>
                      <a:pt x="10219" y="664763"/>
                      <a:pt x="12700" y="660732"/>
                    </a:cubicBezTo>
                    <a:cubicBezTo>
                      <a:pt x="18700" y="650983"/>
                      <a:pt x="25400" y="641682"/>
                      <a:pt x="31750" y="632157"/>
                    </a:cubicBezTo>
                    <a:cubicBezTo>
                      <a:pt x="33867" y="628982"/>
                      <a:pt x="36893" y="626252"/>
                      <a:pt x="38100" y="622632"/>
                    </a:cubicBezTo>
                    <a:cubicBezTo>
                      <a:pt x="45546" y="600294"/>
                      <a:pt x="35855" y="627870"/>
                      <a:pt x="47625" y="600407"/>
                    </a:cubicBezTo>
                    <a:cubicBezTo>
                      <a:pt x="48943" y="597331"/>
                      <a:pt x="49303" y="593875"/>
                      <a:pt x="50800" y="590882"/>
                    </a:cubicBezTo>
                    <a:cubicBezTo>
                      <a:pt x="52507" y="587469"/>
                      <a:pt x="55600" y="584844"/>
                      <a:pt x="57150" y="581357"/>
                    </a:cubicBezTo>
                    <a:cubicBezTo>
                      <a:pt x="69005" y="554684"/>
                      <a:pt x="57862" y="570409"/>
                      <a:pt x="69850" y="546432"/>
                    </a:cubicBezTo>
                    <a:cubicBezTo>
                      <a:pt x="71557" y="543019"/>
                      <a:pt x="74493" y="540320"/>
                      <a:pt x="76200" y="536907"/>
                    </a:cubicBezTo>
                    <a:cubicBezTo>
                      <a:pt x="78868" y="531572"/>
                      <a:pt x="81024" y="519768"/>
                      <a:pt x="82550" y="514682"/>
                    </a:cubicBezTo>
                    <a:cubicBezTo>
                      <a:pt x="94648" y="474356"/>
                      <a:pt x="85047" y="517395"/>
                      <a:pt x="101600" y="451182"/>
                    </a:cubicBezTo>
                    <a:cubicBezTo>
                      <a:pt x="103717" y="442715"/>
                      <a:pt x="105190" y="434061"/>
                      <a:pt x="107950" y="425782"/>
                    </a:cubicBezTo>
                    <a:cubicBezTo>
                      <a:pt x="109008" y="422607"/>
                      <a:pt x="110313" y="419504"/>
                      <a:pt x="111125" y="416257"/>
                    </a:cubicBezTo>
                    <a:cubicBezTo>
                      <a:pt x="116903" y="393145"/>
                      <a:pt x="111814" y="406808"/>
                      <a:pt x="117475" y="381332"/>
                    </a:cubicBezTo>
                    <a:cubicBezTo>
                      <a:pt x="118201" y="378065"/>
                      <a:pt x="118896" y="374657"/>
                      <a:pt x="120650" y="371807"/>
                    </a:cubicBezTo>
                    <a:cubicBezTo>
                      <a:pt x="127421" y="360805"/>
                      <a:pt x="136228" y="351135"/>
                      <a:pt x="142875" y="340057"/>
                    </a:cubicBezTo>
                    <a:cubicBezTo>
                      <a:pt x="146050" y="334765"/>
                      <a:pt x="148813" y="329204"/>
                      <a:pt x="152400" y="324182"/>
                    </a:cubicBezTo>
                    <a:cubicBezTo>
                      <a:pt x="159414" y="314363"/>
                      <a:pt x="168417" y="305954"/>
                      <a:pt x="174625" y="295607"/>
                    </a:cubicBezTo>
                    <a:cubicBezTo>
                      <a:pt x="180975" y="285024"/>
                      <a:pt x="187001" y="274239"/>
                      <a:pt x="193675" y="263857"/>
                    </a:cubicBezTo>
                    <a:cubicBezTo>
                      <a:pt x="196537" y="259406"/>
                      <a:pt x="200265" y="255560"/>
                      <a:pt x="203200" y="251157"/>
                    </a:cubicBezTo>
                    <a:cubicBezTo>
                      <a:pt x="206623" y="246022"/>
                      <a:pt x="209454" y="240515"/>
                      <a:pt x="212725" y="235282"/>
                    </a:cubicBezTo>
                    <a:cubicBezTo>
                      <a:pt x="214747" y="232046"/>
                      <a:pt x="217182" y="229070"/>
                      <a:pt x="219075" y="225757"/>
                    </a:cubicBezTo>
                    <a:cubicBezTo>
                      <a:pt x="221423" y="221648"/>
                      <a:pt x="222674" y="216908"/>
                      <a:pt x="225425" y="213057"/>
                    </a:cubicBezTo>
                    <a:cubicBezTo>
                      <a:pt x="228035" y="209403"/>
                      <a:pt x="232075" y="206981"/>
                      <a:pt x="234950" y="203532"/>
                    </a:cubicBezTo>
                    <a:cubicBezTo>
                      <a:pt x="237393" y="200601"/>
                      <a:pt x="239082" y="197112"/>
                      <a:pt x="241300" y="194007"/>
                    </a:cubicBezTo>
                    <a:cubicBezTo>
                      <a:pt x="246626" y="186551"/>
                      <a:pt x="252932" y="177551"/>
                      <a:pt x="260350" y="171782"/>
                    </a:cubicBezTo>
                    <a:cubicBezTo>
                      <a:pt x="296389" y="143752"/>
                      <a:pt x="265931" y="167404"/>
                      <a:pt x="288925" y="155907"/>
                    </a:cubicBezTo>
                    <a:cubicBezTo>
                      <a:pt x="292338" y="154200"/>
                      <a:pt x="295037" y="151264"/>
                      <a:pt x="298450" y="149557"/>
                    </a:cubicBezTo>
                    <a:cubicBezTo>
                      <a:pt x="301443" y="148060"/>
                      <a:pt x="304841" y="147557"/>
                      <a:pt x="307975" y="146382"/>
                    </a:cubicBezTo>
                    <a:cubicBezTo>
                      <a:pt x="313311" y="144381"/>
                      <a:pt x="318514" y="142033"/>
                      <a:pt x="323850" y="140032"/>
                    </a:cubicBezTo>
                    <a:cubicBezTo>
                      <a:pt x="326984" y="138857"/>
                      <a:pt x="330299" y="138175"/>
                      <a:pt x="333375" y="136857"/>
                    </a:cubicBezTo>
                    <a:cubicBezTo>
                      <a:pt x="360838" y="125087"/>
                      <a:pt x="333262" y="134778"/>
                      <a:pt x="355600" y="127332"/>
                    </a:cubicBezTo>
                    <a:cubicBezTo>
                      <a:pt x="361950" y="122040"/>
                      <a:pt x="368195" y="116621"/>
                      <a:pt x="374650" y="111457"/>
                    </a:cubicBezTo>
                    <a:cubicBezTo>
                      <a:pt x="384073" y="103919"/>
                      <a:pt x="394692" y="97765"/>
                      <a:pt x="403225" y="89232"/>
                    </a:cubicBezTo>
                    <a:cubicBezTo>
                      <a:pt x="407458" y="84999"/>
                      <a:pt x="411250" y="80272"/>
                      <a:pt x="415925" y="76532"/>
                    </a:cubicBezTo>
                    <a:cubicBezTo>
                      <a:pt x="421884" y="71764"/>
                      <a:pt x="428625" y="68065"/>
                      <a:pt x="434975" y="63832"/>
                    </a:cubicBezTo>
                    <a:cubicBezTo>
                      <a:pt x="438150" y="61715"/>
                      <a:pt x="441087" y="59189"/>
                      <a:pt x="444500" y="57482"/>
                    </a:cubicBezTo>
                    <a:cubicBezTo>
                      <a:pt x="448733" y="55365"/>
                      <a:pt x="453141" y="53567"/>
                      <a:pt x="457200" y="51132"/>
                    </a:cubicBezTo>
                    <a:cubicBezTo>
                      <a:pt x="463744" y="47205"/>
                      <a:pt x="468695" y="39511"/>
                      <a:pt x="476250" y="38432"/>
                    </a:cubicBezTo>
                    <a:lnTo>
                      <a:pt x="498475" y="35257"/>
                    </a:lnTo>
                    <a:cubicBezTo>
                      <a:pt x="507985" y="34068"/>
                      <a:pt x="517563" y="33437"/>
                      <a:pt x="527050" y="32082"/>
                    </a:cubicBezTo>
                    <a:cubicBezTo>
                      <a:pt x="532392" y="31319"/>
                      <a:pt x="537690" y="30216"/>
                      <a:pt x="542925" y="28907"/>
                    </a:cubicBezTo>
                    <a:cubicBezTo>
                      <a:pt x="546172" y="28095"/>
                      <a:pt x="549168" y="26388"/>
                      <a:pt x="552450" y="25732"/>
                    </a:cubicBezTo>
                    <a:cubicBezTo>
                      <a:pt x="559788" y="24264"/>
                      <a:pt x="567293" y="23787"/>
                      <a:pt x="574675" y="22557"/>
                    </a:cubicBezTo>
                    <a:cubicBezTo>
                      <a:pt x="579998" y="21670"/>
                      <a:pt x="585344" y="20802"/>
                      <a:pt x="590550" y="19382"/>
                    </a:cubicBezTo>
                    <a:lnTo>
                      <a:pt x="619125" y="9857"/>
                    </a:lnTo>
                    <a:lnTo>
                      <a:pt x="628650" y="6682"/>
                    </a:lnTo>
                    <a:cubicBezTo>
                      <a:pt x="639179" y="3172"/>
                      <a:pt x="633942" y="-1255"/>
                      <a:pt x="641350" y="332"/>
                    </a:cubicBezTo>
                    <a:close/>
                  </a:path>
                </a:pathLst>
              </a:custGeom>
              <a:solidFill>
                <a:schemeClr val="bg1">
                  <a:lumMod val="50000"/>
                </a:schemeClr>
              </a:solidFill>
              <a:ln w="254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9" name="Freeform 11">
                <a:extLst>
                  <a:ext uri="{FF2B5EF4-FFF2-40B4-BE49-F238E27FC236}">
                    <a16:creationId xmlns:a16="http://schemas.microsoft.com/office/drawing/2014/main" id="{9F9D8FA6-7DB9-4D43-A212-E6269F6B4F2E}"/>
                  </a:ext>
                </a:extLst>
              </p:cNvPr>
              <p:cNvSpPr/>
              <p:nvPr/>
            </p:nvSpPr>
            <p:spPr>
              <a:xfrm>
                <a:off x="8222513" y="2242846"/>
                <a:ext cx="746873" cy="728003"/>
              </a:xfrm>
              <a:custGeom>
                <a:avLst/>
                <a:gdLst>
                  <a:gd name="connsiteX0" fmla="*/ 1003300 w 1330325"/>
                  <a:gd name="connsiteY0" fmla="*/ 19050 h 1622425"/>
                  <a:gd name="connsiteX1" fmla="*/ 1025525 w 1330325"/>
                  <a:gd name="connsiteY1" fmla="*/ 28575 h 1622425"/>
                  <a:gd name="connsiteX2" fmla="*/ 1031875 w 1330325"/>
                  <a:gd name="connsiteY2" fmla="*/ 38100 h 1622425"/>
                  <a:gd name="connsiteX3" fmla="*/ 1060450 w 1330325"/>
                  <a:gd name="connsiteY3" fmla="*/ 63500 h 1622425"/>
                  <a:gd name="connsiteX4" fmla="*/ 1082675 w 1330325"/>
                  <a:gd name="connsiteY4" fmla="*/ 88900 h 1622425"/>
                  <a:gd name="connsiteX5" fmla="*/ 1085850 w 1330325"/>
                  <a:gd name="connsiteY5" fmla="*/ 98425 h 1622425"/>
                  <a:gd name="connsiteX6" fmla="*/ 1095375 w 1330325"/>
                  <a:gd name="connsiteY6" fmla="*/ 104775 h 1622425"/>
                  <a:gd name="connsiteX7" fmla="*/ 1104900 w 1330325"/>
                  <a:gd name="connsiteY7" fmla="*/ 114300 h 1622425"/>
                  <a:gd name="connsiteX8" fmla="*/ 1111250 w 1330325"/>
                  <a:gd name="connsiteY8" fmla="*/ 123825 h 1622425"/>
                  <a:gd name="connsiteX9" fmla="*/ 1130300 w 1330325"/>
                  <a:gd name="connsiteY9" fmla="*/ 136525 h 1622425"/>
                  <a:gd name="connsiteX10" fmla="*/ 1139825 w 1330325"/>
                  <a:gd name="connsiteY10" fmla="*/ 142875 h 1622425"/>
                  <a:gd name="connsiteX11" fmla="*/ 1165225 w 1330325"/>
                  <a:gd name="connsiteY11" fmla="*/ 120650 h 1622425"/>
                  <a:gd name="connsiteX12" fmla="*/ 1174750 w 1330325"/>
                  <a:gd name="connsiteY12" fmla="*/ 114300 h 1622425"/>
                  <a:gd name="connsiteX13" fmla="*/ 1184275 w 1330325"/>
                  <a:gd name="connsiteY13" fmla="*/ 107950 h 1622425"/>
                  <a:gd name="connsiteX14" fmla="*/ 1190625 w 1330325"/>
                  <a:gd name="connsiteY14" fmla="*/ 76200 h 1622425"/>
                  <a:gd name="connsiteX15" fmla="*/ 1203325 w 1330325"/>
                  <a:gd name="connsiteY15" fmla="*/ 57150 h 1622425"/>
                  <a:gd name="connsiteX16" fmla="*/ 1212850 w 1330325"/>
                  <a:gd name="connsiteY16" fmla="*/ 53975 h 1622425"/>
                  <a:gd name="connsiteX17" fmla="*/ 1219200 w 1330325"/>
                  <a:gd name="connsiteY17" fmla="*/ 44450 h 1622425"/>
                  <a:gd name="connsiteX18" fmla="*/ 1228725 w 1330325"/>
                  <a:gd name="connsiteY18" fmla="*/ 47625 h 1622425"/>
                  <a:gd name="connsiteX19" fmla="*/ 1231900 w 1330325"/>
                  <a:gd name="connsiteY19" fmla="*/ 101600 h 1622425"/>
                  <a:gd name="connsiteX20" fmla="*/ 1235075 w 1330325"/>
                  <a:gd name="connsiteY20" fmla="*/ 127000 h 1622425"/>
                  <a:gd name="connsiteX21" fmla="*/ 1244600 w 1330325"/>
                  <a:gd name="connsiteY21" fmla="*/ 165100 h 1622425"/>
                  <a:gd name="connsiteX22" fmla="*/ 1257300 w 1330325"/>
                  <a:gd name="connsiteY22" fmla="*/ 184150 h 1622425"/>
                  <a:gd name="connsiteX23" fmla="*/ 1263650 w 1330325"/>
                  <a:gd name="connsiteY23" fmla="*/ 193675 h 1622425"/>
                  <a:gd name="connsiteX24" fmla="*/ 1266825 w 1330325"/>
                  <a:gd name="connsiteY24" fmla="*/ 203200 h 1622425"/>
                  <a:gd name="connsiteX25" fmla="*/ 1273175 w 1330325"/>
                  <a:gd name="connsiteY25" fmla="*/ 212725 h 1622425"/>
                  <a:gd name="connsiteX26" fmla="*/ 1276350 w 1330325"/>
                  <a:gd name="connsiteY26" fmla="*/ 222250 h 1622425"/>
                  <a:gd name="connsiteX27" fmla="*/ 1282700 w 1330325"/>
                  <a:gd name="connsiteY27" fmla="*/ 231775 h 1622425"/>
                  <a:gd name="connsiteX28" fmla="*/ 1295400 w 1330325"/>
                  <a:gd name="connsiteY28" fmla="*/ 260350 h 1622425"/>
                  <a:gd name="connsiteX29" fmla="*/ 1298575 w 1330325"/>
                  <a:gd name="connsiteY29" fmla="*/ 288925 h 1622425"/>
                  <a:gd name="connsiteX30" fmla="*/ 1301750 w 1330325"/>
                  <a:gd name="connsiteY30" fmla="*/ 298450 h 1622425"/>
                  <a:gd name="connsiteX31" fmla="*/ 1311275 w 1330325"/>
                  <a:gd name="connsiteY31" fmla="*/ 307975 h 1622425"/>
                  <a:gd name="connsiteX32" fmla="*/ 1320800 w 1330325"/>
                  <a:gd name="connsiteY32" fmla="*/ 330200 h 1622425"/>
                  <a:gd name="connsiteX33" fmla="*/ 1330325 w 1330325"/>
                  <a:gd name="connsiteY33" fmla="*/ 349250 h 1622425"/>
                  <a:gd name="connsiteX34" fmla="*/ 1323975 w 1330325"/>
                  <a:gd name="connsiteY34" fmla="*/ 381000 h 1622425"/>
                  <a:gd name="connsiteX35" fmla="*/ 1317625 w 1330325"/>
                  <a:gd name="connsiteY35" fmla="*/ 441325 h 1622425"/>
                  <a:gd name="connsiteX36" fmla="*/ 1311275 w 1330325"/>
                  <a:gd name="connsiteY36" fmla="*/ 504825 h 1622425"/>
                  <a:gd name="connsiteX37" fmla="*/ 1308100 w 1330325"/>
                  <a:gd name="connsiteY37" fmla="*/ 514350 h 1622425"/>
                  <a:gd name="connsiteX38" fmla="*/ 1298575 w 1330325"/>
                  <a:gd name="connsiteY38" fmla="*/ 520700 h 1622425"/>
                  <a:gd name="connsiteX39" fmla="*/ 1285875 w 1330325"/>
                  <a:gd name="connsiteY39" fmla="*/ 539750 h 1622425"/>
                  <a:gd name="connsiteX40" fmla="*/ 1282700 w 1330325"/>
                  <a:gd name="connsiteY40" fmla="*/ 549275 h 1622425"/>
                  <a:gd name="connsiteX41" fmla="*/ 1270000 w 1330325"/>
                  <a:gd name="connsiteY41" fmla="*/ 568325 h 1622425"/>
                  <a:gd name="connsiteX42" fmla="*/ 1263650 w 1330325"/>
                  <a:gd name="connsiteY42" fmla="*/ 587375 h 1622425"/>
                  <a:gd name="connsiteX43" fmla="*/ 1257300 w 1330325"/>
                  <a:gd name="connsiteY43" fmla="*/ 596900 h 1622425"/>
                  <a:gd name="connsiteX44" fmla="*/ 1241425 w 1330325"/>
                  <a:gd name="connsiteY44" fmla="*/ 619125 h 1622425"/>
                  <a:gd name="connsiteX45" fmla="*/ 1235075 w 1330325"/>
                  <a:gd name="connsiteY45" fmla="*/ 631825 h 1622425"/>
                  <a:gd name="connsiteX46" fmla="*/ 1228725 w 1330325"/>
                  <a:gd name="connsiteY46" fmla="*/ 641350 h 1622425"/>
                  <a:gd name="connsiteX47" fmla="*/ 1212850 w 1330325"/>
                  <a:gd name="connsiteY47" fmla="*/ 669925 h 1622425"/>
                  <a:gd name="connsiteX48" fmla="*/ 1203325 w 1330325"/>
                  <a:gd name="connsiteY48" fmla="*/ 679450 h 1622425"/>
                  <a:gd name="connsiteX49" fmla="*/ 1190625 w 1330325"/>
                  <a:gd name="connsiteY49" fmla="*/ 698500 h 1622425"/>
                  <a:gd name="connsiteX50" fmla="*/ 1184275 w 1330325"/>
                  <a:gd name="connsiteY50" fmla="*/ 708025 h 1622425"/>
                  <a:gd name="connsiteX51" fmla="*/ 1174750 w 1330325"/>
                  <a:gd name="connsiteY51" fmla="*/ 714375 h 1622425"/>
                  <a:gd name="connsiteX52" fmla="*/ 1158875 w 1330325"/>
                  <a:gd name="connsiteY52" fmla="*/ 742950 h 1622425"/>
                  <a:gd name="connsiteX53" fmla="*/ 1152525 w 1330325"/>
                  <a:gd name="connsiteY53" fmla="*/ 752475 h 1622425"/>
                  <a:gd name="connsiteX54" fmla="*/ 1149350 w 1330325"/>
                  <a:gd name="connsiteY54" fmla="*/ 762000 h 1622425"/>
                  <a:gd name="connsiteX55" fmla="*/ 1139825 w 1330325"/>
                  <a:gd name="connsiteY55" fmla="*/ 768350 h 1622425"/>
                  <a:gd name="connsiteX56" fmla="*/ 1120775 w 1330325"/>
                  <a:gd name="connsiteY56" fmla="*/ 787400 h 1622425"/>
                  <a:gd name="connsiteX57" fmla="*/ 1111250 w 1330325"/>
                  <a:gd name="connsiteY57" fmla="*/ 793750 h 1622425"/>
                  <a:gd name="connsiteX58" fmla="*/ 1092200 w 1330325"/>
                  <a:gd name="connsiteY58" fmla="*/ 809625 h 1622425"/>
                  <a:gd name="connsiteX59" fmla="*/ 1079500 w 1330325"/>
                  <a:gd name="connsiteY59" fmla="*/ 838200 h 1622425"/>
                  <a:gd name="connsiteX60" fmla="*/ 1076325 w 1330325"/>
                  <a:gd name="connsiteY60" fmla="*/ 847725 h 1622425"/>
                  <a:gd name="connsiteX61" fmla="*/ 1066800 w 1330325"/>
                  <a:gd name="connsiteY61" fmla="*/ 854075 h 1622425"/>
                  <a:gd name="connsiteX62" fmla="*/ 1057275 w 1330325"/>
                  <a:gd name="connsiteY62" fmla="*/ 863600 h 1622425"/>
                  <a:gd name="connsiteX63" fmla="*/ 1038225 w 1330325"/>
                  <a:gd name="connsiteY63" fmla="*/ 876300 h 1622425"/>
                  <a:gd name="connsiteX64" fmla="*/ 1028700 w 1330325"/>
                  <a:gd name="connsiteY64" fmla="*/ 885825 h 1622425"/>
                  <a:gd name="connsiteX65" fmla="*/ 1000125 w 1330325"/>
                  <a:gd name="connsiteY65" fmla="*/ 908050 h 1622425"/>
                  <a:gd name="connsiteX66" fmla="*/ 987425 w 1330325"/>
                  <a:gd name="connsiteY66" fmla="*/ 927100 h 1622425"/>
                  <a:gd name="connsiteX67" fmla="*/ 974725 w 1330325"/>
                  <a:gd name="connsiteY67" fmla="*/ 955675 h 1622425"/>
                  <a:gd name="connsiteX68" fmla="*/ 977900 w 1330325"/>
                  <a:gd name="connsiteY68" fmla="*/ 977900 h 1622425"/>
                  <a:gd name="connsiteX69" fmla="*/ 984250 w 1330325"/>
                  <a:gd name="connsiteY69" fmla="*/ 987425 h 1622425"/>
                  <a:gd name="connsiteX70" fmla="*/ 987425 w 1330325"/>
                  <a:gd name="connsiteY70" fmla="*/ 996950 h 1622425"/>
                  <a:gd name="connsiteX71" fmla="*/ 984250 w 1330325"/>
                  <a:gd name="connsiteY71" fmla="*/ 1006475 h 1622425"/>
                  <a:gd name="connsiteX72" fmla="*/ 974725 w 1330325"/>
                  <a:gd name="connsiteY72" fmla="*/ 1009650 h 1622425"/>
                  <a:gd name="connsiteX73" fmla="*/ 968375 w 1330325"/>
                  <a:gd name="connsiteY73" fmla="*/ 1028700 h 1622425"/>
                  <a:gd name="connsiteX74" fmla="*/ 974725 w 1330325"/>
                  <a:gd name="connsiteY74" fmla="*/ 1057275 h 1622425"/>
                  <a:gd name="connsiteX75" fmla="*/ 977900 w 1330325"/>
                  <a:gd name="connsiteY75" fmla="*/ 1066800 h 1622425"/>
                  <a:gd name="connsiteX76" fmla="*/ 984250 w 1330325"/>
                  <a:gd name="connsiteY76" fmla="*/ 1076325 h 1622425"/>
                  <a:gd name="connsiteX77" fmla="*/ 990600 w 1330325"/>
                  <a:gd name="connsiteY77" fmla="*/ 1095375 h 1622425"/>
                  <a:gd name="connsiteX78" fmla="*/ 1000125 w 1330325"/>
                  <a:gd name="connsiteY78" fmla="*/ 1114425 h 1622425"/>
                  <a:gd name="connsiteX79" fmla="*/ 1009650 w 1330325"/>
                  <a:gd name="connsiteY79" fmla="*/ 1120775 h 1622425"/>
                  <a:gd name="connsiteX80" fmla="*/ 993775 w 1330325"/>
                  <a:gd name="connsiteY80" fmla="*/ 1158875 h 1622425"/>
                  <a:gd name="connsiteX81" fmla="*/ 987425 w 1330325"/>
                  <a:gd name="connsiteY81" fmla="*/ 1168400 h 1622425"/>
                  <a:gd name="connsiteX82" fmla="*/ 974725 w 1330325"/>
                  <a:gd name="connsiteY82" fmla="*/ 1187450 h 1622425"/>
                  <a:gd name="connsiteX83" fmla="*/ 968375 w 1330325"/>
                  <a:gd name="connsiteY83" fmla="*/ 1206500 h 1622425"/>
                  <a:gd name="connsiteX84" fmla="*/ 936625 w 1330325"/>
                  <a:gd name="connsiteY84" fmla="*/ 1254125 h 1622425"/>
                  <a:gd name="connsiteX85" fmla="*/ 923925 w 1330325"/>
                  <a:gd name="connsiteY85" fmla="*/ 1273175 h 1622425"/>
                  <a:gd name="connsiteX86" fmla="*/ 908050 w 1330325"/>
                  <a:gd name="connsiteY86" fmla="*/ 1289050 h 1622425"/>
                  <a:gd name="connsiteX87" fmla="*/ 885825 w 1330325"/>
                  <a:gd name="connsiteY87" fmla="*/ 1295400 h 1622425"/>
                  <a:gd name="connsiteX88" fmla="*/ 841375 w 1330325"/>
                  <a:gd name="connsiteY88" fmla="*/ 1308100 h 1622425"/>
                  <a:gd name="connsiteX89" fmla="*/ 790575 w 1330325"/>
                  <a:gd name="connsiteY89" fmla="*/ 1311275 h 1622425"/>
                  <a:gd name="connsiteX90" fmla="*/ 758825 w 1330325"/>
                  <a:gd name="connsiteY90" fmla="*/ 1317625 h 1622425"/>
                  <a:gd name="connsiteX91" fmla="*/ 749300 w 1330325"/>
                  <a:gd name="connsiteY91" fmla="*/ 1323975 h 1622425"/>
                  <a:gd name="connsiteX92" fmla="*/ 720725 w 1330325"/>
                  <a:gd name="connsiteY92" fmla="*/ 1336675 h 1622425"/>
                  <a:gd name="connsiteX93" fmla="*/ 714375 w 1330325"/>
                  <a:gd name="connsiteY93" fmla="*/ 1346200 h 1622425"/>
                  <a:gd name="connsiteX94" fmla="*/ 723900 w 1330325"/>
                  <a:gd name="connsiteY94" fmla="*/ 1352550 h 1622425"/>
                  <a:gd name="connsiteX95" fmla="*/ 733425 w 1330325"/>
                  <a:gd name="connsiteY95" fmla="*/ 1362075 h 1622425"/>
                  <a:gd name="connsiteX96" fmla="*/ 714375 w 1330325"/>
                  <a:gd name="connsiteY96" fmla="*/ 1371600 h 1622425"/>
                  <a:gd name="connsiteX97" fmla="*/ 704850 w 1330325"/>
                  <a:gd name="connsiteY97" fmla="*/ 1377950 h 1622425"/>
                  <a:gd name="connsiteX98" fmla="*/ 685800 w 1330325"/>
                  <a:gd name="connsiteY98" fmla="*/ 1387475 h 1622425"/>
                  <a:gd name="connsiteX99" fmla="*/ 692150 w 1330325"/>
                  <a:gd name="connsiteY99" fmla="*/ 1412875 h 1622425"/>
                  <a:gd name="connsiteX100" fmla="*/ 698500 w 1330325"/>
                  <a:gd name="connsiteY100" fmla="*/ 1422400 h 1622425"/>
                  <a:gd name="connsiteX101" fmla="*/ 701675 w 1330325"/>
                  <a:gd name="connsiteY101" fmla="*/ 1431925 h 1622425"/>
                  <a:gd name="connsiteX102" fmla="*/ 714375 w 1330325"/>
                  <a:gd name="connsiteY102" fmla="*/ 1450975 h 1622425"/>
                  <a:gd name="connsiteX103" fmla="*/ 720725 w 1330325"/>
                  <a:gd name="connsiteY103" fmla="*/ 1470025 h 1622425"/>
                  <a:gd name="connsiteX104" fmla="*/ 727075 w 1330325"/>
                  <a:gd name="connsiteY104" fmla="*/ 1479550 h 1622425"/>
                  <a:gd name="connsiteX105" fmla="*/ 733425 w 1330325"/>
                  <a:gd name="connsiteY105" fmla="*/ 1498600 h 1622425"/>
                  <a:gd name="connsiteX106" fmla="*/ 746125 w 1330325"/>
                  <a:gd name="connsiteY106" fmla="*/ 1517650 h 1622425"/>
                  <a:gd name="connsiteX107" fmla="*/ 752475 w 1330325"/>
                  <a:gd name="connsiteY107" fmla="*/ 1527175 h 1622425"/>
                  <a:gd name="connsiteX108" fmla="*/ 781050 w 1330325"/>
                  <a:gd name="connsiteY108" fmla="*/ 1543050 h 1622425"/>
                  <a:gd name="connsiteX109" fmla="*/ 784225 w 1330325"/>
                  <a:gd name="connsiteY109" fmla="*/ 1552575 h 1622425"/>
                  <a:gd name="connsiteX110" fmla="*/ 774700 w 1330325"/>
                  <a:gd name="connsiteY110" fmla="*/ 1593850 h 1622425"/>
                  <a:gd name="connsiteX111" fmla="*/ 768350 w 1330325"/>
                  <a:gd name="connsiteY111" fmla="*/ 1619250 h 1622425"/>
                  <a:gd name="connsiteX112" fmla="*/ 758825 w 1330325"/>
                  <a:gd name="connsiteY112" fmla="*/ 1622425 h 1622425"/>
                  <a:gd name="connsiteX113" fmla="*/ 749300 w 1330325"/>
                  <a:gd name="connsiteY113" fmla="*/ 1616075 h 1622425"/>
                  <a:gd name="connsiteX114" fmla="*/ 730250 w 1330325"/>
                  <a:gd name="connsiteY114" fmla="*/ 1609725 h 1622425"/>
                  <a:gd name="connsiteX115" fmla="*/ 720725 w 1330325"/>
                  <a:gd name="connsiteY115" fmla="*/ 1606550 h 1622425"/>
                  <a:gd name="connsiteX116" fmla="*/ 704850 w 1330325"/>
                  <a:gd name="connsiteY116" fmla="*/ 1603375 h 1622425"/>
                  <a:gd name="connsiteX117" fmla="*/ 685800 w 1330325"/>
                  <a:gd name="connsiteY117" fmla="*/ 1597025 h 1622425"/>
                  <a:gd name="connsiteX118" fmla="*/ 676275 w 1330325"/>
                  <a:gd name="connsiteY118" fmla="*/ 1590675 h 1622425"/>
                  <a:gd name="connsiteX119" fmla="*/ 650875 w 1330325"/>
                  <a:gd name="connsiteY119" fmla="*/ 1584325 h 1622425"/>
                  <a:gd name="connsiteX120" fmla="*/ 641350 w 1330325"/>
                  <a:gd name="connsiteY120" fmla="*/ 1581150 h 1622425"/>
                  <a:gd name="connsiteX121" fmla="*/ 619125 w 1330325"/>
                  <a:gd name="connsiteY121" fmla="*/ 1574800 h 1622425"/>
                  <a:gd name="connsiteX122" fmla="*/ 600075 w 1330325"/>
                  <a:gd name="connsiteY122" fmla="*/ 1555750 h 1622425"/>
                  <a:gd name="connsiteX123" fmla="*/ 590550 w 1330325"/>
                  <a:gd name="connsiteY123" fmla="*/ 1549400 h 1622425"/>
                  <a:gd name="connsiteX124" fmla="*/ 581025 w 1330325"/>
                  <a:gd name="connsiteY124" fmla="*/ 1539875 h 1622425"/>
                  <a:gd name="connsiteX125" fmla="*/ 552450 w 1330325"/>
                  <a:gd name="connsiteY125" fmla="*/ 1524000 h 1622425"/>
                  <a:gd name="connsiteX126" fmla="*/ 530225 w 1330325"/>
                  <a:gd name="connsiteY126" fmla="*/ 1495425 h 1622425"/>
                  <a:gd name="connsiteX127" fmla="*/ 523875 w 1330325"/>
                  <a:gd name="connsiteY127" fmla="*/ 1485900 h 1622425"/>
                  <a:gd name="connsiteX128" fmla="*/ 504825 w 1330325"/>
                  <a:gd name="connsiteY128" fmla="*/ 1470025 h 1622425"/>
                  <a:gd name="connsiteX129" fmla="*/ 495300 w 1330325"/>
                  <a:gd name="connsiteY129" fmla="*/ 1463675 h 1622425"/>
                  <a:gd name="connsiteX130" fmla="*/ 488950 w 1330325"/>
                  <a:gd name="connsiteY130" fmla="*/ 1454150 h 1622425"/>
                  <a:gd name="connsiteX131" fmla="*/ 438150 w 1330325"/>
                  <a:gd name="connsiteY131" fmla="*/ 1441450 h 1622425"/>
                  <a:gd name="connsiteX132" fmla="*/ 390525 w 1330325"/>
                  <a:gd name="connsiteY132" fmla="*/ 1425575 h 1622425"/>
                  <a:gd name="connsiteX133" fmla="*/ 371475 w 1330325"/>
                  <a:gd name="connsiteY133" fmla="*/ 1416050 h 1622425"/>
                  <a:gd name="connsiteX134" fmla="*/ 361950 w 1330325"/>
                  <a:gd name="connsiteY134" fmla="*/ 1412875 h 1622425"/>
                  <a:gd name="connsiteX135" fmla="*/ 352425 w 1330325"/>
                  <a:gd name="connsiteY135" fmla="*/ 1406525 h 1622425"/>
                  <a:gd name="connsiteX136" fmla="*/ 342900 w 1330325"/>
                  <a:gd name="connsiteY136" fmla="*/ 1403350 h 1622425"/>
                  <a:gd name="connsiteX137" fmla="*/ 333375 w 1330325"/>
                  <a:gd name="connsiteY137" fmla="*/ 1397000 h 1622425"/>
                  <a:gd name="connsiteX138" fmla="*/ 314325 w 1330325"/>
                  <a:gd name="connsiteY138" fmla="*/ 1390650 h 1622425"/>
                  <a:gd name="connsiteX139" fmla="*/ 301625 w 1330325"/>
                  <a:gd name="connsiteY139" fmla="*/ 1384300 h 1622425"/>
                  <a:gd name="connsiteX140" fmla="*/ 279400 w 1330325"/>
                  <a:gd name="connsiteY140" fmla="*/ 1371600 h 1622425"/>
                  <a:gd name="connsiteX141" fmla="*/ 269875 w 1330325"/>
                  <a:gd name="connsiteY141" fmla="*/ 1368425 h 1622425"/>
                  <a:gd name="connsiteX142" fmla="*/ 250825 w 1330325"/>
                  <a:gd name="connsiteY142" fmla="*/ 1355725 h 1622425"/>
                  <a:gd name="connsiteX143" fmla="*/ 228600 w 1330325"/>
                  <a:gd name="connsiteY143" fmla="*/ 1343025 h 1622425"/>
                  <a:gd name="connsiteX144" fmla="*/ 219075 w 1330325"/>
                  <a:gd name="connsiteY144" fmla="*/ 1333500 h 1622425"/>
                  <a:gd name="connsiteX145" fmla="*/ 209550 w 1330325"/>
                  <a:gd name="connsiteY145" fmla="*/ 1330325 h 1622425"/>
                  <a:gd name="connsiteX146" fmla="*/ 190500 w 1330325"/>
                  <a:gd name="connsiteY146" fmla="*/ 1317625 h 1622425"/>
                  <a:gd name="connsiteX147" fmla="*/ 180975 w 1330325"/>
                  <a:gd name="connsiteY147" fmla="*/ 1314450 h 1622425"/>
                  <a:gd name="connsiteX148" fmla="*/ 161925 w 1330325"/>
                  <a:gd name="connsiteY148" fmla="*/ 1301750 h 1622425"/>
                  <a:gd name="connsiteX149" fmla="*/ 133350 w 1330325"/>
                  <a:gd name="connsiteY149" fmla="*/ 1285875 h 1622425"/>
                  <a:gd name="connsiteX150" fmla="*/ 123825 w 1330325"/>
                  <a:gd name="connsiteY150" fmla="*/ 1276350 h 1622425"/>
                  <a:gd name="connsiteX151" fmla="*/ 104775 w 1330325"/>
                  <a:gd name="connsiteY151" fmla="*/ 1263650 h 1622425"/>
                  <a:gd name="connsiteX152" fmla="*/ 95250 w 1330325"/>
                  <a:gd name="connsiteY152" fmla="*/ 1254125 h 1622425"/>
                  <a:gd name="connsiteX153" fmla="*/ 76200 w 1330325"/>
                  <a:gd name="connsiteY153" fmla="*/ 1241425 h 1622425"/>
                  <a:gd name="connsiteX154" fmla="*/ 53975 w 1330325"/>
                  <a:gd name="connsiteY154" fmla="*/ 1222375 h 1622425"/>
                  <a:gd name="connsiteX155" fmla="*/ 44450 w 1330325"/>
                  <a:gd name="connsiteY155" fmla="*/ 1212850 h 1622425"/>
                  <a:gd name="connsiteX156" fmla="*/ 25400 w 1330325"/>
                  <a:gd name="connsiteY156" fmla="*/ 1200150 h 1622425"/>
                  <a:gd name="connsiteX157" fmla="*/ 12700 w 1330325"/>
                  <a:gd name="connsiteY157" fmla="*/ 1181100 h 1622425"/>
                  <a:gd name="connsiteX158" fmla="*/ 0 w 1330325"/>
                  <a:gd name="connsiteY158" fmla="*/ 1152525 h 1622425"/>
                  <a:gd name="connsiteX159" fmla="*/ 3175 w 1330325"/>
                  <a:gd name="connsiteY159" fmla="*/ 1041400 h 1622425"/>
                  <a:gd name="connsiteX160" fmla="*/ 9525 w 1330325"/>
                  <a:gd name="connsiteY160" fmla="*/ 996950 h 1622425"/>
                  <a:gd name="connsiteX161" fmla="*/ 15875 w 1330325"/>
                  <a:gd name="connsiteY161" fmla="*/ 895350 h 1622425"/>
                  <a:gd name="connsiteX162" fmla="*/ 12700 w 1330325"/>
                  <a:gd name="connsiteY162" fmla="*/ 708025 h 1622425"/>
                  <a:gd name="connsiteX163" fmla="*/ 19050 w 1330325"/>
                  <a:gd name="connsiteY163" fmla="*/ 581025 h 1622425"/>
                  <a:gd name="connsiteX164" fmla="*/ 22225 w 1330325"/>
                  <a:gd name="connsiteY164" fmla="*/ 558800 h 1622425"/>
                  <a:gd name="connsiteX165" fmla="*/ 25400 w 1330325"/>
                  <a:gd name="connsiteY165" fmla="*/ 549275 h 1622425"/>
                  <a:gd name="connsiteX166" fmla="*/ 28575 w 1330325"/>
                  <a:gd name="connsiteY166" fmla="*/ 536575 h 1622425"/>
                  <a:gd name="connsiteX167" fmla="*/ 31750 w 1330325"/>
                  <a:gd name="connsiteY167" fmla="*/ 527050 h 1622425"/>
                  <a:gd name="connsiteX168" fmla="*/ 34925 w 1330325"/>
                  <a:gd name="connsiteY168" fmla="*/ 514350 h 1622425"/>
                  <a:gd name="connsiteX169" fmla="*/ 41275 w 1330325"/>
                  <a:gd name="connsiteY169" fmla="*/ 498475 h 1622425"/>
                  <a:gd name="connsiteX170" fmla="*/ 44450 w 1330325"/>
                  <a:gd name="connsiteY170" fmla="*/ 482600 h 1622425"/>
                  <a:gd name="connsiteX171" fmla="*/ 47625 w 1330325"/>
                  <a:gd name="connsiteY171" fmla="*/ 469900 h 1622425"/>
                  <a:gd name="connsiteX172" fmla="*/ 50800 w 1330325"/>
                  <a:gd name="connsiteY172" fmla="*/ 450850 h 1622425"/>
                  <a:gd name="connsiteX173" fmla="*/ 60325 w 1330325"/>
                  <a:gd name="connsiteY173" fmla="*/ 425450 h 1622425"/>
                  <a:gd name="connsiteX174" fmla="*/ 63500 w 1330325"/>
                  <a:gd name="connsiteY174" fmla="*/ 409575 h 1622425"/>
                  <a:gd name="connsiteX175" fmla="*/ 69850 w 1330325"/>
                  <a:gd name="connsiteY175" fmla="*/ 390525 h 1622425"/>
                  <a:gd name="connsiteX176" fmla="*/ 104775 w 1330325"/>
                  <a:gd name="connsiteY176" fmla="*/ 377825 h 1622425"/>
                  <a:gd name="connsiteX177" fmla="*/ 120650 w 1330325"/>
                  <a:gd name="connsiteY177" fmla="*/ 368300 h 1622425"/>
                  <a:gd name="connsiteX178" fmla="*/ 190500 w 1330325"/>
                  <a:gd name="connsiteY178" fmla="*/ 317500 h 1622425"/>
                  <a:gd name="connsiteX179" fmla="*/ 215900 w 1330325"/>
                  <a:gd name="connsiteY179" fmla="*/ 298450 h 1622425"/>
                  <a:gd name="connsiteX180" fmla="*/ 238125 w 1330325"/>
                  <a:gd name="connsiteY180" fmla="*/ 279400 h 1622425"/>
                  <a:gd name="connsiteX181" fmla="*/ 288925 w 1330325"/>
                  <a:gd name="connsiteY181" fmla="*/ 241300 h 1622425"/>
                  <a:gd name="connsiteX182" fmla="*/ 317500 w 1330325"/>
                  <a:gd name="connsiteY182" fmla="*/ 222250 h 1622425"/>
                  <a:gd name="connsiteX183" fmla="*/ 358775 w 1330325"/>
                  <a:gd name="connsiteY183" fmla="*/ 187325 h 1622425"/>
                  <a:gd name="connsiteX184" fmla="*/ 384175 w 1330325"/>
                  <a:gd name="connsiteY184" fmla="*/ 171450 h 1622425"/>
                  <a:gd name="connsiteX185" fmla="*/ 403225 w 1330325"/>
                  <a:gd name="connsiteY185" fmla="*/ 152400 h 1622425"/>
                  <a:gd name="connsiteX186" fmla="*/ 463550 w 1330325"/>
                  <a:gd name="connsiteY186" fmla="*/ 111125 h 1622425"/>
                  <a:gd name="connsiteX187" fmla="*/ 473075 w 1330325"/>
                  <a:gd name="connsiteY187" fmla="*/ 104775 h 1622425"/>
                  <a:gd name="connsiteX188" fmla="*/ 485775 w 1330325"/>
                  <a:gd name="connsiteY188" fmla="*/ 92075 h 1622425"/>
                  <a:gd name="connsiteX189" fmla="*/ 542925 w 1330325"/>
                  <a:gd name="connsiteY189" fmla="*/ 47625 h 1622425"/>
                  <a:gd name="connsiteX190" fmla="*/ 555625 w 1330325"/>
                  <a:gd name="connsiteY190" fmla="*/ 38100 h 1622425"/>
                  <a:gd name="connsiteX191" fmla="*/ 568325 w 1330325"/>
                  <a:gd name="connsiteY191" fmla="*/ 31750 h 1622425"/>
                  <a:gd name="connsiteX192" fmla="*/ 587375 w 1330325"/>
                  <a:gd name="connsiteY192" fmla="*/ 15875 h 1622425"/>
                  <a:gd name="connsiteX193" fmla="*/ 612775 w 1330325"/>
                  <a:gd name="connsiteY193" fmla="*/ 9525 h 1622425"/>
                  <a:gd name="connsiteX194" fmla="*/ 762000 w 1330325"/>
                  <a:gd name="connsiteY194" fmla="*/ 6350 h 1622425"/>
                  <a:gd name="connsiteX195" fmla="*/ 815975 w 1330325"/>
                  <a:gd name="connsiteY195" fmla="*/ 0 h 1622425"/>
                  <a:gd name="connsiteX196" fmla="*/ 863600 w 1330325"/>
                  <a:gd name="connsiteY196" fmla="*/ 3175 h 1622425"/>
                  <a:gd name="connsiteX197" fmla="*/ 882650 w 1330325"/>
                  <a:gd name="connsiteY197" fmla="*/ 9525 h 1622425"/>
                  <a:gd name="connsiteX198" fmla="*/ 892175 w 1330325"/>
                  <a:gd name="connsiteY198" fmla="*/ 12700 h 1622425"/>
                  <a:gd name="connsiteX199" fmla="*/ 936625 w 1330325"/>
                  <a:gd name="connsiteY199" fmla="*/ 19050 h 1622425"/>
                  <a:gd name="connsiteX200" fmla="*/ 946150 w 1330325"/>
                  <a:gd name="connsiteY200" fmla="*/ 22225 h 1622425"/>
                  <a:gd name="connsiteX201" fmla="*/ 987425 w 1330325"/>
                  <a:gd name="connsiteY201" fmla="*/ 31750 h 1622425"/>
                  <a:gd name="connsiteX202" fmla="*/ 1003300 w 1330325"/>
                  <a:gd name="connsiteY202" fmla="*/ 19050 h 162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Lst>
                <a:rect l="l" t="t" r="r" b="b"/>
                <a:pathLst>
                  <a:path w="1330325" h="1622425">
                    <a:moveTo>
                      <a:pt x="1003300" y="19050"/>
                    </a:moveTo>
                    <a:cubicBezTo>
                      <a:pt x="1009650" y="18521"/>
                      <a:pt x="1018819" y="24104"/>
                      <a:pt x="1025525" y="28575"/>
                    </a:cubicBezTo>
                    <a:cubicBezTo>
                      <a:pt x="1028700" y="30692"/>
                      <a:pt x="1029177" y="35402"/>
                      <a:pt x="1031875" y="38100"/>
                    </a:cubicBezTo>
                    <a:cubicBezTo>
                      <a:pt x="1050962" y="57187"/>
                      <a:pt x="1033783" y="23499"/>
                      <a:pt x="1060450" y="63500"/>
                    </a:cubicBezTo>
                    <a:cubicBezTo>
                      <a:pt x="1075267" y="85725"/>
                      <a:pt x="1066800" y="78317"/>
                      <a:pt x="1082675" y="88900"/>
                    </a:cubicBezTo>
                    <a:cubicBezTo>
                      <a:pt x="1083733" y="92075"/>
                      <a:pt x="1083759" y="95812"/>
                      <a:pt x="1085850" y="98425"/>
                    </a:cubicBezTo>
                    <a:cubicBezTo>
                      <a:pt x="1088234" y="101405"/>
                      <a:pt x="1092444" y="102332"/>
                      <a:pt x="1095375" y="104775"/>
                    </a:cubicBezTo>
                    <a:cubicBezTo>
                      <a:pt x="1098824" y="107650"/>
                      <a:pt x="1102025" y="110851"/>
                      <a:pt x="1104900" y="114300"/>
                    </a:cubicBezTo>
                    <a:cubicBezTo>
                      <a:pt x="1107343" y="117231"/>
                      <a:pt x="1108378" y="121312"/>
                      <a:pt x="1111250" y="123825"/>
                    </a:cubicBezTo>
                    <a:cubicBezTo>
                      <a:pt x="1116993" y="128851"/>
                      <a:pt x="1123950" y="132292"/>
                      <a:pt x="1130300" y="136525"/>
                    </a:cubicBezTo>
                    <a:lnTo>
                      <a:pt x="1139825" y="142875"/>
                    </a:lnTo>
                    <a:cubicBezTo>
                      <a:pt x="1150408" y="127000"/>
                      <a:pt x="1143000" y="135467"/>
                      <a:pt x="1165225" y="120650"/>
                    </a:cubicBezTo>
                    <a:lnTo>
                      <a:pt x="1174750" y="114300"/>
                    </a:lnTo>
                    <a:lnTo>
                      <a:pt x="1184275" y="107950"/>
                    </a:lnTo>
                    <a:cubicBezTo>
                      <a:pt x="1185064" y="102428"/>
                      <a:pt x="1186362" y="83873"/>
                      <a:pt x="1190625" y="76200"/>
                    </a:cubicBezTo>
                    <a:cubicBezTo>
                      <a:pt x="1194331" y="69529"/>
                      <a:pt x="1196085" y="59563"/>
                      <a:pt x="1203325" y="57150"/>
                    </a:cubicBezTo>
                    <a:lnTo>
                      <a:pt x="1212850" y="53975"/>
                    </a:lnTo>
                    <a:cubicBezTo>
                      <a:pt x="1214967" y="50800"/>
                      <a:pt x="1215657" y="45867"/>
                      <a:pt x="1219200" y="44450"/>
                    </a:cubicBezTo>
                    <a:cubicBezTo>
                      <a:pt x="1222307" y="43207"/>
                      <a:pt x="1227999" y="44358"/>
                      <a:pt x="1228725" y="47625"/>
                    </a:cubicBezTo>
                    <a:cubicBezTo>
                      <a:pt x="1232635" y="65219"/>
                      <a:pt x="1230463" y="83635"/>
                      <a:pt x="1231900" y="101600"/>
                    </a:cubicBezTo>
                    <a:cubicBezTo>
                      <a:pt x="1232580" y="110105"/>
                      <a:pt x="1233868" y="118553"/>
                      <a:pt x="1235075" y="127000"/>
                    </a:cubicBezTo>
                    <a:cubicBezTo>
                      <a:pt x="1236373" y="136089"/>
                      <a:pt x="1239310" y="157164"/>
                      <a:pt x="1244600" y="165100"/>
                    </a:cubicBezTo>
                    <a:lnTo>
                      <a:pt x="1257300" y="184150"/>
                    </a:lnTo>
                    <a:cubicBezTo>
                      <a:pt x="1259417" y="187325"/>
                      <a:pt x="1262443" y="190055"/>
                      <a:pt x="1263650" y="193675"/>
                    </a:cubicBezTo>
                    <a:cubicBezTo>
                      <a:pt x="1264708" y="196850"/>
                      <a:pt x="1265328" y="200207"/>
                      <a:pt x="1266825" y="203200"/>
                    </a:cubicBezTo>
                    <a:cubicBezTo>
                      <a:pt x="1268532" y="206613"/>
                      <a:pt x="1271468" y="209312"/>
                      <a:pt x="1273175" y="212725"/>
                    </a:cubicBezTo>
                    <a:cubicBezTo>
                      <a:pt x="1274672" y="215718"/>
                      <a:pt x="1274853" y="219257"/>
                      <a:pt x="1276350" y="222250"/>
                    </a:cubicBezTo>
                    <a:cubicBezTo>
                      <a:pt x="1278057" y="225663"/>
                      <a:pt x="1281150" y="228288"/>
                      <a:pt x="1282700" y="231775"/>
                    </a:cubicBezTo>
                    <a:cubicBezTo>
                      <a:pt x="1297813" y="265780"/>
                      <a:pt x="1281029" y="238794"/>
                      <a:pt x="1295400" y="260350"/>
                    </a:cubicBezTo>
                    <a:cubicBezTo>
                      <a:pt x="1296458" y="269875"/>
                      <a:pt x="1296999" y="279472"/>
                      <a:pt x="1298575" y="288925"/>
                    </a:cubicBezTo>
                    <a:cubicBezTo>
                      <a:pt x="1299125" y="292226"/>
                      <a:pt x="1299894" y="295665"/>
                      <a:pt x="1301750" y="298450"/>
                    </a:cubicBezTo>
                    <a:cubicBezTo>
                      <a:pt x="1304241" y="302186"/>
                      <a:pt x="1308665" y="304321"/>
                      <a:pt x="1311275" y="307975"/>
                    </a:cubicBezTo>
                    <a:cubicBezTo>
                      <a:pt x="1322286" y="323391"/>
                      <a:pt x="1313891" y="316381"/>
                      <a:pt x="1320800" y="330200"/>
                    </a:cubicBezTo>
                    <a:cubicBezTo>
                      <a:pt x="1333110" y="354819"/>
                      <a:pt x="1322345" y="325309"/>
                      <a:pt x="1330325" y="349250"/>
                    </a:cubicBezTo>
                    <a:cubicBezTo>
                      <a:pt x="1325263" y="364435"/>
                      <a:pt x="1326550" y="358681"/>
                      <a:pt x="1323975" y="381000"/>
                    </a:cubicBezTo>
                    <a:cubicBezTo>
                      <a:pt x="1321657" y="401086"/>
                      <a:pt x="1318970" y="421150"/>
                      <a:pt x="1317625" y="441325"/>
                    </a:cubicBezTo>
                    <a:cubicBezTo>
                      <a:pt x="1315778" y="469025"/>
                      <a:pt x="1316998" y="481933"/>
                      <a:pt x="1311275" y="504825"/>
                    </a:cubicBezTo>
                    <a:cubicBezTo>
                      <a:pt x="1310463" y="508072"/>
                      <a:pt x="1310191" y="511737"/>
                      <a:pt x="1308100" y="514350"/>
                    </a:cubicBezTo>
                    <a:cubicBezTo>
                      <a:pt x="1305716" y="517330"/>
                      <a:pt x="1301750" y="518583"/>
                      <a:pt x="1298575" y="520700"/>
                    </a:cubicBezTo>
                    <a:cubicBezTo>
                      <a:pt x="1294342" y="527050"/>
                      <a:pt x="1288288" y="532510"/>
                      <a:pt x="1285875" y="539750"/>
                    </a:cubicBezTo>
                    <a:cubicBezTo>
                      <a:pt x="1284817" y="542925"/>
                      <a:pt x="1284325" y="546349"/>
                      <a:pt x="1282700" y="549275"/>
                    </a:cubicBezTo>
                    <a:cubicBezTo>
                      <a:pt x="1278994" y="555946"/>
                      <a:pt x="1272413" y="561085"/>
                      <a:pt x="1270000" y="568325"/>
                    </a:cubicBezTo>
                    <a:cubicBezTo>
                      <a:pt x="1267883" y="574675"/>
                      <a:pt x="1267363" y="581806"/>
                      <a:pt x="1263650" y="587375"/>
                    </a:cubicBezTo>
                    <a:cubicBezTo>
                      <a:pt x="1261533" y="590550"/>
                      <a:pt x="1259518" y="593795"/>
                      <a:pt x="1257300" y="596900"/>
                    </a:cubicBezTo>
                    <a:cubicBezTo>
                      <a:pt x="1252433" y="603714"/>
                      <a:pt x="1245701" y="611642"/>
                      <a:pt x="1241425" y="619125"/>
                    </a:cubicBezTo>
                    <a:cubicBezTo>
                      <a:pt x="1239077" y="623234"/>
                      <a:pt x="1237423" y="627716"/>
                      <a:pt x="1235075" y="631825"/>
                    </a:cubicBezTo>
                    <a:cubicBezTo>
                      <a:pt x="1233182" y="635138"/>
                      <a:pt x="1230432" y="637937"/>
                      <a:pt x="1228725" y="641350"/>
                    </a:cubicBezTo>
                    <a:cubicBezTo>
                      <a:pt x="1220740" y="657320"/>
                      <a:pt x="1232872" y="649903"/>
                      <a:pt x="1212850" y="669925"/>
                    </a:cubicBezTo>
                    <a:cubicBezTo>
                      <a:pt x="1209675" y="673100"/>
                      <a:pt x="1206082" y="675906"/>
                      <a:pt x="1203325" y="679450"/>
                    </a:cubicBezTo>
                    <a:cubicBezTo>
                      <a:pt x="1198640" y="685474"/>
                      <a:pt x="1194858" y="692150"/>
                      <a:pt x="1190625" y="698500"/>
                    </a:cubicBezTo>
                    <a:cubicBezTo>
                      <a:pt x="1188508" y="701675"/>
                      <a:pt x="1187450" y="705908"/>
                      <a:pt x="1184275" y="708025"/>
                    </a:cubicBezTo>
                    <a:lnTo>
                      <a:pt x="1174750" y="714375"/>
                    </a:lnTo>
                    <a:cubicBezTo>
                      <a:pt x="1169162" y="731140"/>
                      <a:pt x="1173431" y="721115"/>
                      <a:pt x="1158875" y="742950"/>
                    </a:cubicBezTo>
                    <a:cubicBezTo>
                      <a:pt x="1156758" y="746125"/>
                      <a:pt x="1153732" y="748855"/>
                      <a:pt x="1152525" y="752475"/>
                    </a:cubicBezTo>
                    <a:cubicBezTo>
                      <a:pt x="1151467" y="755650"/>
                      <a:pt x="1151441" y="759387"/>
                      <a:pt x="1149350" y="762000"/>
                    </a:cubicBezTo>
                    <a:cubicBezTo>
                      <a:pt x="1146966" y="764980"/>
                      <a:pt x="1142677" y="765815"/>
                      <a:pt x="1139825" y="768350"/>
                    </a:cubicBezTo>
                    <a:cubicBezTo>
                      <a:pt x="1133113" y="774316"/>
                      <a:pt x="1128247" y="782419"/>
                      <a:pt x="1120775" y="787400"/>
                    </a:cubicBezTo>
                    <a:cubicBezTo>
                      <a:pt x="1117600" y="789517"/>
                      <a:pt x="1114181" y="791307"/>
                      <a:pt x="1111250" y="793750"/>
                    </a:cubicBezTo>
                    <a:cubicBezTo>
                      <a:pt x="1086804" y="814122"/>
                      <a:pt x="1115849" y="793859"/>
                      <a:pt x="1092200" y="809625"/>
                    </a:cubicBezTo>
                    <a:cubicBezTo>
                      <a:pt x="1075818" y="858772"/>
                      <a:pt x="1094594" y="808011"/>
                      <a:pt x="1079500" y="838200"/>
                    </a:cubicBezTo>
                    <a:cubicBezTo>
                      <a:pt x="1078003" y="841193"/>
                      <a:pt x="1078416" y="845112"/>
                      <a:pt x="1076325" y="847725"/>
                    </a:cubicBezTo>
                    <a:cubicBezTo>
                      <a:pt x="1073941" y="850705"/>
                      <a:pt x="1069731" y="851632"/>
                      <a:pt x="1066800" y="854075"/>
                    </a:cubicBezTo>
                    <a:cubicBezTo>
                      <a:pt x="1063351" y="856950"/>
                      <a:pt x="1060819" y="860843"/>
                      <a:pt x="1057275" y="863600"/>
                    </a:cubicBezTo>
                    <a:cubicBezTo>
                      <a:pt x="1051251" y="868285"/>
                      <a:pt x="1043621" y="870904"/>
                      <a:pt x="1038225" y="876300"/>
                    </a:cubicBezTo>
                    <a:cubicBezTo>
                      <a:pt x="1035050" y="879475"/>
                      <a:pt x="1032244" y="883068"/>
                      <a:pt x="1028700" y="885825"/>
                    </a:cubicBezTo>
                    <a:cubicBezTo>
                      <a:pt x="1015195" y="896329"/>
                      <a:pt x="1009586" y="895886"/>
                      <a:pt x="1000125" y="908050"/>
                    </a:cubicBezTo>
                    <a:cubicBezTo>
                      <a:pt x="995440" y="914074"/>
                      <a:pt x="989838" y="919860"/>
                      <a:pt x="987425" y="927100"/>
                    </a:cubicBezTo>
                    <a:cubicBezTo>
                      <a:pt x="979868" y="949770"/>
                      <a:pt x="984788" y="940581"/>
                      <a:pt x="974725" y="955675"/>
                    </a:cubicBezTo>
                    <a:cubicBezTo>
                      <a:pt x="975783" y="963083"/>
                      <a:pt x="975750" y="970732"/>
                      <a:pt x="977900" y="977900"/>
                    </a:cubicBezTo>
                    <a:cubicBezTo>
                      <a:pt x="978996" y="981555"/>
                      <a:pt x="982543" y="984012"/>
                      <a:pt x="984250" y="987425"/>
                    </a:cubicBezTo>
                    <a:cubicBezTo>
                      <a:pt x="985747" y="990418"/>
                      <a:pt x="986367" y="993775"/>
                      <a:pt x="987425" y="996950"/>
                    </a:cubicBezTo>
                    <a:cubicBezTo>
                      <a:pt x="986367" y="1000125"/>
                      <a:pt x="986617" y="1004108"/>
                      <a:pt x="984250" y="1006475"/>
                    </a:cubicBezTo>
                    <a:cubicBezTo>
                      <a:pt x="981883" y="1008842"/>
                      <a:pt x="976670" y="1006927"/>
                      <a:pt x="974725" y="1009650"/>
                    </a:cubicBezTo>
                    <a:cubicBezTo>
                      <a:pt x="970834" y="1015097"/>
                      <a:pt x="968375" y="1028700"/>
                      <a:pt x="968375" y="1028700"/>
                    </a:cubicBezTo>
                    <a:cubicBezTo>
                      <a:pt x="970557" y="1039612"/>
                      <a:pt x="971736" y="1046813"/>
                      <a:pt x="974725" y="1057275"/>
                    </a:cubicBezTo>
                    <a:cubicBezTo>
                      <a:pt x="975644" y="1060493"/>
                      <a:pt x="976403" y="1063807"/>
                      <a:pt x="977900" y="1066800"/>
                    </a:cubicBezTo>
                    <a:cubicBezTo>
                      <a:pt x="979607" y="1070213"/>
                      <a:pt x="982700" y="1072838"/>
                      <a:pt x="984250" y="1076325"/>
                    </a:cubicBezTo>
                    <a:cubicBezTo>
                      <a:pt x="986968" y="1082442"/>
                      <a:pt x="988483" y="1089025"/>
                      <a:pt x="990600" y="1095375"/>
                    </a:cubicBezTo>
                    <a:cubicBezTo>
                      <a:pt x="993182" y="1103122"/>
                      <a:pt x="993970" y="1108270"/>
                      <a:pt x="1000125" y="1114425"/>
                    </a:cubicBezTo>
                    <a:cubicBezTo>
                      <a:pt x="1002823" y="1117123"/>
                      <a:pt x="1006475" y="1118658"/>
                      <a:pt x="1009650" y="1120775"/>
                    </a:cubicBezTo>
                    <a:cubicBezTo>
                      <a:pt x="1005530" y="1137255"/>
                      <a:pt x="1005496" y="1141293"/>
                      <a:pt x="993775" y="1158875"/>
                    </a:cubicBezTo>
                    <a:cubicBezTo>
                      <a:pt x="991658" y="1162050"/>
                      <a:pt x="989132" y="1164987"/>
                      <a:pt x="987425" y="1168400"/>
                    </a:cubicBezTo>
                    <a:cubicBezTo>
                      <a:pt x="978235" y="1186780"/>
                      <a:pt x="992781" y="1169394"/>
                      <a:pt x="974725" y="1187450"/>
                    </a:cubicBezTo>
                    <a:cubicBezTo>
                      <a:pt x="972608" y="1193800"/>
                      <a:pt x="972088" y="1200931"/>
                      <a:pt x="968375" y="1206500"/>
                    </a:cubicBezTo>
                    <a:lnTo>
                      <a:pt x="936625" y="1254125"/>
                    </a:lnTo>
                    <a:lnTo>
                      <a:pt x="923925" y="1273175"/>
                    </a:lnTo>
                    <a:cubicBezTo>
                      <a:pt x="917575" y="1282700"/>
                      <a:pt x="918633" y="1283758"/>
                      <a:pt x="908050" y="1289050"/>
                    </a:cubicBezTo>
                    <a:cubicBezTo>
                      <a:pt x="902715" y="1291718"/>
                      <a:pt x="890911" y="1293874"/>
                      <a:pt x="885825" y="1295400"/>
                    </a:cubicBezTo>
                    <a:cubicBezTo>
                      <a:pt x="873971" y="1298956"/>
                      <a:pt x="853091" y="1307368"/>
                      <a:pt x="841375" y="1308100"/>
                    </a:cubicBezTo>
                    <a:lnTo>
                      <a:pt x="790575" y="1311275"/>
                    </a:lnTo>
                    <a:cubicBezTo>
                      <a:pt x="782385" y="1312445"/>
                      <a:pt x="767691" y="1313192"/>
                      <a:pt x="758825" y="1317625"/>
                    </a:cubicBezTo>
                    <a:cubicBezTo>
                      <a:pt x="755412" y="1319332"/>
                      <a:pt x="752787" y="1322425"/>
                      <a:pt x="749300" y="1323975"/>
                    </a:cubicBezTo>
                    <a:cubicBezTo>
                      <a:pt x="715295" y="1339088"/>
                      <a:pt x="742281" y="1322304"/>
                      <a:pt x="720725" y="1336675"/>
                    </a:cubicBezTo>
                    <a:cubicBezTo>
                      <a:pt x="718608" y="1339850"/>
                      <a:pt x="713627" y="1342458"/>
                      <a:pt x="714375" y="1346200"/>
                    </a:cubicBezTo>
                    <a:cubicBezTo>
                      <a:pt x="715123" y="1349942"/>
                      <a:pt x="720969" y="1350107"/>
                      <a:pt x="723900" y="1352550"/>
                    </a:cubicBezTo>
                    <a:cubicBezTo>
                      <a:pt x="727349" y="1355425"/>
                      <a:pt x="730250" y="1358900"/>
                      <a:pt x="733425" y="1362075"/>
                    </a:cubicBezTo>
                    <a:cubicBezTo>
                      <a:pt x="706128" y="1380273"/>
                      <a:pt x="740665" y="1358455"/>
                      <a:pt x="714375" y="1371600"/>
                    </a:cubicBezTo>
                    <a:cubicBezTo>
                      <a:pt x="710962" y="1373307"/>
                      <a:pt x="708263" y="1376243"/>
                      <a:pt x="704850" y="1377950"/>
                    </a:cubicBezTo>
                    <a:cubicBezTo>
                      <a:pt x="678560" y="1391095"/>
                      <a:pt x="713097" y="1369277"/>
                      <a:pt x="685800" y="1387475"/>
                    </a:cubicBezTo>
                    <a:cubicBezTo>
                      <a:pt x="687008" y="1393513"/>
                      <a:pt x="688896" y="1406366"/>
                      <a:pt x="692150" y="1412875"/>
                    </a:cubicBezTo>
                    <a:cubicBezTo>
                      <a:pt x="693857" y="1416288"/>
                      <a:pt x="696793" y="1418987"/>
                      <a:pt x="698500" y="1422400"/>
                    </a:cubicBezTo>
                    <a:cubicBezTo>
                      <a:pt x="699997" y="1425393"/>
                      <a:pt x="700050" y="1428999"/>
                      <a:pt x="701675" y="1431925"/>
                    </a:cubicBezTo>
                    <a:cubicBezTo>
                      <a:pt x="705381" y="1438596"/>
                      <a:pt x="711962" y="1443735"/>
                      <a:pt x="714375" y="1450975"/>
                    </a:cubicBezTo>
                    <a:cubicBezTo>
                      <a:pt x="716492" y="1457325"/>
                      <a:pt x="717012" y="1464456"/>
                      <a:pt x="720725" y="1470025"/>
                    </a:cubicBezTo>
                    <a:cubicBezTo>
                      <a:pt x="722842" y="1473200"/>
                      <a:pt x="725525" y="1476063"/>
                      <a:pt x="727075" y="1479550"/>
                    </a:cubicBezTo>
                    <a:cubicBezTo>
                      <a:pt x="729793" y="1485667"/>
                      <a:pt x="729712" y="1493031"/>
                      <a:pt x="733425" y="1498600"/>
                    </a:cubicBezTo>
                    <a:lnTo>
                      <a:pt x="746125" y="1517650"/>
                    </a:lnTo>
                    <a:cubicBezTo>
                      <a:pt x="748242" y="1520825"/>
                      <a:pt x="749300" y="1525058"/>
                      <a:pt x="752475" y="1527175"/>
                    </a:cubicBezTo>
                    <a:cubicBezTo>
                      <a:pt x="774310" y="1541731"/>
                      <a:pt x="764285" y="1537462"/>
                      <a:pt x="781050" y="1543050"/>
                    </a:cubicBezTo>
                    <a:cubicBezTo>
                      <a:pt x="782108" y="1546225"/>
                      <a:pt x="784225" y="1549228"/>
                      <a:pt x="784225" y="1552575"/>
                    </a:cubicBezTo>
                    <a:cubicBezTo>
                      <a:pt x="784225" y="1574685"/>
                      <a:pt x="779730" y="1573730"/>
                      <a:pt x="774700" y="1593850"/>
                    </a:cubicBezTo>
                    <a:cubicBezTo>
                      <a:pt x="772583" y="1602317"/>
                      <a:pt x="776629" y="1616490"/>
                      <a:pt x="768350" y="1619250"/>
                    </a:cubicBezTo>
                    <a:lnTo>
                      <a:pt x="758825" y="1622425"/>
                    </a:lnTo>
                    <a:cubicBezTo>
                      <a:pt x="755650" y="1620308"/>
                      <a:pt x="752787" y="1617625"/>
                      <a:pt x="749300" y="1616075"/>
                    </a:cubicBezTo>
                    <a:cubicBezTo>
                      <a:pt x="743183" y="1613357"/>
                      <a:pt x="736600" y="1611842"/>
                      <a:pt x="730250" y="1609725"/>
                    </a:cubicBezTo>
                    <a:cubicBezTo>
                      <a:pt x="727075" y="1608667"/>
                      <a:pt x="724007" y="1607206"/>
                      <a:pt x="720725" y="1606550"/>
                    </a:cubicBezTo>
                    <a:cubicBezTo>
                      <a:pt x="715433" y="1605492"/>
                      <a:pt x="710056" y="1604795"/>
                      <a:pt x="704850" y="1603375"/>
                    </a:cubicBezTo>
                    <a:cubicBezTo>
                      <a:pt x="698392" y="1601614"/>
                      <a:pt x="691369" y="1600738"/>
                      <a:pt x="685800" y="1597025"/>
                    </a:cubicBezTo>
                    <a:cubicBezTo>
                      <a:pt x="682625" y="1594908"/>
                      <a:pt x="679861" y="1591979"/>
                      <a:pt x="676275" y="1590675"/>
                    </a:cubicBezTo>
                    <a:cubicBezTo>
                      <a:pt x="668073" y="1587693"/>
                      <a:pt x="659154" y="1587085"/>
                      <a:pt x="650875" y="1584325"/>
                    </a:cubicBezTo>
                    <a:cubicBezTo>
                      <a:pt x="647700" y="1583267"/>
                      <a:pt x="644568" y="1582069"/>
                      <a:pt x="641350" y="1581150"/>
                    </a:cubicBezTo>
                    <a:cubicBezTo>
                      <a:pt x="636603" y="1579794"/>
                      <a:pt x="624200" y="1577338"/>
                      <a:pt x="619125" y="1574800"/>
                    </a:cubicBezTo>
                    <a:cubicBezTo>
                      <a:pt x="604160" y="1567317"/>
                      <a:pt x="613328" y="1569003"/>
                      <a:pt x="600075" y="1555750"/>
                    </a:cubicBezTo>
                    <a:cubicBezTo>
                      <a:pt x="597377" y="1553052"/>
                      <a:pt x="593481" y="1551843"/>
                      <a:pt x="590550" y="1549400"/>
                    </a:cubicBezTo>
                    <a:cubicBezTo>
                      <a:pt x="587101" y="1546525"/>
                      <a:pt x="584761" y="1542366"/>
                      <a:pt x="581025" y="1539875"/>
                    </a:cubicBezTo>
                    <a:cubicBezTo>
                      <a:pt x="557070" y="1523905"/>
                      <a:pt x="590680" y="1562230"/>
                      <a:pt x="552450" y="1524000"/>
                    </a:cubicBezTo>
                    <a:cubicBezTo>
                      <a:pt x="537529" y="1509079"/>
                      <a:pt x="545416" y="1518211"/>
                      <a:pt x="530225" y="1495425"/>
                    </a:cubicBezTo>
                    <a:cubicBezTo>
                      <a:pt x="528108" y="1492250"/>
                      <a:pt x="527050" y="1488017"/>
                      <a:pt x="523875" y="1485900"/>
                    </a:cubicBezTo>
                    <a:cubicBezTo>
                      <a:pt x="500226" y="1470134"/>
                      <a:pt x="529271" y="1490397"/>
                      <a:pt x="504825" y="1470025"/>
                    </a:cubicBezTo>
                    <a:cubicBezTo>
                      <a:pt x="501894" y="1467582"/>
                      <a:pt x="498475" y="1465792"/>
                      <a:pt x="495300" y="1463675"/>
                    </a:cubicBezTo>
                    <a:cubicBezTo>
                      <a:pt x="493183" y="1460500"/>
                      <a:pt x="492186" y="1456172"/>
                      <a:pt x="488950" y="1454150"/>
                    </a:cubicBezTo>
                    <a:cubicBezTo>
                      <a:pt x="478088" y="1447361"/>
                      <a:pt x="446751" y="1444317"/>
                      <a:pt x="438150" y="1441450"/>
                    </a:cubicBezTo>
                    <a:lnTo>
                      <a:pt x="390525" y="1425575"/>
                    </a:lnTo>
                    <a:cubicBezTo>
                      <a:pt x="366584" y="1417595"/>
                      <a:pt x="396094" y="1428360"/>
                      <a:pt x="371475" y="1416050"/>
                    </a:cubicBezTo>
                    <a:cubicBezTo>
                      <a:pt x="368482" y="1414553"/>
                      <a:pt x="364943" y="1414372"/>
                      <a:pt x="361950" y="1412875"/>
                    </a:cubicBezTo>
                    <a:cubicBezTo>
                      <a:pt x="358537" y="1411168"/>
                      <a:pt x="355838" y="1408232"/>
                      <a:pt x="352425" y="1406525"/>
                    </a:cubicBezTo>
                    <a:cubicBezTo>
                      <a:pt x="349432" y="1405028"/>
                      <a:pt x="345893" y="1404847"/>
                      <a:pt x="342900" y="1403350"/>
                    </a:cubicBezTo>
                    <a:cubicBezTo>
                      <a:pt x="339487" y="1401643"/>
                      <a:pt x="336862" y="1398550"/>
                      <a:pt x="333375" y="1397000"/>
                    </a:cubicBezTo>
                    <a:cubicBezTo>
                      <a:pt x="327258" y="1394282"/>
                      <a:pt x="320312" y="1393643"/>
                      <a:pt x="314325" y="1390650"/>
                    </a:cubicBezTo>
                    <a:cubicBezTo>
                      <a:pt x="310092" y="1388533"/>
                      <a:pt x="305734" y="1386648"/>
                      <a:pt x="301625" y="1384300"/>
                    </a:cubicBezTo>
                    <a:cubicBezTo>
                      <a:pt x="285682" y="1375190"/>
                      <a:pt x="298589" y="1379824"/>
                      <a:pt x="279400" y="1371600"/>
                    </a:cubicBezTo>
                    <a:cubicBezTo>
                      <a:pt x="276324" y="1370282"/>
                      <a:pt x="272801" y="1370050"/>
                      <a:pt x="269875" y="1368425"/>
                    </a:cubicBezTo>
                    <a:cubicBezTo>
                      <a:pt x="263204" y="1364719"/>
                      <a:pt x="257651" y="1359138"/>
                      <a:pt x="250825" y="1355725"/>
                    </a:cubicBezTo>
                    <a:cubicBezTo>
                      <a:pt x="243061" y="1351843"/>
                      <a:pt x="235332" y="1348635"/>
                      <a:pt x="228600" y="1343025"/>
                    </a:cubicBezTo>
                    <a:cubicBezTo>
                      <a:pt x="225151" y="1340150"/>
                      <a:pt x="222811" y="1335991"/>
                      <a:pt x="219075" y="1333500"/>
                    </a:cubicBezTo>
                    <a:cubicBezTo>
                      <a:pt x="216290" y="1331644"/>
                      <a:pt x="212476" y="1331950"/>
                      <a:pt x="209550" y="1330325"/>
                    </a:cubicBezTo>
                    <a:cubicBezTo>
                      <a:pt x="202879" y="1326619"/>
                      <a:pt x="197740" y="1320038"/>
                      <a:pt x="190500" y="1317625"/>
                    </a:cubicBezTo>
                    <a:cubicBezTo>
                      <a:pt x="187325" y="1316567"/>
                      <a:pt x="183901" y="1316075"/>
                      <a:pt x="180975" y="1314450"/>
                    </a:cubicBezTo>
                    <a:cubicBezTo>
                      <a:pt x="174304" y="1310744"/>
                      <a:pt x="169165" y="1304163"/>
                      <a:pt x="161925" y="1301750"/>
                    </a:cubicBezTo>
                    <a:cubicBezTo>
                      <a:pt x="149947" y="1297757"/>
                      <a:pt x="144267" y="1296792"/>
                      <a:pt x="133350" y="1285875"/>
                    </a:cubicBezTo>
                    <a:cubicBezTo>
                      <a:pt x="130175" y="1282700"/>
                      <a:pt x="127369" y="1279107"/>
                      <a:pt x="123825" y="1276350"/>
                    </a:cubicBezTo>
                    <a:cubicBezTo>
                      <a:pt x="117801" y="1271665"/>
                      <a:pt x="110171" y="1269046"/>
                      <a:pt x="104775" y="1263650"/>
                    </a:cubicBezTo>
                    <a:cubicBezTo>
                      <a:pt x="101600" y="1260475"/>
                      <a:pt x="98794" y="1256882"/>
                      <a:pt x="95250" y="1254125"/>
                    </a:cubicBezTo>
                    <a:cubicBezTo>
                      <a:pt x="89226" y="1249440"/>
                      <a:pt x="81596" y="1246821"/>
                      <a:pt x="76200" y="1241425"/>
                    </a:cubicBezTo>
                    <a:cubicBezTo>
                      <a:pt x="52565" y="1217790"/>
                      <a:pt x="82486" y="1246813"/>
                      <a:pt x="53975" y="1222375"/>
                    </a:cubicBezTo>
                    <a:cubicBezTo>
                      <a:pt x="50566" y="1219453"/>
                      <a:pt x="47994" y="1215607"/>
                      <a:pt x="44450" y="1212850"/>
                    </a:cubicBezTo>
                    <a:cubicBezTo>
                      <a:pt x="38426" y="1208165"/>
                      <a:pt x="25400" y="1200150"/>
                      <a:pt x="25400" y="1200150"/>
                    </a:cubicBezTo>
                    <a:cubicBezTo>
                      <a:pt x="21167" y="1193800"/>
                      <a:pt x="15113" y="1188340"/>
                      <a:pt x="12700" y="1181100"/>
                    </a:cubicBezTo>
                    <a:cubicBezTo>
                      <a:pt x="5143" y="1158430"/>
                      <a:pt x="10063" y="1167619"/>
                      <a:pt x="0" y="1152525"/>
                    </a:cubicBezTo>
                    <a:cubicBezTo>
                      <a:pt x="1058" y="1115483"/>
                      <a:pt x="1530" y="1078420"/>
                      <a:pt x="3175" y="1041400"/>
                    </a:cubicBezTo>
                    <a:cubicBezTo>
                      <a:pt x="4346" y="1015063"/>
                      <a:pt x="4771" y="1015967"/>
                      <a:pt x="9525" y="996950"/>
                    </a:cubicBezTo>
                    <a:cubicBezTo>
                      <a:pt x="12754" y="961428"/>
                      <a:pt x="15875" y="932660"/>
                      <a:pt x="15875" y="895350"/>
                    </a:cubicBezTo>
                    <a:cubicBezTo>
                      <a:pt x="15875" y="832899"/>
                      <a:pt x="13758" y="770467"/>
                      <a:pt x="12700" y="708025"/>
                    </a:cubicBezTo>
                    <a:cubicBezTo>
                      <a:pt x="15544" y="617029"/>
                      <a:pt x="11823" y="635228"/>
                      <a:pt x="19050" y="581025"/>
                    </a:cubicBezTo>
                    <a:cubicBezTo>
                      <a:pt x="20039" y="573607"/>
                      <a:pt x="20757" y="566138"/>
                      <a:pt x="22225" y="558800"/>
                    </a:cubicBezTo>
                    <a:cubicBezTo>
                      <a:pt x="22881" y="555518"/>
                      <a:pt x="24481" y="552493"/>
                      <a:pt x="25400" y="549275"/>
                    </a:cubicBezTo>
                    <a:cubicBezTo>
                      <a:pt x="26599" y="545079"/>
                      <a:pt x="27376" y="540771"/>
                      <a:pt x="28575" y="536575"/>
                    </a:cubicBezTo>
                    <a:cubicBezTo>
                      <a:pt x="29494" y="533357"/>
                      <a:pt x="30831" y="530268"/>
                      <a:pt x="31750" y="527050"/>
                    </a:cubicBezTo>
                    <a:cubicBezTo>
                      <a:pt x="32949" y="522854"/>
                      <a:pt x="33545" y="518490"/>
                      <a:pt x="34925" y="514350"/>
                    </a:cubicBezTo>
                    <a:cubicBezTo>
                      <a:pt x="36727" y="508943"/>
                      <a:pt x="39637" y="503934"/>
                      <a:pt x="41275" y="498475"/>
                    </a:cubicBezTo>
                    <a:cubicBezTo>
                      <a:pt x="42826" y="493306"/>
                      <a:pt x="43279" y="487868"/>
                      <a:pt x="44450" y="482600"/>
                    </a:cubicBezTo>
                    <a:cubicBezTo>
                      <a:pt x="45397" y="478340"/>
                      <a:pt x="46769" y="474179"/>
                      <a:pt x="47625" y="469900"/>
                    </a:cubicBezTo>
                    <a:cubicBezTo>
                      <a:pt x="48888" y="463587"/>
                      <a:pt x="49403" y="457134"/>
                      <a:pt x="50800" y="450850"/>
                    </a:cubicBezTo>
                    <a:cubicBezTo>
                      <a:pt x="52563" y="442918"/>
                      <a:pt x="58206" y="432513"/>
                      <a:pt x="60325" y="425450"/>
                    </a:cubicBezTo>
                    <a:cubicBezTo>
                      <a:pt x="61876" y="420281"/>
                      <a:pt x="62080" y="414781"/>
                      <a:pt x="63500" y="409575"/>
                    </a:cubicBezTo>
                    <a:cubicBezTo>
                      <a:pt x="65261" y="403117"/>
                      <a:pt x="63500" y="392642"/>
                      <a:pt x="69850" y="390525"/>
                    </a:cubicBezTo>
                    <a:cubicBezTo>
                      <a:pt x="78741" y="387561"/>
                      <a:pt x="95939" y="382243"/>
                      <a:pt x="104775" y="377825"/>
                    </a:cubicBezTo>
                    <a:cubicBezTo>
                      <a:pt x="110295" y="375065"/>
                      <a:pt x="115515" y="371723"/>
                      <a:pt x="120650" y="368300"/>
                    </a:cubicBezTo>
                    <a:cubicBezTo>
                      <a:pt x="202821" y="313519"/>
                      <a:pt x="145785" y="352633"/>
                      <a:pt x="190500" y="317500"/>
                    </a:cubicBezTo>
                    <a:cubicBezTo>
                      <a:pt x="198822" y="310961"/>
                      <a:pt x="207636" y="305061"/>
                      <a:pt x="215900" y="298450"/>
                    </a:cubicBezTo>
                    <a:cubicBezTo>
                      <a:pt x="223519" y="292355"/>
                      <a:pt x="230441" y="285414"/>
                      <a:pt x="238125" y="279400"/>
                    </a:cubicBezTo>
                    <a:cubicBezTo>
                      <a:pt x="254794" y="266355"/>
                      <a:pt x="271313" y="253041"/>
                      <a:pt x="288925" y="241300"/>
                    </a:cubicBezTo>
                    <a:cubicBezTo>
                      <a:pt x="298450" y="234950"/>
                      <a:pt x="308442" y="229250"/>
                      <a:pt x="317500" y="222250"/>
                    </a:cubicBezTo>
                    <a:cubicBezTo>
                      <a:pt x="331761" y="211230"/>
                      <a:pt x="343492" y="196877"/>
                      <a:pt x="358775" y="187325"/>
                    </a:cubicBezTo>
                    <a:cubicBezTo>
                      <a:pt x="367242" y="182033"/>
                      <a:pt x="376324" y="177619"/>
                      <a:pt x="384175" y="171450"/>
                    </a:cubicBezTo>
                    <a:cubicBezTo>
                      <a:pt x="391236" y="165902"/>
                      <a:pt x="396075" y="157834"/>
                      <a:pt x="403225" y="152400"/>
                    </a:cubicBezTo>
                    <a:cubicBezTo>
                      <a:pt x="422623" y="137657"/>
                      <a:pt x="443419" y="124851"/>
                      <a:pt x="463550" y="111125"/>
                    </a:cubicBezTo>
                    <a:cubicBezTo>
                      <a:pt x="466703" y="108975"/>
                      <a:pt x="470377" y="107473"/>
                      <a:pt x="473075" y="104775"/>
                    </a:cubicBezTo>
                    <a:cubicBezTo>
                      <a:pt x="477308" y="100542"/>
                      <a:pt x="481325" y="96080"/>
                      <a:pt x="485775" y="92075"/>
                    </a:cubicBezTo>
                    <a:cubicBezTo>
                      <a:pt x="503134" y="76452"/>
                      <a:pt x="524883" y="61157"/>
                      <a:pt x="542925" y="47625"/>
                    </a:cubicBezTo>
                    <a:cubicBezTo>
                      <a:pt x="547158" y="44450"/>
                      <a:pt x="550892" y="40467"/>
                      <a:pt x="555625" y="38100"/>
                    </a:cubicBezTo>
                    <a:cubicBezTo>
                      <a:pt x="559858" y="35983"/>
                      <a:pt x="564474" y="34501"/>
                      <a:pt x="568325" y="31750"/>
                    </a:cubicBezTo>
                    <a:cubicBezTo>
                      <a:pt x="584709" y="20047"/>
                      <a:pt x="570578" y="24274"/>
                      <a:pt x="587375" y="15875"/>
                    </a:cubicBezTo>
                    <a:cubicBezTo>
                      <a:pt x="592573" y="13276"/>
                      <a:pt x="608850" y="9676"/>
                      <a:pt x="612775" y="9525"/>
                    </a:cubicBezTo>
                    <a:cubicBezTo>
                      <a:pt x="662491" y="7613"/>
                      <a:pt x="712258" y="7408"/>
                      <a:pt x="762000" y="6350"/>
                    </a:cubicBezTo>
                    <a:lnTo>
                      <a:pt x="815975" y="0"/>
                    </a:lnTo>
                    <a:cubicBezTo>
                      <a:pt x="831885" y="0"/>
                      <a:pt x="847725" y="2117"/>
                      <a:pt x="863600" y="3175"/>
                    </a:cubicBezTo>
                    <a:lnTo>
                      <a:pt x="882650" y="9525"/>
                    </a:lnTo>
                    <a:cubicBezTo>
                      <a:pt x="885825" y="10583"/>
                      <a:pt x="888854" y="12285"/>
                      <a:pt x="892175" y="12700"/>
                    </a:cubicBezTo>
                    <a:cubicBezTo>
                      <a:pt x="903160" y="14073"/>
                      <a:pt x="924854" y="16434"/>
                      <a:pt x="936625" y="19050"/>
                    </a:cubicBezTo>
                    <a:cubicBezTo>
                      <a:pt x="939892" y="19776"/>
                      <a:pt x="942921" y="21344"/>
                      <a:pt x="946150" y="22225"/>
                    </a:cubicBezTo>
                    <a:cubicBezTo>
                      <a:pt x="967212" y="27969"/>
                      <a:pt x="968912" y="28047"/>
                      <a:pt x="987425" y="31750"/>
                    </a:cubicBezTo>
                    <a:cubicBezTo>
                      <a:pt x="1007519" y="28401"/>
                      <a:pt x="996950" y="19579"/>
                      <a:pt x="1003300" y="19050"/>
                    </a:cubicBezTo>
                    <a:close/>
                  </a:path>
                </a:pathLst>
              </a:custGeom>
              <a:solidFill>
                <a:srgbClr val="7F7F7F"/>
              </a:solidFill>
              <a:ln w="254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0" name="Freeform 12">
                <a:extLst>
                  <a:ext uri="{FF2B5EF4-FFF2-40B4-BE49-F238E27FC236}">
                    <a16:creationId xmlns:a16="http://schemas.microsoft.com/office/drawing/2014/main" id="{AD1EFF08-C28C-4F4D-B663-F41D666A0E34}"/>
                  </a:ext>
                </a:extLst>
              </p:cNvPr>
              <p:cNvSpPr/>
              <p:nvPr/>
            </p:nvSpPr>
            <p:spPr>
              <a:xfrm>
                <a:off x="7911813" y="2775121"/>
                <a:ext cx="723112" cy="834090"/>
              </a:xfrm>
              <a:custGeom>
                <a:avLst/>
                <a:gdLst>
                  <a:gd name="connsiteX0" fmla="*/ 364077 w 1288002"/>
                  <a:gd name="connsiteY0" fmla="*/ 299923 h 1858848"/>
                  <a:gd name="connsiteX1" fmla="*/ 360902 w 1288002"/>
                  <a:gd name="connsiteY1" fmla="*/ 325323 h 1858848"/>
                  <a:gd name="connsiteX2" fmla="*/ 351377 w 1288002"/>
                  <a:gd name="connsiteY2" fmla="*/ 353898 h 1858848"/>
                  <a:gd name="connsiteX3" fmla="*/ 345027 w 1288002"/>
                  <a:gd name="connsiteY3" fmla="*/ 372948 h 1858848"/>
                  <a:gd name="connsiteX4" fmla="*/ 341852 w 1288002"/>
                  <a:gd name="connsiteY4" fmla="*/ 382473 h 1858848"/>
                  <a:gd name="connsiteX5" fmla="*/ 332327 w 1288002"/>
                  <a:gd name="connsiteY5" fmla="*/ 388823 h 1858848"/>
                  <a:gd name="connsiteX6" fmla="*/ 319627 w 1288002"/>
                  <a:gd name="connsiteY6" fmla="*/ 407873 h 1858848"/>
                  <a:gd name="connsiteX7" fmla="*/ 313277 w 1288002"/>
                  <a:gd name="connsiteY7" fmla="*/ 426923 h 1858848"/>
                  <a:gd name="connsiteX8" fmla="*/ 316452 w 1288002"/>
                  <a:gd name="connsiteY8" fmla="*/ 458673 h 1858848"/>
                  <a:gd name="connsiteX9" fmla="*/ 313277 w 1288002"/>
                  <a:gd name="connsiteY9" fmla="*/ 484073 h 1858848"/>
                  <a:gd name="connsiteX10" fmla="*/ 306927 w 1288002"/>
                  <a:gd name="connsiteY10" fmla="*/ 509473 h 1858848"/>
                  <a:gd name="connsiteX11" fmla="*/ 303752 w 1288002"/>
                  <a:gd name="connsiteY11" fmla="*/ 518998 h 1858848"/>
                  <a:gd name="connsiteX12" fmla="*/ 297402 w 1288002"/>
                  <a:gd name="connsiteY12" fmla="*/ 528523 h 1858848"/>
                  <a:gd name="connsiteX13" fmla="*/ 278352 w 1288002"/>
                  <a:gd name="connsiteY13" fmla="*/ 541223 h 1858848"/>
                  <a:gd name="connsiteX14" fmla="*/ 265652 w 1288002"/>
                  <a:gd name="connsiteY14" fmla="*/ 560273 h 1858848"/>
                  <a:gd name="connsiteX15" fmla="*/ 262477 w 1288002"/>
                  <a:gd name="connsiteY15" fmla="*/ 569798 h 1858848"/>
                  <a:gd name="connsiteX16" fmla="*/ 256127 w 1288002"/>
                  <a:gd name="connsiteY16" fmla="*/ 579323 h 1858848"/>
                  <a:gd name="connsiteX17" fmla="*/ 249777 w 1288002"/>
                  <a:gd name="connsiteY17" fmla="*/ 598373 h 1858848"/>
                  <a:gd name="connsiteX18" fmla="*/ 249777 w 1288002"/>
                  <a:gd name="connsiteY18" fmla="*/ 668223 h 1858848"/>
                  <a:gd name="connsiteX19" fmla="*/ 262477 w 1288002"/>
                  <a:gd name="connsiteY19" fmla="*/ 696798 h 1858848"/>
                  <a:gd name="connsiteX20" fmla="*/ 272002 w 1288002"/>
                  <a:gd name="connsiteY20" fmla="*/ 715848 h 1858848"/>
                  <a:gd name="connsiteX21" fmla="*/ 281527 w 1288002"/>
                  <a:gd name="connsiteY21" fmla="*/ 722198 h 1858848"/>
                  <a:gd name="connsiteX22" fmla="*/ 300577 w 1288002"/>
                  <a:gd name="connsiteY22" fmla="*/ 738073 h 1858848"/>
                  <a:gd name="connsiteX23" fmla="*/ 348202 w 1288002"/>
                  <a:gd name="connsiteY23" fmla="*/ 747598 h 1858848"/>
                  <a:gd name="connsiteX24" fmla="*/ 354552 w 1288002"/>
                  <a:gd name="connsiteY24" fmla="*/ 766648 h 1858848"/>
                  <a:gd name="connsiteX25" fmla="*/ 357727 w 1288002"/>
                  <a:gd name="connsiteY25" fmla="*/ 776173 h 1858848"/>
                  <a:gd name="connsiteX26" fmla="*/ 360902 w 1288002"/>
                  <a:gd name="connsiteY26" fmla="*/ 798398 h 1858848"/>
                  <a:gd name="connsiteX27" fmla="*/ 370427 w 1288002"/>
                  <a:gd name="connsiteY27" fmla="*/ 830148 h 1858848"/>
                  <a:gd name="connsiteX28" fmla="*/ 376777 w 1288002"/>
                  <a:gd name="connsiteY28" fmla="*/ 849198 h 1858848"/>
                  <a:gd name="connsiteX29" fmla="*/ 379952 w 1288002"/>
                  <a:gd name="connsiteY29" fmla="*/ 858723 h 1858848"/>
                  <a:gd name="connsiteX30" fmla="*/ 392652 w 1288002"/>
                  <a:gd name="connsiteY30" fmla="*/ 877773 h 1858848"/>
                  <a:gd name="connsiteX31" fmla="*/ 402177 w 1288002"/>
                  <a:gd name="connsiteY31" fmla="*/ 909523 h 1858848"/>
                  <a:gd name="connsiteX32" fmla="*/ 405352 w 1288002"/>
                  <a:gd name="connsiteY32" fmla="*/ 919048 h 1858848"/>
                  <a:gd name="connsiteX33" fmla="*/ 389477 w 1288002"/>
                  <a:gd name="connsiteY33" fmla="*/ 915873 h 1858848"/>
                  <a:gd name="connsiteX34" fmla="*/ 379952 w 1288002"/>
                  <a:gd name="connsiteY34" fmla="*/ 909523 h 1858848"/>
                  <a:gd name="connsiteX35" fmla="*/ 370427 w 1288002"/>
                  <a:gd name="connsiteY35" fmla="*/ 906348 h 1858848"/>
                  <a:gd name="connsiteX36" fmla="*/ 338677 w 1288002"/>
                  <a:gd name="connsiteY36" fmla="*/ 899998 h 1858848"/>
                  <a:gd name="connsiteX37" fmla="*/ 329152 w 1288002"/>
                  <a:gd name="connsiteY37" fmla="*/ 896823 h 1858848"/>
                  <a:gd name="connsiteX38" fmla="*/ 291052 w 1288002"/>
                  <a:gd name="connsiteY38" fmla="*/ 899998 h 1858848"/>
                  <a:gd name="connsiteX39" fmla="*/ 291052 w 1288002"/>
                  <a:gd name="connsiteY39" fmla="*/ 1227023 h 1858848"/>
                  <a:gd name="connsiteX40" fmla="*/ 300577 w 1288002"/>
                  <a:gd name="connsiteY40" fmla="*/ 1258773 h 1858848"/>
                  <a:gd name="connsiteX41" fmla="*/ 303752 w 1288002"/>
                  <a:gd name="connsiteY41" fmla="*/ 1268298 h 1858848"/>
                  <a:gd name="connsiteX42" fmla="*/ 310102 w 1288002"/>
                  <a:gd name="connsiteY42" fmla="*/ 1277823 h 1858848"/>
                  <a:gd name="connsiteX43" fmla="*/ 316452 w 1288002"/>
                  <a:gd name="connsiteY43" fmla="*/ 1296873 h 1858848"/>
                  <a:gd name="connsiteX44" fmla="*/ 319627 w 1288002"/>
                  <a:gd name="connsiteY44" fmla="*/ 1306398 h 1858848"/>
                  <a:gd name="connsiteX45" fmla="*/ 316452 w 1288002"/>
                  <a:gd name="connsiteY45" fmla="*/ 1360373 h 1858848"/>
                  <a:gd name="connsiteX46" fmla="*/ 306927 w 1288002"/>
                  <a:gd name="connsiteY46" fmla="*/ 1363548 h 1858848"/>
                  <a:gd name="connsiteX47" fmla="*/ 287877 w 1288002"/>
                  <a:gd name="connsiteY47" fmla="*/ 1385773 h 1858848"/>
                  <a:gd name="connsiteX48" fmla="*/ 275177 w 1288002"/>
                  <a:gd name="connsiteY48" fmla="*/ 1404823 h 1858848"/>
                  <a:gd name="connsiteX49" fmla="*/ 265652 w 1288002"/>
                  <a:gd name="connsiteY49" fmla="*/ 1427048 h 1858848"/>
                  <a:gd name="connsiteX50" fmla="*/ 246602 w 1288002"/>
                  <a:gd name="connsiteY50" fmla="*/ 1455623 h 1858848"/>
                  <a:gd name="connsiteX51" fmla="*/ 240252 w 1288002"/>
                  <a:gd name="connsiteY51" fmla="*/ 1465148 h 1858848"/>
                  <a:gd name="connsiteX52" fmla="*/ 233902 w 1288002"/>
                  <a:gd name="connsiteY52" fmla="*/ 1474673 h 1858848"/>
                  <a:gd name="connsiteX53" fmla="*/ 230727 w 1288002"/>
                  <a:gd name="connsiteY53" fmla="*/ 1484198 h 1858848"/>
                  <a:gd name="connsiteX54" fmla="*/ 218027 w 1288002"/>
                  <a:gd name="connsiteY54" fmla="*/ 1487373 h 1858848"/>
                  <a:gd name="connsiteX55" fmla="*/ 208502 w 1288002"/>
                  <a:gd name="connsiteY55" fmla="*/ 1490548 h 1858848"/>
                  <a:gd name="connsiteX56" fmla="*/ 189452 w 1288002"/>
                  <a:gd name="connsiteY56" fmla="*/ 1503248 h 1858848"/>
                  <a:gd name="connsiteX57" fmla="*/ 183102 w 1288002"/>
                  <a:gd name="connsiteY57" fmla="*/ 1512773 h 1858848"/>
                  <a:gd name="connsiteX58" fmla="*/ 164052 w 1288002"/>
                  <a:gd name="connsiteY58" fmla="*/ 1525473 h 1858848"/>
                  <a:gd name="connsiteX59" fmla="*/ 157702 w 1288002"/>
                  <a:gd name="connsiteY59" fmla="*/ 1534998 h 1858848"/>
                  <a:gd name="connsiteX60" fmla="*/ 148177 w 1288002"/>
                  <a:gd name="connsiteY60" fmla="*/ 1541348 h 1858848"/>
                  <a:gd name="connsiteX61" fmla="*/ 151352 w 1288002"/>
                  <a:gd name="connsiteY61" fmla="*/ 1554048 h 1858848"/>
                  <a:gd name="connsiteX62" fmla="*/ 164052 w 1288002"/>
                  <a:gd name="connsiteY62" fmla="*/ 1573098 h 1858848"/>
                  <a:gd name="connsiteX63" fmla="*/ 154527 w 1288002"/>
                  <a:gd name="connsiteY63" fmla="*/ 1579448 h 1858848"/>
                  <a:gd name="connsiteX64" fmla="*/ 135477 w 1288002"/>
                  <a:gd name="connsiteY64" fmla="*/ 1585798 h 1858848"/>
                  <a:gd name="connsiteX65" fmla="*/ 125952 w 1288002"/>
                  <a:gd name="connsiteY65" fmla="*/ 1604848 h 1858848"/>
                  <a:gd name="connsiteX66" fmla="*/ 122777 w 1288002"/>
                  <a:gd name="connsiteY66" fmla="*/ 1655648 h 1858848"/>
                  <a:gd name="connsiteX67" fmla="*/ 103727 w 1288002"/>
                  <a:gd name="connsiteY67" fmla="*/ 1658823 h 1858848"/>
                  <a:gd name="connsiteX68" fmla="*/ 84677 w 1288002"/>
                  <a:gd name="connsiteY68" fmla="*/ 1668348 h 1858848"/>
                  <a:gd name="connsiteX69" fmla="*/ 68802 w 1288002"/>
                  <a:gd name="connsiteY69" fmla="*/ 1687398 h 1858848"/>
                  <a:gd name="connsiteX70" fmla="*/ 62452 w 1288002"/>
                  <a:gd name="connsiteY70" fmla="*/ 1696923 h 1858848"/>
                  <a:gd name="connsiteX71" fmla="*/ 52927 w 1288002"/>
                  <a:gd name="connsiteY71" fmla="*/ 1706448 h 1858848"/>
                  <a:gd name="connsiteX72" fmla="*/ 46577 w 1288002"/>
                  <a:gd name="connsiteY72" fmla="*/ 1715973 h 1858848"/>
                  <a:gd name="connsiteX73" fmla="*/ 37052 w 1288002"/>
                  <a:gd name="connsiteY73" fmla="*/ 1725498 h 1858848"/>
                  <a:gd name="connsiteX74" fmla="*/ 27527 w 1288002"/>
                  <a:gd name="connsiteY74" fmla="*/ 1744548 h 1858848"/>
                  <a:gd name="connsiteX75" fmla="*/ 14827 w 1288002"/>
                  <a:gd name="connsiteY75" fmla="*/ 1763598 h 1858848"/>
                  <a:gd name="connsiteX76" fmla="*/ 8477 w 1288002"/>
                  <a:gd name="connsiteY76" fmla="*/ 1773123 h 1858848"/>
                  <a:gd name="connsiteX77" fmla="*/ 2127 w 1288002"/>
                  <a:gd name="connsiteY77" fmla="*/ 1792173 h 1858848"/>
                  <a:gd name="connsiteX78" fmla="*/ 30702 w 1288002"/>
                  <a:gd name="connsiteY78" fmla="*/ 1788998 h 1858848"/>
                  <a:gd name="connsiteX79" fmla="*/ 91027 w 1288002"/>
                  <a:gd name="connsiteY79" fmla="*/ 1792173 h 1858848"/>
                  <a:gd name="connsiteX80" fmla="*/ 113252 w 1288002"/>
                  <a:gd name="connsiteY80" fmla="*/ 1795348 h 1858848"/>
                  <a:gd name="connsiteX81" fmla="*/ 141827 w 1288002"/>
                  <a:gd name="connsiteY81" fmla="*/ 1792173 h 1858848"/>
                  <a:gd name="connsiteX82" fmla="*/ 157702 w 1288002"/>
                  <a:gd name="connsiteY82" fmla="*/ 1776298 h 1858848"/>
                  <a:gd name="connsiteX83" fmla="*/ 167227 w 1288002"/>
                  <a:gd name="connsiteY83" fmla="*/ 1769948 h 1858848"/>
                  <a:gd name="connsiteX84" fmla="*/ 173577 w 1288002"/>
                  <a:gd name="connsiteY84" fmla="*/ 1760423 h 1858848"/>
                  <a:gd name="connsiteX85" fmla="*/ 205327 w 1288002"/>
                  <a:gd name="connsiteY85" fmla="*/ 1769948 h 1858848"/>
                  <a:gd name="connsiteX86" fmla="*/ 224377 w 1288002"/>
                  <a:gd name="connsiteY86" fmla="*/ 1776298 h 1858848"/>
                  <a:gd name="connsiteX87" fmla="*/ 237077 w 1288002"/>
                  <a:gd name="connsiteY87" fmla="*/ 1782648 h 1858848"/>
                  <a:gd name="connsiteX88" fmla="*/ 256127 w 1288002"/>
                  <a:gd name="connsiteY88" fmla="*/ 1788998 h 1858848"/>
                  <a:gd name="connsiteX89" fmla="*/ 265652 w 1288002"/>
                  <a:gd name="connsiteY89" fmla="*/ 1795348 h 1858848"/>
                  <a:gd name="connsiteX90" fmla="*/ 284702 w 1288002"/>
                  <a:gd name="connsiteY90" fmla="*/ 1801698 h 1858848"/>
                  <a:gd name="connsiteX91" fmla="*/ 294227 w 1288002"/>
                  <a:gd name="connsiteY91" fmla="*/ 1808048 h 1858848"/>
                  <a:gd name="connsiteX92" fmla="*/ 313277 w 1288002"/>
                  <a:gd name="connsiteY92" fmla="*/ 1814398 h 1858848"/>
                  <a:gd name="connsiteX93" fmla="*/ 322802 w 1288002"/>
                  <a:gd name="connsiteY93" fmla="*/ 1817573 h 1858848"/>
                  <a:gd name="connsiteX94" fmla="*/ 332327 w 1288002"/>
                  <a:gd name="connsiteY94" fmla="*/ 1823923 h 1858848"/>
                  <a:gd name="connsiteX95" fmla="*/ 351377 w 1288002"/>
                  <a:gd name="connsiteY95" fmla="*/ 1830273 h 1858848"/>
                  <a:gd name="connsiteX96" fmla="*/ 379952 w 1288002"/>
                  <a:gd name="connsiteY96" fmla="*/ 1842973 h 1858848"/>
                  <a:gd name="connsiteX97" fmla="*/ 389477 w 1288002"/>
                  <a:gd name="connsiteY97" fmla="*/ 1846148 h 1858848"/>
                  <a:gd name="connsiteX98" fmla="*/ 399002 w 1288002"/>
                  <a:gd name="connsiteY98" fmla="*/ 1849323 h 1858848"/>
                  <a:gd name="connsiteX99" fmla="*/ 421227 w 1288002"/>
                  <a:gd name="connsiteY99" fmla="*/ 1858848 h 1858848"/>
                  <a:gd name="connsiteX100" fmla="*/ 446627 w 1288002"/>
                  <a:gd name="connsiteY100" fmla="*/ 1855673 h 1858848"/>
                  <a:gd name="connsiteX101" fmla="*/ 456152 w 1288002"/>
                  <a:gd name="connsiteY101" fmla="*/ 1852498 h 1858848"/>
                  <a:gd name="connsiteX102" fmla="*/ 462502 w 1288002"/>
                  <a:gd name="connsiteY102" fmla="*/ 1833448 h 1858848"/>
                  <a:gd name="connsiteX103" fmla="*/ 465677 w 1288002"/>
                  <a:gd name="connsiteY103" fmla="*/ 1823923 h 1858848"/>
                  <a:gd name="connsiteX104" fmla="*/ 468852 w 1288002"/>
                  <a:gd name="connsiteY104" fmla="*/ 1773123 h 1858848"/>
                  <a:gd name="connsiteX105" fmla="*/ 478377 w 1288002"/>
                  <a:gd name="connsiteY105" fmla="*/ 1779473 h 1858848"/>
                  <a:gd name="connsiteX106" fmla="*/ 608552 w 1288002"/>
                  <a:gd name="connsiteY106" fmla="*/ 1782648 h 1858848"/>
                  <a:gd name="connsiteX107" fmla="*/ 624427 w 1288002"/>
                  <a:gd name="connsiteY107" fmla="*/ 1785823 h 1858848"/>
                  <a:gd name="connsiteX108" fmla="*/ 643477 w 1288002"/>
                  <a:gd name="connsiteY108" fmla="*/ 1792173 h 1858848"/>
                  <a:gd name="connsiteX109" fmla="*/ 662527 w 1288002"/>
                  <a:gd name="connsiteY109" fmla="*/ 1769948 h 1858848"/>
                  <a:gd name="connsiteX110" fmla="*/ 662527 w 1288002"/>
                  <a:gd name="connsiteY110" fmla="*/ 1769948 h 1858848"/>
                  <a:gd name="connsiteX111" fmla="*/ 681577 w 1288002"/>
                  <a:gd name="connsiteY111" fmla="*/ 1763598 h 1858848"/>
                  <a:gd name="connsiteX112" fmla="*/ 716502 w 1288002"/>
                  <a:gd name="connsiteY112" fmla="*/ 1763598 h 1858848"/>
                  <a:gd name="connsiteX113" fmla="*/ 722852 w 1288002"/>
                  <a:gd name="connsiteY113" fmla="*/ 1754073 h 1858848"/>
                  <a:gd name="connsiteX114" fmla="*/ 726027 w 1288002"/>
                  <a:gd name="connsiteY114" fmla="*/ 1744548 h 1858848"/>
                  <a:gd name="connsiteX115" fmla="*/ 745077 w 1288002"/>
                  <a:gd name="connsiteY115" fmla="*/ 1738198 h 1858848"/>
                  <a:gd name="connsiteX116" fmla="*/ 751427 w 1288002"/>
                  <a:gd name="connsiteY116" fmla="*/ 1677873 h 1858848"/>
                  <a:gd name="connsiteX117" fmla="*/ 754602 w 1288002"/>
                  <a:gd name="connsiteY117" fmla="*/ 1668348 h 1858848"/>
                  <a:gd name="connsiteX118" fmla="*/ 764127 w 1288002"/>
                  <a:gd name="connsiteY118" fmla="*/ 1665173 h 1858848"/>
                  <a:gd name="connsiteX119" fmla="*/ 783177 w 1288002"/>
                  <a:gd name="connsiteY119" fmla="*/ 1661998 h 1858848"/>
                  <a:gd name="connsiteX120" fmla="*/ 795877 w 1288002"/>
                  <a:gd name="connsiteY120" fmla="*/ 1642948 h 1858848"/>
                  <a:gd name="connsiteX121" fmla="*/ 802227 w 1288002"/>
                  <a:gd name="connsiteY121" fmla="*/ 1633423 h 1858848"/>
                  <a:gd name="connsiteX122" fmla="*/ 811752 w 1288002"/>
                  <a:gd name="connsiteY122" fmla="*/ 1627073 h 1858848"/>
                  <a:gd name="connsiteX123" fmla="*/ 818102 w 1288002"/>
                  <a:gd name="connsiteY123" fmla="*/ 1614373 h 1858848"/>
                  <a:gd name="connsiteX124" fmla="*/ 824452 w 1288002"/>
                  <a:gd name="connsiteY124" fmla="*/ 1604848 h 1858848"/>
                  <a:gd name="connsiteX125" fmla="*/ 833977 w 1288002"/>
                  <a:gd name="connsiteY125" fmla="*/ 1585798 h 1858848"/>
                  <a:gd name="connsiteX126" fmla="*/ 843502 w 1288002"/>
                  <a:gd name="connsiteY126" fmla="*/ 1563573 h 1858848"/>
                  <a:gd name="connsiteX127" fmla="*/ 846677 w 1288002"/>
                  <a:gd name="connsiteY127" fmla="*/ 1554048 h 1858848"/>
                  <a:gd name="connsiteX128" fmla="*/ 859377 w 1288002"/>
                  <a:gd name="connsiteY128" fmla="*/ 1534998 h 1858848"/>
                  <a:gd name="connsiteX129" fmla="*/ 865727 w 1288002"/>
                  <a:gd name="connsiteY129" fmla="*/ 1515948 h 1858848"/>
                  <a:gd name="connsiteX130" fmla="*/ 868902 w 1288002"/>
                  <a:gd name="connsiteY130" fmla="*/ 1506423 h 1858848"/>
                  <a:gd name="connsiteX131" fmla="*/ 872077 w 1288002"/>
                  <a:gd name="connsiteY131" fmla="*/ 1493723 h 1858848"/>
                  <a:gd name="connsiteX132" fmla="*/ 878427 w 1288002"/>
                  <a:gd name="connsiteY132" fmla="*/ 1481023 h 1858848"/>
                  <a:gd name="connsiteX133" fmla="*/ 884777 w 1288002"/>
                  <a:gd name="connsiteY133" fmla="*/ 1461973 h 1858848"/>
                  <a:gd name="connsiteX134" fmla="*/ 887952 w 1288002"/>
                  <a:gd name="connsiteY134" fmla="*/ 1452448 h 1858848"/>
                  <a:gd name="connsiteX135" fmla="*/ 907002 w 1288002"/>
                  <a:gd name="connsiteY135" fmla="*/ 1446098 h 1858848"/>
                  <a:gd name="connsiteX136" fmla="*/ 926052 w 1288002"/>
                  <a:gd name="connsiteY136" fmla="*/ 1430223 h 1858848"/>
                  <a:gd name="connsiteX137" fmla="*/ 945102 w 1288002"/>
                  <a:gd name="connsiteY137" fmla="*/ 1417523 h 1858848"/>
                  <a:gd name="connsiteX138" fmla="*/ 954627 w 1288002"/>
                  <a:gd name="connsiteY138" fmla="*/ 1411173 h 1858848"/>
                  <a:gd name="connsiteX139" fmla="*/ 964152 w 1288002"/>
                  <a:gd name="connsiteY139" fmla="*/ 1404823 h 1858848"/>
                  <a:gd name="connsiteX140" fmla="*/ 970502 w 1288002"/>
                  <a:gd name="connsiteY140" fmla="*/ 1395298 h 1858848"/>
                  <a:gd name="connsiteX141" fmla="*/ 980027 w 1288002"/>
                  <a:gd name="connsiteY141" fmla="*/ 1388948 h 1858848"/>
                  <a:gd name="connsiteX142" fmla="*/ 992727 w 1288002"/>
                  <a:gd name="connsiteY142" fmla="*/ 1369898 h 1858848"/>
                  <a:gd name="connsiteX143" fmla="*/ 999077 w 1288002"/>
                  <a:gd name="connsiteY143" fmla="*/ 1360373 h 1858848"/>
                  <a:gd name="connsiteX144" fmla="*/ 1008602 w 1288002"/>
                  <a:gd name="connsiteY144" fmla="*/ 1354023 h 1858848"/>
                  <a:gd name="connsiteX145" fmla="*/ 1018127 w 1288002"/>
                  <a:gd name="connsiteY145" fmla="*/ 1350848 h 1858848"/>
                  <a:gd name="connsiteX146" fmla="*/ 1037177 w 1288002"/>
                  <a:gd name="connsiteY146" fmla="*/ 1338148 h 1858848"/>
                  <a:gd name="connsiteX147" fmla="*/ 1046702 w 1288002"/>
                  <a:gd name="connsiteY147" fmla="*/ 1331798 h 1858848"/>
                  <a:gd name="connsiteX148" fmla="*/ 1053052 w 1288002"/>
                  <a:gd name="connsiteY148" fmla="*/ 1293698 h 1858848"/>
                  <a:gd name="connsiteX149" fmla="*/ 1056227 w 1288002"/>
                  <a:gd name="connsiteY149" fmla="*/ 1284173 h 1858848"/>
                  <a:gd name="connsiteX150" fmla="*/ 1075277 w 1288002"/>
                  <a:gd name="connsiteY150" fmla="*/ 1271473 h 1858848"/>
                  <a:gd name="connsiteX151" fmla="*/ 1081627 w 1288002"/>
                  <a:gd name="connsiteY151" fmla="*/ 1261948 h 1858848"/>
                  <a:gd name="connsiteX152" fmla="*/ 1097502 w 1288002"/>
                  <a:gd name="connsiteY152" fmla="*/ 1242898 h 1858848"/>
                  <a:gd name="connsiteX153" fmla="*/ 1100677 w 1288002"/>
                  <a:gd name="connsiteY153" fmla="*/ 1233373 h 1858848"/>
                  <a:gd name="connsiteX154" fmla="*/ 1110202 w 1288002"/>
                  <a:gd name="connsiteY154" fmla="*/ 1230198 h 1858848"/>
                  <a:gd name="connsiteX155" fmla="*/ 1100677 w 1288002"/>
                  <a:gd name="connsiteY155" fmla="*/ 1236548 h 1858848"/>
                  <a:gd name="connsiteX156" fmla="*/ 1046702 w 1288002"/>
                  <a:gd name="connsiteY156" fmla="*/ 1223848 h 1858848"/>
                  <a:gd name="connsiteX157" fmla="*/ 1043527 w 1288002"/>
                  <a:gd name="connsiteY157" fmla="*/ 1204798 h 1858848"/>
                  <a:gd name="connsiteX158" fmla="*/ 1043527 w 1288002"/>
                  <a:gd name="connsiteY158" fmla="*/ 1071448 h 1858848"/>
                  <a:gd name="connsiteX159" fmla="*/ 1037177 w 1288002"/>
                  <a:gd name="connsiteY159" fmla="*/ 1052398 h 1858848"/>
                  <a:gd name="connsiteX160" fmla="*/ 1034002 w 1288002"/>
                  <a:gd name="connsiteY160" fmla="*/ 1042873 h 1858848"/>
                  <a:gd name="connsiteX161" fmla="*/ 1030827 w 1288002"/>
                  <a:gd name="connsiteY161" fmla="*/ 1033348 h 1858848"/>
                  <a:gd name="connsiteX162" fmla="*/ 1034002 w 1288002"/>
                  <a:gd name="connsiteY162" fmla="*/ 969848 h 1858848"/>
                  <a:gd name="connsiteX163" fmla="*/ 1037177 w 1288002"/>
                  <a:gd name="connsiteY163" fmla="*/ 947623 h 1858848"/>
                  <a:gd name="connsiteX164" fmla="*/ 1034002 w 1288002"/>
                  <a:gd name="connsiteY164" fmla="*/ 887298 h 1858848"/>
                  <a:gd name="connsiteX165" fmla="*/ 1027652 w 1288002"/>
                  <a:gd name="connsiteY165" fmla="*/ 868248 h 1858848"/>
                  <a:gd name="connsiteX166" fmla="*/ 1021302 w 1288002"/>
                  <a:gd name="connsiteY166" fmla="*/ 846023 h 1858848"/>
                  <a:gd name="connsiteX167" fmla="*/ 1014952 w 1288002"/>
                  <a:gd name="connsiteY167" fmla="*/ 826973 h 1858848"/>
                  <a:gd name="connsiteX168" fmla="*/ 995902 w 1288002"/>
                  <a:gd name="connsiteY168" fmla="*/ 814273 h 1858848"/>
                  <a:gd name="connsiteX169" fmla="*/ 986377 w 1288002"/>
                  <a:gd name="connsiteY169" fmla="*/ 807923 h 1858848"/>
                  <a:gd name="connsiteX170" fmla="*/ 970502 w 1288002"/>
                  <a:gd name="connsiteY170" fmla="*/ 788873 h 1858848"/>
                  <a:gd name="connsiteX171" fmla="*/ 964152 w 1288002"/>
                  <a:gd name="connsiteY171" fmla="*/ 779348 h 1858848"/>
                  <a:gd name="connsiteX172" fmla="*/ 945102 w 1288002"/>
                  <a:gd name="connsiteY172" fmla="*/ 772998 h 1858848"/>
                  <a:gd name="connsiteX173" fmla="*/ 935577 w 1288002"/>
                  <a:gd name="connsiteY173" fmla="*/ 766648 h 1858848"/>
                  <a:gd name="connsiteX174" fmla="*/ 929227 w 1288002"/>
                  <a:gd name="connsiteY174" fmla="*/ 757123 h 1858848"/>
                  <a:gd name="connsiteX175" fmla="*/ 913352 w 1288002"/>
                  <a:gd name="connsiteY175" fmla="*/ 741248 h 1858848"/>
                  <a:gd name="connsiteX176" fmla="*/ 919702 w 1288002"/>
                  <a:gd name="connsiteY176" fmla="*/ 731723 h 1858848"/>
                  <a:gd name="connsiteX177" fmla="*/ 932402 w 1288002"/>
                  <a:gd name="connsiteY177" fmla="*/ 719023 h 1858848"/>
                  <a:gd name="connsiteX178" fmla="*/ 922877 w 1288002"/>
                  <a:gd name="connsiteY178" fmla="*/ 696798 h 1858848"/>
                  <a:gd name="connsiteX179" fmla="*/ 913352 w 1288002"/>
                  <a:gd name="connsiteY179" fmla="*/ 693623 h 1858848"/>
                  <a:gd name="connsiteX180" fmla="*/ 932402 w 1288002"/>
                  <a:gd name="connsiteY180" fmla="*/ 680923 h 1858848"/>
                  <a:gd name="connsiteX181" fmla="*/ 960977 w 1288002"/>
                  <a:gd name="connsiteY181" fmla="*/ 658698 h 1858848"/>
                  <a:gd name="connsiteX182" fmla="*/ 970502 w 1288002"/>
                  <a:gd name="connsiteY182" fmla="*/ 655523 h 1858848"/>
                  <a:gd name="connsiteX183" fmla="*/ 989552 w 1288002"/>
                  <a:gd name="connsiteY183" fmla="*/ 642823 h 1858848"/>
                  <a:gd name="connsiteX184" fmla="*/ 999077 w 1288002"/>
                  <a:gd name="connsiteY184" fmla="*/ 639648 h 1858848"/>
                  <a:gd name="connsiteX185" fmla="*/ 1018127 w 1288002"/>
                  <a:gd name="connsiteY185" fmla="*/ 626948 h 1858848"/>
                  <a:gd name="connsiteX186" fmla="*/ 1040352 w 1288002"/>
                  <a:gd name="connsiteY186" fmla="*/ 617423 h 1858848"/>
                  <a:gd name="connsiteX187" fmla="*/ 1059402 w 1288002"/>
                  <a:gd name="connsiteY187" fmla="*/ 604723 h 1858848"/>
                  <a:gd name="connsiteX188" fmla="*/ 1078452 w 1288002"/>
                  <a:gd name="connsiteY188" fmla="*/ 598373 h 1858848"/>
                  <a:gd name="connsiteX189" fmla="*/ 1084802 w 1288002"/>
                  <a:gd name="connsiteY189" fmla="*/ 588848 h 1858848"/>
                  <a:gd name="connsiteX190" fmla="*/ 1103852 w 1288002"/>
                  <a:gd name="connsiteY190" fmla="*/ 579323 h 1858848"/>
                  <a:gd name="connsiteX191" fmla="*/ 1122902 w 1288002"/>
                  <a:gd name="connsiteY191" fmla="*/ 566623 h 1858848"/>
                  <a:gd name="connsiteX192" fmla="*/ 1141952 w 1288002"/>
                  <a:gd name="connsiteY192" fmla="*/ 553923 h 1858848"/>
                  <a:gd name="connsiteX193" fmla="*/ 1151477 w 1288002"/>
                  <a:gd name="connsiteY193" fmla="*/ 547573 h 1858848"/>
                  <a:gd name="connsiteX194" fmla="*/ 1180052 w 1288002"/>
                  <a:gd name="connsiteY194" fmla="*/ 534873 h 1858848"/>
                  <a:gd name="connsiteX195" fmla="*/ 1202277 w 1288002"/>
                  <a:gd name="connsiteY195" fmla="*/ 528523 h 1858848"/>
                  <a:gd name="connsiteX196" fmla="*/ 1221327 w 1288002"/>
                  <a:gd name="connsiteY196" fmla="*/ 522173 h 1858848"/>
                  <a:gd name="connsiteX197" fmla="*/ 1240377 w 1288002"/>
                  <a:gd name="connsiteY197" fmla="*/ 506298 h 1858848"/>
                  <a:gd name="connsiteX198" fmla="*/ 1256252 w 1288002"/>
                  <a:gd name="connsiteY198" fmla="*/ 487248 h 1858848"/>
                  <a:gd name="connsiteX199" fmla="*/ 1259427 w 1288002"/>
                  <a:gd name="connsiteY199" fmla="*/ 477723 h 1858848"/>
                  <a:gd name="connsiteX200" fmla="*/ 1268952 w 1288002"/>
                  <a:gd name="connsiteY200" fmla="*/ 471373 h 1858848"/>
                  <a:gd name="connsiteX201" fmla="*/ 1275302 w 1288002"/>
                  <a:gd name="connsiteY201" fmla="*/ 452323 h 1858848"/>
                  <a:gd name="connsiteX202" fmla="*/ 1288002 w 1288002"/>
                  <a:gd name="connsiteY202" fmla="*/ 433273 h 1858848"/>
                  <a:gd name="connsiteX203" fmla="*/ 1278477 w 1288002"/>
                  <a:gd name="connsiteY203" fmla="*/ 426923 h 1858848"/>
                  <a:gd name="connsiteX204" fmla="*/ 1265777 w 1288002"/>
                  <a:gd name="connsiteY204" fmla="*/ 398348 h 1858848"/>
                  <a:gd name="connsiteX205" fmla="*/ 1262602 w 1288002"/>
                  <a:gd name="connsiteY205" fmla="*/ 385648 h 1858848"/>
                  <a:gd name="connsiteX206" fmla="*/ 1205452 w 1288002"/>
                  <a:gd name="connsiteY206" fmla="*/ 382473 h 1858848"/>
                  <a:gd name="connsiteX207" fmla="*/ 1173702 w 1288002"/>
                  <a:gd name="connsiteY207" fmla="*/ 372948 h 1858848"/>
                  <a:gd name="connsiteX208" fmla="*/ 1151477 w 1288002"/>
                  <a:gd name="connsiteY208" fmla="*/ 360248 h 1858848"/>
                  <a:gd name="connsiteX209" fmla="*/ 1132427 w 1288002"/>
                  <a:gd name="connsiteY209" fmla="*/ 347548 h 1858848"/>
                  <a:gd name="connsiteX210" fmla="*/ 1110202 w 1288002"/>
                  <a:gd name="connsiteY210" fmla="*/ 338023 h 1858848"/>
                  <a:gd name="connsiteX211" fmla="*/ 1094327 w 1288002"/>
                  <a:gd name="connsiteY211" fmla="*/ 328498 h 1858848"/>
                  <a:gd name="connsiteX212" fmla="*/ 1081627 w 1288002"/>
                  <a:gd name="connsiteY212" fmla="*/ 315798 h 1858848"/>
                  <a:gd name="connsiteX213" fmla="*/ 1072102 w 1288002"/>
                  <a:gd name="connsiteY213" fmla="*/ 309448 h 1858848"/>
                  <a:gd name="connsiteX214" fmla="*/ 1053052 w 1288002"/>
                  <a:gd name="connsiteY214" fmla="*/ 293573 h 1858848"/>
                  <a:gd name="connsiteX215" fmla="*/ 1037177 w 1288002"/>
                  <a:gd name="connsiteY215" fmla="*/ 274523 h 1858848"/>
                  <a:gd name="connsiteX216" fmla="*/ 1008602 w 1288002"/>
                  <a:gd name="connsiteY216" fmla="*/ 252298 h 1858848"/>
                  <a:gd name="connsiteX217" fmla="*/ 983202 w 1288002"/>
                  <a:gd name="connsiteY217" fmla="*/ 230073 h 1858848"/>
                  <a:gd name="connsiteX218" fmla="*/ 970502 w 1288002"/>
                  <a:gd name="connsiteY218" fmla="*/ 223723 h 1858848"/>
                  <a:gd name="connsiteX219" fmla="*/ 960977 w 1288002"/>
                  <a:gd name="connsiteY219" fmla="*/ 217373 h 1858848"/>
                  <a:gd name="connsiteX220" fmla="*/ 948277 w 1288002"/>
                  <a:gd name="connsiteY220" fmla="*/ 207848 h 1858848"/>
                  <a:gd name="connsiteX221" fmla="*/ 929227 w 1288002"/>
                  <a:gd name="connsiteY221" fmla="*/ 195148 h 1858848"/>
                  <a:gd name="connsiteX222" fmla="*/ 919702 w 1288002"/>
                  <a:gd name="connsiteY222" fmla="*/ 185623 h 1858848"/>
                  <a:gd name="connsiteX223" fmla="*/ 907002 w 1288002"/>
                  <a:gd name="connsiteY223" fmla="*/ 182448 h 1858848"/>
                  <a:gd name="connsiteX224" fmla="*/ 887952 w 1288002"/>
                  <a:gd name="connsiteY224" fmla="*/ 172923 h 1858848"/>
                  <a:gd name="connsiteX225" fmla="*/ 865727 w 1288002"/>
                  <a:gd name="connsiteY225" fmla="*/ 160223 h 1858848"/>
                  <a:gd name="connsiteX226" fmla="*/ 843502 w 1288002"/>
                  <a:gd name="connsiteY226" fmla="*/ 147523 h 1858848"/>
                  <a:gd name="connsiteX227" fmla="*/ 833977 w 1288002"/>
                  <a:gd name="connsiteY227" fmla="*/ 141173 h 1858848"/>
                  <a:gd name="connsiteX228" fmla="*/ 805402 w 1288002"/>
                  <a:gd name="connsiteY228" fmla="*/ 125298 h 1858848"/>
                  <a:gd name="connsiteX229" fmla="*/ 786352 w 1288002"/>
                  <a:gd name="connsiteY229" fmla="*/ 118948 h 1858848"/>
                  <a:gd name="connsiteX230" fmla="*/ 776827 w 1288002"/>
                  <a:gd name="connsiteY230" fmla="*/ 112598 h 1858848"/>
                  <a:gd name="connsiteX231" fmla="*/ 754602 w 1288002"/>
                  <a:gd name="connsiteY231" fmla="*/ 103073 h 1858848"/>
                  <a:gd name="connsiteX232" fmla="*/ 735552 w 1288002"/>
                  <a:gd name="connsiteY232" fmla="*/ 90373 h 1858848"/>
                  <a:gd name="connsiteX233" fmla="*/ 716502 w 1288002"/>
                  <a:gd name="connsiteY233" fmla="*/ 71323 h 1858848"/>
                  <a:gd name="connsiteX234" fmla="*/ 710152 w 1288002"/>
                  <a:gd name="connsiteY234" fmla="*/ 61798 h 1858848"/>
                  <a:gd name="connsiteX235" fmla="*/ 691102 w 1288002"/>
                  <a:gd name="connsiteY235" fmla="*/ 49098 h 1858848"/>
                  <a:gd name="connsiteX236" fmla="*/ 681577 w 1288002"/>
                  <a:gd name="connsiteY236" fmla="*/ 42748 h 1858848"/>
                  <a:gd name="connsiteX237" fmla="*/ 668877 w 1288002"/>
                  <a:gd name="connsiteY237" fmla="*/ 39573 h 1858848"/>
                  <a:gd name="connsiteX238" fmla="*/ 656177 w 1288002"/>
                  <a:gd name="connsiteY238" fmla="*/ 33223 h 1858848"/>
                  <a:gd name="connsiteX239" fmla="*/ 640302 w 1288002"/>
                  <a:gd name="connsiteY239" fmla="*/ 26873 h 1858848"/>
                  <a:gd name="connsiteX240" fmla="*/ 605377 w 1288002"/>
                  <a:gd name="connsiteY240" fmla="*/ 17348 h 1858848"/>
                  <a:gd name="connsiteX241" fmla="*/ 579977 w 1288002"/>
                  <a:gd name="connsiteY241" fmla="*/ 14173 h 1858848"/>
                  <a:gd name="connsiteX242" fmla="*/ 557752 w 1288002"/>
                  <a:gd name="connsiteY242" fmla="*/ 7823 h 1858848"/>
                  <a:gd name="connsiteX243" fmla="*/ 526002 w 1288002"/>
                  <a:gd name="connsiteY243" fmla="*/ 1473 h 1858848"/>
                  <a:gd name="connsiteX244" fmla="*/ 491077 w 1288002"/>
                  <a:gd name="connsiteY244" fmla="*/ 4648 h 1858848"/>
                  <a:gd name="connsiteX245" fmla="*/ 487902 w 1288002"/>
                  <a:gd name="connsiteY245" fmla="*/ 45923 h 1858848"/>
                  <a:gd name="connsiteX246" fmla="*/ 478377 w 1288002"/>
                  <a:gd name="connsiteY246" fmla="*/ 64973 h 1858848"/>
                  <a:gd name="connsiteX247" fmla="*/ 468852 w 1288002"/>
                  <a:gd name="connsiteY247" fmla="*/ 74498 h 1858848"/>
                  <a:gd name="connsiteX248" fmla="*/ 456152 w 1288002"/>
                  <a:gd name="connsiteY248" fmla="*/ 96723 h 1858848"/>
                  <a:gd name="connsiteX249" fmla="*/ 446627 w 1288002"/>
                  <a:gd name="connsiteY249" fmla="*/ 106248 h 1858848"/>
                  <a:gd name="connsiteX250" fmla="*/ 440277 w 1288002"/>
                  <a:gd name="connsiteY250" fmla="*/ 115773 h 1858848"/>
                  <a:gd name="connsiteX251" fmla="*/ 424402 w 1288002"/>
                  <a:gd name="connsiteY251" fmla="*/ 137998 h 1858848"/>
                  <a:gd name="connsiteX252" fmla="*/ 421227 w 1288002"/>
                  <a:gd name="connsiteY252" fmla="*/ 147523 h 1858848"/>
                  <a:gd name="connsiteX253" fmla="*/ 414877 w 1288002"/>
                  <a:gd name="connsiteY253" fmla="*/ 163398 h 1858848"/>
                  <a:gd name="connsiteX254" fmla="*/ 408527 w 1288002"/>
                  <a:gd name="connsiteY254" fmla="*/ 176098 h 1858848"/>
                  <a:gd name="connsiteX255" fmla="*/ 405352 w 1288002"/>
                  <a:gd name="connsiteY255" fmla="*/ 188798 h 1858848"/>
                  <a:gd name="connsiteX256" fmla="*/ 399002 w 1288002"/>
                  <a:gd name="connsiteY256" fmla="*/ 207848 h 1858848"/>
                  <a:gd name="connsiteX257" fmla="*/ 395827 w 1288002"/>
                  <a:gd name="connsiteY257" fmla="*/ 217373 h 1858848"/>
                  <a:gd name="connsiteX258" fmla="*/ 373602 w 1288002"/>
                  <a:gd name="connsiteY258" fmla="*/ 245948 h 1858848"/>
                  <a:gd name="connsiteX259" fmla="*/ 364077 w 1288002"/>
                  <a:gd name="connsiteY259" fmla="*/ 299923 h 18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1288002" h="1858848">
                    <a:moveTo>
                      <a:pt x="364077" y="299923"/>
                    </a:moveTo>
                    <a:cubicBezTo>
                      <a:pt x="363019" y="308390"/>
                      <a:pt x="362690" y="316980"/>
                      <a:pt x="360902" y="325323"/>
                    </a:cubicBezTo>
                    <a:lnTo>
                      <a:pt x="351377" y="353898"/>
                    </a:lnTo>
                    <a:lnTo>
                      <a:pt x="345027" y="372948"/>
                    </a:lnTo>
                    <a:cubicBezTo>
                      <a:pt x="343969" y="376123"/>
                      <a:pt x="344637" y="380617"/>
                      <a:pt x="341852" y="382473"/>
                    </a:cubicBezTo>
                    <a:lnTo>
                      <a:pt x="332327" y="388823"/>
                    </a:lnTo>
                    <a:cubicBezTo>
                      <a:pt x="328094" y="395173"/>
                      <a:pt x="322040" y="400633"/>
                      <a:pt x="319627" y="407873"/>
                    </a:cubicBezTo>
                    <a:lnTo>
                      <a:pt x="313277" y="426923"/>
                    </a:lnTo>
                    <a:cubicBezTo>
                      <a:pt x="314335" y="437506"/>
                      <a:pt x="316452" y="448037"/>
                      <a:pt x="316452" y="458673"/>
                    </a:cubicBezTo>
                    <a:cubicBezTo>
                      <a:pt x="316452" y="467206"/>
                      <a:pt x="314849" y="475687"/>
                      <a:pt x="313277" y="484073"/>
                    </a:cubicBezTo>
                    <a:cubicBezTo>
                      <a:pt x="311669" y="492651"/>
                      <a:pt x="309687" y="501194"/>
                      <a:pt x="306927" y="509473"/>
                    </a:cubicBezTo>
                    <a:cubicBezTo>
                      <a:pt x="305869" y="512648"/>
                      <a:pt x="305249" y="516005"/>
                      <a:pt x="303752" y="518998"/>
                    </a:cubicBezTo>
                    <a:cubicBezTo>
                      <a:pt x="302045" y="522411"/>
                      <a:pt x="300274" y="526010"/>
                      <a:pt x="297402" y="528523"/>
                    </a:cubicBezTo>
                    <a:cubicBezTo>
                      <a:pt x="291659" y="533549"/>
                      <a:pt x="278352" y="541223"/>
                      <a:pt x="278352" y="541223"/>
                    </a:cubicBezTo>
                    <a:cubicBezTo>
                      <a:pt x="274119" y="547573"/>
                      <a:pt x="268065" y="553033"/>
                      <a:pt x="265652" y="560273"/>
                    </a:cubicBezTo>
                    <a:cubicBezTo>
                      <a:pt x="264594" y="563448"/>
                      <a:pt x="263974" y="566805"/>
                      <a:pt x="262477" y="569798"/>
                    </a:cubicBezTo>
                    <a:cubicBezTo>
                      <a:pt x="260770" y="573211"/>
                      <a:pt x="257677" y="575836"/>
                      <a:pt x="256127" y="579323"/>
                    </a:cubicBezTo>
                    <a:cubicBezTo>
                      <a:pt x="253409" y="585440"/>
                      <a:pt x="249777" y="598373"/>
                      <a:pt x="249777" y="598373"/>
                    </a:cubicBezTo>
                    <a:cubicBezTo>
                      <a:pt x="246259" y="630036"/>
                      <a:pt x="244167" y="632693"/>
                      <a:pt x="249777" y="668223"/>
                    </a:cubicBezTo>
                    <a:cubicBezTo>
                      <a:pt x="253558" y="692167"/>
                      <a:pt x="254567" y="680978"/>
                      <a:pt x="262477" y="696798"/>
                    </a:cubicBezTo>
                    <a:cubicBezTo>
                      <a:pt x="267642" y="707127"/>
                      <a:pt x="262903" y="706749"/>
                      <a:pt x="272002" y="715848"/>
                    </a:cubicBezTo>
                    <a:cubicBezTo>
                      <a:pt x="274700" y="718546"/>
                      <a:pt x="278596" y="719755"/>
                      <a:pt x="281527" y="722198"/>
                    </a:cubicBezTo>
                    <a:cubicBezTo>
                      <a:pt x="290072" y="729319"/>
                      <a:pt x="290442" y="733568"/>
                      <a:pt x="300577" y="738073"/>
                    </a:cubicBezTo>
                    <a:cubicBezTo>
                      <a:pt x="319338" y="746411"/>
                      <a:pt x="326405" y="745176"/>
                      <a:pt x="348202" y="747598"/>
                    </a:cubicBezTo>
                    <a:lnTo>
                      <a:pt x="354552" y="766648"/>
                    </a:lnTo>
                    <a:lnTo>
                      <a:pt x="357727" y="776173"/>
                    </a:lnTo>
                    <a:cubicBezTo>
                      <a:pt x="358785" y="783581"/>
                      <a:pt x="359563" y="791035"/>
                      <a:pt x="360902" y="798398"/>
                    </a:cubicBezTo>
                    <a:cubicBezTo>
                      <a:pt x="362821" y="808955"/>
                      <a:pt x="367113" y="820207"/>
                      <a:pt x="370427" y="830148"/>
                    </a:cubicBezTo>
                    <a:lnTo>
                      <a:pt x="376777" y="849198"/>
                    </a:lnTo>
                    <a:cubicBezTo>
                      <a:pt x="377835" y="852373"/>
                      <a:pt x="378096" y="855938"/>
                      <a:pt x="379952" y="858723"/>
                    </a:cubicBezTo>
                    <a:lnTo>
                      <a:pt x="392652" y="877773"/>
                    </a:lnTo>
                    <a:cubicBezTo>
                      <a:pt x="397450" y="896967"/>
                      <a:pt x="394447" y="886333"/>
                      <a:pt x="402177" y="909523"/>
                    </a:cubicBezTo>
                    <a:cubicBezTo>
                      <a:pt x="403235" y="912698"/>
                      <a:pt x="408634" y="919704"/>
                      <a:pt x="405352" y="919048"/>
                    </a:cubicBezTo>
                    <a:lnTo>
                      <a:pt x="389477" y="915873"/>
                    </a:lnTo>
                    <a:cubicBezTo>
                      <a:pt x="386302" y="913756"/>
                      <a:pt x="383365" y="911230"/>
                      <a:pt x="379952" y="909523"/>
                    </a:cubicBezTo>
                    <a:cubicBezTo>
                      <a:pt x="376959" y="908026"/>
                      <a:pt x="373645" y="907267"/>
                      <a:pt x="370427" y="906348"/>
                    </a:cubicBezTo>
                    <a:cubicBezTo>
                      <a:pt x="348287" y="900022"/>
                      <a:pt x="366744" y="906235"/>
                      <a:pt x="338677" y="899998"/>
                    </a:cubicBezTo>
                    <a:cubicBezTo>
                      <a:pt x="335410" y="899272"/>
                      <a:pt x="332327" y="897881"/>
                      <a:pt x="329152" y="896823"/>
                    </a:cubicBezTo>
                    <a:cubicBezTo>
                      <a:pt x="316452" y="897881"/>
                      <a:pt x="293708" y="887534"/>
                      <a:pt x="291052" y="899998"/>
                    </a:cubicBezTo>
                    <a:cubicBezTo>
                      <a:pt x="283890" y="933603"/>
                      <a:pt x="288714" y="1172086"/>
                      <a:pt x="291052" y="1227023"/>
                    </a:cubicBezTo>
                    <a:cubicBezTo>
                      <a:pt x="291286" y="1232524"/>
                      <a:pt x="299848" y="1256587"/>
                      <a:pt x="300577" y="1258773"/>
                    </a:cubicBezTo>
                    <a:cubicBezTo>
                      <a:pt x="301635" y="1261948"/>
                      <a:pt x="301896" y="1265513"/>
                      <a:pt x="303752" y="1268298"/>
                    </a:cubicBezTo>
                    <a:cubicBezTo>
                      <a:pt x="305869" y="1271473"/>
                      <a:pt x="308552" y="1274336"/>
                      <a:pt x="310102" y="1277823"/>
                    </a:cubicBezTo>
                    <a:cubicBezTo>
                      <a:pt x="312820" y="1283940"/>
                      <a:pt x="314335" y="1290523"/>
                      <a:pt x="316452" y="1296873"/>
                    </a:cubicBezTo>
                    <a:lnTo>
                      <a:pt x="319627" y="1306398"/>
                    </a:lnTo>
                    <a:cubicBezTo>
                      <a:pt x="318569" y="1324390"/>
                      <a:pt x="320362" y="1342779"/>
                      <a:pt x="316452" y="1360373"/>
                    </a:cubicBezTo>
                    <a:cubicBezTo>
                      <a:pt x="315726" y="1363640"/>
                      <a:pt x="309712" y="1361692"/>
                      <a:pt x="306927" y="1363548"/>
                    </a:cubicBezTo>
                    <a:cubicBezTo>
                      <a:pt x="300760" y="1367659"/>
                      <a:pt x="291728" y="1380271"/>
                      <a:pt x="287877" y="1385773"/>
                    </a:cubicBezTo>
                    <a:cubicBezTo>
                      <a:pt x="283500" y="1392025"/>
                      <a:pt x="277590" y="1397583"/>
                      <a:pt x="275177" y="1404823"/>
                    </a:cubicBezTo>
                    <a:cubicBezTo>
                      <a:pt x="271892" y="1414677"/>
                      <a:pt x="271537" y="1417240"/>
                      <a:pt x="265652" y="1427048"/>
                    </a:cubicBezTo>
                    <a:lnTo>
                      <a:pt x="246602" y="1455623"/>
                    </a:lnTo>
                    <a:lnTo>
                      <a:pt x="240252" y="1465148"/>
                    </a:lnTo>
                    <a:cubicBezTo>
                      <a:pt x="238135" y="1468323"/>
                      <a:pt x="235109" y="1471053"/>
                      <a:pt x="233902" y="1474673"/>
                    </a:cubicBezTo>
                    <a:cubicBezTo>
                      <a:pt x="232844" y="1477848"/>
                      <a:pt x="233340" y="1482107"/>
                      <a:pt x="230727" y="1484198"/>
                    </a:cubicBezTo>
                    <a:cubicBezTo>
                      <a:pt x="227320" y="1486924"/>
                      <a:pt x="222223" y="1486174"/>
                      <a:pt x="218027" y="1487373"/>
                    </a:cubicBezTo>
                    <a:cubicBezTo>
                      <a:pt x="214809" y="1488292"/>
                      <a:pt x="211428" y="1488923"/>
                      <a:pt x="208502" y="1490548"/>
                    </a:cubicBezTo>
                    <a:cubicBezTo>
                      <a:pt x="201831" y="1494254"/>
                      <a:pt x="189452" y="1503248"/>
                      <a:pt x="189452" y="1503248"/>
                    </a:cubicBezTo>
                    <a:cubicBezTo>
                      <a:pt x="187335" y="1506423"/>
                      <a:pt x="185974" y="1510260"/>
                      <a:pt x="183102" y="1512773"/>
                    </a:cubicBezTo>
                    <a:cubicBezTo>
                      <a:pt x="177359" y="1517799"/>
                      <a:pt x="164052" y="1525473"/>
                      <a:pt x="164052" y="1525473"/>
                    </a:cubicBezTo>
                    <a:cubicBezTo>
                      <a:pt x="161935" y="1528648"/>
                      <a:pt x="160400" y="1532300"/>
                      <a:pt x="157702" y="1534998"/>
                    </a:cubicBezTo>
                    <a:cubicBezTo>
                      <a:pt x="155004" y="1537696"/>
                      <a:pt x="149384" y="1537728"/>
                      <a:pt x="148177" y="1541348"/>
                    </a:cubicBezTo>
                    <a:cubicBezTo>
                      <a:pt x="146797" y="1545488"/>
                      <a:pt x="149401" y="1550145"/>
                      <a:pt x="151352" y="1554048"/>
                    </a:cubicBezTo>
                    <a:cubicBezTo>
                      <a:pt x="154765" y="1560874"/>
                      <a:pt x="164052" y="1573098"/>
                      <a:pt x="164052" y="1573098"/>
                    </a:cubicBezTo>
                    <a:cubicBezTo>
                      <a:pt x="160877" y="1575215"/>
                      <a:pt x="158014" y="1577898"/>
                      <a:pt x="154527" y="1579448"/>
                    </a:cubicBezTo>
                    <a:cubicBezTo>
                      <a:pt x="148410" y="1582166"/>
                      <a:pt x="135477" y="1585798"/>
                      <a:pt x="135477" y="1585798"/>
                    </a:cubicBezTo>
                    <a:cubicBezTo>
                      <a:pt x="131330" y="1592019"/>
                      <a:pt x="126774" y="1597043"/>
                      <a:pt x="125952" y="1604848"/>
                    </a:cubicBezTo>
                    <a:cubicBezTo>
                      <a:pt x="124176" y="1621721"/>
                      <a:pt x="129237" y="1639960"/>
                      <a:pt x="122777" y="1655648"/>
                    </a:cubicBezTo>
                    <a:cubicBezTo>
                      <a:pt x="120326" y="1661601"/>
                      <a:pt x="110011" y="1657426"/>
                      <a:pt x="103727" y="1658823"/>
                    </a:cubicBezTo>
                    <a:cubicBezTo>
                      <a:pt x="93868" y="1661014"/>
                      <a:pt x="93240" y="1662640"/>
                      <a:pt x="84677" y="1668348"/>
                    </a:cubicBezTo>
                    <a:cubicBezTo>
                      <a:pt x="68911" y="1691997"/>
                      <a:pt x="89174" y="1662952"/>
                      <a:pt x="68802" y="1687398"/>
                    </a:cubicBezTo>
                    <a:cubicBezTo>
                      <a:pt x="66359" y="1690329"/>
                      <a:pt x="64895" y="1693992"/>
                      <a:pt x="62452" y="1696923"/>
                    </a:cubicBezTo>
                    <a:cubicBezTo>
                      <a:pt x="59577" y="1700372"/>
                      <a:pt x="55802" y="1702999"/>
                      <a:pt x="52927" y="1706448"/>
                    </a:cubicBezTo>
                    <a:cubicBezTo>
                      <a:pt x="50484" y="1709379"/>
                      <a:pt x="49020" y="1713042"/>
                      <a:pt x="46577" y="1715973"/>
                    </a:cubicBezTo>
                    <a:cubicBezTo>
                      <a:pt x="43702" y="1719422"/>
                      <a:pt x="39927" y="1722049"/>
                      <a:pt x="37052" y="1725498"/>
                    </a:cubicBezTo>
                    <a:cubicBezTo>
                      <a:pt x="22957" y="1742412"/>
                      <a:pt x="37073" y="1727365"/>
                      <a:pt x="27527" y="1744548"/>
                    </a:cubicBezTo>
                    <a:cubicBezTo>
                      <a:pt x="23821" y="1751219"/>
                      <a:pt x="19060" y="1757248"/>
                      <a:pt x="14827" y="1763598"/>
                    </a:cubicBezTo>
                    <a:cubicBezTo>
                      <a:pt x="12710" y="1766773"/>
                      <a:pt x="9684" y="1769503"/>
                      <a:pt x="8477" y="1773123"/>
                    </a:cubicBezTo>
                    <a:cubicBezTo>
                      <a:pt x="6360" y="1779473"/>
                      <a:pt x="-4526" y="1792912"/>
                      <a:pt x="2127" y="1792173"/>
                    </a:cubicBezTo>
                    <a:lnTo>
                      <a:pt x="30702" y="1788998"/>
                    </a:lnTo>
                    <a:cubicBezTo>
                      <a:pt x="50810" y="1790056"/>
                      <a:pt x="70950" y="1790629"/>
                      <a:pt x="91027" y="1792173"/>
                    </a:cubicBezTo>
                    <a:cubicBezTo>
                      <a:pt x="98489" y="1792747"/>
                      <a:pt x="105768" y="1795348"/>
                      <a:pt x="113252" y="1795348"/>
                    </a:cubicBezTo>
                    <a:cubicBezTo>
                      <a:pt x="122836" y="1795348"/>
                      <a:pt x="132302" y="1793231"/>
                      <a:pt x="141827" y="1792173"/>
                    </a:cubicBezTo>
                    <a:cubicBezTo>
                      <a:pt x="167227" y="1775240"/>
                      <a:pt x="136535" y="1797465"/>
                      <a:pt x="157702" y="1776298"/>
                    </a:cubicBezTo>
                    <a:cubicBezTo>
                      <a:pt x="160400" y="1773600"/>
                      <a:pt x="164052" y="1772065"/>
                      <a:pt x="167227" y="1769948"/>
                    </a:cubicBezTo>
                    <a:cubicBezTo>
                      <a:pt x="169344" y="1766773"/>
                      <a:pt x="169852" y="1761251"/>
                      <a:pt x="173577" y="1760423"/>
                    </a:cubicBezTo>
                    <a:cubicBezTo>
                      <a:pt x="195637" y="1755521"/>
                      <a:pt x="191585" y="1763841"/>
                      <a:pt x="205327" y="1769948"/>
                    </a:cubicBezTo>
                    <a:cubicBezTo>
                      <a:pt x="211444" y="1772666"/>
                      <a:pt x="218390" y="1773305"/>
                      <a:pt x="224377" y="1776298"/>
                    </a:cubicBezTo>
                    <a:cubicBezTo>
                      <a:pt x="228610" y="1778415"/>
                      <a:pt x="232683" y="1780890"/>
                      <a:pt x="237077" y="1782648"/>
                    </a:cubicBezTo>
                    <a:cubicBezTo>
                      <a:pt x="243292" y="1785134"/>
                      <a:pt x="250558" y="1785285"/>
                      <a:pt x="256127" y="1788998"/>
                    </a:cubicBezTo>
                    <a:cubicBezTo>
                      <a:pt x="259302" y="1791115"/>
                      <a:pt x="262165" y="1793798"/>
                      <a:pt x="265652" y="1795348"/>
                    </a:cubicBezTo>
                    <a:cubicBezTo>
                      <a:pt x="271769" y="1798066"/>
                      <a:pt x="279133" y="1797985"/>
                      <a:pt x="284702" y="1801698"/>
                    </a:cubicBezTo>
                    <a:cubicBezTo>
                      <a:pt x="287877" y="1803815"/>
                      <a:pt x="290740" y="1806498"/>
                      <a:pt x="294227" y="1808048"/>
                    </a:cubicBezTo>
                    <a:cubicBezTo>
                      <a:pt x="300344" y="1810766"/>
                      <a:pt x="306927" y="1812281"/>
                      <a:pt x="313277" y="1814398"/>
                    </a:cubicBezTo>
                    <a:cubicBezTo>
                      <a:pt x="316452" y="1815456"/>
                      <a:pt x="320017" y="1815717"/>
                      <a:pt x="322802" y="1817573"/>
                    </a:cubicBezTo>
                    <a:cubicBezTo>
                      <a:pt x="325977" y="1819690"/>
                      <a:pt x="328840" y="1822373"/>
                      <a:pt x="332327" y="1823923"/>
                    </a:cubicBezTo>
                    <a:cubicBezTo>
                      <a:pt x="338444" y="1826641"/>
                      <a:pt x="345808" y="1826560"/>
                      <a:pt x="351377" y="1830273"/>
                    </a:cubicBezTo>
                    <a:cubicBezTo>
                      <a:pt x="366471" y="1840336"/>
                      <a:pt x="357282" y="1835416"/>
                      <a:pt x="379952" y="1842973"/>
                    </a:cubicBezTo>
                    <a:lnTo>
                      <a:pt x="389477" y="1846148"/>
                    </a:lnTo>
                    <a:cubicBezTo>
                      <a:pt x="392652" y="1847206"/>
                      <a:pt x="396217" y="1847467"/>
                      <a:pt x="399002" y="1849323"/>
                    </a:cubicBezTo>
                    <a:cubicBezTo>
                      <a:pt x="412158" y="1858094"/>
                      <a:pt x="404825" y="1854748"/>
                      <a:pt x="421227" y="1858848"/>
                    </a:cubicBezTo>
                    <a:cubicBezTo>
                      <a:pt x="429694" y="1857790"/>
                      <a:pt x="438232" y="1857199"/>
                      <a:pt x="446627" y="1855673"/>
                    </a:cubicBezTo>
                    <a:cubicBezTo>
                      <a:pt x="449920" y="1855074"/>
                      <a:pt x="454207" y="1855221"/>
                      <a:pt x="456152" y="1852498"/>
                    </a:cubicBezTo>
                    <a:cubicBezTo>
                      <a:pt x="460043" y="1847051"/>
                      <a:pt x="460385" y="1839798"/>
                      <a:pt x="462502" y="1833448"/>
                    </a:cubicBezTo>
                    <a:lnTo>
                      <a:pt x="465677" y="1823923"/>
                    </a:lnTo>
                    <a:cubicBezTo>
                      <a:pt x="466735" y="1806990"/>
                      <a:pt x="464191" y="1789437"/>
                      <a:pt x="468852" y="1773123"/>
                    </a:cubicBezTo>
                    <a:cubicBezTo>
                      <a:pt x="469900" y="1769454"/>
                      <a:pt x="474570" y="1779213"/>
                      <a:pt x="478377" y="1779473"/>
                    </a:cubicBezTo>
                    <a:cubicBezTo>
                      <a:pt x="521681" y="1782426"/>
                      <a:pt x="565160" y="1781590"/>
                      <a:pt x="608552" y="1782648"/>
                    </a:cubicBezTo>
                    <a:cubicBezTo>
                      <a:pt x="613844" y="1783706"/>
                      <a:pt x="619221" y="1784403"/>
                      <a:pt x="624427" y="1785823"/>
                    </a:cubicBezTo>
                    <a:cubicBezTo>
                      <a:pt x="630885" y="1787584"/>
                      <a:pt x="643477" y="1792173"/>
                      <a:pt x="643477" y="1792173"/>
                    </a:cubicBezTo>
                    <a:cubicBezTo>
                      <a:pt x="662671" y="1787375"/>
                      <a:pt x="654797" y="1793138"/>
                      <a:pt x="662527" y="1769948"/>
                    </a:cubicBezTo>
                    <a:lnTo>
                      <a:pt x="662527" y="1769948"/>
                    </a:lnTo>
                    <a:lnTo>
                      <a:pt x="681577" y="1763598"/>
                    </a:lnTo>
                    <a:cubicBezTo>
                      <a:pt x="687635" y="1764355"/>
                      <a:pt x="707772" y="1770582"/>
                      <a:pt x="716502" y="1763598"/>
                    </a:cubicBezTo>
                    <a:cubicBezTo>
                      <a:pt x="719482" y="1761214"/>
                      <a:pt x="721145" y="1757486"/>
                      <a:pt x="722852" y="1754073"/>
                    </a:cubicBezTo>
                    <a:cubicBezTo>
                      <a:pt x="724349" y="1751080"/>
                      <a:pt x="723304" y="1746493"/>
                      <a:pt x="726027" y="1744548"/>
                    </a:cubicBezTo>
                    <a:cubicBezTo>
                      <a:pt x="731474" y="1740657"/>
                      <a:pt x="745077" y="1738198"/>
                      <a:pt x="745077" y="1738198"/>
                    </a:cubicBezTo>
                    <a:cubicBezTo>
                      <a:pt x="754285" y="1710575"/>
                      <a:pt x="744659" y="1742165"/>
                      <a:pt x="751427" y="1677873"/>
                    </a:cubicBezTo>
                    <a:cubicBezTo>
                      <a:pt x="751777" y="1674545"/>
                      <a:pt x="752235" y="1670715"/>
                      <a:pt x="754602" y="1668348"/>
                    </a:cubicBezTo>
                    <a:cubicBezTo>
                      <a:pt x="756969" y="1665981"/>
                      <a:pt x="760860" y="1665899"/>
                      <a:pt x="764127" y="1665173"/>
                    </a:cubicBezTo>
                    <a:cubicBezTo>
                      <a:pt x="770411" y="1663776"/>
                      <a:pt x="776827" y="1663056"/>
                      <a:pt x="783177" y="1661998"/>
                    </a:cubicBezTo>
                    <a:lnTo>
                      <a:pt x="795877" y="1642948"/>
                    </a:lnTo>
                    <a:cubicBezTo>
                      <a:pt x="797994" y="1639773"/>
                      <a:pt x="799052" y="1635540"/>
                      <a:pt x="802227" y="1633423"/>
                    </a:cubicBezTo>
                    <a:lnTo>
                      <a:pt x="811752" y="1627073"/>
                    </a:lnTo>
                    <a:cubicBezTo>
                      <a:pt x="813869" y="1622840"/>
                      <a:pt x="815754" y="1618482"/>
                      <a:pt x="818102" y="1614373"/>
                    </a:cubicBezTo>
                    <a:cubicBezTo>
                      <a:pt x="819995" y="1611060"/>
                      <a:pt x="822745" y="1608261"/>
                      <a:pt x="824452" y="1604848"/>
                    </a:cubicBezTo>
                    <a:cubicBezTo>
                      <a:pt x="837597" y="1578558"/>
                      <a:pt x="815779" y="1613095"/>
                      <a:pt x="833977" y="1585798"/>
                    </a:cubicBezTo>
                    <a:cubicBezTo>
                      <a:pt x="840585" y="1559367"/>
                      <a:pt x="832539" y="1585499"/>
                      <a:pt x="843502" y="1563573"/>
                    </a:cubicBezTo>
                    <a:cubicBezTo>
                      <a:pt x="844999" y="1560580"/>
                      <a:pt x="845052" y="1556974"/>
                      <a:pt x="846677" y="1554048"/>
                    </a:cubicBezTo>
                    <a:cubicBezTo>
                      <a:pt x="850383" y="1547377"/>
                      <a:pt x="856964" y="1542238"/>
                      <a:pt x="859377" y="1534998"/>
                    </a:cubicBezTo>
                    <a:lnTo>
                      <a:pt x="865727" y="1515948"/>
                    </a:lnTo>
                    <a:cubicBezTo>
                      <a:pt x="866785" y="1512773"/>
                      <a:pt x="868090" y="1509670"/>
                      <a:pt x="868902" y="1506423"/>
                    </a:cubicBezTo>
                    <a:cubicBezTo>
                      <a:pt x="869960" y="1502190"/>
                      <a:pt x="870545" y="1497809"/>
                      <a:pt x="872077" y="1493723"/>
                    </a:cubicBezTo>
                    <a:cubicBezTo>
                      <a:pt x="873739" y="1489291"/>
                      <a:pt x="876669" y="1485417"/>
                      <a:pt x="878427" y="1481023"/>
                    </a:cubicBezTo>
                    <a:cubicBezTo>
                      <a:pt x="880913" y="1474808"/>
                      <a:pt x="882660" y="1468323"/>
                      <a:pt x="884777" y="1461973"/>
                    </a:cubicBezTo>
                    <a:cubicBezTo>
                      <a:pt x="885835" y="1458798"/>
                      <a:pt x="884777" y="1453506"/>
                      <a:pt x="887952" y="1452448"/>
                    </a:cubicBezTo>
                    <a:cubicBezTo>
                      <a:pt x="894302" y="1450331"/>
                      <a:pt x="901433" y="1449811"/>
                      <a:pt x="907002" y="1446098"/>
                    </a:cubicBezTo>
                    <a:cubicBezTo>
                      <a:pt x="941039" y="1423407"/>
                      <a:pt x="889382" y="1458744"/>
                      <a:pt x="926052" y="1430223"/>
                    </a:cubicBezTo>
                    <a:cubicBezTo>
                      <a:pt x="932076" y="1425538"/>
                      <a:pt x="938752" y="1421756"/>
                      <a:pt x="945102" y="1417523"/>
                    </a:cubicBezTo>
                    <a:lnTo>
                      <a:pt x="954627" y="1411173"/>
                    </a:lnTo>
                    <a:lnTo>
                      <a:pt x="964152" y="1404823"/>
                    </a:lnTo>
                    <a:cubicBezTo>
                      <a:pt x="966269" y="1401648"/>
                      <a:pt x="967804" y="1397996"/>
                      <a:pt x="970502" y="1395298"/>
                    </a:cubicBezTo>
                    <a:cubicBezTo>
                      <a:pt x="973200" y="1392600"/>
                      <a:pt x="977514" y="1391820"/>
                      <a:pt x="980027" y="1388948"/>
                    </a:cubicBezTo>
                    <a:cubicBezTo>
                      <a:pt x="985053" y="1383205"/>
                      <a:pt x="988494" y="1376248"/>
                      <a:pt x="992727" y="1369898"/>
                    </a:cubicBezTo>
                    <a:cubicBezTo>
                      <a:pt x="994844" y="1366723"/>
                      <a:pt x="995902" y="1362490"/>
                      <a:pt x="999077" y="1360373"/>
                    </a:cubicBezTo>
                    <a:cubicBezTo>
                      <a:pt x="1002252" y="1358256"/>
                      <a:pt x="1005189" y="1355730"/>
                      <a:pt x="1008602" y="1354023"/>
                    </a:cubicBezTo>
                    <a:cubicBezTo>
                      <a:pt x="1011595" y="1352526"/>
                      <a:pt x="1015201" y="1352473"/>
                      <a:pt x="1018127" y="1350848"/>
                    </a:cubicBezTo>
                    <a:cubicBezTo>
                      <a:pt x="1024798" y="1347142"/>
                      <a:pt x="1030827" y="1342381"/>
                      <a:pt x="1037177" y="1338148"/>
                    </a:cubicBezTo>
                    <a:lnTo>
                      <a:pt x="1046702" y="1331798"/>
                    </a:lnTo>
                    <a:cubicBezTo>
                      <a:pt x="1049279" y="1311184"/>
                      <a:pt x="1048390" y="1310014"/>
                      <a:pt x="1053052" y="1293698"/>
                    </a:cubicBezTo>
                    <a:cubicBezTo>
                      <a:pt x="1053971" y="1290480"/>
                      <a:pt x="1053860" y="1286540"/>
                      <a:pt x="1056227" y="1284173"/>
                    </a:cubicBezTo>
                    <a:cubicBezTo>
                      <a:pt x="1061623" y="1278777"/>
                      <a:pt x="1075277" y="1271473"/>
                      <a:pt x="1075277" y="1271473"/>
                    </a:cubicBezTo>
                    <a:cubicBezTo>
                      <a:pt x="1077394" y="1268298"/>
                      <a:pt x="1079184" y="1264879"/>
                      <a:pt x="1081627" y="1261948"/>
                    </a:cubicBezTo>
                    <a:cubicBezTo>
                      <a:pt x="1090404" y="1251415"/>
                      <a:pt x="1091590" y="1254722"/>
                      <a:pt x="1097502" y="1242898"/>
                    </a:cubicBezTo>
                    <a:cubicBezTo>
                      <a:pt x="1098999" y="1239905"/>
                      <a:pt x="1098310" y="1235740"/>
                      <a:pt x="1100677" y="1233373"/>
                    </a:cubicBezTo>
                    <a:cubicBezTo>
                      <a:pt x="1103044" y="1231006"/>
                      <a:pt x="1110202" y="1226851"/>
                      <a:pt x="1110202" y="1230198"/>
                    </a:cubicBezTo>
                    <a:cubicBezTo>
                      <a:pt x="1110202" y="1234014"/>
                      <a:pt x="1103852" y="1234431"/>
                      <a:pt x="1100677" y="1236548"/>
                    </a:cubicBezTo>
                    <a:cubicBezTo>
                      <a:pt x="1081600" y="1235276"/>
                      <a:pt x="1054117" y="1246094"/>
                      <a:pt x="1046702" y="1223848"/>
                    </a:cubicBezTo>
                    <a:cubicBezTo>
                      <a:pt x="1044666" y="1217741"/>
                      <a:pt x="1044585" y="1211148"/>
                      <a:pt x="1043527" y="1204798"/>
                    </a:cubicBezTo>
                    <a:cubicBezTo>
                      <a:pt x="1046623" y="1149076"/>
                      <a:pt x="1049481" y="1130987"/>
                      <a:pt x="1043527" y="1071448"/>
                    </a:cubicBezTo>
                    <a:cubicBezTo>
                      <a:pt x="1042861" y="1064788"/>
                      <a:pt x="1039294" y="1058748"/>
                      <a:pt x="1037177" y="1052398"/>
                    </a:cubicBezTo>
                    <a:lnTo>
                      <a:pt x="1034002" y="1042873"/>
                    </a:lnTo>
                    <a:lnTo>
                      <a:pt x="1030827" y="1033348"/>
                    </a:lnTo>
                    <a:cubicBezTo>
                      <a:pt x="1031885" y="1012181"/>
                      <a:pt x="1032436" y="990983"/>
                      <a:pt x="1034002" y="969848"/>
                    </a:cubicBezTo>
                    <a:cubicBezTo>
                      <a:pt x="1034555" y="962385"/>
                      <a:pt x="1037177" y="955107"/>
                      <a:pt x="1037177" y="947623"/>
                    </a:cubicBezTo>
                    <a:cubicBezTo>
                      <a:pt x="1037177" y="927487"/>
                      <a:pt x="1036401" y="907291"/>
                      <a:pt x="1034002" y="887298"/>
                    </a:cubicBezTo>
                    <a:cubicBezTo>
                      <a:pt x="1033205" y="880652"/>
                      <a:pt x="1029769" y="874598"/>
                      <a:pt x="1027652" y="868248"/>
                    </a:cubicBezTo>
                    <a:cubicBezTo>
                      <a:pt x="1016982" y="836237"/>
                      <a:pt x="1033262" y="885890"/>
                      <a:pt x="1021302" y="846023"/>
                    </a:cubicBezTo>
                    <a:cubicBezTo>
                      <a:pt x="1019379" y="839612"/>
                      <a:pt x="1020521" y="830686"/>
                      <a:pt x="1014952" y="826973"/>
                    </a:cubicBezTo>
                    <a:lnTo>
                      <a:pt x="995902" y="814273"/>
                    </a:lnTo>
                    <a:lnTo>
                      <a:pt x="986377" y="807923"/>
                    </a:lnTo>
                    <a:cubicBezTo>
                      <a:pt x="970611" y="784274"/>
                      <a:pt x="990874" y="813319"/>
                      <a:pt x="970502" y="788873"/>
                    </a:cubicBezTo>
                    <a:cubicBezTo>
                      <a:pt x="968059" y="785942"/>
                      <a:pt x="967388" y="781370"/>
                      <a:pt x="964152" y="779348"/>
                    </a:cubicBezTo>
                    <a:cubicBezTo>
                      <a:pt x="958476" y="775800"/>
                      <a:pt x="950671" y="776711"/>
                      <a:pt x="945102" y="772998"/>
                    </a:cubicBezTo>
                    <a:lnTo>
                      <a:pt x="935577" y="766648"/>
                    </a:lnTo>
                    <a:cubicBezTo>
                      <a:pt x="933460" y="763473"/>
                      <a:pt x="931925" y="759821"/>
                      <a:pt x="929227" y="757123"/>
                    </a:cubicBezTo>
                    <a:cubicBezTo>
                      <a:pt x="908060" y="735956"/>
                      <a:pt x="930285" y="766648"/>
                      <a:pt x="913352" y="741248"/>
                    </a:cubicBezTo>
                    <a:cubicBezTo>
                      <a:pt x="915469" y="738073"/>
                      <a:pt x="916722" y="734107"/>
                      <a:pt x="919702" y="731723"/>
                    </a:cubicBezTo>
                    <a:cubicBezTo>
                      <a:pt x="935096" y="719408"/>
                      <a:pt x="925475" y="739805"/>
                      <a:pt x="932402" y="719023"/>
                    </a:cubicBezTo>
                    <a:cubicBezTo>
                      <a:pt x="930495" y="711397"/>
                      <a:pt x="929729" y="702280"/>
                      <a:pt x="922877" y="696798"/>
                    </a:cubicBezTo>
                    <a:cubicBezTo>
                      <a:pt x="920264" y="694707"/>
                      <a:pt x="916527" y="694681"/>
                      <a:pt x="913352" y="693623"/>
                    </a:cubicBezTo>
                    <a:cubicBezTo>
                      <a:pt x="919702" y="689390"/>
                      <a:pt x="927006" y="686319"/>
                      <a:pt x="932402" y="680923"/>
                    </a:cubicBezTo>
                    <a:cubicBezTo>
                      <a:pt x="940620" y="672705"/>
                      <a:pt x="949584" y="662496"/>
                      <a:pt x="960977" y="658698"/>
                    </a:cubicBezTo>
                    <a:cubicBezTo>
                      <a:pt x="964152" y="657640"/>
                      <a:pt x="967576" y="657148"/>
                      <a:pt x="970502" y="655523"/>
                    </a:cubicBezTo>
                    <a:cubicBezTo>
                      <a:pt x="977173" y="651817"/>
                      <a:pt x="982312" y="645236"/>
                      <a:pt x="989552" y="642823"/>
                    </a:cubicBezTo>
                    <a:cubicBezTo>
                      <a:pt x="992727" y="641765"/>
                      <a:pt x="996151" y="641273"/>
                      <a:pt x="999077" y="639648"/>
                    </a:cubicBezTo>
                    <a:cubicBezTo>
                      <a:pt x="1005748" y="635942"/>
                      <a:pt x="1010887" y="629361"/>
                      <a:pt x="1018127" y="626948"/>
                    </a:cubicBezTo>
                    <a:cubicBezTo>
                      <a:pt x="1027981" y="623663"/>
                      <a:pt x="1030544" y="623308"/>
                      <a:pt x="1040352" y="617423"/>
                    </a:cubicBezTo>
                    <a:cubicBezTo>
                      <a:pt x="1046896" y="613496"/>
                      <a:pt x="1052162" y="607136"/>
                      <a:pt x="1059402" y="604723"/>
                    </a:cubicBezTo>
                    <a:lnTo>
                      <a:pt x="1078452" y="598373"/>
                    </a:lnTo>
                    <a:cubicBezTo>
                      <a:pt x="1080569" y="595198"/>
                      <a:pt x="1082104" y="591546"/>
                      <a:pt x="1084802" y="588848"/>
                    </a:cubicBezTo>
                    <a:cubicBezTo>
                      <a:pt x="1090957" y="582693"/>
                      <a:pt x="1096105" y="581905"/>
                      <a:pt x="1103852" y="579323"/>
                    </a:cubicBezTo>
                    <a:cubicBezTo>
                      <a:pt x="1124991" y="558184"/>
                      <a:pt x="1102225" y="578110"/>
                      <a:pt x="1122902" y="566623"/>
                    </a:cubicBezTo>
                    <a:cubicBezTo>
                      <a:pt x="1129573" y="562917"/>
                      <a:pt x="1135602" y="558156"/>
                      <a:pt x="1141952" y="553923"/>
                    </a:cubicBezTo>
                    <a:cubicBezTo>
                      <a:pt x="1145127" y="551806"/>
                      <a:pt x="1147857" y="548780"/>
                      <a:pt x="1151477" y="547573"/>
                    </a:cubicBezTo>
                    <a:cubicBezTo>
                      <a:pt x="1200624" y="531191"/>
                      <a:pt x="1149863" y="549967"/>
                      <a:pt x="1180052" y="534873"/>
                    </a:cubicBezTo>
                    <a:cubicBezTo>
                      <a:pt x="1185387" y="532205"/>
                      <a:pt x="1197191" y="530049"/>
                      <a:pt x="1202277" y="528523"/>
                    </a:cubicBezTo>
                    <a:cubicBezTo>
                      <a:pt x="1208688" y="526600"/>
                      <a:pt x="1215758" y="525886"/>
                      <a:pt x="1221327" y="522173"/>
                    </a:cubicBezTo>
                    <a:cubicBezTo>
                      <a:pt x="1230693" y="515929"/>
                      <a:pt x="1232737" y="515465"/>
                      <a:pt x="1240377" y="506298"/>
                    </a:cubicBezTo>
                    <a:cubicBezTo>
                      <a:pt x="1262479" y="479776"/>
                      <a:pt x="1228425" y="515075"/>
                      <a:pt x="1256252" y="487248"/>
                    </a:cubicBezTo>
                    <a:cubicBezTo>
                      <a:pt x="1257310" y="484073"/>
                      <a:pt x="1257336" y="480336"/>
                      <a:pt x="1259427" y="477723"/>
                    </a:cubicBezTo>
                    <a:cubicBezTo>
                      <a:pt x="1261811" y="474743"/>
                      <a:pt x="1266930" y="474609"/>
                      <a:pt x="1268952" y="471373"/>
                    </a:cubicBezTo>
                    <a:cubicBezTo>
                      <a:pt x="1272500" y="465697"/>
                      <a:pt x="1271589" y="457892"/>
                      <a:pt x="1275302" y="452323"/>
                    </a:cubicBezTo>
                    <a:lnTo>
                      <a:pt x="1288002" y="433273"/>
                    </a:lnTo>
                    <a:cubicBezTo>
                      <a:pt x="1284827" y="431156"/>
                      <a:pt x="1281175" y="429621"/>
                      <a:pt x="1278477" y="426923"/>
                    </a:cubicBezTo>
                    <a:cubicBezTo>
                      <a:pt x="1271527" y="419973"/>
                      <a:pt x="1267873" y="406732"/>
                      <a:pt x="1265777" y="398348"/>
                    </a:cubicBezTo>
                    <a:cubicBezTo>
                      <a:pt x="1264719" y="394115"/>
                      <a:pt x="1266822" y="386759"/>
                      <a:pt x="1262602" y="385648"/>
                    </a:cubicBezTo>
                    <a:cubicBezTo>
                      <a:pt x="1244151" y="380792"/>
                      <a:pt x="1224502" y="383531"/>
                      <a:pt x="1205452" y="382473"/>
                    </a:cubicBezTo>
                    <a:cubicBezTo>
                      <a:pt x="1198353" y="380698"/>
                      <a:pt x="1178340" y="376040"/>
                      <a:pt x="1173702" y="372948"/>
                    </a:cubicBezTo>
                    <a:cubicBezTo>
                      <a:pt x="1140753" y="350982"/>
                      <a:pt x="1191760" y="384418"/>
                      <a:pt x="1151477" y="360248"/>
                    </a:cubicBezTo>
                    <a:cubicBezTo>
                      <a:pt x="1144933" y="356321"/>
                      <a:pt x="1139667" y="349961"/>
                      <a:pt x="1132427" y="347548"/>
                    </a:cubicBezTo>
                    <a:cubicBezTo>
                      <a:pt x="1121186" y="343801"/>
                      <a:pt x="1121972" y="344562"/>
                      <a:pt x="1110202" y="338023"/>
                    </a:cubicBezTo>
                    <a:cubicBezTo>
                      <a:pt x="1104807" y="335026"/>
                      <a:pt x="1099198" y="332287"/>
                      <a:pt x="1094327" y="328498"/>
                    </a:cubicBezTo>
                    <a:cubicBezTo>
                      <a:pt x="1089601" y="324822"/>
                      <a:pt x="1086173" y="319694"/>
                      <a:pt x="1081627" y="315798"/>
                    </a:cubicBezTo>
                    <a:cubicBezTo>
                      <a:pt x="1078730" y="313315"/>
                      <a:pt x="1075033" y="311891"/>
                      <a:pt x="1072102" y="309448"/>
                    </a:cubicBezTo>
                    <a:cubicBezTo>
                      <a:pt x="1047656" y="289076"/>
                      <a:pt x="1076701" y="309339"/>
                      <a:pt x="1053052" y="293573"/>
                    </a:cubicBezTo>
                    <a:cubicBezTo>
                      <a:pt x="1046808" y="284207"/>
                      <a:pt x="1046344" y="282163"/>
                      <a:pt x="1037177" y="274523"/>
                    </a:cubicBezTo>
                    <a:cubicBezTo>
                      <a:pt x="1027907" y="266798"/>
                      <a:pt x="1017135" y="260831"/>
                      <a:pt x="1008602" y="252298"/>
                    </a:cubicBezTo>
                    <a:cubicBezTo>
                      <a:pt x="999422" y="243118"/>
                      <a:pt x="994831" y="237825"/>
                      <a:pt x="983202" y="230073"/>
                    </a:cubicBezTo>
                    <a:cubicBezTo>
                      <a:pt x="979264" y="227448"/>
                      <a:pt x="974611" y="226071"/>
                      <a:pt x="970502" y="223723"/>
                    </a:cubicBezTo>
                    <a:cubicBezTo>
                      <a:pt x="967189" y="221830"/>
                      <a:pt x="964082" y="219591"/>
                      <a:pt x="960977" y="217373"/>
                    </a:cubicBezTo>
                    <a:cubicBezTo>
                      <a:pt x="956671" y="214297"/>
                      <a:pt x="952612" y="210883"/>
                      <a:pt x="948277" y="207848"/>
                    </a:cubicBezTo>
                    <a:cubicBezTo>
                      <a:pt x="942025" y="203471"/>
                      <a:pt x="935251" y="199833"/>
                      <a:pt x="929227" y="195148"/>
                    </a:cubicBezTo>
                    <a:cubicBezTo>
                      <a:pt x="925683" y="192391"/>
                      <a:pt x="923601" y="187851"/>
                      <a:pt x="919702" y="185623"/>
                    </a:cubicBezTo>
                    <a:cubicBezTo>
                      <a:pt x="915913" y="183458"/>
                      <a:pt x="911054" y="184069"/>
                      <a:pt x="907002" y="182448"/>
                    </a:cubicBezTo>
                    <a:cubicBezTo>
                      <a:pt x="900410" y="179811"/>
                      <a:pt x="894040" y="176576"/>
                      <a:pt x="887952" y="172923"/>
                    </a:cubicBezTo>
                    <a:cubicBezTo>
                      <a:pt x="863925" y="158507"/>
                      <a:pt x="885743" y="166895"/>
                      <a:pt x="865727" y="160223"/>
                    </a:cubicBezTo>
                    <a:cubicBezTo>
                      <a:pt x="835018" y="137191"/>
                      <a:pt x="867744" y="159644"/>
                      <a:pt x="843502" y="147523"/>
                    </a:cubicBezTo>
                    <a:cubicBezTo>
                      <a:pt x="840089" y="145816"/>
                      <a:pt x="837273" y="143096"/>
                      <a:pt x="833977" y="141173"/>
                    </a:cubicBezTo>
                    <a:cubicBezTo>
                      <a:pt x="824565" y="135683"/>
                      <a:pt x="815276" y="129906"/>
                      <a:pt x="805402" y="125298"/>
                    </a:cubicBezTo>
                    <a:cubicBezTo>
                      <a:pt x="799336" y="122467"/>
                      <a:pt x="791921" y="122661"/>
                      <a:pt x="786352" y="118948"/>
                    </a:cubicBezTo>
                    <a:cubicBezTo>
                      <a:pt x="783177" y="116831"/>
                      <a:pt x="780240" y="114305"/>
                      <a:pt x="776827" y="112598"/>
                    </a:cubicBezTo>
                    <a:cubicBezTo>
                      <a:pt x="750550" y="99460"/>
                      <a:pt x="787636" y="122893"/>
                      <a:pt x="754602" y="103073"/>
                    </a:cubicBezTo>
                    <a:cubicBezTo>
                      <a:pt x="748058" y="99146"/>
                      <a:pt x="735552" y="90373"/>
                      <a:pt x="735552" y="90373"/>
                    </a:cubicBezTo>
                    <a:cubicBezTo>
                      <a:pt x="720587" y="67925"/>
                      <a:pt x="740131" y="94952"/>
                      <a:pt x="716502" y="71323"/>
                    </a:cubicBezTo>
                    <a:cubicBezTo>
                      <a:pt x="713804" y="68625"/>
                      <a:pt x="713024" y="64311"/>
                      <a:pt x="710152" y="61798"/>
                    </a:cubicBezTo>
                    <a:cubicBezTo>
                      <a:pt x="704409" y="56772"/>
                      <a:pt x="697452" y="53331"/>
                      <a:pt x="691102" y="49098"/>
                    </a:cubicBezTo>
                    <a:cubicBezTo>
                      <a:pt x="687927" y="46981"/>
                      <a:pt x="685279" y="43673"/>
                      <a:pt x="681577" y="42748"/>
                    </a:cubicBezTo>
                    <a:cubicBezTo>
                      <a:pt x="677344" y="41690"/>
                      <a:pt x="672963" y="41105"/>
                      <a:pt x="668877" y="39573"/>
                    </a:cubicBezTo>
                    <a:cubicBezTo>
                      <a:pt x="664445" y="37911"/>
                      <a:pt x="660502" y="35145"/>
                      <a:pt x="656177" y="33223"/>
                    </a:cubicBezTo>
                    <a:cubicBezTo>
                      <a:pt x="650969" y="30908"/>
                      <a:pt x="645638" y="28874"/>
                      <a:pt x="640302" y="26873"/>
                    </a:cubicBezTo>
                    <a:cubicBezTo>
                      <a:pt x="630958" y="23369"/>
                      <a:pt x="611962" y="18171"/>
                      <a:pt x="605377" y="17348"/>
                    </a:cubicBezTo>
                    <a:lnTo>
                      <a:pt x="579977" y="14173"/>
                    </a:lnTo>
                    <a:cubicBezTo>
                      <a:pt x="572569" y="12056"/>
                      <a:pt x="565252" y="9588"/>
                      <a:pt x="557752" y="7823"/>
                    </a:cubicBezTo>
                    <a:cubicBezTo>
                      <a:pt x="547246" y="5351"/>
                      <a:pt x="526002" y="1473"/>
                      <a:pt x="526002" y="1473"/>
                    </a:cubicBezTo>
                    <a:cubicBezTo>
                      <a:pt x="514360" y="2531"/>
                      <a:pt x="498685" y="-4227"/>
                      <a:pt x="491077" y="4648"/>
                    </a:cubicBezTo>
                    <a:cubicBezTo>
                      <a:pt x="482097" y="15125"/>
                      <a:pt x="490745" y="32420"/>
                      <a:pt x="487902" y="45923"/>
                    </a:cubicBezTo>
                    <a:cubicBezTo>
                      <a:pt x="486439" y="52870"/>
                      <a:pt x="482315" y="59066"/>
                      <a:pt x="478377" y="64973"/>
                    </a:cubicBezTo>
                    <a:cubicBezTo>
                      <a:pt x="475886" y="68709"/>
                      <a:pt x="471727" y="71049"/>
                      <a:pt x="468852" y="74498"/>
                    </a:cubicBezTo>
                    <a:cubicBezTo>
                      <a:pt x="453854" y="92496"/>
                      <a:pt x="471679" y="74985"/>
                      <a:pt x="456152" y="96723"/>
                    </a:cubicBezTo>
                    <a:cubicBezTo>
                      <a:pt x="453542" y="100377"/>
                      <a:pt x="449502" y="102799"/>
                      <a:pt x="446627" y="106248"/>
                    </a:cubicBezTo>
                    <a:cubicBezTo>
                      <a:pt x="444184" y="109179"/>
                      <a:pt x="442495" y="112668"/>
                      <a:pt x="440277" y="115773"/>
                    </a:cubicBezTo>
                    <a:cubicBezTo>
                      <a:pt x="437880" y="119129"/>
                      <a:pt x="426896" y="133010"/>
                      <a:pt x="424402" y="137998"/>
                    </a:cubicBezTo>
                    <a:cubicBezTo>
                      <a:pt x="422905" y="140991"/>
                      <a:pt x="422402" y="144389"/>
                      <a:pt x="421227" y="147523"/>
                    </a:cubicBezTo>
                    <a:cubicBezTo>
                      <a:pt x="419226" y="152859"/>
                      <a:pt x="417192" y="158190"/>
                      <a:pt x="414877" y="163398"/>
                    </a:cubicBezTo>
                    <a:cubicBezTo>
                      <a:pt x="412955" y="167723"/>
                      <a:pt x="410189" y="171666"/>
                      <a:pt x="408527" y="176098"/>
                    </a:cubicBezTo>
                    <a:cubicBezTo>
                      <a:pt x="406995" y="180184"/>
                      <a:pt x="406606" y="184618"/>
                      <a:pt x="405352" y="188798"/>
                    </a:cubicBezTo>
                    <a:cubicBezTo>
                      <a:pt x="403429" y="195209"/>
                      <a:pt x="401119" y="201498"/>
                      <a:pt x="399002" y="207848"/>
                    </a:cubicBezTo>
                    <a:cubicBezTo>
                      <a:pt x="397944" y="211023"/>
                      <a:pt x="397683" y="214588"/>
                      <a:pt x="395827" y="217373"/>
                    </a:cubicBezTo>
                    <a:cubicBezTo>
                      <a:pt x="380636" y="240159"/>
                      <a:pt x="388523" y="231027"/>
                      <a:pt x="373602" y="245948"/>
                    </a:cubicBezTo>
                    <a:cubicBezTo>
                      <a:pt x="361897" y="281062"/>
                      <a:pt x="367252" y="258305"/>
                      <a:pt x="364077" y="299923"/>
                    </a:cubicBezTo>
                    <a:close/>
                  </a:path>
                </a:pathLst>
              </a:custGeom>
              <a:solidFill>
                <a:schemeClr val="bg1">
                  <a:lumMod val="50000"/>
                </a:schemeClr>
              </a:solidFill>
              <a:ln w="254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1" name="Freeform 10">
                <a:extLst>
                  <a:ext uri="{FF2B5EF4-FFF2-40B4-BE49-F238E27FC236}">
                    <a16:creationId xmlns:a16="http://schemas.microsoft.com/office/drawing/2014/main" id="{5FBA78BC-9C73-4CF0-A59C-25392B3FBDCA}"/>
                  </a:ext>
                </a:extLst>
              </p:cNvPr>
              <p:cNvSpPr/>
              <p:nvPr/>
            </p:nvSpPr>
            <p:spPr>
              <a:xfrm>
                <a:off x="7995405" y="2322817"/>
                <a:ext cx="676055" cy="656480"/>
              </a:xfrm>
              <a:custGeom>
                <a:avLst/>
                <a:gdLst>
                  <a:gd name="connsiteX0" fmla="*/ 1203325 w 1204185"/>
                  <a:gd name="connsiteY0" fmla="*/ 15875 h 1463029"/>
                  <a:gd name="connsiteX1" fmla="*/ 1200150 w 1204185"/>
                  <a:gd name="connsiteY1" fmla="*/ 101600 h 1463029"/>
                  <a:gd name="connsiteX2" fmla="*/ 1193800 w 1204185"/>
                  <a:gd name="connsiteY2" fmla="*/ 161925 h 1463029"/>
                  <a:gd name="connsiteX3" fmla="*/ 1187450 w 1204185"/>
                  <a:gd name="connsiteY3" fmla="*/ 209550 h 1463029"/>
                  <a:gd name="connsiteX4" fmla="*/ 1181100 w 1204185"/>
                  <a:gd name="connsiteY4" fmla="*/ 225425 h 1463029"/>
                  <a:gd name="connsiteX5" fmla="*/ 1177925 w 1204185"/>
                  <a:gd name="connsiteY5" fmla="*/ 234950 h 1463029"/>
                  <a:gd name="connsiteX6" fmla="*/ 1174750 w 1204185"/>
                  <a:gd name="connsiteY6" fmla="*/ 247650 h 1463029"/>
                  <a:gd name="connsiteX7" fmla="*/ 1168400 w 1204185"/>
                  <a:gd name="connsiteY7" fmla="*/ 260350 h 1463029"/>
                  <a:gd name="connsiteX8" fmla="*/ 1165225 w 1204185"/>
                  <a:gd name="connsiteY8" fmla="*/ 276225 h 1463029"/>
                  <a:gd name="connsiteX9" fmla="*/ 1162050 w 1204185"/>
                  <a:gd name="connsiteY9" fmla="*/ 285750 h 1463029"/>
                  <a:gd name="connsiteX10" fmla="*/ 1158875 w 1204185"/>
                  <a:gd name="connsiteY10" fmla="*/ 301625 h 1463029"/>
                  <a:gd name="connsiteX11" fmla="*/ 1152525 w 1204185"/>
                  <a:gd name="connsiteY11" fmla="*/ 327025 h 1463029"/>
                  <a:gd name="connsiteX12" fmla="*/ 1149350 w 1204185"/>
                  <a:gd name="connsiteY12" fmla="*/ 358775 h 1463029"/>
                  <a:gd name="connsiteX13" fmla="*/ 1139825 w 1204185"/>
                  <a:gd name="connsiteY13" fmla="*/ 390525 h 1463029"/>
                  <a:gd name="connsiteX14" fmla="*/ 1136650 w 1204185"/>
                  <a:gd name="connsiteY14" fmla="*/ 400050 h 1463029"/>
                  <a:gd name="connsiteX15" fmla="*/ 1127125 w 1204185"/>
                  <a:gd name="connsiteY15" fmla="*/ 419100 h 1463029"/>
                  <a:gd name="connsiteX16" fmla="*/ 1120775 w 1204185"/>
                  <a:gd name="connsiteY16" fmla="*/ 466725 h 1463029"/>
                  <a:gd name="connsiteX17" fmla="*/ 1117600 w 1204185"/>
                  <a:gd name="connsiteY17" fmla="*/ 476250 h 1463029"/>
                  <a:gd name="connsiteX18" fmla="*/ 1104900 w 1204185"/>
                  <a:gd name="connsiteY18" fmla="*/ 479425 h 1463029"/>
                  <a:gd name="connsiteX19" fmla="*/ 1076325 w 1204185"/>
                  <a:gd name="connsiteY19" fmla="*/ 492125 h 1463029"/>
                  <a:gd name="connsiteX20" fmla="*/ 1041400 w 1204185"/>
                  <a:gd name="connsiteY20" fmla="*/ 501650 h 1463029"/>
                  <a:gd name="connsiteX21" fmla="*/ 1031875 w 1204185"/>
                  <a:gd name="connsiteY21" fmla="*/ 508000 h 1463029"/>
                  <a:gd name="connsiteX22" fmla="*/ 1000125 w 1204185"/>
                  <a:gd name="connsiteY22" fmla="*/ 517525 h 1463029"/>
                  <a:gd name="connsiteX23" fmla="*/ 981075 w 1204185"/>
                  <a:gd name="connsiteY23" fmla="*/ 527050 h 1463029"/>
                  <a:gd name="connsiteX24" fmla="*/ 949325 w 1204185"/>
                  <a:gd name="connsiteY24" fmla="*/ 536575 h 1463029"/>
                  <a:gd name="connsiteX25" fmla="*/ 930275 w 1204185"/>
                  <a:gd name="connsiteY25" fmla="*/ 546100 h 1463029"/>
                  <a:gd name="connsiteX26" fmla="*/ 920750 w 1204185"/>
                  <a:gd name="connsiteY26" fmla="*/ 552450 h 1463029"/>
                  <a:gd name="connsiteX27" fmla="*/ 873125 w 1204185"/>
                  <a:gd name="connsiteY27" fmla="*/ 555625 h 1463029"/>
                  <a:gd name="connsiteX28" fmla="*/ 762000 w 1204185"/>
                  <a:gd name="connsiteY28" fmla="*/ 561975 h 1463029"/>
                  <a:gd name="connsiteX29" fmla="*/ 717550 w 1204185"/>
                  <a:gd name="connsiteY29" fmla="*/ 565150 h 1463029"/>
                  <a:gd name="connsiteX30" fmla="*/ 708025 w 1204185"/>
                  <a:gd name="connsiteY30" fmla="*/ 571500 h 1463029"/>
                  <a:gd name="connsiteX31" fmla="*/ 704850 w 1204185"/>
                  <a:gd name="connsiteY31" fmla="*/ 733425 h 1463029"/>
                  <a:gd name="connsiteX32" fmla="*/ 701675 w 1204185"/>
                  <a:gd name="connsiteY32" fmla="*/ 746125 h 1463029"/>
                  <a:gd name="connsiteX33" fmla="*/ 698500 w 1204185"/>
                  <a:gd name="connsiteY33" fmla="*/ 762000 h 1463029"/>
                  <a:gd name="connsiteX34" fmla="*/ 695325 w 1204185"/>
                  <a:gd name="connsiteY34" fmla="*/ 771525 h 1463029"/>
                  <a:gd name="connsiteX35" fmla="*/ 692150 w 1204185"/>
                  <a:gd name="connsiteY35" fmla="*/ 790575 h 1463029"/>
                  <a:gd name="connsiteX36" fmla="*/ 688975 w 1204185"/>
                  <a:gd name="connsiteY36" fmla="*/ 838200 h 1463029"/>
                  <a:gd name="connsiteX37" fmla="*/ 685800 w 1204185"/>
                  <a:gd name="connsiteY37" fmla="*/ 847725 h 1463029"/>
                  <a:gd name="connsiteX38" fmla="*/ 682625 w 1204185"/>
                  <a:gd name="connsiteY38" fmla="*/ 863600 h 1463029"/>
                  <a:gd name="connsiteX39" fmla="*/ 679450 w 1204185"/>
                  <a:gd name="connsiteY39" fmla="*/ 873125 h 1463029"/>
                  <a:gd name="connsiteX40" fmla="*/ 673100 w 1204185"/>
                  <a:gd name="connsiteY40" fmla="*/ 911225 h 1463029"/>
                  <a:gd name="connsiteX41" fmla="*/ 669925 w 1204185"/>
                  <a:gd name="connsiteY41" fmla="*/ 933450 h 1463029"/>
                  <a:gd name="connsiteX42" fmla="*/ 663575 w 1204185"/>
                  <a:gd name="connsiteY42" fmla="*/ 990600 h 1463029"/>
                  <a:gd name="connsiteX43" fmla="*/ 666750 w 1204185"/>
                  <a:gd name="connsiteY43" fmla="*/ 1016000 h 1463029"/>
                  <a:gd name="connsiteX44" fmla="*/ 704850 w 1204185"/>
                  <a:gd name="connsiteY44" fmla="*/ 1009650 h 1463029"/>
                  <a:gd name="connsiteX45" fmla="*/ 714375 w 1204185"/>
                  <a:gd name="connsiteY45" fmla="*/ 1012825 h 1463029"/>
                  <a:gd name="connsiteX46" fmla="*/ 720725 w 1204185"/>
                  <a:gd name="connsiteY46" fmla="*/ 1035050 h 1463029"/>
                  <a:gd name="connsiteX47" fmla="*/ 727075 w 1204185"/>
                  <a:gd name="connsiteY47" fmla="*/ 1054100 h 1463029"/>
                  <a:gd name="connsiteX48" fmla="*/ 733425 w 1204185"/>
                  <a:gd name="connsiteY48" fmla="*/ 1073150 h 1463029"/>
                  <a:gd name="connsiteX49" fmla="*/ 736600 w 1204185"/>
                  <a:gd name="connsiteY49" fmla="*/ 1082675 h 1463029"/>
                  <a:gd name="connsiteX50" fmla="*/ 739775 w 1204185"/>
                  <a:gd name="connsiteY50" fmla="*/ 1092200 h 1463029"/>
                  <a:gd name="connsiteX51" fmla="*/ 752475 w 1204185"/>
                  <a:gd name="connsiteY51" fmla="*/ 1111250 h 1463029"/>
                  <a:gd name="connsiteX52" fmla="*/ 758825 w 1204185"/>
                  <a:gd name="connsiteY52" fmla="*/ 1120775 h 1463029"/>
                  <a:gd name="connsiteX53" fmla="*/ 762000 w 1204185"/>
                  <a:gd name="connsiteY53" fmla="*/ 1130300 h 1463029"/>
                  <a:gd name="connsiteX54" fmla="*/ 774700 w 1204185"/>
                  <a:gd name="connsiteY54" fmla="*/ 1149350 h 1463029"/>
                  <a:gd name="connsiteX55" fmla="*/ 762000 w 1204185"/>
                  <a:gd name="connsiteY55" fmla="*/ 1168400 h 1463029"/>
                  <a:gd name="connsiteX56" fmla="*/ 749300 w 1204185"/>
                  <a:gd name="connsiteY56" fmla="*/ 1187450 h 1463029"/>
                  <a:gd name="connsiteX57" fmla="*/ 742950 w 1204185"/>
                  <a:gd name="connsiteY57" fmla="*/ 1196975 h 1463029"/>
                  <a:gd name="connsiteX58" fmla="*/ 733425 w 1204185"/>
                  <a:gd name="connsiteY58" fmla="*/ 1203325 h 1463029"/>
                  <a:gd name="connsiteX59" fmla="*/ 720725 w 1204185"/>
                  <a:gd name="connsiteY59" fmla="*/ 1231900 h 1463029"/>
                  <a:gd name="connsiteX60" fmla="*/ 711200 w 1204185"/>
                  <a:gd name="connsiteY60" fmla="*/ 1238250 h 1463029"/>
                  <a:gd name="connsiteX61" fmla="*/ 698500 w 1204185"/>
                  <a:gd name="connsiteY61" fmla="*/ 1270000 h 1463029"/>
                  <a:gd name="connsiteX62" fmla="*/ 695325 w 1204185"/>
                  <a:gd name="connsiteY62" fmla="*/ 1279525 h 1463029"/>
                  <a:gd name="connsiteX63" fmla="*/ 688975 w 1204185"/>
                  <a:gd name="connsiteY63" fmla="*/ 1289050 h 1463029"/>
                  <a:gd name="connsiteX64" fmla="*/ 682625 w 1204185"/>
                  <a:gd name="connsiteY64" fmla="*/ 1308100 h 1463029"/>
                  <a:gd name="connsiteX65" fmla="*/ 679450 w 1204185"/>
                  <a:gd name="connsiteY65" fmla="*/ 1317625 h 1463029"/>
                  <a:gd name="connsiteX66" fmla="*/ 676275 w 1204185"/>
                  <a:gd name="connsiteY66" fmla="*/ 1327150 h 1463029"/>
                  <a:gd name="connsiteX67" fmla="*/ 669925 w 1204185"/>
                  <a:gd name="connsiteY67" fmla="*/ 1336675 h 1463029"/>
                  <a:gd name="connsiteX68" fmla="*/ 650875 w 1204185"/>
                  <a:gd name="connsiteY68" fmla="*/ 1349375 h 1463029"/>
                  <a:gd name="connsiteX69" fmla="*/ 638175 w 1204185"/>
                  <a:gd name="connsiteY69" fmla="*/ 1368425 h 1463029"/>
                  <a:gd name="connsiteX70" fmla="*/ 631825 w 1204185"/>
                  <a:gd name="connsiteY70" fmla="*/ 1377950 h 1463029"/>
                  <a:gd name="connsiteX71" fmla="*/ 622300 w 1204185"/>
                  <a:gd name="connsiteY71" fmla="*/ 1384300 h 1463029"/>
                  <a:gd name="connsiteX72" fmla="*/ 612775 w 1204185"/>
                  <a:gd name="connsiteY72" fmla="*/ 1403350 h 1463029"/>
                  <a:gd name="connsiteX73" fmla="*/ 603250 w 1204185"/>
                  <a:gd name="connsiteY73" fmla="*/ 1406525 h 1463029"/>
                  <a:gd name="connsiteX74" fmla="*/ 593725 w 1204185"/>
                  <a:gd name="connsiteY74" fmla="*/ 1412875 h 1463029"/>
                  <a:gd name="connsiteX75" fmla="*/ 574675 w 1204185"/>
                  <a:gd name="connsiteY75" fmla="*/ 1419225 h 1463029"/>
                  <a:gd name="connsiteX76" fmla="*/ 555625 w 1204185"/>
                  <a:gd name="connsiteY76" fmla="*/ 1425575 h 1463029"/>
                  <a:gd name="connsiteX77" fmla="*/ 536575 w 1204185"/>
                  <a:gd name="connsiteY77" fmla="*/ 1431925 h 1463029"/>
                  <a:gd name="connsiteX78" fmla="*/ 527050 w 1204185"/>
                  <a:gd name="connsiteY78" fmla="*/ 1435100 h 1463029"/>
                  <a:gd name="connsiteX79" fmla="*/ 450850 w 1204185"/>
                  <a:gd name="connsiteY79" fmla="*/ 1441450 h 1463029"/>
                  <a:gd name="connsiteX80" fmla="*/ 434975 w 1204185"/>
                  <a:gd name="connsiteY80" fmla="*/ 1444625 h 1463029"/>
                  <a:gd name="connsiteX81" fmla="*/ 415925 w 1204185"/>
                  <a:gd name="connsiteY81" fmla="*/ 1447800 h 1463029"/>
                  <a:gd name="connsiteX82" fmla="*/ 387350 w 1204185"/>
                  <a:gd name="connsiteY82" fmla="*/ 1450975 h 1463029"/>
                  <a:gd name="connsiteX83" fmla="*/ 365125 w 1204185"/>
                  <a:gd name="connsiteY83" fmla="*/ 1454150 h 1463029"/>
                  <a:gd name="connsiteX84" fmla="*/ 346075 w 1204185"/>
                  <a:gd name="connsiteY84" fmla="*/ 1457325 h 1463029"/>
                  <a:gd name="connsiteX85" fmla="*/ 307975 w 1204185"/>
                  <a:gd name="connsiteY85" fmla="*/ 1460500 h 1463029"/>
                  <a:gd name="connsiteX86" fmla="*/ 250825 w 1204185"/>
                  <a:gd name="connsiteY86" fmla="*/ 1457325 h 1463029"/>
                  <a:gd name="connsiteX87" fmla="*/ 247650 w 1204185"/>
                  <a:gd name="connsiteY87" fmla="*/ 1416050 h 1463029"/>
                  <a:gd name="connsiteX88" fmla="*/ 244475 w 1204185"/>
                  <a:gd name="connsiteY88" fmla="*/ 1400175 h 1463029"/>
                  <a:gd name="connsiteX89" fmla="*/ 234950 w 1204185"/>
                  <a:gd name="connsiteY89" fmla="*/ 1368425 h 1463029"/>
                  <a:gd name="connsiteX90" fmla="*/ 231775 w 1204185"/>
                  <a:gd name="connsiteY90" fmla="*/ 1358900 h 1463029"/>
                  <a:gd name="connsiteX91" fmla="*/ 228600 w 1204185"/>
                  <a:gd name="connsiteY91" fmla="*/ 1349375 h 1463029"/>
                  <a:gd name="connsiteX92" fmla="*/ 222250 w 1204185"/>
                  <a:gd name="connsiteY92" fmla="*/ 1317625 h 1463029"/>
                  <a:gd name="connsiteX93" fmla="*/ 219075 w 1204185"/>
                  <a:gd name="connsiteY93" fmla="*/ 1273175 h 1463029"/>
                  <a:gd name="connsiteX94" fmla="*/ 215900 w 1204185"/>
                  <a:gd name="connsiteY94" fmla="*/ 1257300 h 1463029"/>
                  <a:gd name="connsiteX95" fmla="*/ 219075 w 1204185"/>
                  <a:gd name="connsiteY95" fmla="*/ 1143000 h 1463029"/>
                  <a:gd name="connsiteX96" fmla="*/ 225425 w 1204185"/>
                  <a:gd name="connsiteY96" fmla="*/ 1123950 h 1463029"/>
                  <a:gd name="connsiteX97" fmla="*/ 228600 w 1204185"/>
                  <a:gd name="connsiteY97" fmla="*/ 1114425 h 1463029"/>
                  <a:gd name="connsiteX98" fmla="*/ 231775 w 1204185"/>
                  <a:gd name="connsiteY98" fmla="*/ 1104900 h 1463029"/>
                  <a:gd name="connsiteX99" fmla="*/ 238125 w 1204185"/>
                  <a:gd name="connsiteY99" fmla="*/ 1095375 h 1463029"/>
                  <a:gd name="connsiteX100" fmla="*/ 247650 w 1204185"/>
                  <a:gd name="connsiteY100" fmla="*/ 1076325 h 1463029"/>
                  <a:gd name="connsiteX101" fmla="*/ 257175 w 1204185"/>
                  <a:gd name="connsiteY101" fmla="*/ 1066800 h 1463029"/>
                  <a:gd name="connsiteX102" fmla="*/ 276225 w 1204185"/>
                  <a:gd name="connsiteY102" fmla="*/ 1050925 h 1463029"/>
                  <a:gd name="connsiteX103" fmla="*/ 288925 w 1204185"/>
                  <a:gd name="connsiteY103" fmla="*/ 1031875 h 1463029"/>
                  <a:gd name="connsiteX104" fmla="*/ 298450 w 1204185"/>
                  <a:gd name="connsiteY104" fmla="*/ 1012825 h 1463029"/>
                  <a:gd name="connsiteX105" fmla="*/ 263525 w 1204185"/>
                  <a:gd name="connsiteY105" fmla="*/ 1006475 h 1463029"/>
                  <a:gd name="connsiteX106" fmla="*/ 244475 w 1204185"/>
                  <a:gd name="connsiteY106" fmla="*/ 1003300 h 1463029"/>
                  <a:gd name="connsiteX107" fmla="*/ 234950 w 1204185"/>
                  <a:gd name="connsiteY107" fmla="*/ 1000125 h 1463029"/>
                  <a:gd name="connsiteX108" fmla="*/ 215900 w 1204185"/>
                  <a:gd name="connsiteY108" fmla="*/ 996950 h 1463029"/>
                  <a:gd name="connsiteX109" fmla="*/ 196850 w 1204185"/>
                  <a:gd name="connsiteY109" fmla="*/ 990600 h 1463029"/>
                  <a:gd name="connsiteX110" fmla="*/ 187325 w 1204185"/>
                  <a:gd name="connsiteY110" fmla="*/ 987425 h 1463029"/>
                  <a:gd name="connsiteX111" fmla="*/ 177800 w 1204185"/>
                  <a:gd name="connsiteY111" fmla="*/ 984250 h 1463029"/>
                  <a:gd name="connsiteX112" fmla="*/ 158750 w 1204185"/>
                  <a:gd name="connsiteY112" fmla="*/ 974725 h 1463029"/>
                  <a:gd name="connsiteX113" fmla="*/ 146050 w 1204185"/>
                  <a:gd name="connsiteY113" fmla="*/ 955675 h 1463029"/>
                  <a:gd name="connsiteX114" fmla="*/ 139700 w 1204185"/>
                  <a:gd name="connsiteY114" fmla="*/ 946150 h 1463029"/>
                  <a:gd name="connsiteX115" fmla="*/ 139700 w 1204185"/>
                  <a:gd name="connsiteY115" fmla="*/ 841375 h 1463029"/>
                  <a:gd name="connsiteX116" fmla="*/ 133350 w 1204185"/>
                  <a:gd name="connsiteY116" fmla="*/ 809625 h 1463029"/>
                  <a:gd name="connsiteX117" fmla="*/ 123825 w 1204185"/>
                  <a:gd name="connsiteY117" fmla="*/ 777875 h 1463029"/>
                  <a:gd name="connsiteX118" fmla="*/ 117475 w 1204185"/>
                  <a:gd name="connsiteY118" fmla="*/ 733425 h 1463029"/>
                  <a:gd name="connsiteX119" fmla="*/ 114300 w 1204185"/>
                  <a:gd name="connsiteY119" fmla="*/ 704850 h 1463029"/>
                  <a:gd name="connsiteX120" fmla="*/ 111125 w 1204185"/>
                  <a:gd name="connsiteY120" fmla="*/ 695325 h 1463029"/>
                  <a:gd name="connsiteX121" fmla="*/ 107950 w 1204185"/>
                  <a:gd name="connsiteY121" fmla="*/ 682625 h 1463029"/>
                  <a:gd name="connsiteX122" fmla="*/ 101600 w 1204185"/>
                  <a:gd name="connsiteY122" fmla="*/ 660400 h 1463029"/>
                  <a:gd name="connsiteX123" fmla="*/ 95250 w 1204185"/>
                  <a:gd name="connsiteY123" fmla="*/ 600075 h 1463029"/>
                  <a:gd name="connsiteX124" fmla="*/ 85725 w 1204185"/>
                  <a:gd name="connsiteY124" fmla="*/ 568325 h 1463029"/>
                  <a:gd name="connsiteX125" fmla="*/ 82550 w 1204185"/>
                  <a:gd name="connsiteY125" fmla="*/ 558800 h 1463029"/>
                  <a:gd name="connsiteX126" fmla="*/ 76200 w 1204185"/>
                  <a:gd name="connsiteY126" fmla="*/ 536575 h 1463029"/>
                  <a:gd name="connsiteX127" fmla="*/ 73025 w 1204185"/>
                  <a:gd name="connsiteY127" fmla="*/ 523875 h 1463029"/>
                  <a:gd name="connsiteX128" fmla="*/ 69850 w 1204185"/>
                  <a:gd name="connsiteY128" fmla="*/ 514350 h 1463029"/>
                  <a:gd name="connsiteX129" fmla="*/ 63500 w 1204185"/>
                  <a:gd name="connsiteY129" fmla="*/ 485775 h 1463029"/>
                  <a:gd name="connsiteX130" fmla="*/ 60325 w 1204185"/>
                  <a:gd name="connsiteY130" fmla="*/ 476250 h 1463029"/>
                  <a:gd name="connsiteX131" fmla="*/ 47625 w 1204185"/>
                  <a:gd name="connsiteY131" fmla="*/ 457200 h 1463029"/>
                  <a:gd name="connsiteX132" fmla="*/ 41275 w 1204185"/>
                  <a:gd name="connsiteY132" fmla="*/ 447675 h 1463029"/>
                  <a:gd name="connsiteX133" fmla="*/ 34925 w 1204185"/>
                  <a:gd name="connsiteY133" fmla="*/ 438150 h 1463029"/>
                  <a:gd name="connsiteX134" fmla="*/ 25400 w 1204185"/>
                  <a:gd name="connsiteY134" fmla="*/ 406400 h 1463029"/>
                  <a:gd name="connsiteX135" fmla="*/ 22225 w 1204185"/>
                  <a:gd name="connsiteY135" fmla="*/ 361950 h 1463029"/>
                  <a:gd name="connsiteX136" fmla="*/ 12700 w 1204185"/>
                  <a:gd name="connsiteY136" fmla="*/ 320675 h 1463029"/>
                  <a:gd name="connsiteX137" fmla="*/ 9525 w 1204185"/>
                  <a:gd name="connsiteY137" fmla="*/ 307975 h 1463029"/>
                  <a:gd name="connsiteX138" fmla="*/ 6350 w 1204185"/>
                  <a:gd name="connsiteY138" fmla="*/ 298450 h 1463029"/>
                  <a:gd name="connsiteX139" fmla="*/ 0 w 1204185"/>
                  <a:gd name="connsiteY139" fmla="*/ 273050 h 1463029"/>
                  <a:gd name="connsiteX140" fmla="*/ 19050 w 1204185"/>
                  <a:gd name="connsiteY140" fmla="*/ 263525 h 1463029"/>
                  <a:gd name="connsiteX141" fmla="*/ 38100 w 1204185"/>
                  <a:gd name="connsiteY141" fmla="*/ 254000 h 1463029"/>
                  <a:gd name="connsiteX142" fmla="*/ 38100 w 1204185"/>
                  <a:gd name="connsiteY142" fmla="*/ 187325 h 1463029"/>
                  <a:gd name="connsiteX143" fmla="*/ 63500 w 1204185"/>
                  <a:gd name="connsiteY143" fmla="*/ 174625 h 1463029"/>
                  <a:gd name="connsiteX144" fmla="*/ 98425 w 1204185"/>
                  <a:gd name="connsiteY144" fmla="*/ 149225 h 1463029"/>
                  <a:gd name="connsiteX145" fmla="*/ 127000 w 1204185"/>
                  <a:gd name="connsiteY145" fmla="*/ 133350 h 1463029"/>
                  <a:gd name="connsiteX146" fmla="*/ 146050 w 1204185"/>
                  <a:gd name="connsiteY146" fmla="*/ 120650 h 1463029"/>
                  <a:gd name="connsiteX147" fmla="*/ 165100 w 1204185"/>
                  <a:gd name="connsiteY147" fmla="*/ 107950 h 1463029"/>
                  <a:gd name="connsiteX148" fmla="*/ 174625 w 1204185"/>
                  <a:gd name="connsiteY148" fmla="*/ 104775 h 1463029"/>
                  <a:gd name="connsiteX149" fmla="*/ 203200 w 1204185"/>
                  <a:gd name="connsiteY149" fmla="*/ 88900 h 1463029"/>
                  <a:gd name="connsiteX150" fmla="*/ 222250 w 1204185"/>
                  <a:gd name="connsiteY150" fmla="*/ 73025 h 1463029"/>
                  <a:gd name="connsiteX151" fmla="*/ 231775 w 1204185"/>
                  <a:gd name="connsiteY151" fmla="*/ 63500 h 1463029"/>
                  <a:gd name="connsiteX152" fmla="*/ 250825 w 1204185"/>
                  <a:gd name="connsiteY152" fmla="*/ 50800 h 1463029"/>
                  <a:gd name="connsiteX153" fmla="*/ 260350 w 1204185"/>
                  <a:gd name="connsiteY153" fmla="*/ 57150 h 1463029"/>
                  <a:gd name="connsiteX154" fmla="*/ 266700 w 1204185"/>
                  <a:gd name="connsiteY154" fmla="*/ 66675 h 1463029"/>
                  <a:gd name="connsiteX155" fmla="*/ 276225 w 1204185"/>
                  <a:gd name="connsiteY155" fmla="*/ 69850 h 1463029"/>
                  <a:gd name="connsiteX156" fmla="*/ 285750 w 1204185"/>
                  <a:gd name="connsiteY156" fmla="*/ 63500 h 1463029"/>
                  <a:gd name="connsiteX157" fmla="*/ 301625 w 1204185"/>
                  <a:gd name="connsiteY157" fmla="*/ 47625 h 1463029"/>
                  <a:gd name="connsiteX158" fmla="*/ 311150 w 1204185"/>
                  <a:gd name="connsiteY158" fmla="*/ 28575 h 1463029"/>
                  <a:gd name="connsiteX159" fmla="*/ 307975 w 1204185"/>
                  <a:gd name="connsiteY159" fmla="*/ 19050 h 1463029"/>
                  <a:gd name="connsiteX160" fmla="*/ 311150 w 1204185"/>
                  <a:gd name="connsiteY160" fmla="*/ 9525 h 1463029"/>
                  <a:gd name="connsiteX161" fmla="*/ 320675 w 1204185"/>
                  <a:gd name="connsiteY161" fmla="*/ 6350 h 1463029"/>
                  <a:gd name="connsiteX162" fmla="*/ 330200 w 1204185"/>
                  <a:gd name="connsiteY162" fmla="*/ 0 h 1463029"/>
                  <a:gd name="connsiteX163" fmla="*/ 349250 w 1204185"/>
                  <a:gd name="connsiteY163" fmla="*/ 6350 h 1463029"/>
                  <a:gd name="connsiteX164" fmla="*/ 368300 w 1204185"/>
                  <a:gd name="connsiteY164" fmla="*/ 19050 h 1463029"/>
                  <a:gd name="connsiteX165" fmla="*/ 387350 w 1204185"/>
                  <a:gd name="connsiteY165" fmla="*/ 25400 h 1463029"/>
                  <a:gd name="connsiteX166" fmla="*/ 409575 w 1204185"/>
                  <a:gd name="connsiteY166" fmla="*/ 38100 h 1463029"/>
                  <a:gd name="connsiteX167" fmla="*/ 457200 w 1204185"/>
                  <a:gd name="connsiteY167" fmla="*/ 44450 h 1463029"/>
                  <a:gd name="connsiteX168" fmla="*/ 488950 w 1204185"/>
                  <a:gd name="connsiteY168" fmla="*/ 47625 h 1463029"/>
                  <a:gd name="connsiteX169" fmla="*/ 504825 w 1204185"/>
                  <a:gd name="connsiteY169" fmla="*/ 50800 h 1463029"/>
                  <a:gd name="connsiteX170" fmla="*/ 546100 w 1204185"/>
                  <a:gd name="connsiteY170" fmla="*/ 53975 h 1463029"/>
                  <a:gd name="connsiteX171" fmla="*/ 606425 w 1204185"/>
                  <a:gd name="connsiteY171" fmla="*/ 63500 h 1463029"/>
                  <a:gd name="connsiteX172" fmla="*/ 647700 w 1204185"/>
                  <a:gd name="connsiteY172" fmla="*/ 66675 h 1463029"/>
                  <a:gd name="connsiteX173" fmla="*/ 768350 w 1204185"/>
                  <a:gd name="connsiteY173" fmla="*/ 63500 h 1463029"/>
                  <a:gd name="connsiteX174" fmla="*/ 777875 w 1204185"/>
                  <a:gd name="connsiteY174" fmla="*/ 60325 h 1463029"/>
                  <a:gd name="connsiteX175" fmla="*/ 790575 w 1204185"/>
                  <a:gd name="connsiteY175" fmla="*/ 57150 h 1463029"/>
                  <a:gd name="connsiteX176" fmla="*/ 800100 w 1204185"/>
                  <a:gd name="connsiteY176" fmla="*/ 53975 h 1463029"/>
                  <a:gd name="connsiteX177" fmla="*/ 812800 w 1204185"/>
                  <a:gd name="connsiteY177" fmla="*/ 50800 h 1463029"/>
                  <a:gd name="connsiteX178" fmla="*/ 831850 w 1204185"/>
                  <a:gd name="connsiteY178" fmla="*/ 44450 h 1463029"/>
                  <a:gd name="connsiteX179" fmla="*/ 847725 w 1204185"/>
                  <a:gd name="connsiteY179" fmla="*/ 41275 h 1463029"/>
                  <a:gd name="connsiteX180" fmla="*/ 863600 w 1204185"/>
                  <a:gd name="connsiteY180" fmla="*/ 34925 h 1463029"/>
                  <a:gd name="connsiteX181" fmla="*/ 892175 w 1204185"/>
                  <a:gd name="connsiteY181" fmla="*/ 28575 h 1463029"/>
                  <a:gd name="connsiteX182" fmla="*/ 917575 w 1204185"/>
                  <a:gd name="connsiteY182" fmla="*/ 22225 h 1463029"/>
                  <a:gd name="connsiteX183" fmla="*/ 1095375 w 1204185"/>
                  <a:gd name="connsiteY183" fmla="*/ 15875 h 1463029"/>
                  <a:gd name="connsiteX184" fmla="*/ 1136650 w 1204185"/>
                  <a:gd name="connsiteY184" fmla="*/ 12700 h 1463029"/>
                  <a:gd name="connsiteX185" fmla="*/ 1158875 w 1204185"/>
                  <a:gd name="connsiteY185" fmla="*/ 9525 h 1463029"/>
                  <a:gd name="connsiteX186" fmla="*/ 1187450 w 1204185"/>
                  <a:gd name="connsiteY186" fmla="*/ 6350 h 1463029"/>
                  <a:gd name="connsiteX187" fmla="*/ 1203325 w 1204185"/>
                  <a:gd name="connsiteY187" fmla="*/ 9525 h 1463029"/>
                  <a:gd name="connsiteX188" fmla="*/ 1203325 w 1204185"/>
                  <a:gd name="connsiteY188" fmla="*/ 15875 h 1463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1204185" h="1463029">
                    <a:moveTo>
                      <a:pt x="1203325" y="15875"/>
                    </a:moveTo>
                    <a:cubicBezTo>
                      <a:pt x="1202796" y="31221"/>
                      <a:pt x="1201653" y="73045"/>
                      <a:pt x="1200150" y="101600"/>
                    </a:cubicBezTo>
                    <a:cubicBezTo>
                      <a:pt x="1198908" y="125190"/>
                      <a:pt x="1196450" y="139401"/>
                      <a:pt x="1193800" y="161925"/>
                    </a:cubicBezTo>
                    <a:cubicBezTo>
                      <a:pt x="1192926" y="169352"/>
                      <a:pt x="1190177" y="199550"/>
                      <a:pt x="1187450" y="209550"/>
                    </a:cubicBezTo>
                    <a:cubicBezTo>
                      <a:pt x="1185950" y="215048"/>
                      <a:pt x="1183101" y="220089"/>
                      <a:pt x="1181100" y="225425"/>
                    </a:cubicBezTo>
                    <a:cubicBezTo>
                      <a:pt x="1179925" y="228559"/>
                      <a:pt x="1178844" y="231732"/>
                      <a:pt x="1177925" y="234950"/>
                    </a:cubicBezTo>
                    <a:cubicBezTo>
                      <a:pt x="1176726" y="239146"/>
                      <a:pt x="1176282" y="243564"/>
                      <a:pt x="1174750" y="247650"/>
                    </a:cubicBezTo>
                    <a:cubicBezTo>
                      <a:pt x="1173088" y="252082"/>
                      <a:pt x="1170517" y="256117"/>
                      <a:pt x="1168400" y="260350"/>
                    </a:cubicBezTo>
                    <a:cubicBezTo>
                      <a:pt x="1167342" y="265642"/>
                      <a:pt x="1166534" y="270990"/>
                      <a:pt x="1165225" y="276225"/>
                    </a:cubicBezTo>
                    <a:cubicBezTo>
                      <a:pt x="1164413" y="279472"/>
                      <a:pt x="1162862" y="282503"/>
                      <a:pt x="1162050" y="285750"/>
                    </a:cubicBezTo>
                    <a:cubicBezTo>
                      <a:pt x="1160741" y="290985"/>
                      <a:pt x="1160088" y="296367"/>
                      <a:pt x="1158875" y="301625"/>
                    </a:cubicBezTo>
                    <a:cubicBezTo>
                      <a:pt x="1156913" y="310129"/>
                      <a:pt x="1152525" y="327025"/>
                      <a:pt x="1152525" y="327025"/>
                    </a:cubicBezTo>
                    <a:cubicBezTo>
                      <a:pt x="1151467" y="337608"/>
                      <a:pt x="1150854" y="348246"/>
                      <a:pt x="1149350" y="358775"/>
                    </a:cubicBezTo>
                    <a:cubicBezTo>
                      <a:pt x="1148150" y="367172"/>
                      <a:pt x="1142035" y="383896"/>
                      <a:pt x="1139825" y="390525"/>
                    </a:cubicBezTo>
                    <a:cubicBezTo>
                      <a:pt x="1138767" y="393700"/>
                      <a:pt x="1138506" y="397265"/>
                      <a:pt x="1136650" y="400050"/>
                    </a:cubicBezTo>
                    <a:cubicBezTo>
                      <a:pt x="1128444" y="412360"/>
                      <a:pt x="1131507" y="405955"/>
                      <a:pt x="1127125" y="419100"/>
                    </a:cubicBezTo>
                    <a:cubicBezTo>
                      <a:pt x="1125141" y="438938"/>
                      <a:pt x="1125159" y="449189"/>
                      <a:pt x="1120775" y="466725"/>
                    </a:cubicBezTo>
                    <a:cubicBezTo>
                      <a:pt x="1119963" y="469972"/>
                      <a:pt x="1120213" y="474159"/>
                      <a:pt x="1117600" y="476250"/>
                    </a:cubicBezTo>
                    <a:cubicBezTo>
                      <a:pt x="1114193" y="478976"/>
                      <a:pt x="1109133" y="478367"/>
                      <a:pt x="1104900" y="479425"/>
                    </a:cubicBezTo>
                    <a:cubicBezTo>
                      <a:pt x="1093498" y="487026"/>
                      <a:pt x="1092518" y="488886"/>
                      <a:pt x="1076325" y="492125"/>
                    </a:cubicBezTo>
                    <a:cubicBezTo>
                      <a:pt x="1067805" y="493829"/>
                      <a:pt x="1048306" y="497046"/>
                      <a:pt x="1041400" y="501650"/>
                    </a:cubicBezTo>
                    <a:cubicBezTo>
                      <a:pt x="1038225" y="503767"/>
                      <a:pt x="1035382" y="506497"/>
                      <a:pt x="1031875" y="508000"/>
                    </a:cubicBezTo>
                    <a:cubicBezTo>
                      <a:pt x="1019451" y="513325"/>
                      <a:pt x="1012930" y="508988"/>
                      <a:pt x="1000125" y="517525"/>
                    </a:cubicBezTo>
                    <a:cubicBezTo>
                      <a:pt x="989689" y="524482"/>
                      <a:pt x="992577" y="523764"/>
                      <a:pt x="981075" y="527050"/>
                    </a:cubicBezTo>
                    <a:cubicBezTo>
                      <a:pt x="973310" y="529269"/>
                      <a:pt x="954984" y="532802"/>
                      <a:pt x="949325" y="536575"/>
                    </a:cubicBezTo>
                    <a:cubicBezTo>
                      <a:pt x="922028" y="554773"/>
                      <a:pt x="956565" y="532955"/>
                      <a:pt x="930275" y="546100"/>
                    </a:cubicBezTo>
                    <a:cubicBezTo>
                      <a:pt x="926862" y="547807"/>
                      <a:pt x="924514" y="551823"/>
                      <a:pt x="920750" y="552450"/>
                    </a:cubicBezTo>
                    <a:cubicBezTo>
                      <a:pt x="905056" y="555066"/>
                      <a:pt x="889000" y="554567"/>
                      <a:pt x="873125" y="555625"/>
                    </a:cubicBezTo>
                    <a:cubicBezTo>
                      <a:pt x="821716" y="564193"/>
                      <a:pt x="870371" y="556935"/>
                      <a:pt x="762000" y="561975"/>
                    </a:cubicBezTo>
                    <a:cubicBezTo>
                      <a:pt x="747162" y="562665"/>
                      <a:pt x="732367" y="564092"/>
                      <a:pt x="717550" y="565150"/>
                    </a:cubicBezTo>
                    <a:cubicBezTo>
                      <a:pt x="714375" y="567267"/>
                      <a:pt x="708312" y="567695"/>
                      <a:pt x="708025" y="571500"/>
                    </a:cubicBezTo>
                    <a:cubicBezTo>
                      <a:pt x="703962" y="625332"/>
                      <a:pt x="706812" y="679475"/>
                      <a:pt x="704850" y="733425"/>
                    </a:cubicBezTo>
                    <a:cubicBezTo>
                      <a:pt x="704691" y="737786"/>
                      <a:pt x="702622" y="741865"/>
                      <a:pt x="701675" y="746125"/>
                    </a:cubicBezTo>
                    <a:cubicBezTo>
                      <a:pt x="700504" y="751393"/>
                      <a:pt x="699809" y="756765"/>
                      <a:pt x="698500" y="762000"/>
                    </a:cubicBezTo>
                    <a:cubicBezTo>
                      <a:pt x="697688" y="765247"/>
                      <a:pt x="696051" y="768258"/>
                      <a:pt x="695325" y="771525"/>
                    </a:cubicBezTo>
                    <a:cubicBezTo>
                      <a:pt x="693928" y="777809"/>
                      <a:pt x="693208" y="784225"/>
                      <a:pt x="692150" y="790575"/>
                    </a:cubicBezTo>
                    <a:cubicBezTo>
                      <a:pt x="691092" y="806450"/>
                      <a:pt x="690732" y="822387"/>
                      <a:pt x="688975" y="838200"/>
                    </a:cubicBezTo>
                    <a:cubicBezTo>
                      <a:pt x="688605" y="841526"/>
                      <a:pt x="686612" y="844478"/>
                      <a:pt x="685800" y="847725"/>
                    </a:cubicBezTo>
                    <a:cubicBezTo>
                      <a:pt x="684491" y="852960"/>
                      <a:pt x="683934" y="858365"/>
                      <a:pt x="682625" y="863600"/>
                    </a:cubicBezTo>
                    <a:cubicBezTo>
                      <a:pt x="681813" y="866847"/>
                      <a:pt x="680106" y="869843"/>
                      <a:pt x="679450" y="873125"/>
                    </a:cubicBezTo>
                    <a:cubicBezTo>
                      <a:pt x="676925" y="885750"/>
                      <a:pt x="674921" y="898479"/>
                      <a:pt x="673100" y="911225"/>
                    </a:cubicBezTo>
                    <a:cubicBezTo>
                      <a:pt x="672042" y="918633"/>
                      <a:pt x="670635" y="926000"/>
                      <a:pt x="669925" y="933450"/>
                    </a:cubicBezTo>
                    <a:cubicBezTo>
                      <a:pt x="664562" y="989761"/>
                      <a:pt x="670904" y="961284"/>
                      <a:pt x="663575" y="990600"/>
                    </a:cubicBezTo>
                    <a:cubicBezTo>
                      <a:pt x="664633" y="999067"/>
                      <a:pt x="659760" y="1011107"/>
                      <a:pt x="666750" y="1016000"/>
                    </a:cubicBezTo>
                    <a:cubicBezTo>
                      <a:pt x="673610" y="1020802"/>
                      <a:pt x="694978" y="1012941"/>
                      <a:pt x="704850" y="1009650"/>
                    </a:cubicBezTo>
                    <a:cubicBezTo>
                      <a:pt x="708025" y="1010708"/>
                      <a:pt x="712008" y="1010458"/>
                      <a:pt x="714375" y="1012825"/>
                    </a:cubicBezTo>
                    <a:cubicBezTo>
                      <a:pt x="715899" y="1014349"/>
                      <a:pt x="720690" y="1034932"/>
                      <a:pt x="720725" y="1035050"/>
                    </a:cubicBezTo>
                    <a:cubicBezTo>
                      <a:pt x="722648" y="1041461"/>
                      <a:pt x="724958" y="1047750"/>
                      <a:pt x="727075" y="1054100"/>
                    </a:cubicBezTo>
                    <a:lnTo>
                      <a:pt x="733425" y="1073150"/>
                    </a:lnTo>
                    <a:lnTo>
                      <a:pt x="736600" y="1082675"/>
                    </a:lnTo>
                    <a:cubicBezTo>
                      <a:pt x="737658" y="1085850"/>
                      <a:pt x="737919" y="1089415"/>
                      <a:pt x="739775" y="1092200"/>
                    </a:cubicBezTo>
                    <a:lnTo>
                      <a:pt x="752475" y="1111250"/>
                    </a:lnTo>
                    <a:cubicBezTo>
                      <a:pt x="754592" y="1114425"/>
                      <a:pt x="757618" y="1117155"/>
                      <a:pt x="758825" y="1120775"/>
                    </a:cubicBezTo>
                    <a:cubicBezTo>
                      <a:pt x="759883" y="1123950"/>
                      <a:pt x="760375" y="1127374"/>
                      <a:pt x="762000" y="1130300"/>
                    </a:cubicBezTo>
                    <a:cubicBezTo>
                      <a:pt x="765706" y="1136971"/>
                      <a:pt x="774700" y="1149350"/>
                      <a:pt x="774700" y="1149350"/>
                    </a:cubicBezTo>
                    <a:cubicBezTo>
                      <a:pt x="766933" y="1188185"/>
                      <a:pt x="779085" y="1151315"/>
                      <a:pt x="762000" y="1168400"/>
                    </a:cubicBezTo>
                    <a:cubicBezTo>
                      <a:pt x="756604" y="1173796"/>
                      <a:pt x="753533" y="1181100"/>
                      <a:pt x="749300" y="1187450"/>
                    </a:cubicBezTo>
                    <a:cubicBezTo>
                      <a:pt x="747183" y="1190625"/>
                      <a:pt x="746125" y="1194858"/>
                      <a:pt x="742950" y="1196975"/>
                    </a:cubicBezTo>
                    <a:lnTo>
                      <a:pt x="733425" y="1203325"/>
                    </a:lnTo>
                    <a:cubicBezTo>
                      <a:pt x="730281" y="1212756"/>
                      <a:pt x="728272" y="1224353"/>
                      <a:pt x="720725" y="1231900"/>
                    </a:cubicBezTo>
                    <a:cubicBezTo>
                      <a:pt x="718027" y="1234598"/>
                      <a:pt x="714375" y="1236133"/>
                      <a:pt x="711200" y="1238250"/>
                    </a:cubicBezTo>
                    <a:cubicBezTo>
                      <a:pt x="696746" y="1281611"/>
                      <a:pt x="712515" y="1237298"/>
                      <a:pt x="698500" y="1270000"/>
                    </a:cubicBezTo>
                    <a:cubicBezTo>
                      <a:pt x="697182" y="1273076"/>
                      <a:pt x="696822" y="1276532"/>
                      <a:pt x="695325" y="1279525"/>
                    </a:cubicBezTo>
                    <a:cubicBezTo>
                      <a:pt x="693618" y="1282938"/>
                      <a:pt x="690525" y="1285563"/>
                      <a:pt x="688975" y="1289050"/>
                    </a:cubicBezTo>
                    <a:cubicBezTo>
                      <a:pt x="686257" y="1295167"/>
                      <a:pt x="684742" y="1301750"/>
                      <a:pt x="682625" y="1308100"/>
                    </a:cubicBezTo>
                    <a:lnTo>
                      <a:pt x="679450" y="1317625"/>
                    </a:lnTo>
                    <a:cubicBezTo>
                      <a:pt x="678392" y="1320800"/>
                      <a:pt x="678131" y="1324365"/>
                      <a:pt x="676275" y="1327150"/>
                    </a:cubicBezTo>
                    <a:cubicBezTo>
                      <a:pt x="674158" y="1330325"/>
                      <a:pt x="672797" y="1334162"/>
                      <a:pt x="669925" y="1336675"/>
                    </a:cubicBezTo>
                    <a:cubicBezTo>
                      <a:pt x="664182" y="1341701"/>
                      <a:pt x="650875" y="1349375"/>
                      <a:pt x="650875" y="1349375"/>
                    </a:cubicBezTo>
                    <a:lnTo>
                      <a:pt x="638175" y="1368425"/>
                    </a:lnTo>
                    <a:cubicBezTo>
                      <a:pt x="636058" y="1371600"/>
                      <a:pt x="635000" y="1375833"/>
                      <a:pt x="631825" y="1377950"/>
                    </a:cubicBezTo>
                    <a:lnTo>
                      <a:pt x="622300" y="1384300"/>
                    </a:lnTo>
                    <a:cubicBezTo>
                      <a:pt x="620208" y="1390575"/>
                      <a:pt x="618370" y="1398874"/>
                      <a:pt x="612775" y="1403350"/>
                    </a:cubicBezTo>
                    <a:cubicBezTo>
                      <a:pt x="610162" y="1405441"/>
                      <a:pt x="606243" y="1405028"/>
                      <a:pt x="603250" y="1406525"/>
                    </a:cubicBezTo>
                    <a:cubicBezTo>
                      <a:pt x="599837" y="1408232"/>
                      <a:pt x="597212" y="1411325"/>
                      <a:pt x="593725" y="1412875"/>
                    </a:cubicBezTo>
                    <a:cubicBezTo>
                      <a:pt x="587608" y="1415593"/>
                      <a:pt x="581025" y="1417108"/>
                      <a:pt x="574675" y="1419225"/>
                    </a:cubicBezTo>
                    <a:lnTo>
                      <a:pt x="555625" y="1425575"/>
                    </a:lnTo>
                    <a:lnTo>
                      <a:pt x="536575" y="1431925"/>
                    </a:lnTo>
                    <a:cubicBezTo>
                      <a:pt x="533400" y="1432983"/>
                      <a:pt x="530388" y="1434862"/>
                      <a:pt x="527050" y="1435100"/>
                    </a:cubicBezTo>
                    <a:cubicBezTo>
                      <a:pt x="506983" y="1436533"/>
                      <a:pt x="472326" y="1438587"/>
                      <a:pt x="450850" y="1441450"/>
                    </a:cubicBezTo>
                    <a:cubicBezTo>
                      <a:pt x="445501" y="1442163"/>
                      <a:pt x="440284" y="1443660"/>
                      <a:pt x="434975" y="1444625"/>
                    </a:cubicBezTo>
                    <a:cubicBezTo>
                      <a:pt x="428641" y="1445777"/>
                      <a:pt x="422306" y="1446949"/>
                      <a:pt x="415925" y="1447800"/>
                    </a:cubicBezTo>
                    <a:cubicBezTo>
                      <a:pt x="406425" y="1449067"/>
                      <a:pt x="396860" y="1449786"/>
                      <a:pt x="387350" y="1450975"/>
                    </a:cubicBezTo>
                    <a:cubicBezTo>
                      <a:pt x="379924" y="1451903"/>
                      <a:pt x="372522" y="1453012"/>
                      <a:pt x="365125" y="1454150"/>
                    </a:cubicBezTo>
                    <a:cubicBezTo>
                      <a:pt x="358762" y="1455129"/>
                      <a:pt x="352473" y="1456614"/>
                      <a:pt x="346075" y="1457325"/>
                    </a:cubicBezTo>
                    <a:cubicBezTo>
                      <a:pt x="333409" y="1458732"/>
                      <a:pt x="320675" y="1459442"/>
                      <a:pt x="307975" y="1460500"/>
                    </a:cubicBezTo>
                    <a:cubicBezTo>
                      <a:pt x="288925" y="1459442"/>
                      <a:pt x="266185" y="1468643"/>
                      <a:pt x="250825" y="1457325"/>
                    </a:cubicBezTo>
                    <a:cubicBezTo>
                      <a:pt x="239716" y="1449139"/>
                      <a:pt x="249174" y="1429765"/>
                      <a:pt x="247650" y="1416050"/>
                    </a:cubicBezTo>
                    <a:cubicBezTo>
                      <a:pt x="247054" y="1410687"/>
                      <a:pt x="245646" y="1405443"/>
                      <a:pt x="244475" y="1400175"/>
                    </a:cubicBezTo>
                    <a:cubicBezTo>
                      <a:pt x="241276" y="1385780"/>
                      <a:pt x="240226" y="1384254"/>
                      <a:pt x="234950" y="1368425"/>
                    </a:cubicBezTo>
                    <a:lnTo>
                      <a:pt x="231775" y="1358900"/>
                    </a:lnTo>
                    <a:cubicBezTo>
                      <a:pt x="230717" y="1355725"/>
                      <a:pt x="229412" y="1352622"/>
                      <a:pt x="228600" y="1349375"/>
                    </a:cubicBezTo>
                    <a:cubicBezTo>
                      <a:pt x="223864" y="1330430"/>
                      <a:pt x="226142" y="1340979"/>
                      <a:pt x="222250" y="1317625"/>
                    </a:cubicBezTo>
                    <a:cubicBezTo>
                      <a:pt x="221192" y="1302808"/>
                      <a:pt x="220630" y="1287948"/>
                      <a:pt x="219075" y="1273175"/>
                    </a:cubicBezTo>
                    <a:cubicBezTo>
                      <a:pt x="218510" y="1267808"/>
                      <a:pt x="215900" y="1262696"/>
                      <a:pt x="215900" y="1257300"/>
                    </a:cubicBezTo>
                    <a:cubicBezTo>
                      <a:pt x="215900" y="1219185"/>
                      <a:pt x="216359" y="1181018"/>
                      <a:pt x="219075" y="1143000"/>
                    </a:cubicBezTo>
                    <a:cubicBezTo>
                      <a:pt x="219552" y="1136324"/>
                      <a:pt x="223308" y="1130300"/>
                      <a:pt x="225425" y="1123950"/>
                    </a:cubicBezTo>
                    <a:lnTo>
                      <a:pt x="228600" y="1114425"/>
                    </a:lnTo>
                    <a:cubicBezTo>
                      <a:pt x="229658" y="1111250"/>
                      <a:pt x="229919" y="1107685"/>
                      <a:pt x="231775" y="1104900"/>
                    </a:cubicBezTo>
                    <a:cubicBezTo>
                      <a:pt x="233892" y="1101725"/>
                      <a:pt x="236418" y="1098788"/>
                      <a:pt x="238125" y="1095375"/>
                    </a:cubicBezTo>
                    <a:cubicBezTo>
                      <a:pt x="245285" y="1081056"/>
                      <a:pt x="236276" y="1089974"/>
                      <a:pt x="247650" y="1076325"/>
                    </a:cubicBezTo>
                    <a:cubicBezTo>
                      <a:pt x="250525" y="1072876"/>
                      <a:pt x="253726" y="1069675"/>
                      <a:pt x="257175" y="1066800"/>
                    </a:cubicBezTo>
                    <a:cubicBezTo>
                      <a:pt x="268761" y="1057145"/>
                      <a:pt x="265973" y="1064106"/>
                      <a:pt x="276225" y="1050925"/>
                    </a:cubicBezTo>
                    <a:cubicBezTo>
                      <a:pt x="280910" y="1044901"/>
                      <a:pt x="286512" y="1039115"/>
                      <a:pt x="288925" y="1031875"/>
                    </a:cubicBezTo>
                    <a:cubicBezTo>
                      <a:pt x="293307" y="1018730"/>
                      <a:pt x="290244" y="1025135"/>
                      <a:pt x="298450" y="1012825"/>
                    </a:cubicBezTo>
                    <a:cubicBezTo>
                      <a:pt x="241953" y="1004754"/>
                      <a:pt x="300950" y="1013960"/>
                      <a:pt x="263525" y="1006475"/>
                    </a:cubicBezTo>
                    <a:cubicBezTo>
                      <a:pt x="257212" y="1005212"/>
                      <a:pt x="250759" y="1004697"/>
                      <a:pt x="244475" y="1003300"/>
                    </a:cubicBezTo>
                    <a:cubicBezTo>
                      <a:pt x="241208" y="1002574"/>
                      <a:pt x="238217" y="1000851"/>
                      <a:pt x="234950" y="1000125"/>
                    </a:cubicBezTo>
                    <a:cubicBezTo>
                      <a:pt x="228666" y="998728"/>
                      <a:pt x="222145" y="998511"/>
                      <a:pt x="215900" y="996950"/>
                    </a:cubicBezTo>
                    <a:cubicBezTo>
                      <a:pt x="209406" y="995327"/>
                      <a:pt x="203200" y="992717"/>
                      <a:pt x="196850" y="990600"/>
                    </a:cubicBezTo>
                    <a:lnTo>
                      <a:pt x="187325" y="987425"/>
                    </a:lnTo>
                    <a:cubicBezTo>
                      <a:pt x="184150" y="986367"/>
                      <a:pt x="180585" y="986106"/>
                      <a:pt x="177800" y="984250"/>
                    </a:cubicBezTo>
                    <a:cubicBezTo>
                      <a:pt x="165490" y="976044"/>
                      <a:pt x="171895" y="979107"/>
                      <a:pt x="158750" y="974725"/>
                    </a:cubicBezTo>
                    <a:lnTo>
                      <a:pt x="146050" y="955675"/>
                    </a:lnTo>
                    <a:lnTo>
                      <a:pt x="139700" y="946150"/>
                    </a:lnTo>
                    <a:cubicBezTo>
                      <a:pt x="148158" y="903858"/>
                      <a:pt x="145990" y="921054"/>
                      <a:pt x="139700" y="841375"/>
                    </a:cubicBezTo>
                    <a:cubicBezTo>
                      <a:pt x="138851" y="830616"/>
                      <a:pt x="136763" y="819864"/>
                      <a:pt x="133350" y="809625"/>
                    </a:cubicBezTo>
                    <a:cubicBezTo>
                      <a:pt x="130527" y="801156"/>
                      <a:pt x="125424" y="787472"/>
                      <a:pt x="123825" y="777875"/>
                    </a:cubicBezTo>
                    <a:cubicBezTo>
                      <a:pt x="121364" y="763112"/>
                      <a:pt x="119128" y="748301"/>
                      <a:pt x="117475" y="733425"/>
                    </a:cubicBezTo>
                    <a:cubicBezTo>
                      <a:pt x="116417" y="723900"/>
                      <a:pt x="115876" y="714303"/>
                      <a:pt x="114300" y="704850"/>
                    </a:cubicBezTo>
                    <a:cubicBezTo>
                      <a:pt x="113750" y="701549"/>
                      <a:pt x="112044" y="698543"/>
                      <a:pt x="111125" y="695325"/>
                    </a:cubicBezTo>
                    <a:cubicBezTo>
                      <a:pt x="109926" y="691129"/>
                      <a:pt x="109149" y="686821"/>
                      <a:pt x="107950" y="682625"/>
                    </a:cubicBezTo>
                    <a:cubicBezTo>
                      <a:pt x="98840" y="650741"/>
                      <a:pt x="111526" y="700102"/>
                      <a:pt x="101600" y="660400"/>
                    </a:cubicBezTo>
                    <a:cubicBezTo>
                      <a:pt x="100187" y="644857"/>
                      <a:pt x="98025" y="616725"/>
                      <a:pt x="95250" y="600075"/>
                    </a:cubicBezTo>
                    <a:cubicBezTo>
                      <a:pt x="93651" y="590478"/>
                      <a:pt x="88548" y="576794"/>
                      <a:pt x="85725" y="568325"/>
                    </a:cubicBezTo>
                    <a:cubicBezTo>
                      <a:pt x="84667" y="565150"/>
                      <a:pt x="83362" y="562047"/>
                      <a:pt x="82550" y="558800"/>
                    </a:cubicBezTo>
                    <a:cubicBezTo>
                      <a:pt x="72624" y="519098"/>
                      <a:pt x="85310" y="568459"/>
                      <a:pt x="76200" y="536575"/>
                    </a:cubicBezTo>
                    <a:cubicBezTo>
                      <a:pt x="75001" y="532379"/>
                      <a:pt x="74224" y="528071"/>
                      <a:pt x="73025" y="523875"/>
                    </a:cubicBezTo>
                    <a:cubicBezTo>
                      <a:pt x="72106" y="520657"/>
                      <a:pt x="70662" y="517597"/>
                      <a:pt x="69850" y="514350"/>
                    </a:cubicBezTo>
                    <a:cubicBezTo>
                      <a:pt x="63303" y="488161"/>
                      <a:pt x="70019" y="508590"/>
                      <a:pt x="63500" y="485775"/>
                    </a:cubicBezTo>
                    <a:cubicBezTo>
                      <a:pt x="62581" y="482557"/>
                      <a:pt x="61950" y="479176"/>
                      <a:pt x="60325" y="476250"/>
                    </a:cubicBezTo>
                    <a:cubicBezTo>
                      <a:pt x="56619" y="469579"/>
                      <a:pt x="51858" y="463550"/>
                      <a:pt x="47625" y="457200"/>
                    </a:cubicBezTo>
                    <a:lnTo>
                      <a:pt x="41275" y="447675"/>
                    </a:lnTo>
                    <a:cubicBezTo>
                      <a:pt x="39158" y="444500"/>
                      <a:pt x="36132" y="441770"/>
                      <a:pt x="34925" y="438150"/>
                    </a:cubicBezTo>
                    <a:cubicBezTo>
                      <a:pt x="27195" y="414960"/>
                      <a:pt x="30198" y="425594"/>
                      <a:pt x="25400" y="406400"/>
                    </a:cubicBezTo>
                    <a:cubicBezTo>
                      <a:pt x="24342" y="391583"/>
                      <a:pt x="23780" y="376723"/>
                      <a:pt x="22225" y="361950"/>
                    </a:cubicBezTo>
                    <a:cubicBezTo>
                      <a:pt x="21337" y="353510"/>
                      <a:pt x="13893" y="325447"/>
                      <a:pt x="12700" y="320675"/>
                    </a:cubicBezTo>
                    <a:cubicBezTo>
                      <a:pt x="11642" y="316442"/>
                      <a:pt x="10905" y="312115"/>
                      <a:pt x="9525" y="307975"/>
                    </a:cubicBezTo>
                    <a:cubicBezTo>
                      <a:pt x="8467" y="304800"/>
                      <a:pt x="7231" y="301679"/>
                      <a:pt x="6350" y="298450"/>
                    </a:cubicBezTo>
                    <a:cubicBezTo>
                      <a:pt x="4054" y="290030"/>
                      <a:pt x="0" y="273050"/>
                      <a:pt x="0" y="273050"/>
                    </a:cubicBezTo>
                    <a:cubicBezTo>
                      <a:pt x="27297" y="254852"/>
                      <a:pt x="-7240" y="276670"/>
                      <a:pt x="19050" y="263525"/>
                    </a:cubicBezTo>
                    <a:cubicBezTo>
                      <a:pt x="43669" y="251215"/>
                      <a:pt x="14159" y="261980"/>
                      <a:pt x="38100" y="254000"/>
                    </a:cubicBezTo>
                    <a:cubicBezTo>
                      <a:pt x="35507" y="233259"/>
                      <a:pt x="30561" y="207429"/>
                      <a:pt x="38100" y="187325"/>
                    </a:cubicBezTo>
                    <a:cubicBezTo>
                      <a:pt x="40242" y="181612"/>
                      <a:pt x="57125" y="176750"/>
                      <a:pt x="63500" y="174625"/>
                    </a:cubicBezTo>
                    <a:cubicBezTo>
                      <a:pt x="69676" y="169684"/>
                      <a:pt x="91371" y="151576"/>
                      <a:pt x="98425" y="149225"/>
                    </a:cubicBezTo>
                    <a:cubicBezTo>
                      <a:pt x="110403" y="145232"/>
                      <a:pt x="116083" y="144267"/>
                      <a:pt x="127000" y="133350"/>
                    </a:cubicBezTo>
                    <a:cubicBezTo>
                      <a:pt x="148139" y="112211"/>
                      <a:pt x="125373" y="132137"/>
                      <a:pt x="146050" y="120650"/>
                    </a:cubicBezTo>
                    <a:cubicBezTo>
                      <a:pt x="152721" y="116944"/>
                      <a:pt x="157860" y="110363"/>
                      <a:pt x="165100" y="107950"/>
                    </a:cubicBezTo>
                    <a:cubicBezTo>
                      <a:pt x="168275" y="106892"/>
                      <a:pt x="171699" y="106400"/>
                      <a:pt x="174625" y="104775"/>
                    </a:cubicBezTo>
                    <a:cubicBezTo>
                      <a:pt x="207377" y="86579"/>
                      <a:pt x="181647" y="96084"/>
                      <a:pt x="203200" y="88900"/>
                    </a:cubicBezTo>
                    <a:cubicBezTo>
                      <a:pt x="231027" y="61073"/>
                      <a:pt x="195728" y="95127"/>
                      <a:pt x="222250" y="73025"/>
                    </a:cubicBezTo>
                    <a:cubicBezTo>
                      <a:pt x="225699" y="70150"/>
                      <a:pt x="228231" y="66257"/>
                      <a:pt x="231775" y="63500"/>
                    </a:cubicBezTo>
                    <a:cubicBezTo>
                      <a:pt x="237799" y="58815"/>
                      <a:pt x="250825" y="50800"/>
                      <a:pt x="250825" y="50800"/>
                    </a:cubicBezTo>
                    <a:cubicBezTo>
                      <a:pt x="254000" y="52917"/>
                      <a:pt x="257652" y="54452"/>
                      <a:pt x="260350" y="57150"/>
                    </a:cubicBezTo>
                    <a:cubicBezTo>
                      <a:pt x="263048" y="59848"/>
                      <a:pt x="263720" y="64291"/>
                      <a:pt x="266700" y="66675"/>
                    </a:cubicBezTo>
                    <a:cubicBezTo>
                      <a:pt x="269313" y="68766"/>
                      <a:pt x="273050" y="68792"/>
                      <a:pt x="276225" y="69850"/>
                    </a:cubicBezTo>
                    <a:cubicBezTo>
                      <a:pt x="279400" y="67733"/>
                      <a:pt x="283052" y="66198"/>
                      <a:pt x="285750" y="63500"/>
                    </a:cubicBezTo>
                    <a:cubicBezTo>
                      <a:pt x="306917" y="42333"/>
                      <a:pt x="276225" y="64558"/>
                      <a:pt x="301625" y="47625"/>
                    </a:cubicBezTo>
                    <a:cubicBezTo>
                      <a:pt x="304836" y="42809"/>
                      <a:pt x="311150" y="35148"/>
                      <a:pt x="311150" y="28575"/>
                    </a:cubicBezTo>
                    <a:cubicBezTo>
                      <a:pt x="311150" y="25228"/>
                      <a:pt x="309033" y="22225"/>
                      <a:pt x="307975" y="19050"/>
                    </a:cubicBezTo>
                    <a:cubicBezTo>
                      <a:pt x="309033" y="15875"/>
                      <a:pt x="308783" y="11892"/>
                      <a:pt x="311150" y="9525"/>
                    </a:cubicBezTo>
                    <a:cubicBezTo>
                      <a:pt x="313517" y="7158"/>
                      <a:pt x="317682" y="7847"/>
                      <a:pt x="320675" y="6350"/>
                    </a:cubicBezTo>
                    <a:cubicBezTo>
                      <a:pt x="324088" y="4643"/>
                      <a:pt x="327025" y="2117"/>
                      <a:pt x="330200" y="0"/>
                    </a:cubicBezTo>
                    <a:cubicBezTo>
                      <a:pt x="336550" y="2117"/>
                      <a:pt x="343681" y="2637"/>
                      <a:pt x="349250" y="6350"/>
                    </a:cubicBezTo>
                    <a:cubicBezTo>
                      <a:pt x="355600" y="10583"/>
                      <a:pt x="361060" y="16637"/>
                      <a:pt x="368300" y="19050"/>
                    </a:cubicBezTo>
                    <a:cubicBezTo>
                      <a:pt x="374650" y="21167"/>
                      <a:pt x="381781" y="21687"/>
                      <a:pt x="387350" y="25400"/>
                    </a:cubicBezTo>
                    <a:cubicBezTo>
                      <a:pt x="393318" y="29379"/>
                      <a:pt x="402758" y="36241"/>
                      <a:pt x="409575" y="38100"/>
                    </a:cubicBezTo>
                    <a:cubicBezTo>
                      <a:pt x="413126" y="39068"/>
                      <a:pt x="455297" y="44239"/>
                      <a:pt x="457200" y="44450"/>
                    </a:cubicBezTo>
                    <a:cubicBezTo>
                      <a:pt x="467771" y="45625"/>
                      <a:pt x="478407" y="46219"/>
                      <a:pt x="488950" y="47625"/>
                    </a:cubicBezTo>
                    <a:cubicBezTo>
                      <a:pt x="494299" y="48338"/>
                      <a:pt x="499462" y="50204"/>
                      <a:pt x="504825" y="50800"/>
                    </a:cubicBezTo>
                    <a:cubicBezTo>
                      <a:pt x="518540" y="52324"/>
                      <a:pt x="532342" y="52917"/>
                      <a:pt x="546100" y="53975"/>
                    </a:cubicBezTo>
                    <a:cubicBezTo>
                      <a:pt x="567034" y="58162"/>
                      <a:pt x="583307" y="61722"/>
                      <a:pt x="606425" y="63500"/>
                    </a:cubicBezTo>
                    <a:lnTo>
                      <a:pt x="647700" y="66675"/>
                    </a:lnTo>
                    <a:cubicBezTo>
                      <a:pt x="687917" y="65617"/>
                      <a:pt x="728167" y="65460"/>
                      <a:pt x="768350" y="63500"/>
                    </a:cubicBezTo>
                    <a:cubicBezTo>
                      <a:pt x="771693" y="63337"/>
                      <a:pt x="774657" y="61244"/>
                      <a:pt x="777875" y="60325"/>
                    </a:cubicBezTo>
                    <a:cubicBezTo>
                      <a:pt x="782071" y="59126"/>
                      <a:pt x="786379" y="58349"/>
                      <a:pt x="790575" y="57150"/>
                    </a:cubicBezTo>
                    <a:cubicBezTo>
                      <a:pt x="793793" y="56231"/>
                      <a:pt x="796882" y="54894"/>
                      <a:pt x="800100" y="53975"/>
                    </a:cubicBezTo>
                    <a:cubicBezTo>
                      <a:pt x="804296" y="52776"/>
                      <a:pt x="808620" y="52054"/>
                      <a:pt x="812800" y="50800"/>
                    </a:cubicBezTo>
                    <a:cubicBezTo>
                      <a:pt x="819211" y="48877"/>
                      <a:pt x="825286" y="45763"/>
                      <a:pt x="831850" y="44450"/>
                    </a:cubicBezTo>
                    <a:cubicBezTo>
                      <a:pt x="837142" y="43392"/>
                      <a:pt x="842556" y="42826"/>
                      <a:pt x="847725" y="41275"/>
                    </a:cubicBezTo>
                    <a:cubicBezTo>
                      <a:pt x="853184" y="39637"/>
                      <a:pt x="858193" y="36727"/>
                      <a:pt x="863600" y="34925"/>
                    </a:cubicBezTo>
                    <a:cubicBezTo>
                      <a:pt x="871852" y="32174"/>
                      <a:pt x="883997" y="30462"/>
                      <a:pt x="892175" y="28575"/>
                    </a:cubicBezTo>
                    <a:cubicBezTo>
                      <a:pt x="900679" y="26613"/>
                      <a:pt x="908853" y="22536"/>
                      <a:pt x="917575" y="22225"/>
                    </a:cubicBezTo>
                    <a:lnTo>
                      <a:pt x="1095375" y="15875"/>
                    </a:lnTo>
                    <a:cubicBezTo>
                      <a:pt x="1109133" y="14817"/>
                      <a:pt x="1122920" y="14073"/>
                      <a:pt x="1136650" y="12700"/>
                    </a:cubicBezTo>
                    <a:cubicBezTo>
                      <a:pt x="1144096" y="11955"/>
                      <a:pt x="1151449" y="10453"/>
                      <a:pt x="1158875" y="9525"/>
                    </a:cubicBezTo>
                    <a:cubicBezTo>
                      <a:pt x="1168385" y="8336"/>
                      <a:pt x="1177925" y="7408"/>
                      <a:pt x="1187450" y="6350"/>
                    </a:cubicBezTo>
                    <a:cubicBezTo>
                      <a:pt x="1192742" y="7408"/>
                      <a:pt x="1201199" y="4565"/>
                      <a:pt x="1203325" y="9525"/>
                    </a:cubicBezTo>
                    <a:cubicBezTo>
                      <a:pt x="1204963" y="13347"/>
                      <a:pt x="1203854" y="529"/>
                      <a:pt x="1203325" y="15875"/>
                    </a:cubicBezTo>
                    <a:close/>
                  </a:path>
                </a:pathLst>
              </a:custGeom>
              <a:solidFill>
                <a:srgbClr val="7F7F7F"/>
              </a:solidFill>
              <a:ln w="254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2" name="Freeform 9">
                <a:extLst>
                  <a:ext uri="{FF2B5EF4-FFF2-40B4-BE49-F238E27FC236}">
                    <a16:creationId xmlns:a16="http://schemas.microsoft.com/office/drawing/2014/main" id="{3AFBF002-268A-48F2-917D-C8FAFC1F6632}"/>
                  </a:ext>
                </a:extLst>
              </p:cNvPr>
              <p:cNvSpPr/>
              <p:nvPr/>
            </p:nvSpPr>
            <p:spPr>
              <a:xfrm>
                <a:off x="8202342" y="2072305"/>
                <a:ext cx="695180" cy="418857"/>
              </a:xfrm>
              <a:custGeom>
                <a:avLst/>
                <a:gdLst>
                  <a:gd name="connsiteX0" fmla="*/ 260350 w 1238250"/>
                  <a:gd name="connsiteY0" fmla="*/ 111138 h 933463"/>
                  <a:gd name="connsiteX1" fmla="*/ 250825 w 1238250"/>
                  <a:gd name="connsiteY1" fmla="*/ 133363 h 933463"/>
                  <a:gd name="connsiteX2" fmla="*/ 244475 w 1238250"/>
                  <a:gd name="connsiteY2" fmla="*/ 142888 h 933463"/>
                  <a:gd name="connsiteX3" fmla="*/ 241300 w 1238250"/>
                  <a:gd name="connsiteY3" fmla="*/ 152413 h 933463"/>
                  <a:gd name="connsiteX4" fmla="*/ 228600 w 1238250"/>
                  <a:gd name="connsiteY4" fmla="*/ 171463 h 933463"/>
                  <a:gd name="connsiteX5" fmla="*/ 215900 w 1238250"/>
                  <a:gd name="connsiteY5" fmla="*/ 190513 h 933463"/>
                  <a:gd name="connsiteX6" fmla="*/ 209550 w 1238250"/>
                  <a:gd name="connsiteY6" fmla="*/ 200038 h 933463"/>
                  <a:gd name="connsiteX7" fmla="*/ 206375 w 1238250"/>
                  <a:gd name="connsiteY7" fmla="*/ 209563 h 933463"/>
                  <a:gd name="connsiteX8" fmla="*/ 200025 w 1238250"/>
                  <a:gd name="connsiteY8" fmla="*/ 219088 h 933463"/>
                  <a:gd name="connsiteX9" fmla="*/ 193675 w 1238250"/>
                  <a:gd name="connsiteY9" fmla="*/ 238138 h 933463"/>
                  <a:gd name="connsiteX10" fmla="*/ 184150 w 1238250"/>
                  <a:gd name="connsiteY10" fmla="*/ 257188 h 933463"/>
                  <a:gd name="connsiteX11" fmla="*/ 177800 w 1238250"/>
                  <a:gd name="connsiteY11" fmla="*/ 266713 h 933463"/>
                  <a:gd name="connsiteX12" fmla="*/ 174625 w 1238250"/>
                  <a:gd name="connsiteY12" fmla="*/ 276238 h 933463"/>
                  <a:gd name="connsiteX13" fmla="*/ 171450 w 1238250"/>
                  <a:gd name="connsiteY13" fmla="*/ 288938 h 933463"/>
                  <a:gd name="connsiteX14" fmla="*/ 161925 w 1238250"/>
                  <a:gd name="connsiteY14" fmla="*/ 298463 h 933463"/>
                  <a:gd name="connsiteX15" fmla="*/ 149225 w 1238250"/>
                  <a:gd name="connsiteY15" fmla="*/ 327038 h 933463"/>
                  <a:gd name="connsiteX16" fmla="*/ 146050 w 1238250"/>
                  <a:gd name="connsiteY16" fmla="*/ 355613 h 933463"/>
                  <a:gd name="connsiteX17" fmla="*/ 136525 w 1238250"/>
                  <a:gd name="connsiteY17" fmla="*/ 361963 h 933463"/>
                  <a:gd name="connsiteX18" fmla="*/ 127000 w 1238250"/>
                  <a:gd name="connsiteY18" fmla="*/ 381013 h 933463"/>
                  <a:gd name="connsiteX19" fmla="*/ 130175 w 1238250"/>
                  <a:gd name="connsiteY19" fmla="*/ 390538 h 933463"/>
                  <a:gd name="connsiteX20" fmla="*/ 139700 w 1238250"/>
                  <a:gd name="connsiteY20" fmla="*/ 393713 h 933463"/>
                  <a:gd name="connsiteX21" fmla="*/ 149225 w 1238250"/>
                  <a:gd name="connsiteY21" fmla="*/ 403238 h 933463"/>
                  <a:gd name="connsiteX22" fmla="*/ 146050 w 1238250"/>
                  <a:gd name="connsiteY22" fmla="*/ 428638 h 933463"/>
                  <a:gd name="connsiteX23" fmla="*/ 139700 w 1238250"/>
                  <a:gd name="connsiteY23" fmla="*/ 450863 h 933463"/>
                  <a:gd name="connsiteX24" fmla="*/ 120650 w 1238250"/>
                  <a:gd name="connsiteY24" fmla="*/ 463563 h 933463"/>
                  <a:gd name="connsiteX25" fmla="*/ 101600 w 1238250"/>
                  <a:gd name="connsiteY25" fmla="*/ 457213 h 933463"/>
                  <a:gd name="connsiteX26" fmla="*/ 92075 w 1238250"/>
                  <a:gd name="connsiteY26" fmla="*/ 454038 h 933463"/>
                  <a:gd name="connsiteX27" fmla="*/ 73025 w 1238250"/>
                  <a:gd name="connsiteY27" fmla="*/ 444513 h 933463"/>
                  <a:gd name="connsiteX28" fmla="*/ 57150 w 1238250"/>
                  <a:gd name="connsiteY28" fmla="*/ 473088 h 933463"/>
                  <a:gd name="connsiteX29" fmla="*/ 50800 w 1238250"/>
                  <a:gd name="connsiteY29" fmla="*/ 482613 h 933463"/>
                  <a:gd name="connsiteX30" fmla="*/ 22225 w 1238250"/>
                  <a:gd name="connsiteY30" fmla="*/ 492138 h 933463"/>
                  <a:gd name="connsiteX31" fmla="*/ 12700 w 1238250"/>
                  <a:gd name="connsiteY31" fmla="*/ 495313 h 933463"/>
                  <a:gd name="connsiteX32" fmla="*/ 6350 w 1238250"/>
                  <a:gd name="connsiteY32" fmla="*/ 523888 h 933463"/>
                  <a:gd name="connsiteX33" fmla="*/ 0 w 1238250"/>
                  <a:gd name="connsiteY33" fmla="*/ 542938 h 933463"/>
                  <a:gd name="connsiteX34" fmla="*/ 15875 w 1238250"/>
                  <a:gd name="connsiteY34" fmla="*/ 571513 h 933463"/>
                  <a:gd name="connsiteX35" fmla="*/ 25400 w 1238250"/>
                  <a:gd name="connsiteY35" fmla="*/ 581038 h 933463"/>
                  <a:gd name="connsiteX36" fmla="*/ 31750 w 1238250"/>
                  <a:gd name="connsiteY36" fmla="*/ 590563 h 933463"/>
                  <a:gd name="connsiteX37" fmla="*/ 41275 w 1238250"/>
                  <a:gd name="connsiteY37" fmla="*/ 603263 h 933463"/>
                  <a:gd name="connsiteX38" fmla="*/ 47625 w 1238250"/>
                  <a:gd name="connsiteY38" fmla="*/ 612788 h 933463"/>
                  <a:gd name="connsiteX39" fmla="*/ 57150 w 1238250"/>
                  <a:gd name="connsiteY39" fmla="*/ 622313 h 933463"/>
                  <a:gd name="connsiteX40" fmla="*/ 73025 w 1238250"/>
                  <a:gd name="connsiteY40" fmla="*/ 650888 h 933463"/>
                  <a:gd name="connsiteX41" fmla="*/ 85725 w 1238250"/>
                  <a:gd name="connsiteY41" fmla="*/ 669938 h 933463"/>
                  <a:gd name="connsiteX42" fmla="*/ 98425 w 1238250"/>
                  <a:gd name="connsiteY42" fmla="*/ 688988 h 933463"/>
                  <a:gd name="connsiteX43" fmla="*/ 104775 w 1238250"/>
                  <a:gd name="connsiteY43" fmla="*/ 698513 h 933463"/>
                  <a:gd name="connsiteX44" fmla="*/ 111125 w 1238250"/>
                  <a:gd name="connsiteY44" fmla="*/ 708038 h 933463"/>
                  <a:gd name="connsiteX45" fmla="*/ 120650 w 1238250"/>
                  <a:gd name="connsiteY45" fmla="*/ 717563 h 933463"/>
                  <a:gd name="connsiteX46" fmla="*/ 133350 w 1238250"/>
                  <a:gd name="connsiteY46" fmla="*/ 736613 h 933463"/>
                  <a:gd name="connsiteX47" fmla="*/ 139700 w 1238250"/>
                  <a:gd name="connsiteY47" fmla="*/ 746138 h 933463"/>
                  <a:gd name="connsiteX48" fmla="*/ 158750 w 1238250"/>
                  <a:gd name="connsiteY48" fmla="*/ 762013 h 933463"/>
                  <a:gd name="connsiteX49" fmla="*/ 174625 w 1238250"/>
                  <a:gd name="connsiteY49" fmla="*/ 777888 h 933463"/>
                  <a:gd name="connsiteX50" fmla="*/ 180975 w 1238250"/>
                  <a:gd name="connsiteY50" fmla="*/ 787413 h 933463"/>
                  <a:gd name="connsiteX51" fmla="*/ 190500 w 1238250"/>
                  <a:gd name="connsiteY51" fmla="*/ 793763 h 933463"/>
                  <a:gd name="connsiteX52" fmla="*/ 200025 w 1238250"/>
                  <a:gd name="connsiteY52" fmla="*/ 803288 h 933463"/>
                  <a:gd name="connsiteX53" fmla="*/ 219075 w 1238250"/>
                  <a:gd name="connsiteY53" fmla="*/ 815988 h 933463"/>
                  <a:gd name="connsiteX54" fmla="*/ 228600 w 1238250"/>
                  <a:gd name="connsiteY54" fmla="*/ 825513 h 933463"/>
                  <a:gd name="connsiteX55" fmla="*/ 247650 w 1238250"/>
                  <a:gd name="connsiteY55" fmla="*/ 838213 h 933463"/>
                  <a:gd name="connsiteX56" fmla="*/ 276225 w 1238250"/>
                  <a:gd name="connsiteY56" fmla="*/ 860438 h 933463"/>
                  <a:gd name="connsiteX57" fmla="*/ 285750 w 1238250"/>
                  <a:gd name="connsiteY57" fmla="*/ 866788 h 933463"/>
                  <a:gd name="connsiteX58" fmla="*/ 298450 w 1238250"/>
                  <a:gd name="connsiteY58" fmla="*/ 873138 h 933463"/>
                  <a:gd name="connsiteX59" fmla="*/ 317500 w 1238250"/>
                  <a:gd name="connsiteY59" fmla="*/ 885838 h 933463"/>
                  <a:gd name="connsiteX60" fmla="*/ 374650 w 1238250"/>
                  <a:gd name="connsiteY60" fmla="*/ 904888 h 933463"/>
                  <a:gd name="connsiteX61" fmla="*/ 412750 w 1238250"/>
                  <a:gd name="connsiteY61" fmla="*/ 917588 h 933463"/>
                  <a:gd name="connsiteX62" fmla="*/ 422275 w 1238250"/>
                  <a:gd name="connsiteY62" fmla="*/ 920763 h 933463"/>
                  <a:gd name="connsiteX63" fmla="*/ 431800 w 1238250"/>
                  <a:gd name="connsiteY63" fmla="*/ 923938 h 933463"/>
                  <a:gd name="connsiteX64" fmla="*/ 444500 w 1238250"/>
                  <a:gd name="connsiteY64" fmla="*/ 927113 h 933463"/>
                  <a:gd name="connsiteX65" fmla="*/ 466725 w 1238250"/>
                  <a:gd name="connsiteY65" fmla="*/ 933463 h 933463"/>
                  <a:gd name="connsiteX66" fmla="*/ 536575 w 1238250"/>
                  <a:gd name="connsiteY66" fmla="*/ 930288 h 933463"/>
                  <a:gd name="connsiteX67" fmla="*/ 571500 w 1238250"/>
                  <a:gd name="connsiteY67" fmla="*/ 920763 h 933463"/>
                  <a:gd name="connsiteX68" fmla="*/ 581025 w 1238250"/>
                  <a:gd name="connsiteY68" fmla="*/ 917588 h 933463"/>
                  <a:gd name="connsiteX69" fmla="*/ 584200 w 1238250"/>
                  <a:gd name="connsiteY69" fmla="*/ 908063 h 933463"/>
                  <a:gd name="connsiteX70" fmla="*/ 590550 w 1238250"/>
                  <a:gd name="connsiteY70" fmla="*/ 898538 h 933463"/>
                  <a:gd name="connsiteX71" fmla="*/ 603250 w 1238250"/>
                  <a:gd name="connsiteY71" fmla="*/ 873138 h 933463"/>
                  <a:gd name="connsiteX72" fmla="*/ 606425 w 1238250"/>
                  <a:gd name="connsiteY72" fmla="*/ 863613 h 933463"/>
                  <a:gd name="connsiteX73" fmla="*/ 593725 w 1238250"/>
                  <a:gd name="connsiteY73" fmla="*/ 847738 h 933463"/>
                  <a:gd name="connsiteX74" fmla="*/ 574675 w 1238250"/>
                  <a:gd name="connsiteY74" fmla="*/ 815988 h 933463"/>
                  <a:gd name="connsiteX75" fmla="*/ 568325 w 1238250"/>
                  <a:gd name="connsiteY75" fmla="*/ 806463 h 933463"/>
                  <a:gd name="connsiteX76" fmla="*/ 558800 w 1238250"/>
                  <a:gd name="connsiteY76" fmla="*/ 774713 h 933463"/>
                  <a:gd name="connsiteX77" fmla="*/ 561975 w 1238250"/>
                  <a:gd name="connsiteY77" fmla="*/ 762013 h 933463"/>
                  <a:gd name="connsiteX78" fmla="*/ 590550 w 1238250"/>
                  <a:gd name="connsiteY78" fmla="*/ 758838 h 933463"/>
                  <a:gd name="connsiteX79" fmla="*/ 600075 w 1238250"/>
                  <a:gd name="connsiteY79" fmla="*/ 755663 h 933463"/>
                  <a:gd name="connsiteX80" fmla="*/ 625475 w 1238250"/>
                  <a:gd name="connsiteY80" fmla="*/ 727088 h 933463"/>
                  <a:gd name="connsiteX81" fmla="*/ 635000 w 1238250"/>
                  <a:gd name="connsiteY81" fmla="*/ 717563 h 933463"/>
                  <a:gd name="connsiteX82" fmla="*/ 644525 w 1238250"/>
                  <a:gd name="connsiteY82" fmla="*/ 708038 h 933463"/>
                  <a:gd name="connsiteX83" fmla="*/ 654050 w 1238250"/>
                  <a:gd name="connsiteY83" fmla="*/ 701688 h 933463"/>
                  <a:gd name="connsiteX84" fmla="*/ 657225 w 1238250"/>
                  <a:gd name="connsiteY84" fmla="*/ 682638 h 933463"/>
                  <a:gd name="connsiteX85" fmla="*/ 647700 w 1238250"/>
                  <a:gd name="connsiteY85" fmla="*/ 679463 h 933463"/>
                  <a:gd name="connsiteX86" fmla="*/ 635000 w 1238250"/>
                  <a:gd name="connsiteY86" fmla="*/ 660413 h 933463"/>
                  <a:gd name="connsiteX87" fmla="*/ 622300 w 1238250"/>
                  <a:gd name="connsiteY87" fmla="*/ 641363 h 933463"/>
                  <a:gd name="connsiteX88" fmla="*/ 625475 w 1238250"/>
                  <a:gd name="connsiteY88" fmla="*/ 631838 h 933463"/>
                  <a:gd name="connsiteX89" fmla="*/ 635000 w 1238250"/>
                  <a:gd name="connsiteY89" fmla="*/ 628663 h 933463"/>
                  <a:gd name="connsiteX90" fmla="*/ 654050 w 1238250"/>
                  <a:gd name="connsiteY90" fmla="*/ 625488 h 933463"/>
                  <a:gd name="connsiteX91" fmla="*/ 663575 w 1238250"/>
                  <a:gd name="connsiteY91" fmla="*/ 619138 h 933463"/>
                  <a:gd name="connsiteX92" fmla="*/ 673100 w 1238250"/>
                  <a:gd name="connsiteY92" fmla="*/ 609613 h 933463"/>
                  <a:gd name="connsiteX93" fmla="*/ 682625 w 1238250"/>
                  <a:gd name="connsiteY93" fmla="*/ 606438 h 933463"/>
                  <a:gd name="connsiteX94" fmla="*/ 701675 w 1238250"/>
                  <a:gd name="connsiteY94" fmla="*/ 593738 h 933463"/>
                  <a:gd name="connsiteX95" fmla="*/ 720725 w 1238250"/>
                  <a:gd name="connsiteY95" fmla="*/ 581038 h 933463"/>
                  <a:gd name="connsiteX96" fmla="*/ 730250 w 1238250"/>
                  <a:gd name="connsiteY96" fmla="*/ 574688 h 933463"/>
                  <a:gd name="connsiteX97" fmla="*/ 749300 w 1238250"/>
                  <a:gd name="connsiteY97" fmla="*/ 568338 h 933463"/>
                  <a:gd name="connsiteX98" fmla="*/ 771525 w 1238250"/>
                  <a:gd name="connsiteY98" fmla="*/ 561988 h 933463"/>
                  <a:gd name="connsiteX99" fmla="*/ 784225 w 1238250"/>
                  <a:gd name="connsiteY99" fmla="*/ 558813 h 933463"/>
                  <a:gd name="connsiteX100" fmla="*/ 803275 w 1238250"/>
                  <a:gd name="connsiteY100" fmla="*/ 552463 h 933463"/>
                  <a:gd name="connsiteX101" fmla="*/ 819150 w 1238250"/>
                  <a:gd name="connsiteY101" fmla="*/ 555638 h 933463"/>
                  <a:gd name="connsiteX102" fmla="*/ 825500 w 1238250"/>
                  <a:gd name="connsiteY102" fmla="*/ 574688 h 933463"/>
                  <a:gd name="connsiteX103" fmla="*/ 828675 w 1238250"/>
                  <a:gd name="connsiteY103" fmla="*/ 584213 h 933463"/>
                  <a:gd name="connsiteX104" fmla="*/ 838200 w 1238250"/>
                  <a:gd name="connsiteY104" fmla="*/ 587388 h 933463"/>
                  <a:gd name="connsiteX105" fmla="*/ 847725 w 1238250"/>
                  <a:gd name="connsiteY105" fmla="*/ 584213 h 933463"/>
                  <a:gd name="connsiteX106" fmla="*/ 850900 w 1238250"/>
                  <a:gd name="connsiteY106" fmla="*/ 574688 h 933463"/>
                  <a:gd name="connsiteX107" fmla="*/ 860425 w 1238250"/>
                  <a:gd name="connsiteY107" fmla="*/ 565163 h 933463"/>
                  <a:gd name="connsiteX108" fmla="*/ 869950 w 1238250"/>
                  <a:gd name="connsiteY108" fmla="*/ 561988 h 933463"/>
                  <a:gd name="connsiteX109" fmla="*/ 895350 w 1238250"/>
                  <a:gd name="connsiteY109" fmla="*/ 555638 h 933463"/>
                  <a:gd name="connsiteX110" fmla="*/ 936625 w 1238250"/>
                  <a:gd name="connsiteY110" fmla="*/ 546113 h 933463"/>
                  <a:gd name="connsiteX111" fmla="*/ 949325 w 1238250"/>
                  <a:gd name="connsiteY111" fmla="*/ 542938 h 933463"/>
                  <a:gd name="connsiteX112" fmla="*/ 1069975 w 1238250"/>
                  <a:gd name="connsiteY112" fmla="*/ 542938 h 933463"/>
                  <a:gd name="connsiteX113" fmla="*/ 1158875 w 1238250"/>
                  <a:gd name="connsiteY113" fmla="*/ 546113 h 933463"/>
                  <a:gd name="connsiteX114" fmla="*/ 1187450 w 1238250"/>
                  <a:gd name="connsiteY114" fmla="*/ 542938 h 933463"/>
                  <a:gd name="connsiteX115" fmla="*/ 1190625 w 1238250"/>
                  <a:gd name="connsiteY115" fmla="*/ 511188 h 933463"/>
                  <a:gd name="connsiteX116" fmla="*/ 1206500 w 1238250"/>
                  <a:gd name="connsiteY116" fmla="*/ 482613 h 933463"/>
                  <a:gd name="connsiteX117" fmla="*/ 1225550 w 1238250"/>
                  <a:gd name="connsiteY117" fmla="*/ 466738 h 933463"/>
                  <a:gd name="connsiteX118" fmla="*/ 1238250 w 1238250"/>
                  <a:gd name="connsiteY118" fmla="*/ 447688 h 933463"/>
                  <a:gd name="connsiteX119" fmla="*/ 1219200 w 1238250"/>
                  <a:gd name="connsiteY119" fmla="*/ 419113 h 933463"/>
                  <a:gd name="connsiteX120" fmla="*/ 1212850 w 1238250"/>
                  <a:gd name="connsiteY120" fmla="*/ 409588 h 933463"/>
                  <a:gd name="connsiteX121" fmla="*/ 1209675 w 1238250"/>
                  <a:gd name="connsiteY121" fmla="*/ 400063 h 933463"/>
                  <a:gd name="connsiteX122" fmla="*/ 1203325 w 1238250"/>
                  <a:gd name="connsiteY122" fmla="*/ 390538 h 933463"/>
                  <a:gd name="connsiteX123" fmla="*/ 1196975 w 1238250"/>
                  <a:gd name="connsiteY123" fmla="*/ 361963 h 933463"/>
                  <a:gd name="connsiteX124" fmla="*/ 1200150 w 1238250"/>
                  <a:gd name="connsiteY124" fmla="*/ 327038 h 933463"/>
                  <a:gd name="connsiteX125" fmla="*/ 1206500 w 1238250"/>
                  <a:gd name="connsiteY125" fmla="*/ 317513 h 933463"/>
                  <a:gd name="connsiteX126" fmla="*/ 1212850 w 1238250"/>
                  <a:gd name="connsiteY126" fmla="*/ 298463 h 933463"/>
                  <a:gd name="connsiteX127" fmla="*/ 1219200 w 1238250"/>
                  <a:gd name="connsiteY127" fmla="*/ 276238 h 933463"/>
                  <a:gd name="connsiteX128" fmla="*/ 1216025 w 1238250"/>
                  <a:gd name="connsiteY128" fmla="*/ 203213 h 933463"/>
                  <a:gd name="connsiteX129" fmla="*/ 1190625 w 1238250"/>
                  <a:gd name="connsiteY129" fmla="*/ 200038 h 933463"/>
                  <a:gd name="connsiteX130" fmla="*/ 1181100 w 1238250"/>
                  <a:gd name="connsiteY130" fmla="*/ 193688 h 933463"/>
                  <a:gd name="connsiteX131" fmla="*/ 1171575 w 1238250"/>
                  <a:gd name="connsiteY131" fmla="*/ 190513 h 933463"/>
                  <a:gd name="connsiteX132" fmla="*/ 1162050 w 1238250"/>
                  <a:gd name="connsiteY132" fmla="*/ 184163 h 933463"/>
                  <a:gd name="connsiteX133" fmla="*/ 1149350 w 1238250"/>
                  <a:gd name="connsiteY133" fmla="*/ 177813 h 933463"/>
                  <a:gd name="connsiteX134" fmla="*/ 1139825 w 1238250"/>
                  <a:gd name="connsiteY134" fmla="*/ 171463 h 933463"/>
                  <a:gd name="connsiteX135" fmla="*/ 1127125 w 1238250"/>
                  <a:gd name="connsiteY135" fmla="*/ 168288 h 933463"/>
                  <a:gd name="connsiteX136" fmla="*/ 1101725 w 1238250"/>
                  <a:gd name="connsiteY136" fmla="*/ 155588 h 933463"/>
                  <a:gd name="connsiteX137" fmla="*/ 1082675 w 1238250"/>
                  <a:gd name="connsiteY137" fmla="*/ 142888 h 933463"/>
                  <a:gd name="connsiteX138" fmla="*/ 1073150 w 1238250"/>
                  <a:gd name="connsiteY138" fmla="*/ 136538 h 933463"/>
                  <a:gd name="connsiteX139" fmla="*/ 1047750 w 1238250"/>
                  <a:gd name="connsiteY139" fmla="*/ 123838 h 933463"/>
                  <a:gd name="connsiteX140" fmla="*/ 1038225 w 1238250"/>
                  <a:gd name="connsiteY140" fmla="*/ 117488 h 933463"/>
                  <a:gd name="connsiteX141" fmla="*/ 1016000 w 1238250"/>
                  <a:gd name="connsiteY141" fmla="*/ 107963 h 933463"/>
                  <a:gd name="connsiteX142" fmla="*/ 996950 w 1238250"/>
                  <a:gd name="connsiteY142" fmla="*/ 88913 h 933463"/>
                  <a:gd name="connsiteX143" fmla="*/ 990600 w 1238250"/>
                  <a:gd name="connsiteY143" fmla="*/ 79388 h 933463"/>
                  <a:gd name="connsiteX144" fmla="*/ 981075 w 1238250"/>
                  <a:gd name="connsiteY144" fmla="*/ 73038 h 933463"/>
                  <a:gd name="connsiteX145" fmla="*/ 971550 w 1238250"/>
                  <a:gd name="connsiteY145" fmla="*/ 63513 h 933463"/>
                  <a:gd name="connsiteX146" fmla="*/ 949325 w 1238250"/>
                  <a:gd name="connsiteY146" fmla="*/ 50813 h 933463"/>
                  <a:gd name="connsiteX147" fmla="*/ 939800 w 1238250"/>
                  <a:gd name="connsiteY147" fmla="*/ 47638 h 933463"/>
                  <a:gd name="connsiteX148" fmla="*/ 920750 w 1238250"/>
                  <a:gd name="connsiteY148" fmla="*/ 34938 h 933463"/>
                  <a:gd name="connsiteX149" fmla="*/ 911225 w 1238250"/>
                  <a:gd name="connsiteY149" fmla="*/ 28588 h 933463"/>
                  <a:gd name="connsiteX150" fmla="*/ 882650 w 1238250"/>
                  <a:gd name="connsiteY150" fmla="*/ 19063 h 933463"/>
                  <a:gd name="connsiteX151" fmla="*/ 873125 w 1238250"/>
                  <a:gd name="connsiteY151" fmla="*/ 15888 h 933463"/>
                  <a:gd name="connsiteX152" fmla="*/ 863600 w 1238250"/>
                  <a:gd name="connsiteY152" fmla="*/ 12713 h 933463"/>
                  <a:gd name="connsiteX153" fmla="*/ 850900 w 1238250"/>
                  <a:gd name="connsiteY153" fmla="*/ 9538 h 933463"/>
                  <a:gd name="connsiteX154" fmla="*/ 841375 w 1238250"/>
                  <a:gd name="connsiteY154" fmla="*/ 6363 h 933463"/>
                  <a:gd name="connsiteX155" fmla="*/ 815975 w 1238250"/>
                  <a:gd name="connsiteY155" fmla="*/ 13 h 933463"/>
                  <a:gd name="connsiteX156" fmla="*/ 622300 w 1238250"/>
                  <a:gd name="connsiteY156" fmla="*/ 6363 h 933463"/>
                  <a:gd name="connsiteX157" fmla="*/ 590550 w 1238250"/>
                  <a:gd name="connsiteY157" fmla="*/ 12713 h 933463"/>
                  <a:gd name="connsiteX158" fmla="*/ 561975 w 1238250"/>
                  <a:gd name="connsiteY158" fmla="*/ 19063 h 933463"/>
                  <a:gd name="connsiteX159" fmla="*/ 552450 w 1238250"/>
                  <a:gd name="connsiteY159" fmla="*/ 22238 h 933463"/>
                  <a:gd name="connsiteX160" fmla="*/ 536575 w 1238250"/>
                  <a:gd name="connsiteY160" fmla="*/ 25413 h 933463"/>
                  <a:gd name="connsiteX161" fmla="*/ 514350 w 1238250"/>
                  <a:gd name="connsiteY161" fmla="*/ 34938 h 933463"/>
                  <a:gd name="connsiteX162" fmla="*/ 501650 w 1238250"/>
                  <a:gd name="connsiteY162" fmla="*/ 38113 h 933463"/>
                  <a:gd name="connsiteX163" fmla="*/ 492125 w 1238250"/>
                  <a:gd name="connsiteY163" fmla="*/ 41288 h 933463"/>
                  <a:gd name="connsiteX164" fmla="*/ 381000 w 1238250"/>
                  <a:gd name="connsiteY164" fmla="*/ 44463 h 933463"/>
                  <a:gd name="connsiteX165" fmla="*/ 342900 w 1238250"/>
                  <a:gd name="connsiteY165" fmla="*/ 50813 h 933463"/>
                  <a:gd name="connsiteX166" fmla="*/ 323850 w 1238250"/>
                  <a:gd name="connsiteY166" fmla="*/ 57163 h 933463"/>
                  <a:gd name="connsiteX167" fmla="*/ 314325 w 1238250"/>
                  <a:gd name="connsiteY167" fmla="*/ 60338 h 933463"/>
                  <a:gd name="connsiteX168" fmla="*/ 311150 w 1238250"/>
                  <a:gd name="connsiteY168" fmla="*/ 69863 h 933463"/>
                  <a:gd name="connsiteX169" fmla="*/ 301625 w 1238250"/>
                  <a:gd name="connsiteY169" fmla="*/ 73038 h 933463"/>
                  <a:gd name="connsiteX170" fmla="*/ 282575 w 1238250"/>
                  <a:gd name="connsiteY170" fmla="*/ 85738 h 933463"/>
                  <a:gd name="connsiteX171" fmla="*/ 273050 w 1238250"/>
                  <a:gd name="connsiteY171" fmla="*/ 92088 h 933463"/>
                  <a:gd name="connsiteX172" fmla="*/ 260350 w 1238250"/>
                  <a:gd name="connsiteY172" fmla="*/ 111138 h 93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1238250" h="933463">
                    <a:moveTo>
                      <a:pt x="260350" y="111138"/>
                    </a:moveTo>
                    <a:cubicBezTo>
                      <a:pt x="256646" y="118017"/>
                      <a:pt x="254430" y="126154"/>
                      <a:pt x="250825" y="133363"/>
                    </a:cubicBezTo>
                    <a:cubicBezTo>
                      <a:pt x="249118" y="136776"/>
                      <a:pt x="246182" y="139475"/>
                      <a:pt x="244475" y="142888"/>
                    </a:cubicBezTo>
                    <a:cubicBezTo>
                      <a:pt x="242978" y="145881"/>
                      <a:pt x="242925" y="149487"/>
                      <a:pt x="241300" y="152413"/>
                    </a:cubicBezTo>
                    <a:cubicBezTo>
                      <a:pt x="237594" y="159084"/>
                      <a:pt x="232833" y="165113"/>
                      <a:pt x="228600" y="171463"/>
                    </a:cubicBezTo>
                    <a:lnTo>
                      <a:pt x="215900" y="190513"/>
                    </a:lnTo>
                    <a:cubicBezTo>
                      <a:pt x="213783" y="193688"/>
                      <a:pt x="210757" y="196418"/>
                      <a:pt x="209550" y="200038"/>
                    </a:cubicBezTo>
                    <a:cubicBezTo>
                      <a:pt x="208492" y="203213"/>
                      <a:pt x="207872" y="206570"/>
                      <a:pt x="206375" y="209563"/>
                    </a:cubicBezTo>
                    <a:cubicBezTo>
                      <a:pt x="204668" y="212976"/>
                      <a:pt x="201575" y="215601"/>
                      <a:pt x="200025" y="219088"/>
                    </a:cubicBezTo>
                    <a:cubicBezTo>
                      <a:pt x="197307" y="225205"/>
                      <a:pt x="197388" y="232569"/>
                      <a:pt x="193675" y="238138"/>
                    </a:cubicBezTo>
                    <a:cubicBezTo>
                      <a:pt x="175477" y="265435"/>
                      <a:pt x="197295" y="230898"/>
                      <a:pt x="184150" y="257188"/>
                    </a:cubicBezTo>
                    <a:cubicBezTo>
                      <a:pt x="182443" y="260601"/>
                      <a:pt x="179507" y="263300"/>
                      <a:pt x="177800" y="266713"/>
                    </a:cubicBezTo>
                    <a:cubicBezTo>
                      <a:pt x="176303" y="269706"/>
                      <a:pt x="175544" y="273020"/>
                      <a:pt x="174625" y="276238"/>
                    </a:cubicBezTo>
                    <a:cubicBezTo>
                      <a:pt x="173426" y="280434"/>
                      <a:pt x="173615" y="285149"/>
                      <a:pt x="171450" y="288938"/>
                    </a:cubicBezTo>
                    <a:cubicBezTo>
                      <a:pt x="169222" y="292837"/>
                      <a:pt x="165100" y="295288"/>
                      <a:pt x="161925" y="298463"/>
                    </a:cubicBezTo>
                    <a:cubicBezTo>
                      <a:pt x="154368" y="321133"/>
                      <a:pt x="159288" y="311944"/>
                      <a:pt x="149225" y="327038"/>
                    </a:cubicBezTo>
                    <a:cubicBezTo>
                      <a:pt x="148167" y="336563"/>
                      <a:pt x="149325" y="346606"/>
                      <a:pt x="146050" y="355613"/>
                    </a:cubicBezTo>
                    <a:cubicBezTo>
                      <a:pt x="144746" y="359199"/>
                      <a:pt x="139223" y="359265"/>
                      <a:pt x="136525" y="361963"/>
                    </a:cubicBezTo>
                    <a:cubicBezTo>
                      <a:pt x="130370" y="368118"/>
                      <a:pt x="129582" y="373266"/>
                      <a:pt x="127000" y="381013"/>
                    </a:cubicBezTo>
                    <a:cubicBezTo>
                      <a:pt x="128058" y="384188"/>
                      <a:pt x="127808" y="388171"/>
                      <a:pt x="130175" y="390538"/>
                    </a:cubicBezTo>
                    <a:cubicBezTo>
                      <a:pt x="132542" y="392905"/>
                      <a:pt x="136915" y="391857"/>
                      <a:pt x="139700" y="393713"/>
                    </a:cubicBezTo>
                    <a:cubicBezTo>
                      <a:pt x="143436" y="396204"/>
                      <a:pt x="146050" y="400063"/>
                      <a:pt x="149225" y="403238"/>
                    </a:cubicBezTo>
                    <a:cubicBezTo>
                      <a:pt x="156782" y="425908"/>
                      <a:pt x="161144" y="418575"/>
                      <a:pt x="146050" y="428638"/>
                    </a:cubicBezTo>
                    <a:cubicBezTo>
                      <a:pt x="146023" y="428748"/>
                      <a:pt x="141218" y="449345"/>
                      <a:pt x="139700" y="450863"/>
                    </a:cubicBezTo>
                    <a:cubicBezTo>
                      <a:pt x="134304" y="456259"/>
                      <a:pt x="120650" y="463563"/>
                      <a:pt x="120650" y="463563"/>
                    </a:cubicBezTo>
                    <a:lnTo>
                      <a:pt x="101600" y="457213"/>
                    </a:lnTo>
                    <a:cubicBezTo>
                      <a:pt x="98425" y="456155"/>
                      <a:pt x="94860" y="455894"/>
                      <a:pt x="92075" y="454038"/>
                    </a:cubicBezTo>
                    <a:cubicBezTo>
                      <a:pt x="79765" y="445832"/>
                      <a:pt x="86170" y="448895"/>
                      <a:pt x="73025" y="444513"/>
                    </a:cubicBezTo>
                    <a:cubicBezTo>
                      <a:pt x="67437" y="461278"/>
                      <a:pt x="71706" y="451253"/>
                      <a:pt x="57150" y="473088"/>
                    </a:cubicBezTo>
                    <a:cubicBezTo>
                      <a:pt x="55033" y="476263"/>
                      <a:pt x="54420" y="481406"/>
                      <a:pt x="50800" y="482613"/>
                    </a:cubicBezTo>
                    <a:lnTo>
                      <a:pt x="22225" y="492138"/>
                    </a:lnTo>
                    <a:lnTo>
                      <a:pt x="12700" y="495313"/>
                    </a:lnTo>
                    <a:cubicBezTo>
                      <a:pt x="3616" y="522565"/>
                      <a:pt x="17526" y="479186"/>
                      <a:pt x="6350" y="523888"/>
                    </a:cubicBezTo>
                    <a:cubicBezTo>
                      <a:pt x="4727" y="530382"/>
                      <a:pt x="0" y="542938"/>
                      <a:pt x="0" y="542938"/>
                    </a:cubicBezTo>
                    <a:cubicBezTo>
                      <a:pt x="3993" y="554916"/>
                      <a:pt x="4958" y="560596"/>
                      <a:pt x="15875" y="571513"/>
                    </a:cubicBezTo>
                    <a:cubicBezTo>
                      <a:pt x="19050" y="574688"/>
                      <a:pt x="22525" y="577589"/>
                      <a:pt x="25400" y="581038"/>
                    </a:cubicBezTo>
                    <a:cubicBezTo>
                      <a:pt x="27843" y="583969"/>
                      <a:pt x="29532" y="587458"/>
                      <a:pt x="31750" y="590563"/>
                    </a:cubicBezTo>
                    <a:cubicBezTo>
                      <a:pt x="34826" y="594869"/>
                      <a:pt x="38199" y="598957"/>
                      <a:pt x="41275" y="603263"/>
                    </a:cubicBezTo>
                    <a:cubicBezTo>
                      <a:pt x="43493" y="606368"/>
                      <a:pt x="45182" y="609857"/>
                      <a:pt x="47625" y="612788"/>
                    </a:cubicBezTo>
                    <a:cubicBezTo>
                      <a:pt x="50500" y="616237"/>
                      <a:pt x="54393" y="618769"/>
                      <a:pt x="57150" y="622313"/>
                    </a:cubicBezTo>
                    <a:cubicBezTo>
                      <a:pt x="95376" y="671461"/>
                      <a:pt x="57057" y="622145"/>
                      <a:pt x="73025" y="650888"/>
                    </a:cubicBezTo>
                    <a:cubicBezTo>
                      <a:pt x="76731" y="657559"/>
                      <a:pt x="81492" y="663588"/>
                      <a:pt x="85725" y="669938"/>
                    </a:cubicBezTo>
                    <a:lnTo>
                      <a:pt x="98425" y="688988"/>
                    </a:lnTo>
                    <a:lnTo>
                      <a:pt x="104775" y="698513"/>
                    </a:lnTo>
                    <a:cubicBezTo>
                      <a:pt x="106892" y="701688"/>
                      <a:pt x="108427" y="705340"/>
                      <a:pt x="111125" y="708038"/>
                    </a:cubicBezTo>
                    <a:cubicBezTo>
                      <a:pt x="114300" y="711213"/>
                      <a:pt x="117893" y="714019"/>
                      <a:pt x="120650" y="717563"/>
                    </a:cubicBezTo>
                    <a:cubicBezTo>
                      <a:pt x="125335" y="723587"/>
                      <a:pt x="129117" y="730263"/>
                      <a:pt x="133350" y="736613"/>
                    </a:cubicBezTo>
                    <a:cubicBezTo>
                      <a:pt x="135467" y="739788"/>
                      <a:pt x="137002" y="743440"/>
                      <a:pt x="139700" y="746138"/>
                    </a:cubicBezTo>
                    <a:cubicBezTo>
                      <a:pt x="151923" y="758361"/>
                      <a:pt x="145489" y="753172"/>
                      <a:pt x="158750" y="762013"/>
                    </a:cubicBezTo>
                    <a:cubicBezTo>
                      <a:pt x="175683" y="787413"/>
                      <a:pt x="153458" y="756721"/>
                      <a:pt x="174625" y="777888"/>
                    </a:cubicBezTo>
                    <a:cubicBezTo>
                      <a:pt x="177323" y="780586"/>
                      <a:pt x="178277" y="784715"/>
                      <a:pt x="180975" y="787413"/>
                    </a:cubicBezTo>
                    <a:cubicBezTo>
                      <a:pt x="183673" y="790111"/>
                      <a:pt x="187569" y="791320"/>
                      <a:pt x="190500" y="793763"/>
                    </a:cubicBezTo>
                    <a:cubicBezTo>
                      <a:pt x="193949" y="796638"/>
                      <a:pt x="196481" y="800531"/>
                      <a:pt x="200025" y="803288"/>
                    </a:cubicBezTo>
                    <a:cubicBezTo>
                      <a:pt x="206049" y="807973"/>
                      <a:pt x="213679" y="810592"/>
                      <a:pt x="219075" y="815988"/>
                    </a:cubicBezTo>
                    <a:cubicBezTo>
                      <a:pt x="222250" y="819163"/>
                      <a:pt x="225056" y="822756"/>
                      <a:pt x="228600" y="825513"/>
                    </a:cubicBezTo>
                    <a:cubicBezTo>
                      <a:pt x="234624" y="830198"/>
                      <a:pt x="242254" y="832817"/>
                      <a:pt x="247650" y="838213"/>
                    </a:cubicBezTo>
                    <a:cubicBezTo>
                      <a:pt x="262571" y="853134"/>
                      <a:pt x="253439" y="845247"/>
                      <a:pt x="276225" y="860438"/>
                    </a:cubicBezTo>
                    <a:cubicBezTo>
                      <a:pt x="279400" y="862555"/>
                      <a:pt x="282337" y="865081"/>
                      <a:pt x="285750" y="866788"/>
                    </a:cubicBezTo>
                    <a:cubicBezTo>
                      <a:pt x="289983" y="868905"/>
                      <a:pt x="294391" y="870703"/>
                      <a:pt x="298450" y="873138"/>
                    </a:cubicBezTo>
                    <a:cubicBezTo>
                      <a:pt x="304994" y="877065"/>
                      <a:pt x="310260" y="883425"/>
                      <a:pt x="317500" y="885838"/>
                    </a:cubicBezTo>
                    <a:lnTo>
                      <a:pt x="374650" y="904888"/>
                    </a:lnTo>
                    <a:lnTo>
                      <a:pt x="412750" y="917588"/>
                    </a:lnTo>
                    <a:lnTo>
                      <a:pt x="422275" y="920763"/>
                    </a:lnTo>
                    <a:cubicBezTo>
                      <a:pt x="425450" y="921821"/>
                      <a:pt x="428553" y="923126"/>
                      <a:pt x="431800" y="923938"/>
                    </a:cubicBezTo>
                    <a:cubicBezTo>
                      <a:pt x="436033" y="924996"/>
                      <a:pt x="440304" y="925914"/>
                      <a:pt x="444500" y="927113"/>
                    </a:cubicBezTo>
                    <a:cubicBezTo>
                      <a:pt x="476384" y="936223"/>
                      <a:pt x="427023" y="923537"/>
                      <a:pt x="466725" y="933463"/>
                    </a:cubicBezTo>
                    <a:cubicBezTo>
                      <a:pt x="490008" y="932405"/>
                      <a:pt x="513331" y="932010"/>
                      <a:pt x="536575" y="930288"/>
                    </a:cubicBezTo>
                    <a:cubicBezTo>
                      <a:pt x="548115" y="929433"/>
                      <a:pt x="560849" y="924313"/>
                      <a:pt x="571500" y="920763"/>
                    </a:cubicBezTo>
                    <a:lnTo>
                      <a:pt x="581025" y="917588"/>
                    </a:lnTo>
                    <a:cubicBezTo>
                      <a:pt x="582083" y="914413"/>
                      <a:pt x="582703" y="911056"/>
                      <a:pt x="584200" y="908063"/>
                    </a:cubicBezTo>
                    <a:cubicBezTo>
                      <a:pt x="585907" y="904650"/>
                      <a:pt x="589343" y="902158"/>
                      <a:pt x="590550" y="898538"/>
                    </a:cubicBezTo>
                    <a:cubicBezTo>
                      <a:pt x="599241" y="872465"/>
                      <a:pt x="585471" y="884991"/>
                      <a:pt x="603250" y="873138"/>
                    </a:cubicBezTo>
                    <a:cubicBezTo>
                      <a:pt x="604308" y="869963"/>
                      <a:pt x="606425" y="866960"/>
                      <a:pt x="606425" y="863613"/>
                    </a:cubicBezTo>
                    <a:cubicBezTo>
                      <a:pt x="606425" y="853389"/>
                      <a:pt x="601039" y="852614"/>
                      <a:pt x="593725" y="847738"/>
                    </a:cubicBezTo>
                    <a:cubicBezTo>
                      <a:pt x="562657" y="801136"/>
                      <a:pt x="594201" y="850159"/>
                      <a:pt x="574675" y="815988"/>
                    </a:cubicBezTo>
                    <a:cubicBezTo>
                      <a:pt x="572782" y="812675"/>
                      <a:pt x="569875" y="809950"/>
                      <a:pt x="568325" y="806463"/>
                    </a:cubicBezTo>
                    <a:cubicBezTo>
                      <a:pt x="563908" y="796525"/>
                      <a:pt x="561439" y="785268"/>
                      <a:pt x="558800" y="774713"/>
                    </a:cubicBezTo>
                    <a:cubicBezTo>
                      <a:pt x="559858" y="770480"/>
                      <a:pt x="558072" y="763964"/>
                      <a:pt x="561975" y="762013"/>
                    </a:cubicBezTo>
                    <a:cubicBezTo>
                      <a:pt x="570547" y="757727"/>
                      <a:pt x="581097" y="760414"/>
                      <a:pt x="590550" y="758838"/>
                    </a:cubicBezTo>
                    <a:cubicBezTo>
                      <a:pt x="593851" y="758288"/>
                      <a:pt x="596900" y="756721"/>
                      <a:pt x="600075" y="755663"/>
                    </a:cubicBezTo>
                    <a:cubicBezTo>
                      <a:pt x="611406" y="738666"/>
                      <a:pt x="603727" y="748836"/>
                      <a:pt x="625475" y="727088"/>
                    </a:cubicBezTo>
                    <a:lnTo>
                      <a:pt x="635000" y="717563"/>
                    </a:lnTo>
                    <a:cubicBezTo>
                      <a:pt x="638175" y="714388"/>
                      <a:pt x="640789" y="710529"/>
                      <a:pt x="644525" y="708038"/>
                    </a:cubicBezTo>
                    <a:lnTo>
                      <a:pt x="654050" y="701688"/>
                    </a:lnTo>
                    <a:cubicBezTo>
                      <a:pt x="658260" y="695373"/>
                      <a:pt x="665112" y="690525"/>
                      <a:pt x="657225" y="682638"/>
                    </a:cubicBezTo>
                    <a:cubicBezTo>
                      <a:pt x="654858" y="680271"/>
                      <a:pt x="650875" y="680521"/>
                      <a:pt x="647700" y="679463"/>
                    </a:cubicBezTo>
                    <a:cubicBezTo>
                      <a:pt x="626561" y="658324"/>
                      <a:pt x="646487" y="681090"/>
                      <a:pt x="635000" y="660413"/>
                    </a:cubicBezTo>
                    <a:cubicBezTo>
                      <a:pt x="631294" y="653742"/>
                      <a:pt x="622300" y="641363"/>
                      <a:pt x="622300" y="641363"/>
                    </a:cubicBezTo>
                    <a:cubicBezTo>
                      <a:pt x="623358" y="638188"/>
                      <a:pt x="623108" y="634205"/>
                      <a:pt x="625475" y="631838"/>
                    </a:cubicBezTo>
                    <a:cubicBezTo>
                      <a:pt x="627842" y="629471"/>
                      <a:pt x="631733" y="629389"/>
                      <a:pt x="635000" y="628663"/>
                    </a:cubicBezTo>
                    <a:cubicBezTo>
                      <a:pt x="641284" y="627266"/>
                      <a:pt x="647700" y="626546"/>
                      <a:pt x="654050" y="625488"/>
                    </a:cubicBezTo>
                    <a:cubicBezTo>
                      <a:pt x="657225" y="623371"/>
                      <a:pt x="660644" y="621581"/>
                      <a:pt x="663575" y="619138"/>
                    </a:cubicBezTo>
                    <a:cubicBezTo>
                      <a:pt x="667024" y="616263"/>
                      <a:pt x="669364" y="612104"/>
                      <a:pt x="673100" y="609613"/>
                    </a:cubicBezTo>
                    <a:cubicBezTo>
                      <a:pt x="675885" y="607757"/>
                      <a:pt x="679699" y="608063"/>
                      <a:pt x="682625" y="606438"/>
                    </a:cubicBezTo>
                    <a:cubicBezTo>
                      <a:pt x="689296" y="602732"/>
                      <a:pt x="695325" y="597971"/>
                      <a:pt x="701675" y="593738"/>
                    </a:cubicBezTo>
                    <a:lnTo>
                      <a:pt x="720725" y="581038"/>
                    </a:lnTo>
                    <a:cubicBezTo>
                      <a:pt x="723900" y="578921"/>
                      <a:pt x="726630" y="575895"/>
                      <a:pt x="730250" y="574688"/>
                    </a:cubicBezTo>
                    <a:cubicBezTo>
                      <a:pt x="736600" y="572571"/>
                      <a:pt x="742806" y="569961"/>
                      <a:pt x="749300" y="568338"/>
                    </a:cubicBezTo>
                    <a:cubicBezTo>
                      <a:pt x="789002" y="558412"/>
                      <a:pt x="739641" y="571098"/>
                      <a:pt x="771525" y="561988"/>
                    </a:cubicBezTo>
                    <a:cubicBezTo>
                      <a:pt x="775721" y="560789"/>
                      <a:pt x="780045" y="560067"/>
                      <a:pt x="784225" y="558813"/>
                    </a:cubicBezTo>
                    <a:cubicBezTo>
                      <a:pt x="790636" y="556890"/>
                      <a:pt x="803275" y="552463"/>
                      <a:pt x="803275" y="552463"/>
                    </a:cubicBezTo>
                    <a:cubicBezTo>
                      <a:pt x="808567" y="553521"/>
                      <a:pt x="815334" y="551822"/>
                      <a:pt x="819150" y="555638"/>
                    </a:cubicBezTo>
                    <a:cubicBezTo>
                      <a:pt x="823883" y="560371"/>
                      <a:pt x="823383" y="568338"/>
                      <a:pt x="825500" y="574688"/>
                    </a:cubicBezTo>
                    <a:cubicBezTo>
                      <a:pt x="826558" y="577863"/>
                      <a:pt x="825500" y="583155"/>
                      <a:pt x="828675" y="584213"/>
                    </a:cubicBezTo>
                    <a:lnTo>
                      <a:pt x="838200" y="587388"/>
                    </a:lnTo>
                    <a:cubicBezTo>
                      <a:pt x="841375" y="586330"/>
                      <a:pt x="845358" y="586580"/>
                      <a:pt x="847725" y="584213"/>
                    </a:cubicBezTo>
                    <a:cubicBezTo>
                      <a:pt x="850092" y="581846"/>
                      <a:pt x="849044" y="577473"/>
                      <a:pt x="850900" y="574688"/>
                    </a:cubicBezTo>
                    <a:cubicBezTo>
                      <a:pt x="853391" y="570952"/>
                      <a:pt x="856689" y="567654"/>
                      <a:pt x="860425" y="565163"/>
                    </a:cubicBezTo>
                    <a:cubicBezTo>
                      <a:pt x="863210" y="563307"/>
                      <a:pt x="866721" y="562869"/>
                      <a:pt x="869950" y="561988"/>
                    </a:cubicBezTo>
                    <a:cubicBezTo>
                      <a:pt x="878370" y="559692"/>
                      <a:pt x="886792" y="557350"/>
                      <a:pt x="895350" y="555638"/>
                    </a:cubicBezTo>
                    <a:cubicBezTo>
                      <a:pt x="919783" y="550751"/>
                      <a:pt x="905990" y="553772"/>
                      <a:pt x="936625" y="546113"/>
                    </a:cubicBezTo>
                    <a:lnTo>
                      <a:pt x="949325" y="542938"/>
                    </a:lnTo>
                    <a:cubicBezTo>
                      <a:pt x="1094525" y="551005"/>
                      <a:pt x="913119" y="542938"/>
                      <a:pt x="1069975" y="542938"/>
                    </a:cubicBezTo>
                    <a:cubicBezTo>
                      <a:pt x="1099627" y="542938"/>
                      <a:pt x="1129242" y="545055"/>
                      <a:pt x="1158875" y="546113"/>
                    </a:cubicBezTo>
                    <a:cubicBezTo>
                      <a:pt x="1168400" y="545055"/>
                      <a:pt x="1181003" y="550029"/>
                      <a:pt x="1187450" y="542938"/>
                    </a:cubicBezTo>
                    <a:cubicBezTo>
                      <a:pt x="1194605" y="535068"/>
                      <a:pt x="1189008" y="521700"/>
                      <a:pt x="1190625" y="511188"/>
                    </a:cubicBezTo>
                    <a:cubicBezTo>
                      <a:pt x="1191948" y="502586"/>
                      <a:pt x="1201669" y="485834"/>
                      <a:pt x="1206500" y="482613"/>
                    </a:cubicBezTo>
                    <a:cubicBezTo>
                      <a:pt x="1214967" y="476969"/>
                      <a:pt x="1218968" y="475200"/>
                      <a:pt x="1225550" y="466738"/>
                    </a:cubicBezTo>
                    <a:cubicBezTo>
                      <a:pt x="1230235" y="460714"/>
                      <a:pt x="1238250" y="447688"/>
                      <a:pt x="1238250" y="447688"/>
                    </a:cubicBezTo>
                    <a:lnTo>
                      <a:pt x="1219200" y="419113"/>
                    </a:lnTo>
                    <a:cubicBezTo>
                      <a:pt x="1217083" y="415938"/>
                      <a:pt x="1214057" y="413208"/>
                      <a:pt x="1212850" y="409588"/>
                    </a:cubicBezTo>
                    <a:cubicBezTo>
                      <a:pt x="1211792" y="406413"/>
                      <a:pt x="1211172" y="403056"/>
                      <a:pt x="1209675" y="400063"/>
                    </a:cubicBezTo>
                    <a:cubicBezTo>
                      <a:pt x="1207968" y="396650"/>
                      <a:pt x="1205032" y="393951"/>
                      <a:pt x="1203325" y="390538"/>
                    </a:cubicBezTo>
                    <a:cubicBezTo>
                      <a:pt x="1199417" y="382722"/>
                      <a:pt x="1198194" y="369280"/>
                      <a:pt x="1196975" y="361963"/>
                    </a:cubicBezTo>
                    <a:cubicBezTo>
                      <a:pt x="1198033" y="350321"/>
                      <a:pt x="1197701" y="338468"/>
                      <a:pt x="1200150" y="327038"/>
                    </a:cubicBezTo>
                    <a:cubicBezTo>
                      <a:pt x="1200950" y="323307"/>
                      <a:pt x="1204950" y="321000"/>
                      <a:pt x="1206500" y="317513"/>
                    </a:cubicBezTo>
                    <a:cubicBezTo>
                      <a:pt x="1209218" y="311396"/>
                      <a:pt x="1210733" y="304813"/>
                      <a:pt x="1212850" y="298463"/>
                    </a:cubicBezTo>
                    <a:cubicBezTo>
                      <a:pt x="1217405" y="284798"/>
                      <a:pt x="1215213" y="292185"/>
                      <a:pt x="1219200" y="276238"/>
                    </a:cubicBezTo>
                    <a:cubicBezTo>
                      <a:pt x="1218142" y="251896"/>
                      <a:pt x="1224580" y="226026"/>
                      <a:pt x="1216025" y="203213"/>
                    </a:cubicBezTo>
                    <a:cubicBezTo>
                      <a:pt x="1213029" y="195224"/>
                      <a:pt x="1198857" y="202283"/>
                      <a:pt x="1190625" y="200038"/>
                    </a:cubicBezTo>
                    <a:cubicBezTo>
                      <a:pt x="1186944" y="199034"/>
                      <a:pt x="1184513" y="195395"/>
                      <a:pt x="1181100" y="193688"/>
                    </a:cubicBezTo>
                    <a:cubicBezTo>
                      <a:pt x="1178107" y="192191"/>
                      <a:pt x="1174568" y="192010"/>
                      <a:pt x="1171575" y="190513"/>
                    </a:cubicBezTo>
                    <a:cubicBezTo>
                      <a:pt x="1168162" y="188806"/>
                      <a:pt x="1165363" y="186056"/>
                      <a:pt x="1162050" y="184163"/>
                    </a:cubicBezTo>
                    <a:cubicBezTo>
                      <a:pt x="1157941" y="181815"/>
                      <a:pt x="1153459" y="180161"/>
                      <a:pt x="1149350" y="177813"/>
                    </a:cubicBezTo>
                    <a:cubicBezTo>
                      <a:pt x="1146037" y="175920"/>
                      <a:pt x="1143332" y="172966"/>
                      <a:pt x="1139825" y="171463"/>
                    </a:cubicBezTo>
                    <a:cubicBezTo>
                      <a:pt x="1135814" y="169744"/>
                      <a:pt x="1131358" y="169346"/>
                      <a:pt x="1127125" y="168288"/>
                    </a:cubicBezTo>
                    <a:cubicBezTo>
                      <a:pt x="1097257" y="148376"/>
                      <a:pt x="1144444" y="178890"/>
                      <a:pt x="1101725" y="155588"/>
                    </a:cubicBezTo>
                    <a:cubicBezTo>
                      <a:pt x="1095025" y="151934"/>
                      <a:pt x="1089025" y="147121"/>
                      <a:pt x="1082675" y="142888"/>
                    </a:cubicBezTo>
                    <a:cubicBezTo>
                      <a:pt x="1079500" y="140771"/>
                      <a:pt x="1076563" y="138245"/>
                      <a:pt x="1073150" y="136538"/>
                    </a:cubicBezTo>
                    <a:cubicBezTo>
                      <a:pt x="1064683" y="132305"/>
                      <a:pt x="1055626" y="129089"/>
                      <a:pt x="1047750" y="123838"/>
                    </a:cubicBezTo>
                    <a:cubicBezTo>
                      <a:pt x="1044575" y="121721"/>
                      <a:pt x="1041638" y="119195"/>
                      <a:pt x="1038225" y="117488"/>
                    </a:cubicBezTo>
                    <a:cubicBezTo>
                      <a:pt x="1027521" y="112136"/>
                      <a:pt x="1027011" y="116772"/>
                      <a:pt x="1016000" y="107963"/>
                    </a:cubicBezTo>
                    <a:cubicBezTo>
                      <a:pt x="1008988" y="102353"/>
                      <a:pt x="1001931" y="96385"/>
                      <a:pt x="996950" y="88913"/>
                    </a:cubicBezTo>
                    <a:cubicBezTo>
                      <a:pt x="994833" y="85738"/>
                      <a:pt x="993298" y="82086"/>
                      <a:pt x="990600" y="79388"/>
                    </a:cubicBezTo>
                    <a:cubicBezTo>
                      <a:pt x="987902" y="76690"/>
                      <a:pt x="984006" y="75481"/>
                      <a:pt x="981075" y="73038"/>
                    </a:cubicBezTo>
                    <a:cubicBezTo>
                      <a:pt x="977626" y="70163"/>
                      <a:pt x="974999" y="66388"/>
                      <a:pt x="971550" y="63513"/>
                    </a:cubicBezTo>
                    <a:cubicBezTo>
                      <a:pt x="965923" y="58824"/>
                      <a:pt x="955719" y="53553"/>
                      <a:pt x="949325" y="50813"/>
                    </a:cubicBezTo>
                    <a:cubicBezTo>
                      <a:pt x="946249" y="49495"/>
                      <a:pt x="942726" y="49263"/>
                      <a:pt x="939800" y="47638"/>
                    </a:cubicBezTo>
                    <a:cubicBezTo>
                      <a:pt x="933129" y="43932"/>
                      <a:pt x="927100" y="39171"/>
                      <a:pt x="920750" y="34938"/>
                    </a:cubicBezTo>
                    <a:cubicBezTo>
                      <a:pt x="917575" y="32821"/>
                      <a:pt x="914845" y="29795"/>
                      <a:pt x="911225" y="28588"/>
                    </a:cubicBezTo>
                    <a:lnTo>
                      <a:pt x="882650" y="19063"/>
                    </a:lnTo>
                    <a:lnTo>
                      <a:pt x="873125" y="15888"/>
                    </a:lnTo>
                    <a:cubicBezTo>
                      <a:pt x="869950" y="14830"/>
                      <a:pt x="866847" y="13525"/>
                      <a:pt x="863600" y="12713"/>
                    </a:cubicBezTo>
                    <a:cubicBezTo>
                      <a:pt x="859367" y="11655"/>
                      <a:pt x="855096" y="10737"/>
                      <a:pt x="850900" y="9538"/>
                    </a:cubicBezTo>
                    <a:cubicBezTo>
                      <a:pt x="847682" y="8619"/>
                      <a:pt x="844622" y="7175"/>
                      <a:pt x="841375" y="6363"/>
                    </a:cubicBezTo>
                    <a:lnTo>
                      <a:pt x="815975" y="13"/>
                    </a:lnTo>
                    <a:cubicBezTo>
                      <a:pt x="813311" y="66"/>
                      <a:pt x="672880" y="-863"/>
                      <a:pt x="622300" y="6363"/>
                    </a:cubicBezTo>
                    <a:cubicBezTo>
                      <a:pt x="611616" y="7889"/>
                      <a:pt x="601133" y="10596"/>
                      <a:pt x="590550" y="12713"/>
                    </a:cubicBezTo>
                    <a:cubicBezTo>
                      <a:pt x="579638" y="14895"/>
                      <a:pt x="572437" y="16074"/>
                      <a:pt x="561975" y="19063"/>
                    </a:cubicBezTo>
                    <a:cubicBezTo>
                      <a:pt x="558757" y="19982"/>
                      <a:pt x="555697" y="21426"/>
                      <a:pt x="552450" y="22238"/>
                    </a:cubicBezTo>
                    <a:cubicBezTo>
                      <a:pt x="547215" y="23547"/>
                      <a:pt x="541810" y="24104"/>
                      <a:pt x="536575" y="25413"/>
                    </a:cubicBezTo>
                    <a:cubicBezTo>
                      <a:pt x="520806" y="29355"/>
                      <a:pt x="532523" y="28123"/>
                      <a:pt x="514350" y="34938"/>
                    </a:cubicBezTo>
                    <a:cubicBezTo>
                      <a:pt x="510264" y="36470"/>
                      <a:pt x="505846" y="36914"/>
                      <a:pt x="501650" y="38113"/>
                    </a:cubicBezTo>
                    <a:cubicBezTo>
                      <a:pt x="498432" y="39032"/>
                      <a:pt x="495467" y="41112"/>
                      <a:pt x="492125" y="41288"/>
                    </a:cubicBezTo>
                    <a:cubicBezTo>
                      <a:pt x="455119" y="43236"/>
                      <a:pt x="418042" y="43405"/>
                      <a:pt x="381000" y="44463"/>
                    </a:cubicBezTo>
                    <a:cubicBezTo>
                      <a:pt x="362990" y="46714"/>
                      <a:pt x="357884" y="46318"/>
                      <a:pt x="342900" y="50813"/>
                    </a:cubicBezTo>
                    <a:cubicBezTo>
                      <a:pt x="336489" y="52736"/>
                      <a:pt x="330200" y="55046"/>
                      <a:pt x="323850" y="57163"/>
                    </a:cubicBezTo>
                    <a:lnTo>
                      <a:pt x="314325" y="60338"/>
                    </a:lnTo>
                    <a:cubicBezTo>
                      <a:pt x="313267" y="63513"/>
                      <a:pt x="313517" y="67496"/>
                      <a:pt x="311150" y="69863"/>
                    </a:cubicBezTo>
                    <a:cubicBezTo>
                      <a:pt x="308783" y="72230"/>
                      <a:pt x="304551" y="71413"/>
                      <a:pt x="301625" y="73038"/>
                    </a:cubicBezTo>
                    <a:cubicBezTo>
                      <a:pt x="294954" y="76744"/>
                      <a:pt x="288925" y="81505"/>
                      <a:pt x="282575" y="85738"/>
                    </a:cubicBezTo>
                    <a:lnTo>
                      <a:pt x="273050" y="92088"/>
                    </a:lnTo>
                    <a:cubicBezTo>
                      <a:pt x="265040" y="104104"/>
                      <a:pt x="264054" y="104259"/>
                      <a:pt x="260350" y="111138"/>
                    </a:cubicBezTo>
                    <a:close/>
                  </a:path>
                </a:pathLst>
              </a:custGeom>
              <a:solidFill>
                <a:srgbClr val="7F7F7F"/>
              </a:solidFill>
              <a:ln w="254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3" name="Freeform 8">
                <a:extLst>
                  <a:ext uri="{FF2B5EF4-FFF2-40B4-BE49-F238E27FC236}">
                    <a16:creationId xmlns:a16="http://schemas.microsoft.com/office/drawing/2014/main" id="{3CFE939B-23AC-478B-9CC0-891DB1466DD4}"/>
                  </a:ext>
                </a:extLst>
              </p:cNvPr>
              <p:cNvSpPr/>
              <p:nvPr/>
            </p:nvSpPr>
            <p:spPr>
              <a:xfrm>
                <a:off x="8379335" y="1722361"/>
                <a:ext cx="474148" cy="425974"/>
              </a:xfrm>
              <a:custGeom>
                <a:avLst/>
                <a:gdLst>
                  <a:gd name="connsiteX0" fmla="*/ 231775 w 844550"/>
                  <a:gd name="connsiteY0" fmla="*/ 111125 h 949326"/>
                  <a:gd name="connsiteX1" fmla="*/ 225425 w 844550"/>
                  <a:gd name="connsiteY1" fmla="*/ 133350 h 949326"/>
                  <a:gd name="connsiteX2" fmla="*/ 212725 w 844550"/>
                  <a:gd name="connsiteY2" fmla="*/ 155575 h 949326"/>
                  <a:gd name="connsiteX3" fmla="*/ 209550 w 844550"/>
                  <a:gd name="connsiteY3" fmla="*/ 168275 h 949326"/>
                  <a:gd name="connsiteX4" fmla="*/ 206375 w 844550"/>
                  <a:gd name="connsiteY4" fmla="*/ 177800 h 949326"/>
                  <a:gd name="connsiteX5" fmla="*/ 196850 w 844550"/>
                  <a:gd name="connsiteY5" fmla="*/ 219075 h 949326"/>
                  <a:gd name="connsiteX6" fmla="*/ 180975 w 844550"/>
                  <a:gd name="connsiteY6" fmla="*/ 266700 h 949326"/>
                  <a:gd name="connsiteX7" fmla="*/ 177800 w 844550"/>
                  <a:gd name="connsiteY7" fmla="*/ 276225 h 949326"/>
                  <a:gd name="connsiteX8" fmla="*/ 174625 w 844550"/>
                  <a:gd name="connsiteY8" fmla="*/ 285750 h 949326"/>
                  <a:gd name="connsiteX9" fmla="*/ 171450 w 844550"/>
                  <a:gd name="connsiteY9" fmla="*/ 304800 h 949326"/>
                  <a:gd name="connsiteX10" fmla="*/ 165100 w 844550"/>
                  <a:gd name="connsiteY10" fmla="*/ 314325 h 949326"/>
                  <a:gd name="connsiteX11" fmla="*/ 142875 w 844550"/>
                  <a:gd name="connsiteY11" fmla="*/ 346075 h 949326"/>
                  <a:gd name="connsiteX12" fmla="*/ 123825 w 844550"/>
                  <a:gd name="connsiteY12" fmla="*/ 374650 h 949326"/>
                  <a:gd name="connsiteX13" fmla="*/ 117475 w 844550"/>
                  <a:gd name="connsiteY13" fmla="*/ 384175 h 949326"/>
                  <a:gd name="connsiteX14" fmla="*/ 104775 w 844550"/>
                  <a:gd name="connsiteY14" fmla="*/ 406400 h 949326"/>
                  <a:gd name="connsiteX15" fmla="*/ 95250 w 844550"/>
                  <a:gd name="connsiteY15" fmla="*/ 425450 h 949326"/>
                  <a:gd name="connsiteX16" fmla="*/ 92075 w 844550"/>
                  <a:gd name="connsiteY16" fmla="*/ 434975 h 949326"/>
                  <a:gd name="connsiteX17" fmla="*/ 79375 w 844550"/>
                  <a:gd name="connsiteY17" fmla="*/ 454025 h 949326"/>
                  <a:gd name="connsiteX18" fmla="*/ 73025 w 844550"/>
                  <a:gd name="connsiteY18" fmla="*/ 463550 h 949326"/>
                  <a:gd name="connsiteX19" fmla="*/ 66675 w 844550"/>
                  <a:gd name="connsiteY19" fmla="*/ 473075 h 949326"/>
                  <a:gd name="connsiteX20" fmla="*/ 57150 w 844550"/>
                  <a:gd name="connsiteY20" fmla="*/ 492125 h 949326"/>
                  <a:gd name="connsiteX21" fmla="*/ 50800 w 844550"/>
                  <a:gd name="connsiteY21" fmla="*/ 511175 h 949326"/>
                  <a:gd name="connsiteX22" fmla="*/ 47625 w 844550"/>
                  <a:gd name="connsiteY22" fmla="*/ 520700 h 949326"/>
                  <a:gd name="connsiteX23" fmla="*/ 41275 w 844550"/>
                  <a:gd name="connsiteY23" fmla="*/ 530225 h 949326"/>
                  <a:gd name="connsiteX24" fmla="*/ 53975 w 844550"/>
                  <a:gd name="connsiteY24" fmla="*/ 549275 h 949326"/>
                  <a:gd name="connsiteX25" fmla="*/ 66675 w 844550"/>
                  <a:gd name="connsiteY25" fmla="*/ 568325 h 949326"/>
                  <a:gd name="connsiteX26" fmla="*/ 76200 w 844550"/>
                  <a:gd name="connsiteY26" fmla="*/ 587375 h 949326"/>
                  <a:gd name="connsiteX27" fmla="*/ 85725 w 844550"/>
                  <a:gd name="connsiteY27" fmla="*/ 593725 h 949326"/>
                  <a:gd name="connsiteX28" fmla="*/ 142875 w 844550"/>
                  <a:gd name="connsiteY28" fmla="*/ 587375 h 949326"/>
                  <a:gd name="connsiteX29" fmla="*/ 136525 w 844550"/>
                  <a:gd name="connsiteY29" fmla="*/ 606425 h 949326"/>
                  <a:gd name="connsiteX30" fmla="*/ 123825 w 844550"/>
                  <a:gd name="connsiteY30" fmla="*/ 625475 h 949326"/>
                  <a:gd name="connsiteX31" fmla="*/ 117475 w 844550"/>
                  <a:gd name="connsiteY31" fmla="*/ 644525 h 949326"/>
                  <a:gd name="connsiteX32" fmla="*/ 114300 w 844550"/>
                  <a:gd name="connsiteY32" fmla="*/ 685800 h 949326"/>
                  <a:gd name="connsiteX33" fmla="*/ 111125 w 844550"/>
                  <a:gd name="connsiteY33" fmla="*/ 704850 h 949326"/>
                  <a:gd name="connsiteX34" fmla="*/ 92075 w 844550"/>
                  <a:gd name="connsiteY34" fmla="*/ 711200 h 949326"/>
                  <a:gd name="connsiteX35" fmla="*/ 73025 w 844550"/>
                  <a:gd name="connsiteY35" fmla="*/ 723900 h 949326"/>
                  <a:gd name="connsiteX36" fmla="*/ 63500 w 844550"/>
                  <a:gd name="connsiteY36" fmla="*/ 727075 h 949326"/>
                  <a:gd name="connsiteX37" fmla="*/ 44450 w 844550"/>
                  <a:gd name="connsiteY37" fmla="*/ 739775 h 949326"/>
                  <a:gd name="connsiteX38" fmla="*/ 38100 w 844550"/>
                  <a:gd name="connsiteY38" fmla="*/ 749300 h 949326"/>
                  <a:gd name="connsiteX39" fmla="*/ 34925 w 844550"/>
                  <a:gd name="connsiteY39" fmla="*/ 758825 h 949326"/>
                  <a:gd name="connsiteX40" fmla="*/ 22225 w 844550"/>
                  <a:gd name="connsiteY40" fmla="*/ 777875 h 949326"/>
                  <a:gd name="connsiteX41" fmla="*/ 15875 w 844550"/>
                  <a:gd name="connsiteY41" fmla="*/ 796925 h 949326"/>
                  <a:gd name="connsiteX42" fmla="*/ 0 w 844550"/>
                  <a:gd name="connsiteY42" fmla="*/ 825500 h 949326"/>
                  <a:gd name="connsiteX43" fmla="*/ 53975 w 844550"/>
                  <a:gd name="connsiteY43" fmla="*/ 828675 h 949326"/>
                  <a:gd name="connsiteX44" fmla="*/ 69850 w 844550"/>
                  <a:gd name="connsiteY44" fmla="*/ 831850 h 949326"/>
                  <a:gd name="connsiteX45" fmla="*/ 73025 w 844550"/>
                  <a:gd name="connsiteY45" fmla="*/ 841375 h 949326"/>
                  <a:gd name="connsiteX46" fmla="*/ 69850 w 844550"/>
                  <a:gd name="connsiteY46" fmla="*/ 850900 h 949326"/>
                  <a:gd name="connsiteX47" fmla="*/ 63500 w 844550"/>
                  <a:gd name="connsiteY47" fmla="*/ 860425 h 949326"/>
                  <a:gd name="connsiteX48" fmla="*/ 57150 w 844550"/>
                  <a:gd name="connsiteY48" fmla="*/ 879475 h 949326"/>
                  <a:gd name="connsiteX49" fmla="*/ 53975 w 844550"/>
                  <a:gd name="connsiteY49" fmla="*/ 889000 h 949326"/>
                  <a:gd name="connsiteX50" fmla="*/ 117475 w 844550"/>
                  <a:gd name="connsiteY50" fmla="*/ 895350 h 949326"/>
                  <a:gd name="connsiteX51" fmla="*/ 136525 w 844550"/>
                  <a:gd name="connsiteY51" fmla="*/ 901700 h 949326"/>
                  <a:gd name="connsiteX52" fmla="*/ 133350 w 844550"/>
                  <a:gd name="connsiteY52" fmla="*/ 920750 h 949326"/>
                  <a:gd name="connsiteX53" fmla="*/ 234950 w 844550"/>
                  <a:gd name="connsiteY53" fmla="*/ 936625 h 949326"/>
                  <a:gd name="connsiteX54" fmla="*/ 234950 w 844550"/>
                  <a:gd name="connsiteY54" fmla="*/ 819150 h 949326"/>
                  <a:gd name="connsiteX55" fmla="*/ 307975 w 844550"/>
                  <a:gd name="connsiteY55" fmla="*/ 822325 h 949326"/>
                  <a:gd name="connsiteX56" fmla="*/ 327025 w 844550"/>
                  <a:gd name="connsiteY56" fmla="*/ 831850 h 949326"/>
                  <a:gd name="connsiteX57" fmla="*/ 346075 w 844550"/>
                  <a:gd name="connsiteY57" fmla="*/ 838200 h 949326"/>
                  <a:gd name="connsiteX58" fmla="*/ 365125 w 844550"/>
                  <a:gd name="connsiteY58" fmla="*/ 844550 h 949326"/>
                  <a:gd name="connsiteX59" fmla="*/ 374650 w 844550"/>
                  <a:gd name="connsiteY59" fmla="*/ 847725 h 949326"/>
                  <a:gd name="connsiteX60" fmla="*/ 393700 w 844550"/>
                  <a:gd name="connsiteY60" fmla="*/ 860425 h 949326"/>
                  <a:gd name="connsiteX61" fmla="*/ 403225 w 844550"/>
                  <a:gd name="connsiteY61" fmla="*/ 866775 h 949326"/>
                  <a:gd name="connsiteX62" fmla="*/ 412750 w 844550"/>
                  <a:gd name="connsiteY62" fmla="*/ 869950 h 949326"/>
                  <a:gd name="connsiteX63" fmla="*/ 422275 w 844550"/>
                  <a:gd name="connsiteY63" fmla="*/ 876300 h 949326"/>
                  <a:gd name="connsiteX64" fmla="*/ 441325 w 844550"/>
                  <a:gd name="connsiteY64" fmla="*/ 882650 h 949326"/>
                  <a:gd name="connsiteX65" fmla="*/ 450850 w 844550"/>
                  <a:gd name="connsiteY65" fmla="*/ 885825 h 949326"/>
                  <a:gd name="connsiteX66" fmla="*/ 460375 w 844550"/>
                  <a:gd name="connsiteY66" fmla="*/ 889000 h 949326"/>
                  <a:gd name="connsiteX67" fmla="*/ 469900 w 844550"/>
                  <a:gd name="connsiteY67" fmla="*/ 895350 h 949326"/>
                  <a:gd name="connsiteX68" fmla="*/ 479425 w 844550"/>
                  <a:gd name="connsiteY68" fmla="*/ 889000 h 949326"/>
                  <a:gd name="connsiteX69" fmla="*/ 539750 w 844550"/>
                  <a:gd name="connsiteY69" fmla="*/ 882650 h 949326"/>
                  <a:gd name="connsiteX70" fmla="*/ 581025 w 844550"/>
                  <a:gd name="connsiteY70" fmla="*/ 876300 h 949326"/>
                  <a:gd name="connsiteX71" fmla="*/ 590550 w 844550"/>
                  <a:gd name="connsiteY71" fmla="*/ 873125 h 949326"/>
                  <a:gd name="connsiteX72" fmla="*/ 593725 w 844550"/>
                  <a:gd name="connsiteY72" fmla="*/ 828675 h 949326"/>
                  <a:gd name="connsiteX73" fmla="*/ 596900 w 844550"/>
                  <a:gd name="connsiteY73" fmla="*/ 819150 h 949326"/>
                  <a:gd name="connsiteX74" fmla="*/ 606425 w 844550"/>
                  <a:gd name="connsiteY74" fmla="*/ 787400 h 949326"/>
                  <a:gd name="connsiteX75" fmla="*/ 612775 w 844550"/>
                  <a:gd name="connsiteY75" fmla="*/ 768350 h 949326"/>
                  <a:gd name="connsiteX76" fmla="*/ 615950 w 844550"/>
                  <a:gd name="connsiteY76" fmla="*/ 758825 h 949326"/>
                  <a:gd name="connsiteX77" fmla="*/ 622300 w 844550"/>
                  <a:gd name="connsiteY77" fmla="*/ 749300 h 949326"/>
                  <a:gd name="connsiteX78" fmla="*/ 641350 w 844550"/>
                  <a:gd name="connsiteY78" fmla="*/ 758825 h 949326"/>
                  <a:gd name="connsiteX79" fmla="*/ 660400 w 844550"/>
                  <a:gd name="connsiteY79" fmla="*/ 774700 h 949326"/>
                  <a:gd name="connsiteX80" fmla="*/ 688975 w 844550"/>
                  <a:gd name="connsiteY80" fmla="*/ 787400 h 949326"/>
                  <a:gd name="connsiteX81" fmla="*/ 695325 w 844550"/>
                  <a:gd name="connsiteY81" fmla="*/ 796925 h 949326"/>
                  <a:gd name="connsiteX82" fmla="*/ 704850 w 844550"/>
                  <a:gd name="connsiteY82" fmla="*/ 790575 h 949326"/>
                  <a:gd name="connsiteX83" fmla="*/ 723900 w 844550"/>
                  <a:gd name="connsiteY83" fmla="*/ 784225 h 949326"/>
                  <a:gd name="connsiteX84" fmla="*/ 755650 w 844550"/>
                  <a:gd name="connsiteY84" fmla="*/ 777875 h 949326"/>
                  <a:gd name="connsiteX85" fmla="*/ 784225 w 844550"/>
                  <a:gd name="connsiteY85" fmla="*/ 768350 h 949326"/>
                  <a:gd name="connsiteX86" fmla="*/ 793750 w 844550"/>
                  <a:gd name="connsiteY86" fmla="*/ 765175 h 949326"/>
                  <a:gd name="connsiteX87" fmla="*/ 825500 w 844550"/>
                  <a:gd name="connsiteY87" fmla="*/ 755650 h 949326"/>
                  <a:gd name="connsiteX88" fmla="*/ 835025 w 844550"/>
                  <a:gd name="connsiteY88" fmla="*/ 752475 h 949326"/>
                  <a:gd name="connsiteX89" fmla="*/ 844550 w 844550"/>
                  <a:gd name="connsiteY89" fmla="*/ 749300 h 949326"/>
                  <a:gd name="connsiteX90" fmla="*/ 835025 w 844550"/>
                  <a:gd name="connsiteY90" fmla="*/ 730250 h 949326"/>
                  <a:gd name="connsiteX91" fmla="*/ 825500 w 844550"/>
                  <a:gd name="connsiteY91" fmla="*/ 723900 h 949326"/>
                  <a:gd name="connsiteX92" fmla="*/ 806450 w 844550"/>
                  <a:gd name="connsiteY92" fmla="*/ 704850 h 949326"/>
                  <a:gd name="connsiteX93" fmla="*/ 790575 w 844550"/>
                  <a:gd name="connsiteY93" fmla="*/ 685800 h 949326"/>
                  <a:gd name="connsiteX94" fmla="*/ 771525 w 844550"/>
                  <a:gd name="connsiteY94" fmla="*/ 669925 h 949326"/>
                  <a:gd name="connsiteX95" fmla="*/ 777875 w 844550"/>
                  <a:gd name="connsiteY95" fmla="*/ 660400 h 949326"/>
                  <a:gd name="connsiteX96" fmla="*/ 796925 w 844550"/>
                  <a:gd name="connsiteY96" fmla="*/ 654050 h 949326"/>
                  <a:gd name="connsiteX97" fmla="*/ 790575 w 844550"/>
                  <a:gd name="connsiteY97" fmla="*/ 644525 h 949326"/>
                  <a:gd name="connsiteX98" fmla="*/ 777875 w 844550"/>
                  <a:gd name="connsiteY98" fmla="*/ 641350 h 949326"/>
                  <a:gd name="connsiteX99" fmla="*/ 768350 w 844550"/>
                  <a:gd name="connsiteY99" fmla="*/ 635000 h 949326"/>
                  <a:gd name="connsiteX100" fmla="*/ 758825 w 844550"/>
                  <a:gd name="connsiteY100" fmla="*/ 631825 h 949326"/>
                  <a:gd name="connsiteX101" fmla="*/ 730250 w 844550"/>
                  <a:gd name="connsiteY101" fmla="*/ 609600 h 949326"/>
                  <a:gd name="connsiteX102" fmla="*/ 723900 w 844550"/>
                  <a:gd name="connsiteY102" fmla="*/ 600075 h 949326"/>
                  <a:gd name="connsiteX103" fmla="*/ 739775 w 844550"/>
                  <a:gd name="connsiteY103" fmla="*/ 584200 h 949326"/>
                  <a:gd name="connsiteX104" fmla="*/ 755650 w 844550"/>
                  <a:gd name="connsiteY104" fmla="*/ 565150 h 949326"/>
                  <a:gd name="connsiteX105" fmla="*/ 752475 w 844550"/>
                  <a:gd name="connsiteY105" fmla="*/ 555625 h 949326"/>
                  <a:gd name="connsiteX106" fmla="*/ 742950 w 844550"/>
                  <a:gd name="connsiteY106" fmla="*/ 552450 h 949326"/>
                  <a:gd name="connsiteX107" fmla="*/ 723900 w 844550"/>
                  <a:gd name="connsiteY107" fmla="*/ 539750 h 949326"/>
                  <a:gd name="connsiteX108" fmla="*/ 704850 w 844550"/>
                  <a:gd name="connsiteY108" fmla="*/ 520700 h 949326"/>
                  <a:gd name="connsiteX109" fmla="*/ 692150 w 844550"/>
                  <a:gd name="connsiteY109" fmla="*/ 514350 h 949326"/>
                  <a:gd name="connsiteX110" fmla="*/ 682625 w 844550"/>
                  <a:gd name="connsiteY110" fmla="*/ 504825 h 949326"/>
                  <a:gd name="connsiteX111" fmla="*/ 673100 w 844550"/>
                  <a:gd name="connsiteY111" fmla="*/ 498475 h 949326"/>
                  <a:gd name="connsiteX112" fmla="*/ 682625 w 844550"/>
                  <a:gd name="connsiteY112" fmla="*/ 495300 h 949326"/>
                  <a:gd name="connsiteX113" fmla="*/ 701675 w 844550"/>
                  <a:gd name="connsiteY113" fmla="*/ 463550 h 949326"/>
                  <a:gd name="connsiteX114" fmla="*/ 717550 w 844550"/>
                  <a:gd name="connsiteY114" fmla="*/ 441325 h 949326"/>
                  <a:gd name="connsiteX115" fmla="*/ 730250 w 844550"/>
                  <a:gd name="connsiteY115" fmla="*/ 412750 h 949326"/>
                  <a:gd name="connsiteX116" fmla="*/ 739775 w 844550"/>
                  <a:gd name="connsiteY116" fmla="*/ 396875 h 949326"/>
                  <a:gd name="connsiteX117" fmla="*/ 752475 w 844550"/>
                  <a:gd name="connsiteY117" fmla="*/ 374650 h 949326"/>
                  <a:gd name="connsiteX118" fmla="*/ 755650 w 844550"/>
                  <a:gd name="connsiteY118" fmla="*/ 361950 h 949326"/>
                  <a:gd name="connsiteX119" fmla="*/ 768350 w 844550"/>
                  <a:gd name="connsiteY119" fmla="*/ 342900 h 949326"/>
                  <a:gd name="connsiteX120" fmla="*/ 781050 w 844550"/>
                  <a:gd name="connsiteY120" fmla="*/ 323850 h 949326"/>
                  <a:gd name="connsiteX121" fmla="*/ 793750 w 844550"/>
                  <a:gd name="connsiteY121" fmla="*/ 301625 h 949326"/>
                  <a:gd name="connsiteX122" fmla="*/ 806450 w 844550"/>
                  <a:gd name="connsiteY122" fmla="*/ 282575 h 949326"/>
                  <a:gd name="connsiteX123" fmla="*/ 809625 w 844550"/>
                  <a:gd name="connsiteY123" fmla="*/ 273050 h 949326"/>
                  <a:gd name="connsiteX124" fmla="*/ 828675 w 844550"/>
                  <a:gd name="connsiteY124" fmla="*/ 244475 h 949326"/>
                  <a:gd name="connsiteX125" fmla="*/ 835025 w 844550"/>
                  <a:gd name="connsiteY125" fmla="*/ 234950 h 949326"/>
                  <a:gd name="connsiteX126" fmla="*/ 838200 w 844550"/>
                  <a:gd name="connsiteY126" fmla="*/ 225425 h 949326"/>
                  <a:gd name="connsiteX127" fmla="*/ 831850 w 844550"/>
                  <a:gd name="connsiteY127" fmla="*/ 215900 h 949326"/>
                  <a:gd name="connsiteX128" fmla="*/ 822325 w 844550"/>
                  <a:gd name="connsiteY128" fmla="*/ 212725 h 949326"/>
                  <a:gd name="connsiteX129" fmla="*/ 812800 w 844550"/>
                  <a:gd name="connsiteY129" fmla="*/ 206375 h 949326"/>
                  <a:gd name="connsiteX130" fmla="*/ 796925 w 844550"/>
                  <a:gd name="connsiteY130" fmla="*/ 187325 h 949326"/>
                  <a:gd name="connsiteX131" fmla="*/ 800100 w 844550"/>
                  <a:gd name="connsiteY131" fmla="*/ 177800 h 949326"/>
                  <a:gd name="connsiteX132" fmla="*/ 790575 w 844550"/>
                  <a:gd name="connsiteY132" fmla="*/ 136525 h 949326"/>
                  <a:gd name="connsiteX133" fmla="*/ 787400 w 844550"/>
                  <a:gd name="connsiteY133" fmla="*/ 127000 h 949326"/>
                  <a:gd name="connsiteX134" fmla="*/ 758825 w 844550"/>
                  <a:gd name="connsiteY134" fmla="*/ 123825 h 949326"/>
                  <a:gd name="connsiteX135" fmla="*/ 739775 w 844550"/>
                  <a:gd name="connsiteY135" fmla="*/ 114300 h 949326"/>
                  <a:gd name="connsiteX136" fmla="*/ 720725 w 844550"/>
                  <a:gd name="connsiteY136" fmla="*/ 107950 h 949326"/>
                  <a:gd name="connsiteX137" fmla="*/ 701675 w 844550"/>
                  <a:gd name="connsiteY137" fmla="*/ 95250 h 949326"/>
                  <a:gd name="connsiteX138" fmla="*/ 692150 w 844550"/>
                  <a:gd name="connsiteY138" fmla="*/ 88900 h 949326"/>
                  <a:gd name="connsiteX139" fmla="*/ 673100 w 844550"/>
                  <a:gd name="connsiteY139" fmla="*/ 79375 h 949326"/>
                  <a:gd name="connsiteX140" fmla="*/ 638175 w 844550"/>
                  <a:gd name="connsiteY140" fmla="*/ 63500 h 949326"/>
                  <a:gd name="connsiteX141" fmla="*/ 628650 w 844550"/>
                  <a:gd name="connsiteY141" fmla="*/ 57150 h 949326"/>
                  <a:gd name="connsiteX142" fmla="*/ 609600 w 844550"/>
                  <a:gd name="connsiteY142" fmla="*/ 50800 h 949326"/>
                  <a:gd name="connsiteX143" fmla="*/ 600075 w 844550"/>
                  <a:gd name="connsiteY143" fmla="*/ 47625 h 949326"/>
                  <a:gd name="connsiteX144" fmla="*/ 590550 w 844550"/>
                  <a:gd name="connsiteY144" fmla="*/ 44450 h 949326"/>
                  <a:gd name="connsiteX145" fmla="*/ 581025 w 844550"/>
                  <a:gd name="connsiteY145" fmla="*/ 38100 h 949326"/>
                  <a:gd name="connsiteX146" fmla="*/ 571500 w 844550"/>
                  <a:gd name="connsiteY146" fmla="*/ 34925 h 949326"/>
                  <a:gd name="connsiteX147" fmla="*/ 561975 w 844550"/>
                  <a:gd name="connsiteY147" fmla="*/ 28575 h 949326"/>
                  <a:gd name="connsiteX148" fmla="*/ 542925 w 844550"/>
                  <a:gd name="connsiteY148" fmla="*/ 12700 h 949326"/>
                  <a:gd name="connsiteX149" fmla="*/ 530225 w 844550"/>
                  <a:gd name="connsiteY149" fmla="*/ 9525 h 949326"/>
                  <a:gd name="connsiteX150" fmla="*/ 511175 w 844550"/>
                  <a:gd name="connsiteY150" fmla="*/ 3175 h 949326"/>
                  <a:gd name="connsiteX151" fmla="*/ 501650 w 844550"/>
                  <a:gd name="connsiteY151" fmla="*/ 0 h 949326"/>
                  <a:gd name="connsiteX152" fmla="*/ 415925 w 844550"/>
                  <a:gd name="connsiteY152" fmla="*/ 3175 h 949326"/>
                  <a:gd name="connsiteX153" fmla="*/ 393700 w 844550"/>
                  <a:gd name="connsiteY153" fmla="*/ 9525 h 949326"/>
                  <a:gd name="connsiteX154" fmla="*/ 361950 w 844550"/>
                  <a:gd name="connsiteY154" fmla="*/ 19050 h 949326"/>
                  <a:gd name="connsiteX155" fmla="*/ 333375 w 844550"/>
                  <a:gd name="connsiteY155" fmla="*/ 28575 h 949326"/>
                  <a:gd name="connsiteX156" fmla="*/ 323850 w 844550"/>
                  <a:gd name="connsiteY156" fmla="*/ 31750 h 949326"/>
                  <a:gd name="connsiteX157" fmla="*/ 304800 w 844550"/>
                  <a:gd name="connsiteY157" fmla="*/ 44450 h 949326"/>
                  <a:gd name="connsiteX158" fmla="*/ 295275 w 844550"/>
                  <a:gd name="connsiteY158" fmla="*/ 50800 h 949326"/>
                  <a:gd name="connsiteX159" fmla="*/ 266700 w 844550"/>
                  <a:gd name="connsiteY159" fmla="*/ 73025 h 949326"/>
                  <a:gd name="connsiteX160" fmla="*/ 247650 w 844550"/>
                  <a:gd name="connsiteY160" fmla="*/ 79375 h 949326"/>
                  <a:gd name="connsiteX161" fmla="*/ 231775 w 844550"/>
                  <a:gd name="connsiteY161" fmla="*/ 111125 h 949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844550" h="949326">
                    <a:moveTo>
                      <a:pt x="231775" y="111125"/>
                    </a:moveTo>
                    <a:cubicBezTo>
                      <a:pt x="228071" y="120121"/>
                      <a:pt x="228058" y="126109"/>
                      <a:pt x="225425" y="133350"/>
                    </a:cubicBezTo>
                    <a:cubicBezTo>
                      <a:pt x="222202" y="142212"/>
                      <a:pt x="217803" y="147958"/>
                      <a:pt x="212725" y="155575"/>
                    </a:cubicBezTo>
                    <a:cubicBezTo>
                      <a:pt x="211667" y="159808"/>
                      <a:pt x="210749" y="164079"/>
                      <a:pt x="209550" y="168275"/>
                    </a:cubicBezTo>
                    <a:cubicBezTo>
                      <a:pt x="208631" y="171493"/>
                      <a:pt x="207187" y="174553"/>
                      <a:pt x="206375" y="177800"/>
                    </a:cubicBezTo>
                    <a:cubicBezTo>
                      <a:pt x="201338" y="197949"/>
                      <a:pt x="204753" y="195367"/>
                      <a:pt x="196850" y="219075"/>
                    </a:cubicBezTo>
                    <a:lnTo>
                      <a:pt x="180975" y="266700"/>
                    </a:lnTo>
                    <a:lnTo>
                      <a:pt x="177800" y="276225"/>
                    </a:lnTo>
                    <a:cubicBezTo>
                      <a:pt x="176742" y="279400"/>
                      <a:pt x="175175" y="282449"/>
                      <a:pt x="174625" y="285750"/>
                    </a:cubicBezTo>
                    <a:cubicBezTo>
                      <a:pt x="173567" y="292100"/>
                      <a:pt x="173486" y="298693"/>
                      <a:pt x="171450" y="304800"/>
                    </a:cubicBezTo>
                    <a:cubicBezTo>
                      <a:pt x="170243" y="308420"/>
                      <a:pt x="167318" y="311220"/>
                      <a:pt x="165100" y="314325"/>
                    </a:cubicBezTo>
                    <a:cubicBezTo>
                      <a:pt x="141593" y="347234"/>
                      <a:pt x="172071" y="302281"/>
                      <a:pt x="142875" y="346075"/>
                    </a:cubicBezTo>
                    <a:lnTo>
                      <a:pt x="123825" y="374650"/>
                    </a:lnTo>
                    <a:cubicBezTo>
                      <a:pt x="121708" y="377825"/>
                      <a:pt x="118682" y="380555"/>
                      <a:pt x="117475" y="384175"/>
                    </a:cubicBezTo>
                    <a:cubicBezTo>
                      <a:pt x="112627" y="398720"/>
                      <a:pt x="116308" y="391023"/>
                      <a:pt x="104775" y="406400"/>
                    </a:cubicBezTo>
                    <a:cubicBezTo>
                      <a:pt x="96795" y="430341"/>
                      <a:pt x="107560" y="400831"/>
                      <a:pt x="95250" y="425450"/>
                    </a:cubicBezTo>
                    <a:cubicBezTo>
                      <a:pt x="93753" y="428443"/>
                      <a:pt x="93700" y="432049"/>
                      <a:pt x="92075" y="434975"/>
                    </a:cubicBezTo>
                    <a:cubicBezTo>
                      <a:pt x="88369" y="441646"/>
                      <a:pt x="83608" y="447675"/>
                      <a:pt x="79375" y="454025"/>
                    </a:cubicBezTo>
                    <a:lnTo>
                      <a:pt x="73025" y="463550"/>
                    </a:lnTo>
                    <a:cubicBezTo>
                      <a:pt x="70908" y="466725"/>
                      <a:pt x="67882" y="469455"/>
                      <a:pt x="66675" y="473075"/>
                    </a:cubicBezTo>
                    <a:cubicBezTo>
                      <a:pt x="55096" y="507813"/>
                      <a:pt x="73563" y="455196"/>
                      <a:pt x="57150" y="492125"/>
                    </a:cubicBezTo>
                    <a:cubicBezTo>
                      <a:pt x="54432" y="498242"/>
                      <a:pt x="52917" y="504825"/>
                      <a:pt x="50800" y="511175"/>
                    </a:cubicBezTo>
                    <a:cubicBezTo>
                      <a:pt x="49742" y="514350"/>
                      <a:pt x="49481" y="517915"/>
                      <a:pt x="47625" y="520700"/>
                    </a:cubicBezTo>
                    <a:lnTo>
                      <a:pt x="41275" y="530225"/>
                    </a:lnTo>
                    <a:cubicBezTo>
                      <a:pt x="47347" y="548441"/>
                      <a:pt x="40102" y="531438"/>
                      <a:pt x="53975" y="549275"/>
                    </a:cubicBezTo>
                    <a:cubicBezTo>
                      <a:pt x="58660" y="555299"/>
                      <a:pt x="64262" y="561085"/>
                      <a:pt x="66675" y="568325"/>
                    </a:cubicBezTo>
                    <a:cubicBezTo>
                      <a:pt x="69257" y="576072"/>
                      <a:pt x="70045" y="581220"/>
                      <a:pt x="76200" y="587375"/>
                    </a:cubicBezTo>
                    <a:cubicBezTo>
                      <a:pt x="78898" y="590073"/>
                      <a:pt x="82550" y="591608"/>
                      <a:pt x="85725" y="593725"/>
                    </a:cubicBezTo>
                    <a:cubicBezTo>
                      <a:pt x="103605" y="587765"/>
                      <a:pt x="123945" y="580094"/>
                      <a:pt x="142875" y="587375"/>
                    </a:cubicBezTo>
                    <a:cubicBezTo>
                      <a:pt x="149122" y="589778"/>
                      <a:pt x="140238" y="600856"/>
                      <a:pt x="136525" y="606425"/>
                    </a:cubicBezTo>
                    <a:cubicBezTo>
                      <a:pt x="132292" y="612775"/>
                      <a:pt x="126238" y="618235"/>
                      <a:pt x="123825" y="625475"/>
                    </a:cubicBezTo>
                    <a:lnTo>
                      <a:pt x="117475" y="644525"/>
                    </a:lnTo>
                    <a:cubicBezTo>
                      <a:pt x="116417" y="658283"/>
                      <a:pt x="115745" y="672077"/>
                      <a:pt x="114300" y="685800"/>
                    </a:cubicBezTo>
                    <a:cubicBezTo>
                      <a:pt x="113626" y="692202"/>
                      <a:pt x="115364" y="700005"/>
                      <a:pt x="111125" y="704850"/>
                    </a:cubicBezTo>
                    <a:cubicBezTo>
                      <a:pt x="106717" y="709887"/>
                      <a:pt x="97644" y="707487"/>
                      <a:pt x="92075" y="711200"/>
                    </a:cubicBezTo>
                    <a:cubicBezTo>
                      <a:pt x="85725" y="715433"/>
                      <a:pt x="80265" y="721487"/>
                      <a:pt x="73025" y="723900"/>
                    </a:cubicBezTo>
                    <a:cubicBezTo>
                      <a:pt x="69850" y="724958"/>
                      <a:pt x="66426" y="725450"/>
                      <a:pt x="63500" y="727075"/>
                    </a:cubicBezTo>
                    <a:cubicBezTo>
                      <a:pt x="56829" y="730781"/>
                      <a:pt x="44450" y="739775"/>
                      <a:pt x="44450" y="739775"/>
                    </a:cubicBezTo>
                    <a:cubicBezTo>
                      <a:pt x="42333" y="742950"/>
                      <a:pt x="39807" y="745887"/>
                      <a:pt x="38100" y="749300"/>
                    </a:cubicBezTo>
                    <a:cubicBezTo>
                      <a:pt x="36603" y="752293"/>
                      <a:pt x="36550" y="755899"/>
                      <a:pt x="34925" y="758825"/>
                    </a:cubicBezTo>
                    <a:cubicBezTo>
                      <a:pt x="31219" y="765496"/>
                      <a:pt x="24638" y="770635"/>
                      <a:pt x="22225" y="777875"/>
                    </a:cubicBezTo>
                    <a:cubicBezTo>
                      <a:pt x="20108" y="784225"/>
                      <a:pt x="19588" y="791356"/>
                      <a:pt x="15875" y="796925"/>
                    </a:cubicBezTo>
                    <a:cubicBezTo>
                      <a:pt x="1319" y="818760"/>
                      <a:pt x="5588" y="808735"/>
                      <a:pt x="0" y="825500"/>
                    </a:cubicBezTo>
                    <a:cubicBezTo>
                      <a:pt x="17992" y="826558"/>
                      <a:pt x="36026" y="827043"/>
                      <a:pt x="53975" y="828675"/>
                    </a:cubicBezTo>
                    <a:cubicBezTo>
                      <a:pt x="59349" y="829164"/>
                      <a:pt x="65360" y="828857"/>
                      <a:pt x="69850" y="831850"/>
                    </a:cubicBezTo>
                    <a:cubicBezTo>
                      <a:pt x="72635" y="833706"/>
                      <a:pt x="71967" y="838200"/>
                      <a:pt x="73025" y="841375"/>
                    </a:cubicBezTo>
                    <a:cubicBezTo>
                      <a:pt x="71967" y="844550"/>
                      <a:pt x="71347" y="847907"/>
                      <a:pt x="69850" y="850900"/>
                    </a:cubicBezTo>
                    <a:cubicBezTo>
                      <a:pt x="68143" y="854313"/>
                      <a:pt x="65050" y="856938"/>
                      <a:pt x="63500" y="860425"/>
                    </a:cubicBezTo>
                    <a:cubicBezTo>
                      <a:pt x="60782" y="866542"/>
                      <a:pt x="59267" y="873125"/>
                      <a:pt x="57150" y="879475"/>
                    </a:cubicBezTo>
                    <a:lnTo>
                      <a:pt x="53975" y="889000"/>
                    </a:lnTo>
                    <a:cubicBezTo>
                      <a:pt x="84354" y="899126"/>
                      <a:pt x="39930" y="885235"/>
                      <a:pt x="117475" y="895350"/>
                    </a:cubicBezTo>
                    <a:cubicBezTo>
                      <a:pt x="124112" y="896216"/>
                      <a:pt x="136525" y="901700"/>
                      <a:pt x="136525" y="901700"/>
                    </a:cubicBezTo>
                    <a:cubicBezTo>
                      <a:pt x="135467" y="908050"/>
                      <a:pt x="133350" y="914312"/>
                      <a:pt x="133350" y="920750"/>
                    </a:cubicBezTo>
                    <a:cubicBezTo>
                      <a:pt x="133350" y="972455"/>
                      <a:pt x="173797" y="938598"/>
                      <a:pt x="234950" y="936625"/>
                    </a:cubicBezTo>
                    <a:cubicBezTo>
                      <a:pt x="232850" y="911420"/>
                      <a:pt x="224464" y="829636"/>
                      <a:pt x="234950" y="819150"/>
                    </a:cubicBezTo>
                    <a:cubicBezTo>
                      <a:pt x="252178" y="801922"/>
                      <a:pt x="283633" y="821267"/>
                      <a:pt x="307975" y="822325"/>
                    </a:cubicBezTo>
                    <a:cubicBezTo>
                      <a:pt x="342713" y="833904"/>
                      <a:pt x="290096" y="815437"/>
                      <a:pt x="327025" y="831850"/>
                    </a:cubicBezTo>
                    <a:cubicBezTo>
                      <a:pt x="333142" y="834568"/>
                      <a:pt x="339725" y="836083"/>
                      <a:pt x="346075" y="838200"/>
                    </a:cubicBezTo>
                    <a:lnTo>
                      <a:pt x="365125" y="844550"/>
                    </a:lnTo>
                    <a:cubicBezTo>
                      <a:pt x="368300" y="845608"/>
                      <a:pt x="371865" y="845869"/>
                      <a:pt x="374650" y="847725"/>
                    </a:cubicBezTo>
                    <a:lnTo>
                      <a:pt x="393700" y="860425"/>
                    </a:lnTo>
                    <a:cubicBezTo>
                      <a:pt x="396875" y="862542"/>
                      <a:pt x="399605" y="865568"/>
                      <a:pt x="403225" y="866775"/>
                    </a:cubicBezTo>
                    <a:cubicBezTo>
                      <a:pt x="406400" y="867833"/>
                      <a:pt x="409757" y="868453"/>
                      <a:pt x="412750" y="869950"/>
                    </a:cubicBezTo>
                    <a:cubicBezTo>
                      <a:pt x="416163" y="871657"/>
                      <a:pt x="418788" y="874750"/>
                      <a:pt x="422275" y="876300"/>
                    </a:cubicBezTo>
                    <a:cubicBezTo>
                      <a:pt x="428392" y="879018"/>
                      <a:pt x="434975" y="880533"/>
                      <a:pt x="441325" y="882650"/>
                    </a:cubicBezTo>
                    <a:lnTo>
                      <a:pt x="450850" y="885825"/>
                    </a:lnTo>
                    <a:cubicBezTo>
                      <a:pt x="454025" y="886883"/>
                      <a:pt x="457590" y="887144"/>
                      <a:pt x="460375" y="889000"/>
                    </a:cubicBezTo>
                    <a:lnTo>
                      <a:pt x="469900" y="895350"/>
                    </a:lnTo>
                    <a:cubicBezTo>
                      <a:pt x="473075" y="893233"/>
                      <a:pt x="475805" y="890207"/>
                      <a:pt x="479425" y="889000"/>
                    </a:cubicBezTo>
                    <a:cubicBezTo>
                      <a:pt x="490935" y="885163"/>
                      <a:pt x="537394" y="882874"/>
                      <a:pt x="539750" y="882650"/>
                    </a:cubicBezTo>
                    <a:cubicBezTo>
                      <a:pt x="552207" y="881464"/>
                      <a:pt x="568356" y="879467"/>
                      <a:pt x="581025" y="876300"/>
                    </a:cubicBezTo>
                    <a:cubicBezTo>
                      <a:pt x="584272" y="875488"/>
                      <a:pt x="587375" y="874183"/>
                      <a:pt x="590550" y="873125"/>
                    </a:cubicBezTo>
                    <a:cubicBezTo>
                      <a:pt x="591608" y="858308"/>
                      <a:pt x="591989" y="843428"/>
                      <a:pt x="593725" y="828675"/>
                    </a:cubicBezTo>
                    <a:cubicBezTo>
                      <a:pt x="594116" y="825351"/>
                      <a:pt x="595981" y="822368"/>
                      <a:pt x="596900" y="819150"/>
                    </a:cubicBezTo>
                    <a:cubicBezTo>
                      <a:pt x="606497" y="785561"/>
                      <a:pt x="591335" y="832671"/>
                      <a:pt x="606425" y="787400"/>
                    </a:cubicBezTo>
                    <a:lnTo>
                      <a:pt x="612775" y="768350"/>
                    </a:lnTo>
                    <a:cubicBezTo>
                      <a:pt x="613833" y="765175"/>
                      <a:pt x="614094" y="761610"/>
                      <a:pt x="615950" y="758825"/>
                    </a:cubicBezTo>
                    <a:lnTo>
                      <a:pt x="622300" y="749300"/>
                    </a:lnTo>
                    <a:cubicBezTo>
                      <a:pt x="631846" y="752482"/>
                      <a:pt x="633144" y="751986"/>
                      <a:pt x="641350" y="758825"/>
                    </a:cubicBezTo>
                    <a:cubicBezTo>
                      <a:pt x="649895" y="765946"/>
                      <a:pt x="650265" y="770195"/>
                      <a:pt x="660400" y="774700"/>
                    </a:cubicBezTo>
                    <a:cubicBezTo>
                      <a:pt x="694405" y="789813"/>
                      <a:pt x="667419" y="773029"/>
                      <a:pt x="688975" y="787400"/>
                    </a:cubicBezTo>
                    <a:cubicBezTo>
                      <a:pt x="691092" y="790575"/>
                      <a:pt x="691583" y="796177"/>
                      <a:pt x="695325" y="796925"/>
                    </a:cubicBezTo>
                    <a:cubicBezTo>
                      <a:pt x="699067" y="797673"/>
                      <a:pt x="701363" y="792125"/>
                      <a:pt x="704850" y="790575"/>
                    </a:cubicBezTo>
                    <a:cubicBezTo>
                      <a:pt x="710967" y="787857"/>
                      <a:pt x="717336" y="785538"/>
                      <a:pt x="723900" y="784225"/>
                    </a:cubicBezTo>
                    <a:cubicBezTo>
                      <a:pt x="734483" y="782108"/>
                      <a:pt x="745411" y="781288"/>
                      <a:pt x="755650" y="777875"/>
                    </a:cubicBezTo>
                    <a:lnTo>
                      <a:pt x="784225" y="768350"/>
                    </a:lnTo>
                    <a:cubicBezTo>
                      <a:pt x="787400" y="767292"/>
                      <a:pt x="790503" y="765987"/>
                      <a:pt x="793750" y="765175"/>
                    </a:cubicBezTo>
                    <a:cubicBezTo>
                      <a:pt x="812944" y="760377"/>
                      <a:pt x="802310" y="763380"/>
                      <a:pt x="825500" y="755650"/>
                    </a:cubicBezTo>
                    <a:lnTo>
                      <a:pt x="835025" y="752475"/>
                    </a:lnTo>
                    <a:lnTo>
                      <a:pt x="844550" y="749300"/>
                    </a:lnTo>
                    <a:cubicBezTo>
                      <a:pt x="841968" y="741553"/>
                      <a:pt x="841180" y="736405"/>
                      <a:pt x="835025" y="730250"/>
                    </a:cubicBezTo>
                    <a:cubicBezTo>
                      <a:pt x="832327" y="727552"/>
                      <a:pt x="828352" y="726435"/>
                      <a:pt x="825500" y="723900"/>
                    </a:cubicBezTo>
                    <a:cubicBezTo>
                      <a:pt x="818788" y="717934"/>
                      <a:pt x="812800" y="711200"/>
                      <a:pt x="806450" y="704850"/>
                    </a:cubicBezTo>
                    <a:cubicBezTo>
                      <a:pt x="778623" y="677023"/>
                      <a:pt x="812677" y="712322"/>
                      <a:pt x="790575" y="685800"/>
                    </a:cubicBezTo>
                    <a:cubicBezTo>
                      <a:pt x="782935" y="676633"/>
                      <a:pt x="780891" y="676169"/>
                      <a:pt x="771525" y="669925"/>
                    </a:cubicBezTo>
                    <a:cubicBezTo>
                      <a:pt x="773642" y="666750"/>
                      <a:pt x="774639" y="662422"/>
                      <a:pt x="777875" y="660400"/>
                    </a:cubicBezTo>
                    <a:cubicBezTo>
                      <a:pt x="783551" y="656852"/>
                      <a:pt x="796925" y="654050"/>
                      <a:pt x="796925" y="654050"/>
                    </a:cubicBezTo>
                    <a:cubicBezTo>
                      <a:pt x="794808" y="650875"/>
                      <a:pt x="793750" y="646642"/>
                      <a:pt x="790575" y="644525"/>
                    </a:cubicBezTo>
                    <a:cubicBezTo>
                      <a:pt x="786944" y="642104"/>
                      <a:pt x="781886" y="643069"/>
                      <a:pt x="777875" y="641350"/>
                    </a:cubicBezTo>
                    <a:cubicBezTo>
                      <a:pt x="774368" y="639847"/>
                      <a:pt x="771763" y="636707"/>
                      <a:pt x="768350" y="635000"/>
                    </a:cubicBezTo>
                    <a:cubicBezTo>
                      <a:pt x="765357" y="633503"/>
                      <a:pt x="761751" y="633450"/>
                      <a:pt x="758825" y="631825"/>
                    </a:cubicBezTo>
                    <a:cubicBezTo>
                      <a:pt x="747838" y="625721"/>
                      <a:pt x="738229" y="619175"/>
                      <a:pt x="730250" y="609600"/>
                    </a:cubicBezTo>
                    <a:cubicBezTo>
                      <a:pt x="727807" y="606669"/>
                      <a:pt x="726017" y="603250"/>
                      <a:pt x="723900" y="600075"/>
                    </a:cubicBezTo>
                    <a:cubicBezTo>
                      <a:pt x="741362" y="588433"/>
                      <a:pt x="726546" y="600075"/>
                      <a:pt x="739775" y="584200"/>
                    </a:cubicBezTo>
                    <a:cubicBezTo>
                      <a:pt x="760147" y="559754"/>
                      <a:pt x="739884" y="588799"/>
                      <a:pt x="755650" y="565150"/>
                    </a:cubicBezTo>
                    <a:cubicBezTo>
                      <a:pt x="754592" y="561975"/>
                      <a:pt x="754842" y="557992"/>
                      <a:pt x="752475" y="555625"/>
                    </a:cubicBezTo>
                    <a:cubicBezTo>
                      <a:pt x="750108" y="553258"/>
                      <a:pt x="745876" y="554075"/>
                      <a:pt x="742950" y="552450"/>
                    </a:cubicBezTo>
                    <a:cubicBezTo>
                      <a:pt x="736279" y="548744"/>
                      <a:pt x="729296" y="545146"/>
                      <a:pt x="723900" y="539750"/>
                    </a:cubicBezTo>
                    <a:cubicBezTo>
                      <a:pt x="717550" y="533400"/>
                      <a:pt x="712882" y="524716"/>
                      <a:pt x="704850" y="520700"/>
                    </a:cubicBezTo>
                    <a:cubicBezTo>
                      <a:pt x="700617" y="518583"/>
                      <a:pt x="696001" y="517101"/>
                      <a:pt x="692150" y="514350"/>
                    </a:cubicBezTo>
                    <a:cubicBezTo>
                      <a:pt x="688496" y="511740"/>
                      <a:pt x="686074" y="507700"/>
                      <a:pt x="682625" y="504825"/>
                    </a:cubicBezTo>
                    <a:cubicBezTo>
                      <a:pt x="679694" y="502382"/>
                      <a:pt x="676275" y="500592"/>
                      <a:pt x="673100" y="498475"/>
                    </a:cubicBezTo>
                    <a:cubicBezTo>
                      <a:pt x="676275" y="497417"/>
                      <a:pt x="680258" y="497667"/>
                      <a:pt x="682625" y="495300"/>
                    </a:cubicBezTo>
                    <a:cubicBezTo>
                      <a:pt x="692981" y="484944"/>
                      <a:pt x="694994" y="475242"/>
                      <a:pt x="701675" y="463550"/>
                    </a:cubicBezTo>
                    <a:cubicBezTo>
                      <a:pt x="710631" y="447877"/>
                      <a:pt x="706193" y="459497"/>
                      <a:pt x="717550" y="441325"/>
                    </a:cubicBezTo>
                    <a:cubicBezTo>
                      <a:pt x="725966" y="427859"/>
                      <a:pt x="722723" y="427804"/>
                      <a:pt x="730250" y="412750"/>
                    </a:cubicBezTo>
                    <a:cubicBezTo>
                      <a:pt x="733010" y="407230"/>
                      <a:pt x="736778" y="402270"/>
                      <a:pt x="739775" y="396875"/>
                    </a:cubicBezTo>
                    <a:cubicBezTo>
                      <a:pt x="753203" y="372705"/>
                      <a:pt x="739169" y="394608"/>
                      <a:pt x="752475" y="374650"/>
                    </a:cubicBezTo>
                    <a:cubicBezTo>
                      <a:pt x="753533" y="370417"/>
                      <a:pt x="753699" y="365853"/>
                      <a:pt x="755650" y="361950"/>
                    </a:cubicBezTo>
                    <a:cubicBezTo>
                      <a:pt x="759063" y="355124"/>
                      <a:pt x="764117" y="349250"/>
                      <a:pt x="768350" y="342900"/>
                    </a:cubicBezTo>
                    <a:lnTo>
                      <a:pt x="781050" y="323850"/>
                    </a:lnTo>
                    <a:cubicBezTo>
                      <a:pt x="803016" y="290901"/>
                      <a:pt x="769580" y="341908"/>
                      <a:pt x="793750" y="301625"/>
                    </a:cubicBezTo>
                    <a:cubicBezTo>
                      <a:pt x="797677" y="295081"/>
                      <a:pt x="804037" y="289815"/>
                      <a:pt x="806450" y="282575"/>
                    </a:cubicBezTo>
                    <a:cubicBezTo>
                      <a:pt x="807508" y="279400"/>
                      <a:pt x="808000" y="275976"/>
                      <a:pt x="809625" y="273050"/>
                    </a:cubicBezTo>
                    <a:lnTo>
                      <a:pt x="828675" y="244475"/>
                    </a:lnTo>
                    <a:cubicBezTo>
                      <a:pt x="830792" y="241300"/>
                      <a:pt x="833818" y="238570"/>
                      <a:pt x="835025" y="234950"/>
                    </a:cubicBezTo>
                    <a:lnTo>
                      <a:pt x="838200" y="225425"/>
                    </a:lnTo>
                    <a:cubicBezTo>
                      <a:pt x="836083" y="222250"/>
                      <a:pt x="834830" y="218284"/>
                      <a:pt x="831850" y="215900"/>
                    </a:cubicBezTo>
                    <a:cubicBezTo>
                      <a:pt x="829237" y="213809"/>
                      <a:pt x="825318" y="214222"/>
                      <a:pt x="822325" y="212725"/>
                    </a:cubicBezTo>
                    <a:cubicBezTo>
                      <a:pt x="818912" y="211018"/>
                      <a:pt x="815731" y="208818"/>
                      <a:pt x="812800" y="206375"/>
                    </a:cubicBezTo>
                    <a:cubicBezTo>
                      <a:pt x="803633" y="198735"/>
                      <a:pt x="803169" y="196691"/>
                      <a:pt x="796925" y="187325"/>
                    </a:cubicBezTo>
                    <a:cubicBezTo>
                      <a:pt x="797983" y="184150"/>
                      <a:pt x="800100" y="181147"/>
                      <a:pt x="800100" y="177800"/>
                    </a:cubicBezTo>
                    <a:cubicBezTo>
                      <a:pt x="800100" y="161314"/>
                      <a:pt x="795605" y="151615"/>
                      <a:pt x="790575" y="136525"/>
                    </a:cubicBezTo>
                    <a:cubicBezTo>
                      <a:pt x="789517" y="133350"/>
                      <a:pt x="790726" y="127370"/>
                      <a:pt x="787400" y="127000"/>
                    </a:cubicBezTo>
                    <a:lnTo>
                      <a:pt x="758825" y="123825"/>
                    </a:lnTo>
                    <a:cubicBezTo>
                      <a:pt x="724087" y="112246"/>
                      <a:pt x="776704" y="130713"/>
                      <a:pt x="739775" y="114300"/>
                    </a:cubicBezTo>
                    <a:cubicBezTo>
                      <a:pt x="733658" y="111582"/>
                      <a:pt x="726294" y="111663"/>
                      <a:pt x="720725" y="107950"/>
                    </a:cubicBezTo>
                    <a:lnTo>
                      <a:pt x="701675" y="95250"/>
                    </a:lnTo>
                    <a:cubicBezTo>
                      <a:pt x="698500" y="93133"/>
                      <a:pt x="695770" y="90107"/>
                      <a:pt x="692150" y="88900"/>
                    </a:cubicBezTo>
                    <a:cubicBezTo>
                      <a:pt x="668209" y="80920"/>
                      <a:pt x="697719" y="91685"/>
                      <a:pt x="673100" y="79375"/>
                    </a:cubicBezTo>
                    <a:cubicBezTo>
                      <a:pt x="646128" y="65889"/>
                      <a:pt x="690516" y="98394"/>
                      <a:pt x="638175" y="63500"/>
                    </a:cubicBezTo>
                    <a:cubicBezTo>
                      <a:pt x="635000" y="61383"/>
                      <a:pt x="632137" y="58700"/>
                      <a:pt x="628650" y="57150"/>
                    </a:cubicBezTo>
                    <a:cubicBezTo>
                      <a:pt x="622533" y="54432"/>
                      <a:pt x="615950" y="52917"/>
                      <a:pt x="609600" y="50800"/>
                    </a:cubicBezTo>
                    <a:lnTo>
                      <a:pt x="600075" y="47625"/>
                    </a:lnTo>
                    <a:cubicBezTo>
                      <a:pt x="596900" y="46567"/>
                      <a:pt x="593335" y="46306"/>
                      <a:pt x="590550" y="44450"/>
                    </a:cubicBezTo>
                    <a:cubicBezTo>
                      <a:pt x="587375" y="42333"/>
                      <a:pt x="584438" y="39807"/>
                      <a:pt x="581025" y="38100"/>
                    </a:cubicBezTo>
                    <a:cubicBezTo>
                      <a:pt x="578032" y="36603"/>
                      <a:pt x="574493" y="36422"/>
                      <a:pt x="571500" y="34925"/>
                    </a:cubicBezTo>
                    <a:cubicBezTo>
                      <a:pt x="568087" y="33218"/>
                      <a:pt x="564906" y="31018"/>
                      <a:pt x="561975" y="28575"/>
                    </a:cubicBezTo>
                    <a:cubicBezTo>
                      <a:pt x="553898" y="21844"/>
                      <a:pt x="552663" y="16873"/>
                      <a:pt x="542925" y="12700"/>
                    </a:cubicBezTo>
                    <a:cubicBezTo>
                      <a:pt x="538914" y="10981"/>
                      <a:pt x="534405" y="10779"/>
                      <a:pt x="530225" y="9525"/>
                    </a:cubicBezTo>
                    <a:cubicBezTo>
                      <a:pt x="523814" y="7602"/>
                      <a:pt x="517525" y="5292"/>
                      <a:pt x="511175" y="3175"/>
                    </a:cubicBezTo>
                    <a:lnTo>
                      <a:pt x="501650" y="0"/>
                    </a:lnTo>
                    <a:cubicBezTo>
                      <a:pt x="473075" y="1058"/>
                      <a:pt x="444460" y="1334"/>
                      <a:pt x="415925" y="3175"/>
                    </a:cubicBezTo>
                    <a:cubicBezTo>
                      <a:pt x="409515" y="3589"/>
                      <a:pt x="400050" y="7711"/>
                      <a:pt x="393700" y="9525"/>
                    </a:cubicBezTo>
                    <a:cubicBezTo>
                      <a:pt x="360111" y="19122"/>
                      <a:pt x="407221" y="3960"/>
                      <a:pt x="361950" y="19050"/>
                    </a:cubicBezTo>
                    <a:lnTo>
                      <a:pt x="333375" y="28575"/>
                    </a:lnTo>
                    <a:cubicBezTo>
                      <a:pt x="330200" y="29633"/>
                      <a:pt x="326635" y="29894"/>
                      <a:pt x="323850" y="31750"/>
                    </a:cubicBezTo>
                    <a:lnTo>
                      <a:pt x="304800" y="44450"/>
                    </a:lnTo>
                    <a:cubicBezTo>
                      <a:pt x="301625" y="46567"/>
                      <a:pt x="297973" y="48102"/>
                      <a:pt x="295275" y="50800"/>
                    </a:cubicBezTo>
                    <a:cubicBezTo>
                      <a:pt x="287057" y="59018"/>
                      <a:pt x="278093" y="69227"/>
                      <a:pt x="266700" y="73025"/>
                    </a:cubicBezTo>
                    <a:lnTo>
                      <a:pt x="247650" y="79375"/>
                    </a:lnTo>
                    <a:cubicBezTo>
                      <a:pt x="236705" y="83023"/>
                      <a:pt x="235479" y="102129"/>
                      <a:pt x="231775" y="111125"/>
                    </a:cubicBezTo>
                    <a:close/>
                  </a:path>
                </a:pathLst>
              </a:custGeom>
              <a:solidFill>
                <a:srgbClr val="7F7F7F"/>
              </a:solidFill>
              <a:ln w="254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4" name="Freeform 7">
                <a:extLst>
                  <a:ext uri="{FF2B5EF4-FFF2-40B4-BE49-F238E27FC236}">
                    <a16:creationId xmlns:a16="http://schemas.microsoft.com/office/drawing/2014/main" id="{B7CB42F1-ED2B-4DC2-8957-97CDFED394A8}"/>
                  </a:ext>
                </a:extLst>
              </p:cNvPr>
              <p:cNvSpPr/>
              <p:nvPr/>
            </p:nvSpPr>
            <p:spPr>
              <a:xfrm>
                <a:off x="8500179" y="1406523"/>
                <a:ext cx="288767" cy="383261"/>
              </a:xfrm>
              <a:custGeom>
                <a:avLst/>
                <a:gdLst>
                  <a:gd name="connsiteX0" fmla="*/ 406400 w 514350"/>
                  <a:gd name="connsiteY0" fmla="*/ 61 h 854136"/>
                  <a:gd name="connsiteX1" fmla="*/ 381000 w 514350"/>
                  <a:gd name="connsiteY1" fmla="*/ 3236 h 854136"/>
                  <a:gd name="connsiteX2" fmla="*/ 327025 w 514350"/>
                  <a:gd name="connsiteY2" fmla="*/ 6411 h 854136"/>
                  <a:gd name="connsiteX3" fmla="*/ 298450 w 514350"/>
                  <a:gd name="connsiteY3" fmla="*/ 12761 h 854136"/>
                  <a:gd name="connsiteX4" fmla="*/ 269875 w 514350"/>
                  <a:gd name="connsiteY4" fmla="*/ 19111 h 854136"/>
                  <a:gd name="connsiteX5" fmla="*/ 250825 w 514350"/>
                  <a:gd name="connsiteY5" fmla="*/ 25461 h 854136"/>
                  <a:gd name="connsiteX6" fmla="*/ 231775 w 514350"/>
                  <a:gd name="connsiteY6" fmla="*/ 31811 h 854136"/>
                  <a:gd name="connsiteX7" fmla="*/ 222250 w 514350"/>
                  <a:gd name="connsiteY7" fmla="*/ 34986 h 854136"/>
                  <a:gd name="connsiteX8" fmla="*/ 212725 w 514350"/>
                  <a:gd name="connsiteY8" fmla="*/ 38161 h 854136"/>
                  <a:gd name="connsiteX9" fmla="*/ 203200 w 514350"/>
                  <a:gd name="connsiteY9" fmla="*/ 44511 h 854136"/>
                  <a:gd name="connsiteX10" fmla="*/ 165100 w 514350"/>
                  <a:gd name="connsiteY10" fmla="*/ 63561 h 854136"/>
                  <a:gd name="connsiteX11" fmla="*/ 155575 w 514350"/>
                  <a:gd name="connsiteY11" fmla="*/ 69911 h 854136"/>
                  <a:gd name="connsiteX12" fmla="*/ 146050 w 514350"/>
                  <a:gd name="connsiteY12" fmla="*/ 76261 h 854136"/>
                  <a:gd name="connsiteX13" fmla="*/ 133350 w 514350"/>
                  <a:gd name="connsiteY13" fmla="*/ 95311 h 854136"/>
                  <a:gd name="connsiteX14" fmla="*/ 127000 w 514350"/>
                  <a:gd name="connsiteY14" fmla="*/ 104836 h 854136"/>
                  <a:gd name="connsiteX15" fmla="*/ 95250 w 514350"/>
                  <a:gd name="connsiteY15" fmla="*/ 130236 h 854136"/>
                  <a:gd name="connsiteX16" fmla="*/ 88900 w 514350"/>
                  <a:gd name="connsiteY16" fmla="*/ 139761 h 854136"/>
                  <a:gd name="connsiteX17" fmla="*/ 79375 w 514350"/>
                  <a:gd name="connsiteY17" fmla="*/ 158811 h 854136"/>
                  <a:gd name="connsiteX18" fmla="*/ 69850 w 514350"/>
                  <a:gd name="connsiteY18" fmla="*/ 165161 h 854136"/>
                  <a:gd name="connsiteX19" fmla="*/ 60325 w 514350"/>
                  <a:gd name="connsiteY19" fmla="*/ 184211 h 854136"/>
                  <a:gd name="connsiteX20" fmla="*/ 53975 w 514350"/>
                  <a:gd name="connsiteY20" fmla="*/ 203261 h 854136"/>
                  <a:gd name="connsiteX21" fmla="*/ 47625 w 514350"/>
                  <a:gd name="connsiteY21" fmla="*/ 222311 h 854136"/>
                  <a:gd name="connsiteX22" fmla="*/ 44450 w 514350"/>
                  <a:gd name="connsiteY22" fmla="*/ 231836 h 854136"/>
                  <a:gd name="connsiteX23" fmla="*/ 41275 w 514350"/>
                  <a:gd name="connsiteY23" fmla="*/ 244536 h 854136"/>
                  <a:gd name="connsiteX24" fmla="*/ 38100 w 514350"/>
                  <a:gd name="connsiteY24" fmla="*/ 273111 h 854136"/>
                  <a:gd name="connsiteX25" fmla="*/ 31750 w 514350"/>
                  <a:gd name="connsiteY25" fmla="*/ 292161 h 854136"/>
                  <a:gd name="connsiteX26" fmla="*/ 25400 w 514350"/>
                  <a:gd name="connsiteY26" fmla="*/ 314386 h 854136"/>
                  <a:gd name="connsiteX27" fmla="*/ 22225 w 514350"/>
                  <a:gd name="connsiteY27" fmla="*/ 539811 h 854136"/>
                  <a:gd name="connsiteX28" fmla="*/ 15875 w 514350"/>
                  <a:gd name="connsiteY28" fmla="*/ 593786 h 854136"/>
                  <a:gd name="connsiteX29" fmla="*/ 12700 w 514350"/>
                  <a:gd name="connsiteY29" fmla="*/ 606486 h 854136"/>
                  <a:gd name="connsiteX30" fmla="*/ 9525 w 514350"/>
                  <a:gd name="connsiteY30" fmla="*/ 631886 h 854136"/>
                  <a:gd name="connsiteX31" fmla="*/ 6350 w 514350"/>
                  <a:gd name="connsiteY31" fmla="*/ 723961 h 854136"/>
                  <a:gd name="connsiteX32" fmla="*/ 0 w 514350"/>
                  <a:gd name="connsiteY32" fmla="*/ 765236 h 854136"/>
                  <a:gd name="connsiteX33" fmla="*/ 28575 w 514350"/>
                  <a:gd name="connsiteY33" fmla="*/ 777936 h 854136"/>
                  <a:gd name="connsiteX34" fmla="*/ 63500 w 514350"/>
                  <a:gd name="connsiteY34" fmla="*/ 787461 h 854136"/>
                  <a:gd name="connsiteX35" fmla="*/ 73025 w 514350"/>
                  <a:gd name="connsiteY35" fmla="*/ 793811 h 854136"/>
                  <a:gd name="connsiteX36" fmla="*/ 76200 w 514350"/>
                  <a:gd name="connsiteY36" fmla="*/ 781111 h 854136"/>
                  <a:gd name="connsiteX37" fmla="*/ 101600 w 514350"/>
                  <a:gd name="connsiteY37" fmla="*/ 758886 h 854136"/>
                  <a:gd name="connsiteX38" fmla="*/ 111125 w 514350"/>
                  <a:gd name="connsiteY38" fmla="*/ 755711 h 854136"/>
                  <a:gd name="connsiteX39" fmla="*/ 114300 w 514350"/>
                  <a:gd name="connsiteY39" fmla="*/ 768411 h 854136"/>
                  <a:gd name="connsiteX40" fmla="*/ 117475 w 514350"/>
                  <a:gd name="connsiteY40" fmla="*/ 784286 h 854136"/>
                  <a:gd name="connsiteX41" fmla="*/ 146050 w 514350"/>
                  <a:gd name="connsiteY41" fmla="*/ 793811 h 854136"/>
                  <a:gd name="connsiteX42" fmla="*/ 174625 w 514350"/>
                  <a:gd name="connsiteY42" fmla="*/ 800161 h 854136"/>
                  <a:gd name="connsiteX43" fmla="*/ 184150 w 514350"/>
                  <a:gd name="connsiteY43" fmla="*/ 803336 h 854136"/>
                  <a:gd name="connsiteX44" fmla="*/ 190500 w 514350"/>
                  <a:gd name="connsiteY44" fmla="*/ 793811 h 854136"/>
                  <a:gd name="connsiteX45" fmla="*/ 196850 w 514350"/>
                  <a:gd name="connsiteY45" fmla="*/ 774761 h 854136"/>
                  <a:gd name="connsiteX46" fmla="*/ 209550 w 514350"/>
                  <a:gd name="connsiteY46" fmla="*/ 777936 h 854136"/>
                  <a:gd name="connsiteX47" fmla="*/ 215900 w 514350"/>
                  <a:gd name="connsiteY47" fmla="*/ 787461 h 854136"/>
                  <a:gd name="connsiteX48" fmla="*/ 234950 w 514350"/>
                  <a:gd name="connsiteY48" fmla="*/ 793811 h 854136"/>
                  <a:gd name="connsiteX49" fmla="*/ 241300 w 514350"/>
                  <a:gd name="connsiteY49" fmla="*/ 784286 h 854136"/>
                  <a:gd name="connsiteX50" fmla="*/ 244475 w 514350"/>
                  <a:gd name="connsiteY50" fmla="*/ 771586 h 854136"/>
                  <a:gd name="connsiteX51" fmla="*/ 254000 w 514350"/>
                  <a:gd name="connsiteY51" fmla="*/ 777936 h 854136"/>
                  <a:gd name="connsiteX52" fmla="*/ 260350 w 514350"/>
                  <a:gd name="connsiteY52" fmla="*/ 787461 h 854136"/>
                  <a:gd name="connsiteX53" fmla="*/ 269875 w 514350"/>
                  <a:gd name="connsiteY53" fmla="*/ 790636 h 854136"/>
                  <a:gd name="connsiteX54" fmla="*/ 288925 w 514350"/>
                  <a:gd name="connsiteY54" fmla="*/ 803336 h 854136"/>
                  <a:gd name="connsiteX55" fmla="*/ 298450 w 514350"/>
                  <a:gd name="connsiteY55" fmla="*/ 806511 h 854136"/>
                  <a:gd name="connsiteX56" fmla="*/ 327025 w 514350"/>
                  <a:gd name="connsiteY56" fmla="*/ 822386 h 854136"/>
                  <a:gd name="connsiteX57" fmla="*/ 333375 w 514350"/>
                  <a:gd name="connsiteY57" fmla="*/ 831911 h 854136"/>
                  <a:gd name="connsiteX58" fmla="*/ 361950 w 514350"/>
                  <a:gd name="connsiteY58" fmla="*/ 847786 h 854136"/>
                  <a:gd name="connsiteX59" fmla="*/ 371475 w 514350"/>
                  <a:gd name="connsiteY59" fmla="*/ 854136 h 854136"/>
                  <a:gd name="connsiteX60" fmla="*/ 377825 w 514350"/>
                  <a:gd name="connsiteY60" fmla="*/ 701736 h 854136"/>
                  <a:gd name="connsiteX61" fmla="*/ 368300 w 514350"/>
                  <a:gd name="connsiteY61" fmla="*/ 676336 h 854136"/>
                  <a:gd name="connsiteX62" fmla="*/ 355600 w 514350"/>
                  <a:gd name="connsiteY62" fmla="*/ 657286 h 854136"/>
                  <a:gd name="connsiteX63" fmla="*/ 365125 w 514350"/>
                  <a:gd name="connsiteY63" fmla="*/ 650936 h 854136"/>
                  <a:gd name="connsiteX64" fmla="*/ 390525 w 514350"/>
                  <a:gd name="connsiteY64" fmla="*/ 647761 h 854136"/>
                  <a:gd name="connsiteX65" fmla="*/ 396875 w 514350"/>
                  <a:gd name="connsiteY65" fmla="*/ 628711 h 854136"/>
                  <a:gd name="connsiteX66" fmla="*/ 403225 w 514350"/>
                  <a:gd name="connsiteY66" fmla="*/ 590611 h 854136"/>
                  <a:gd name="connsiteX67" fmla="*/ 409575 w 514350"/>
                  <a:gd name="connsiteY67" fmla="*/ 571561 h 854136"/>
                  <a:gd name="connsiteX68" fmla="*/ 415925 w 514350"/>
                  <a:gd name="connsiteY68" fmla="*/ 562036 h 854136"/>
                  <a:gd name="connsiteX69" fmla="*/ 425450 w 514350"/>
                  <a:gd name="connsiteY69" fmla="*/ 539811 h 854136"/>
                  <a:gd name="connsiteX70" fmla="*/ 431800 w 514350"/>
                  <a:gd name="connsiteY70" fmla="*/ 520761 h 854136"/>
                  <a:gd name="connsiteX71" fmla="*/ 434975 w 514350"/>
                  <a:gd name="connsiteY71" fmla="*/ 511236 h 854136"/>
                  <a:gd name="connsiteX72" fmla="*/ 447675 w 514350"/>
                  <a:gd name="connsiteY72" fmla="*/ 482661 h 854136"/>
                  <a:gd name="connsiteX73" fmla="*/ 454025 w 514350"/>
                  <a:gd name="connsiteY73" fmla="*/ 463611 h 854136"/>
                  <a:gd name="connsiteX74" fmla="*/ 463550 w 514350"/>
                  <a:gd name="connsiteY74" fmla="*/ 444561 h 854136"/>
                  <a:gd name="connsiteX75" fmla="*/ 473075 w 514350"/>
                  <a:gd name="connsiteY75" fmla="*/ 441386 h 854136"/>
                  <a:gd name="connsiteX76" fmla="*/ 498475 w 514350"/>
                  <a:gd name="connsiteY76" fmla="*/ 403286 h 854136"/>
                  <a:gd name="connsiteX77" fmla="*/ 504825 w 514350"/>
                  <a:gd name="connsiteY77" fmla="*/ 393761 h 854136"/>
                  <a:gd name="connsiteX78" fmla="*/ 511175 w 514350"/>
                  <a:gd name="connsiteY78" fmla="*/ 384236 h 854136"/>
                  <a:gd name="connsiteX79" fmla="*/ 514350 w 514350"/>
                  <a:gd name="connsiteY79" fmla="*/ 374711 h 854136"/>
                  <a:gd name="connsiteX80" fmla="*/ 511175 w 514350"/>
                  <a:gd name="connsiteY80" fmla="*/ 362011 h 854136"/>
                  <a:gd name="connsiteX81" fmla="*/ 501650 w 514350"/>
                  <a:gd name="connsiteY81" fmla="*/ 358836 h 854136"/>
                  <a:gd name="connsiteX82" fmla="*/ 479425 w 514350"/>
                  <a:gd name="connsiteY82" fmla="*/ 355661 h 854136"/>
                  <a:gd name="connsiteX83" fmla="*/ 473075 w 514350"/>
                  <a:gd name="connsiteY83" fmla="*/ 346136 h 854136"/>
                  <a:gd name="connsiteX84" fmla="*/ 485775 w 514350"/>
                  <a:gd name="connsiteY84" fmla="*/ 327086 h 854136"/>
                  <a:gd name="connsiteX85" fmla="*/ 495300 w 514350"/>
                  <a:gd name="connsiteY85" fmla="*/ 323911 h 854136"/>
                  <a:gd name="connsiteX86" fmla="*/ 495300 w 514350"/>
                  <a:gd name="connsiteY86" fmla="*/ 288986 h 854136"/>
                  <a:gd name="connsiteX87" fmla="*/ 498475 w 514350"/>
                  <a:gd name="connsiteY87" fmla="*/ 257236 h 854136"/>
                  <a:gd name="connsiteX88" fmla="*/ 495300 w 514350"/>
                  <a:gd name="connsiteY88" fmla="*/ 228661 h 854136"/>
                  <a:gd name="connsiteX89" fmla="*/ 492125 w 514350"/>
                  <a:gd name="connsiteY89" fmla="*/ 219136 h 854136"/>
                  <a:gd name="connsiteX90" fmla="*/ 488950 w 514350"/>
                  <a:gd name="connsiteY90" fmla="*/ 203261 h 854136"/>
                  <a:gd name="connsiteX91" fmla="*/ 479425 w 514350"/>
                  <a:gd name="connsiteY91" fmla="*/ 149286 h 854136"/>
                  <a:gd name="connsiteX92" fmla="*/ 476250 w 514350"/>
                  <a:gd name="connsiteY92" fmla="*/ 139761 h 854136"/>
                  <a:gd name="connsiteX93" fmla="*/ 473075 w 514350"/>
                  <a:gd name="connsiteY93" fmla="*/ 130236 h 854136"/>
                  <a:gd name="connsiteX94" fmla="*/ 463550 w 514350"/>
                  <a:gd name="connsiteY94" fmla="*/ 123886 h 854136"/>
                  <a:gd name="connsiteX95" fmla="*/ 434975 w 514350"/>
                  <a:gd name="connsiteY95" fmla="*/ 123886 h 854136"/>
                  <a:gd name="connsiteX96" fmla="*/ 428625 w 514350"/>
                  <a:gd name="connsiteY96" fmla="*/ 114361 h 854136"/>
                  <a:gd name="connsiteX97" fmla="*/ 425450 w 514350"/>
                  <a:gd name="connsiteY97" fmla="*/ 69911 h 854136"/>
                  <a:gd name="connsiteX98" fmla="*/ 415925 w 514350"/>
                  <a:gd name="connsiteY98" fmla="*/ 50861 h 854136"/>
                  <a:gd name="connsiteX99" fmla="*/ 412750 w 514350"/>
                  <a:gd name="connsiteY99" fmla="*/ 41336 h 854136"/>
                  <a:gd name="connsiteX100" fmla="*/ 400050 w 514350"/>
                  <a:gd name="connsiteY100" fmla="*/ 6411 h 854136"/>
                  <a:gd name="connsiteX101" fmla="*/ 406400 w 514350"/>
                  <a:gd name="connsiteY101" fmla="*/ 61 h 85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14350" h="854136">
                    <a:moveTo>
                      <a:pt x="406400" y="61"/>
                    </a:moveTo>
                    <a:cubicBezTo>
                      <a:pt x="403225" y="-468"/>
                      <a:pt x="389505" y="2556"/>
                      <a:pt x="381000" y="3236"/>
                    </a:cubicBezTo>
                    <a:cubicBezTo>
                      <a:pt x="363035" y="4673"/>
                      <a:pt x="344980" y="4850"/>
                      <a:pt x="327025" y="6411"/>
                    </a:cubicBezTo>
                    <a:cubicBezTo>
                      <a:pt x="300232" y="8741"/>
                      <a:pt x="316391" y="8276"/>
                      <a:pt x="298450" y="12761"/>
                    </a:cubicBezTo>
                    <a:cubicBezTo>
                      <a:pt x="280323" y="17293"/>
                      <a:pt x="286172" y="14222"/>
                      <a:pt x="269875" y="19111"/>
                    </a:cubicBezTo>
                    <a:cubicBezTo>
                      <a:pt x="263464" y="21034"/>
                      <a:pt x="257175" y="23344"/>
                      <a:pt x="250825" y="25461"/>
                    </a:cubicBezTo>
                    <a:lnTo>
                      <a:pt x="231775" y="31811"/>
                    </a:lnTo>
                    <a:lnTo>
                      <a:pt x="222250" y="34986"/>
                    </a:lnTo>
                    <a:cubicBezTo>
                      <a:pt x="219075" y="36044"/>
                      <a:pt x="215510" y="36305"/>
                      <a:pt x="212725" y="38161"/>
                    </a:cubicBezTo>
                    <a:cubicBezTo>
                      <a:pt x="209550" y="40278"/>
                      <a:pt x="206687" y="42961"/>
                      <a:pt x="203200" y="44511"/>
                    </a:cubicBezTo>
                    <a:cubicBezTo>
                      <a:pt x="163765" y="62038"/>
                      <a:pt x="204707" y="37156"/>
                      <a:pt x="165100" y="63561"/>
                    </a:cubicBezTo>
                    <a:lnTo>
                      <a:pt x="155575" y="69911"/>
                    </a:lnTo>
                    <a:lnTo>
                      <a:pt x="146050" y="76261"/>
                    </a:lnTo>
                    <a:lnTo>
                      <a:pt x="133350" y="95311"/>
                    </a:lnTo>
                    <a:cubicBezTo>
                      <a:pt x="131233" y="98486"/>
                      <a:pt x="130413" y="103129"/>
                      <a:pt x="127000" y="104836"/>
                    </a:cubicBezTo>
                    <a:cubicBezTo>
                      <a:pt x="112170" y="112251"/>
                      <a:pt x="106448" y="113438"/>
                      <a:pt x="95250" y="130236"/>
                    </a:cubicBezTo>
                    <a:cubicBezTo>
                      <a:pt x="93133" y="133411"/>
                      <a:pt x="90607" y="136348"/>
                      <a:pt x="88900" y="139761"/>
                    </a:cubicBezTo>
                    <a:cubicBezTo>
                      <a:pt x="83735" y="150090"/>
                      <a:pt x="88474" y="149712"/>
                      <a:pt x="79375" y="158811"/>
                    </a:cubicBezTo>
                    <a:cubicBezTo>
                      <a:pt x="76677" y="161509"/>
                      <a:pt x="73025" y="163044"/>
                      <a:pt x="69850" y="165161"/>
                    </a:cubicBezTo>
                    <a:cubicBezTo>
                      <a:pt x="58271" y="199899"/>
                      <a:pt x="76738" y="147282"/>
                      <a:pt x="60325" y="184211"/>
                    </a:cubicBezTo>
                    <a:cubicBezTo>
                      <a:pt x="57607" y="190328"/>
                      <a:pt x="56092" y="196911"/>
                      <a:pt x="53975" y="203261"/>
                    </a:cubicBezTo>
                    <a:lnTo>
                      <a:pt x="47625" y="222311"/>
                    </a:lnTo>
                    <a:cubicBezTo>
                      <a:pt x="46567" y="225486"/>
                      <a:pt x="45262" y="228589"/>
                      <a:pt x="44450" y="231836"/>
                    </a:cubicBezTo>
                    <a:lnTo>
                      <a:pt x="41275" y="244536"/>
                    </a:lnTo>
                    <a:cubicBezTo>
                      <a:pt x="40217" y="254061"/>
                      <a:pt x="39980" y="263713"/>
                      <a:pt x="38100" y="273111"/>
                    </a:cubicBezTo>
                    <a:cubicBezTo>
                      <a:pt x="36787" y="279675"/>
                      <a:pt x="33867" y="285811"/>
                      <a:pt x="31750" y="292161"/>
                    </a:cubicBezTo>
                    <a:cubicBezTo>
                      <a:pt x="27195" y="305826"/>
                      <a:pt x="29387" y="298439"/>
                      <a:pt x="25400" y="314386"/>
                    </a:cubicBezTo>
                    <a:cubicBezTo>
                      <a:pt x="24342" y="389528"/>
                      <a:pt x="24057" y="464684"/>
                      <a:pt x="22225" y="539811"/>
                    </a:cubicBezTo>
                    <a:cubicBezTo>
                      <a:pt x="21856" y="554949"/>
                      <a:pt x="19106" y="577633"/>
                      <a:pt x="15875" y="593786"/>
                    </a:cubicBezTo>
                    <a:cubicBezTo>
                      <a:pt x="15019" y="598065"/>
                      <a:pt x="13417" y="602182"/>
                      <a:pt x="12700" y="606486"/>
                    </a:cubicBezTo>
                    <a:cubicBezTo>
                      <a:pt x="11297" y="614902"/>
                      <a:pt x="10583" y="623419"/>
                      <a:pt x="9525" y="631886"/>
                    </a:cubicBezTo>
                    <a:cubicBezTo>
                      <a:pt x="8467" y="662578"/>
                      <a:pt x="8008" y="693296"/>
                      <a:pt x="6350" y="723961"/>
                    </a:cubicBezTo>
                    <a:cubicBezTo>
                      <a:pt x="5496" y="739766"/>
                      <a:pt x="2957" y="750450"/>
                      <a:pt x="0" y="765236"/>
                    </a:cubicBezTo>
                    <a:cubicBezTo>
                      <a:pt x="5987" y="783198"/>
                      <a:pt x="-437" y="773473"/>
                      <a:pt x="28575" y="777936"/>
                    </a:cubicBezTo>
                    <a:cubicBezTo>
                      <a:pt x="36328" y="779129"/>
                      <a:pt x="57546" y="783491"/>
                      <a:pt x="63500" y="787461"/>
                    </a:cubicBezTo>
                    <a:lnTo>
                      <a:pt x="73025" y="793811"/>
                    </a:lnTo>
                    <a:cubicBezTo>
                      <a:pt x="74083" y="789578"/>
                      <a:pt x="74481" y="785122"/>
                      <a:pt x="76200" y="781111"/>
                    </a:cubicBezTo>
                    <a:cubicBezTo>
                      <a:pt x="80522" y="771027"/>
                      <a:pt x="91899" y="762120"/>
                      <a:pt x="101600" y="758886"/>
                    </a:cubicBezTo>
                    <a:lnTo>
                      <a:pt x="111125" y="755711"/>
                    </a:lnTo>
                    <a:cubicBezTo>
                      <a:pt x="112183" y="759944"/>
                      <a:pt x="113353" y="764151"/>
                      <a:pt x="114300" y="768411"/>
                    </a:cubicBezTo>
                    <a:cubicBezTo>
                      <a:pt x="115471" y="773679"/>
                      <a:pt x="114798" y="779601"/>
                      <a:pt x="117475" y="784286"/>
                    </a:cubicBezTo>
                    <a:cubicBezTo>
                      <a:pt x="122207" y="792566"/>
                      <a:pt x="140359" y="792776"/>
                      <a:pt x="146050" y="793811"/>
                    </a:cubicBezTo>
                    <a:cubicBezTo>
                      <a:pt x="155052" y="795448"/>
                      <a:pt x="165707" y="797613"/>
                      <a:pt x="174625" y="800161"/>
                    </a:cubicBezTo>
                    <a:cubicBezTo>
                      <a:pt x="177843" y="801080"/>
                      <a:pt x="180975" y="802278"/>
                      <a:pt x="184150" y="803336"/>
                    </a:cubicBezTo>
                    <a:cubicBezTo>
                      <a:pt x="186267" y="800161"/>
                      <a:pt x="188950" y="797298"/>
                      <a:pt x="190500" y="793811"/>
                    </a:cubicBezTo>
                    <a:cubicBezTo>
                      <a:pt x="193218" y="787694"/>
                      <a:pt x="196850" y="774761"/>
                      <a:pt x="196850" y="774761"/>
                    </a:cubicBezTo>
                    <a:cubicBezTo>
                      <a:pt x="201083" y="775819"/>
                      <a:pt x="205919" y="775515"/>
                      <a:pt x="209550" y="777936"/>
                    </a:cubicBezTo>
                    <a:cubicBezTo>
                      <a:pt x="212725" y="780053"/>
                      <a:pt x="212664" y="785439"/>
                      <a:pt x="215900" y="787461"/>
                    </a:cubicBezTo>
                    <a:cubicBezTo>
                      <a:pt x="221576" y="791009"/>
                      <a:pt x="234950" y="793811"/>
                      <a:pt x="234950" y="793811"/>
                    </a:cubicBezTo>
                    <a:cubicBezTo>
                      <a:pt x="237067" y="790636"/>
                      <a:pt x="239797" y="787793"/>
                      <a:pt x="241300" y="784286"/>
                    </a:cubicBezTo>
                    <a:cubicBezTo>
                      <a:pt x="243019" y="780275"/>
                      <a:pt x="240572" y="773537"/>
                      <a:pt x="244475" y="771586"/>
                    </a:cubicBezTo>
                    <a:cubicBezTo>
                      <a:pt x="247888" y="769879"/>
                      <a:pt x="250825" y="775819"/>
                      <a:pt x="254000" y="777936"/>
                    </a:cubicBezTo>
                    <a:cubicBezTo>
                      <a:pt x="256117" y="781111"/>
                      <a:pt x="257370" y="785077"/>
                      <a:pt x="260350" y="787461"/>
                    </a:cubicBezTo>
                    <a:cubicBezTo>
                      <a:pt x="262963" y="789552"/>
                      <a:pt x="266949" y="789011"/>
                      <a:pt x="269875" y="790636"/>
                    </a:cubicBezTo>
                    <a:cubicBezTo>
                      <a:pt x="276546" y="794342"/>
                      <a:pt x="281685" y="800923"/>
                      <a:pt x="288925" y="803336"/>
                    </a:cubicBezTo>
                    <a:cubicBezTo>
                      <a:pt x="292100" y="804394"/>
                      <a:pt x="295524" y="804886"/>
                      <a:pt x="298450" y="806511"/>
                    </a:cubicBezTo>
                    <a:cubicBezTo>
                      <a:pt x="331202" y="824707"/>
                      <a:pt x="305472" y="815202"/>
                      <a:pt x="327025" y="822386"/>
                    </a:cubicBezTo>
                    <a:cubicBezTo>
                      <a:pt x="329142" y="825561"/>
                      <a:pt x="330503" y="829398"/>
                      <a:pt x="333375" y="831911"/>
                    </a:cubicBezTo>
                    <a:cubicBezTo>
                      <a:pt x="360071" y="855270"/>
                      <a:pt x="343053" y="838338"/>
                      <a:pt x="361950" y="847786"/>
                    </a:cubicBezTo>
                    <a:cubicBezTo>
                      <a:pt x="365363" y="849493"/>
                      <a:pt x="368300" y="852019"/>
                      <a:pt x="371475" y="854136"/>
                    </a:cubicBezTo>
                    <a:cubicBezTo>
                      <a:pt x="389486" y="800104"/>
                      <a:pt x="377825" y="838209"/>
                      <a:pt x="377825" y="701736"/>
                    </a:cubicBezTo>
                    <a:cubicBezTo>
                      <a:pt x="377825" y="683359"/>
                      <a:pt x="374869" y="689474"/>
                      <a:pt x="368300" y="676336"/>
                    </a:cubicBezTo>
                    <a:cubicBezTo>
                      <a:pt x="359110" y="657956"/>
                      <a:pt x="373656" y="675342"/>
                      <a:pt x="355600" y="657286"/>
                    </a:cubicBezTo>
                    <a:cubicBezTo>
                      <a:pt x="358775" y="655169"/>
                      <a:pt x="361444" y="651940"/>
                      <a:pt x="365125" y="650936"/>
                    </a:cubicBezTo>
                    <a:cubicBezTo>
                      <a:pt x="373357" y="648691"/>
                      <a:pt x="383535" y="652654"/>
                      <a:pt x="390525" y="647761"/>
                    </a:cubicBezTo>
                    <a:cubicBezTo>
                      <a:pt x="396009" y="643923"/>
                      <a:pt x="396875" y="628711"/>
                      <a:pt x="396875" y="628711"/>
                    </a:cubicBezTo>
                    <a:cubicBezTo>
                      <a:pt x="398238" y="619171"/>
                      <a:pt x="400439" y="600825"/>
                      <a:pt x="403225" y="590611"/>
                    </a:cubicBezTo>
                    <a:cubicBezTo>
                      <a:pt x="404986" y="584153"/>
                      <a:pt x="405862" y="577130"/>
                      <a:pt x="409575" y="571561"/>
                    </a:cubicBezTo>
                    <a:lnTo>
                      <a:pt x="415925" y="562036"/>
                    </a:lnTo>
                    <a:cubicBezTo>
                      <a:pt x="424324" y="528441"/>
                      <a:pt x="412921" y="568002"/>
                      <a:pt x="425450" y="539811"/>
                    </a:cubicBezTo>
                    <a:cubicBezTo>
                      <a:pt x="428168" y="533694"/>
                      <a:pt x="429683" y="527111"/>
                      <a:pt x="431800" y="520761"/>
                    </a:cubicBezTo>
                    <a:cubicBezTo>
                      <a:pt x="432858" y="517586"/>
                      <a:pt x="433119" y="514021"/>
                      <a:pt x="434975" y="511236"/>
                    </a:cubicBezTo>
                    <a:cubicBezTo>
                      <a:pt x="445038" y="496142"/>
                      <a:pt x="440118" y="505331"/>
                      <a:pt x="447675" y="482661"/>
                    </a:cubicBezTo>
                    <a:lnTo>
                      <a:pt x="454025" y="463611"/>
                    </a:lnTo>
                    <a:cubicBezTo>
                      <a:pt x="456117" y="457336"/>
                      <a:pt x="457955" y="449037"/>
                      <a:pt x="463550" y="444561"/>
                    </a:cubicBezTo>
                    <a:cubicBezTo>
                      <a:pt x="466163" y="442470"/>
                      <a:pt x="469900" y="442444"/>
                      <a:pt x="473075" y="441386"/>
                    </a:cubicBezTo>
                    <a:lnTo>
                      <a:pt x="498475" y="403286"/>
                    </a:lnTo>
                    <a:lnTo>
                      <a:pt x="504825" y="393761"/>
                    </a:lnTo>
                    <a:cubicBezTo>
                      <a:pt x="506942" y="390586"/>
                      <a:pt x="509968" y="387856"/>
                      <a:pt x="511175" y="384236"/>
                    </a:cubicBezTo>
                    <a:lnTo>
                      <a:pt x="514350" y="374711"/>
                    </a:lnTo>
                    <a:cubicBezTo>
                      <a:pt x="513292" y="370478"/>
                      <a:pt x="513901" y="365418"/>
                      <a:pt x="511175" y="362011"/>
                    </a:cubicBezTo>
                    <a:cubicBezTo>
                      <a:pt x="509084" y="359398"/>
                      <a:pt x="504932" y="359492"/>
                      <a:pt x="501650" y="358836"/>
                    </a:cubicBezTo>
                    <a:cubicBezTo>
                      <a:pt x="494312" y="357368"/>
                      <a:pt x="486833" y="356719"/>
                      <a:pt x="479425" y="355661"/>
                    </a:cubicBezTo>
                    <a:cubicBezTo>
                      <a:pt x="477308" y="352486"/>
                      <a:pt x="473615" y="349914"/>
                      <a:pt x="473075" y="346136"/>
                    </a:cubicBezTo>
                    <a:cubicBezTo>
                      <a:pt x="471496" y="335081"/>
                      <a:pt x="477586" y="331180"/>
                      <a:pt x="485775" y="327086"/>
                    </a:cubicBezTo>
                    <a:cubicBezTo>
                      <a:pt x="488768" y="325589"/>
                      <a:pt x="492125" y="324969"/>
                      <a:pt x="495300" y="323911"/>
                    </a:cubicBezTo>
                    <a:cubicBezTo>
                      <a:pt x="502581" y="302067"/>
                      <a:pt x="495300" y="328477"/>
                      <a:pt x="495300" y="288986"/>
                    </a:cubicBezTo>
                    <a:cubicBezTo>
                      <a:pt x="495300" y="278350"/>
                      <a:pt x="497417" y="267819"/>
                      <a:pt x="498475" y="257236"/>
                    </a:cubicBezTo>
                    <a:cubicBezTo>
                      <a:pt x="497417" y="247711"/>
                      <a:pt x="496876" y="238114"/>
                      <a:pt x="495300" y="228661"/>
                    </a:cubicBezTo>
                    <a:cubicBezTo>
                      <a:pt x="494750" y="225360"/>
                      <a:pt x="492937" y="222383"/>
                      <a:pt x="492125" y="219136"/>
                    </a:cubicBezTo>
                    <a:cubicBezTo>
                      <a:pt x="490816" y="213901"/>
                      <a:pt x="490008" y="208553"/>
                      <a:pt x="488950" y="203261"/>
                    </a:cubicBezTo>
                    <a:cubicBezTo>
                      <a:pt x="485169" y="161670"/>
                      <a:pt x="489472" y="179426"/>
                      <a:pt x="479425" y="149286"/>
                    </a:cubicBezTo>
                    <a:lnTo>
                      <a:pt x="476250" y="139761"/>
                    </a:lnTo>
                    <a:cubicBezTo>
                      <a:pt x="475192" y="136586"/>
                      <a:pt x="475860" y="132092"/>
                      <a:pt x="473075" y="130236"/>
                    </a:cubicBezTo>
                    <a:lnTo>
                      <a:pt x="463550" y="123886"/>
                    </a:lnTo>
                    <a:cubicBezTo>
                      <a:pt x="454060" y="125784"/>
                      <a:pt x="444288" y="130094"/>
                      <a:pt x="434975" y="123886"/>
                    </a:cubicBezTo>
                    <a:cubicBezTo>
                      <a:pt x="431800" y="121769"/>
                      <a:pt x="430742" y="117536"/>
                      <a:pt x="428625" y="114361"/>
                    </a:cubicBezTo>
                    <a:cubicBezTo>
                      <a:pt x="427567" y="99544"/>
                      <a:pt x="427186" y="84664"/>
                      <a:pt x="425450" y="69911"/>
                    </a:cubicBezTo>
                    <a:cubicBezTo>
                      <a:pt x="424222" y="59475"/>
                      <a:pt x="420535" y="60082"/>
                      <a:pt x="415925" y="50861"/>
                    </a:cubicBezTo>
                    <a:cubicBezTo>
                      <a:pt x="414428" y="47868"/>
                      <a:pt x="413808" y="44511"/>
                      <a:pt x="412750" y="41336"/>
                    </a:cubicBezTo>
                    <a:cubicBezTo>
                      <a:pt x="410516" y="21233"/>
                      <a:pt x="417006" y="13194"/>
                      <a:pt x="400050" y="6411"/>
                    </a:cubicBezTo>
                    <a:cubicBezTo>
                      <a:pt x="398085" y="5625"/>
                      <a:pt x="409575" y="590"/>
                      <a:pt x="406400" y="61"/>
                    </a:cubicBezTo>
                    <a:close/>
                  </a:path>
                </a:pathLst>
              </a:custGeom>
              <a:solidFill>
                <a:schemeClr val="bg1">
                  <a:lumMod val="50000"/>
                </a:schemeClr>
              </a:solidFill>
              <a:ln w="254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144" name="Text Placeholder 5">
              <a:extLst>
                <a:ext uri="{FF2B5EF4-FFF2-40B4-BE49-F238E27FC236}">
                  <a16:creationId xmlns:a16="http://schemas.microsoft.com/office/drawing/2014/main" id="{4E2FC268-C89B-47E8-81B9-5CE58EFBB200}"/>
                </a:ext>
              </a:extLst>
            </p:cNvPr>
            <p:cNvSpPr txBox="1">
              <a:spLocks/>
            </p:cNvSpPr>
            <p:nvPr/>
          </p:nvSpPr>
          <p:spPr>
            <a:xfrm>
              <a:off x="10676367" y="1460230"/>
              <a:ext cx="685244" cy="307777"/>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000" b="1" i="0" u="none" strike="noStrike" kern="1200" cap="none" spc="0" normalizeH="0" baseline="0" noProof="0">
                  <a:ln>
                    <a:noFill/>
                  </a:ln>
                  <a:solidFill>
                    <a:schemeClr val="bg1">
                      <a:lumMod val="50000"/>
                    </a:schemeClr>
                  </a:solidFill>
                  <a:uLnTx/>
                  <a:uFillTx/>
                  <a:latin typeface="Arial" panose="020B0604020202020204"/>
                  <a:ea typeface="+mn-ea"/>
                  <a:cs typeface="+mn-cs"/>
                </a:rPr>
                <a:t>Waterloo</a:t>
              </a:r>
              <a:br>
                <a:rPr kumimoji="0" lang="en-GB" sz="1000" b="1" i="0" u="none" strike="noStrike" kern="1200" cap="none" spc="0" normalizeH="0" baseline="0" noProof="0">
                  <a:ln>
                    <a:noFill/>
                  </a:ln>
                  <a:solidFill>
                    <a:schemeClr val="bg1">
                      <a:lumMod val="50000"/>
                    </a:schemeClr>
                  </a:solidFill>
                  <a:uLnTx/>
                  <a:uFillTx/>
                  <a:latin typeface="Arial" panose="020B0604020202020204"/>
                  <a:ea typeface="+mn-ea"/>
                  <a:cs typeface="+mn-cs"/>
                </a:rPr>
              </a:br>
              <a:r>
                <a:rPr lang="en-GB" sz="1000" b="1">
                  <a:solidFill>
                    <a:schemeClr val="bg1">
                      <a:lumMod val="50000"/>
                    </a:schemeClr>
                  </a:solidFill>
                  <a:latin typeface="Arial" panose="020B0604020202020204"/>
                </a:rPr>
                <a:t>48</a:t>
              </a:r>
              <a:r>
                <a:rPr kumimoji="0" lang="en-GB" sz="1000" b="1" i="0" u="none" strike="noStrike" kern="1200" cap="none" spc="0" normalizeH="0" baseline="0" noProof="0">
                  <a:ln>
                    <a:noFill/>
                  </a:ln>
                  <a:solidFill>
                    <a:schemeClr val="bg1">
                      <a:lumMod val="50000"/>
                    </a:schemeClr>
                  </a:solidFill>
                  <a:uLnTx/>
                  <a:uFillTx/>
                  <a:latin typeface="Arial" panose="020B0604020202020204"/>
                  <a:ea typeface="+mn-ea"/>
                  <a:cs typeface="+mn-cs"/>
                </a:rPr>
                <a:t>%*</a:t>
              </a:r>
            </a:p>
          </p:txBody>
        </p:sp>
        <p:sp>
          <p:nvSpPr>
            <p:cNvPr id="145" name="Text Placeholder 5">
              <a:extLst>
                <a:ext uri="{FF2B5EF4-FFF2-40B4-BE49-F238E27FC236}">
                  <a16:creationId xmlns:a16="http://schemas.microsoft.com/office/drawing/2014/main" id="{5A15B209-7479-4FE9-B1A4-76CD6E90F62F}"/>
                </a:ext>
              </a:extLst>
            </p:cNvPr>
            <p:cNvSpPr txBox="1">
              <a:spLocks/>
            </p:cNvSpPr>
            <p:nvPr/>
          </p:nvSpPr>
          <p:spPr>
            <a:xfrm>
              <a:off x="8919683" y="1870376"/>
              <a:ext cx="941655" cy="307777"/>
            </a:xfrm>
            <a:prstGeom prst="rect">
              <a:avLst/>
            </a:prstGeom>
          </p:spPr>
          <p:txBody>
            <a:bodyPr wrap="square" lIns="0" tIns="0" rIns="0" bIns="0">
              <a:spAutoFit/>
            </a:bodyPr>
            <a:lstStyle>
              <a:defPPr>
                <a:defRPr lang="en-US"/>
              </a:defPPr>
              <a:lvl1pPr marR="0" lvl="0" indent="0" algn="ctr" fontAlgn="auto">
                <a:lnSpc>
                  <a:spcPct val="100000"/>
                </a:lnSpc>
                <a:spcBef>
                  <a:spcPts val="1000"/>
                </a:spcBef>
                <a:spcAft>
                  <a:spcPts val="0"/>
                </a:spcAft>
                <a:buClrTx/>
                <a:buSzTx/>
                <a:buFont typeface="Arial" panose="020B0604020202020204" pitchFamily="34" charset="0"/>
                <a:buNone/>
                <a:tabLst/>
                <a:defRPr kumimoji="0" sz="1000" b="1" i="0" u="none" strike="noStrike" cap="none" spc="0" normalizeH="0" baseline="0">
                  <a:ln>
                    <a:noFill/>
                  </a:ln>
                  <a:solidFill>
                    <a:schemeClr val="bg1">
                      <a:lumMod val="50000"/>
                    </a:schemeClr>
                  </a:solidFill>
                  <a:effectLst/>
                  <a:uLnTx/>
                  <a:uFillTx/>
                  <a:latin typeface="Arial" panose="020B0604020202020204"/>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a:t>North Lambeth</a:t>
              </a:r>
              <a:br>
                <a:rPr lang="en-GB"/>
              </a:br>
              <a:r>
                <a:rPr lang="en-GB"/>
                <a:t>42% </a:t>
              </a:r>
            </a:p>
          </p:txBody>
        </p:sp>
        <p:sp>
          <p:nvSpPr>
            <p:cNvPr id="146" name="Text Placeholder 5">
              <a:extLst>
                <a:ext uri="{FF2B5EF4-FFF2-40B4-BE49-F238E27FC236}">
                  <a16:creationId xmlns:a16="http://schemas.microsoft.com/office/drawing/2014/main" id="{E3DA8F18-870F-48E1-8F8B-A1CC05F7355B}"/>
                </a:ext>
              </a:extLst>
            </p:cNvPr>
            <p:cNvSpPr txBox="1">
              <a:spLocks/>
            </p:cNvSpPr>
            <p:nvPr/>
          </p:nvSpPr>
          <p:spPr>
            <a:xfrm>
              <a:off x="10747184" y="2022531"/>
              <a:ext cx="685244" cy="307777"/>
            </a:xfrm>
            <a:prstGeom prst="rect">
              <a:avLst/>
            </a:prstGeom>
          </p:spPr>
          <p:txBody>
            <a:bodyPr wrap="square" lIns="0" tIns="0" rIns="0" bIns="0">
              <a:spAutoFit/>
            </a:bodyPr>
            <a:lstStyle>
              <a:defPPr>
                <a:defRPr lang="en-US"/>
              </a:defPPr>
              <a:lvl1pPr marR="0" lvl="0" indent="0" algn="ctr" fontAlgn="auto">
                <a:lnSpc>
                  <a:spcPct val="100000"/>
                </a:lnSpc>
                <a:spcBef>
                  <a:spcPts val="1000"/>
                </a:spcBef>
                <a:spcAft>
                  <a:spcPts val="0"/>
                </a:spcAft>
                <a:buClrTx/>
                <a:buSzTx/>
                <a:buFont typeface="Arial" panose="020B0604020202020204" pitchFamily="34" charset="0"/>
                <a:buNone/>
                <a:tabLst/>
                <a:defRPr kumimoji="0" sz="1000" b="1" i="0" u="none" strike="noStrike" cap="none" spc="0" normalizeH="0" baseline="0">
                  <a:ln>
                    <a:noFill/>
                  </a:ln>
                  <a:solidFill>
                    <a:schemeClr val="bg1">
                      <a:lumMod val="50000"/>
                    </a:schemeClr>
                  </a:solidFill>
                  <a:effectLst/>
                  <a:uLnTx/>
                  <a:uFillTx/>
                  <a:latin typeface="Arial" panose="020B0604020202020204"/>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a:t>Stockwell</a:t>
              </a:r>
              <a:br>
                <a:rPr lang="en-GB"/>
              </a:br>
              <a:r>
                <a:rPr lang="en-GB"/>
                <a:t>44%</a:t>
              </a:r>
            </a:p>
          </p:txBody>
        </p:sp>
        <p:sp>
          <p:nvSpPr>
            <p:cNvPr id="147" name="Text Placeholder 5">
              <a:extLst>
                <a:ext uri="{FF2B5EF4-FFF2-40B4-BE49-F238E27FC236}">
                  <a16:creationId xmlns:a16="http://schemas.microsoft.com/office/drawing/2014/main" id="{D5B00821-926A-4A17-8358-C1E4691E5E54}"/>
                </a:ext>
              </a:extLst>
            </p:cNvPr>
            <p:cNvSpPr txBox="1">
              <a:spLocks/>
            </p:cNvSpPr>
            <p:nvPr/>
          </p:nvSpPr>
          <p:spPr>
            <a:xfrm>
              <a:off x="8861371" y="2451638"/>
              <a:ext cx="685244" cy="307777"/>
            </a:xfrm>
            <a:prstGeom prst="rect">
              <a:avLst/>
            </a:prstGeom>
          </p:spPr>
          <p:txBody>
            <a:bodyPr wrap="square" lIns="0" tIns="0" rIns="0" bIns="0">
              <a:spAutoFit/>
            </a:bodyPr>
            <a:lstStyle>
              <a:defPPr>
                <a:defRPr lang="en-US"/>
              </a:defPPr>
              <a:lvl1pPr marR="0" lvl="0" indent="0" algn="ctr" fontAlgn="auto">
                <a:lnSpc>
                  <a:spcPct val="100000"/>
                </a:lnSpc>
                <a:spcBef>
                  <a:spcPts val="1000"/>
                </a:spcBef>
                <a:spcAft>
                  <a:spcPts val="0"/>
                </a:spcAft>
                <a:buClrTx/>
                <a:buSzTx/>
                <a:buFont typeface="Arial" panose="020B0604020202020204" pitchFamily="34" charset="0"/>
                <a:buNone/>
                <a:tabLst/>
                <a:defRPr kumimoji="0" sz="1000" b="1" i="0" u="none" strike="noStrike" cap="none" spc="0" normalizeH="0" baseline="0">
                  <a:ln>
                    <a:noFill/>
                  </a:ln>
                  <a:solidFill>
                    <a:schemeClr val="bg1">
                      <a:lumMod val="50000"/>
                    </a:schemeClr>
                  </a:solidFill>
                  <a:effectLst/>
                  <a:uLnTx/>
                  <a:uFillTx/>
                  <a:latin typeface="Arial" panose="020B0604020202020204"/>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a:t>Clapham</a:t>
              </a:r>
              <a:br>
                <a:rPr lang="en-GB"/>
              </a:br>
              <a:r>
                <a:rPr lang="en-GB"/>
                <a:t>50%</a:t>
              </a:r>
            </a:p>
          </p:txBody>
        </p:sp>
        <p:sp>
          <p:nvSpPr>
            <p:cNvPr id="148" name="Text Placeholder 5">
              <a:extLst>
                <a:ext uri="{FF2B5EF4-FFF2-40B4-BE49-F238E27FC236}">
                  <a16:creationId xmlns:a16="http://schemas.microsoft.com/office/drawing/2014/main" id="{5FE3EA4C-18C0-4E70-970A-A9C928A0CC28}"/>
                </a:ext>
              </a:extLst>
            </p:cNvPr>
            <p:cNvSpPr txBox="1">
              <a:spLocks/>
            </p:cNvSpPr>
            <p:nvPr/>
          </p:nvSpPr>
          <p:spPr>
            <a:xfrm>
              <a:off x="10722666" y="2536446"/>
              <a:ext cx="602429" cy="307777"/>
            </a:xfrm>
            <a:prstGeom prst="rect">
              <a:avLst/>
            </a:prstGeom>
          </p:spPr>
          <p:txBody>
            <a:bodyPr wrap="square" lIns="0" tIns="0" rIns="0" bIns="0">
              <a:spAutoFit/>
            </a:bodyPr>
            <a:lstStyle>
              <a:defPPr>
                <a:defRPr lang="en-US"/>
              </a:defPPr>
              <a:lvl1pPr marR="0" lvl="0" indent="0" algn="ctr" fontAlgn="auto">
                <a:lnSpc>
                  <a:spcPct val="100000"/>
                </a:lnSpc>
                <a:spcBef>
                  <a:spcPts val="1000"/>
                </a:spcBef>
                <a:spcAft>
                  <a:spcPts val="0"/>
                </a:spcAft>
                <a:buClrTx/>
                <a:buSzTx/>
                <a:buFont typeface="Arial" panose="020B0604020202020204" pitchFamily="34" charset="0"/>
                <a:buNone/>
                <a:tabLst/>
                <a:defRPr kumimoji="0" sz="1000" b="1" i="0" u="none" strike="noStrike" cap="none" spc="0" normalizeH="0" baseline="0">
                  <a:ln>
                    <a:noFill/>
                  </a:ln>
                  <a:solidFill>
                    <a:schemeClr val="bg1">
                      <a:lumMod val="50000"/>
                    </a:schemeClr>
                  </a:solidFill>
                  <a:effectLst/>
                  <a:uLnTx/>
                  <a:uFillTx/>
                  <a:latin typeface="Arial" panose="020B0604020202020204"/>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a:t>Brixton</a:t>
              </a:r>
              <a:br>
                <a:rPr lang="en-GB"/>
              </a:br>
              <a:r>
                <a:rPr lang="en-GB"/>
                <a:t>37%</a:t>
              </a:r>
            </a:p>
          </p:txBody>
        </p:sp>
        <p:sp>
          <p:nvSpPr>
            <p:cNvPr id="149" name="Text Placeholder 5">
              <a:extLst>
                <a:ext uri="{FF2B5EF4-FFF2-40B4-BE49-F238E27FC236}">
                  <a16:creationId xmlns:a16="http://schemas.microsoft.com/office/drawing/2014/main" id="{70974E56-A070-475B-A4A6-3A859060796C}"/>
                </a:ext>
              </a:extLst>
            </p:cNvPr>
            <p:cNvSpPr txBox="1">
              <a:spLocks/>
            </p:cNvSpPr>
            <p:nvPr/>
          </p:nvSpPr>
          <p:spPr>
            <a:xfrm>
              <a:off x="8882499" y="3121223"/>
              <a:ext cx="685244" cy="307777"/>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000" b="1" i="0" u="none" strike="noStrike" kern="1200" cap="none" spc="0" normalizeH="0" baseline="0" noProof="0">
                  <a:ln>
                    <a:noFill/>
                  </a:ln>
                  <a:solidFill>
                    <a:schemeClr val="bg1">
                      <a:lumMod val="50000"/>
                    </a:schemeClr>
                  </a:solidFill>
                  <a:effectLst/>
                  <a:uLnTx/>
                  <a:uFillTx/>
                  <a:latin typeface="Arial" panose="020B0604020202020204"/>
                  <a:ea typeface="+mn-ea"/>
                  <a:cs typeface="+mn-cs"/>
                </a:rPr>
                <a:t>Streatham</a:t>
              </a:r>
              <a:br>
                <a:rPr kumimoji="0" lang="en-GB" sz="1000" b="1" i="0" u="none" strike="noStrike" kern="1200" cap="none" spc="0" normalizeH="0" baseline="0" noProof="0">
                  <a:ln>
                    <a:noFill/>
                  </a:ln>
                  <a:solidFill>
                    <a:schemeClr val="bg1">
                      <a:lumMod val="50000"/>
                    </a:schemeClr>
                  </a:solidFill>
                  <a:effectLst/>
                  <a:uLnTx/>
                  <a:uFillTx/>
                  <a:latin typeface="Arial" panose="020B0604020202020204"/>
                  <a:ea typeface="+mn-ea"/>
                  <a:cs typeface="+mn-cs"/>
                </a:rPr>
              </a:br>
              <a:r>
                <a:rPr lang="en-GB" sz="1000" b="1">
                  <a:solidFill>
                    <a:schemeClr val="bg1">
                      <a:lumMod val="50000"/>
                    </a:schemeClr>
                  </a:solidFill>
                  <a:latin typeface="Arial" panose="020B0604020202020204"/>
                </a:rPr>
                <a:t>42</a:t>
              </a:r>
              <a:r>
                <a:rPr kumimoji="0" lang="en-GB" sz="1000" b="1" i="0" u="none" strike="noStrike" kern="1200" cap="none" spc="0" normalizeH="0" baseline="0" noProof="0">
                  <a:ln>
                    <a:noFill/>
                  </a:ln>
                  <a:solidFill>
                    <a:schemeClr val="bg1">
                      <a:lumMod val="50000"/>
                    </a:schemeClr>
                  </a:solidFill>
                  <a:effectLst/>
                  <a:uLnTx/>
                  <a:uFillTx/>
                  <a:latin typeface="Arial" panose="020B0604020202020204"/>
                  <a:ea typeface="+mn-ea"/>
                  <a:cs typeface="+mn-cs"/>
                </a:rPr>
                <a:t>%</a:t>
              </a:r>
            </a:p>
          </p:txBody>
        </p:sp>
        <p:sp>
          <p:nvSpPr>
            <p:cNvPr id="150" name="Text Placeholder 5">
              <a:extLst>
                <a:ext uri="{FF2B5EF4-FFF2-40B4-BE49-F238E27FC236}">
                  <a16:creationId xmlns:a16="http://schemas.microsoft.com/office/drawing/2014/main" id="{2A6D2766-A635-4BA0-8F0C-683F550D157C}"/>
                </a:ext>
              </a:extLst>
            </p:cNvPr>
            <p:cNvSpPr txBox="1">
              <a:spLocks/>
            </p:cNvSpPr>
            <p:nvPr/>
          </p:nvSpPr>
          <p:spPr>
            <a:xfrm>
              <a:off x="10986167" y="3092763"/>
              <a:ext cx="685244" cy="307777"/>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000" b="1" i="0" u="none" strike="noStrike" kern="1200" cap="none" spc="0" normalizeH="0" baseline="0" noProof="0">
                  <a:ln>
                    <a:noFill/>
                  </a:ln>
                  <a:solidFill>
                    <a:schemeClr val="bg1">
                      <a:lumMod val="50000"/>
                    </a:schemeClr>
                  </a:solidFill>
                  <a:effectLst/>
                  <a:uLnTx/>
                  <a:uFillTx/>
                  <a:latin typeface="Arial" panose="020B0604020202020204"/>
                  <a:ea typeface="+mn-ea"/>
                  <a:cs typeface="+mn-cs"/>
                </a:rPr>
                <a:t>Norwood</a:t>
              </a:r>
              <a:br>
                <a:rPr kumimoji="0" lang="en-GB" sz="1000" b="1" i="0" u="none" strike="noStrike" kern="1200" cap="none" spc="0" normalizeH="0" baseline="0" noProof="0">
                  <a:ln>
                    <a:noFill/>
                  </a:ln>
                  <a:solidFill>
                    <a:schemeClr val="bg1">
                      <a:lumMod val="50000"/>
                    </a:schemeClr>
                  </a:solidFill>
                  <a:effectLst/>
                  <a:uLnTx/>
                  <a:uFillTx/>
                  <a:latin typeface="Arial" panose="020B0604020202020204"/>
                  <a:ea typeface="+mn-ea"/>
                  <a:cs typeface="+mn-cs"/>
                </a:rPr>
              </a:br>
              <a:r>
                <a:rPr lang="en-GB" sz="1000" b="1">
                  <a:solidFill>
                    <a:schemeClr val="bg1">
                      <a:lumMod val="50000"/>
                    </a:schemeClr>
                  </a:solidFill>
                  <a:latin typeface="Arial" panose="020B0604020202020204"/>
                </a:rPr>
                <a:t>47</a:t>
              </a:r>
              <a:r>
                <a:rPr kumimoji="0" lang="en-GB" sz="1000" b="1" i="0" u="none" strike="noStrike" kern="1200" cap="none" spc="0" normalizeH="0" baseline="0" noProof="0">
                  <a:ln>
                    <a:noFill/>
                  </a:ln>
                  <a:solidFill>
                    <a:schemeClr val="bg1">
                      <a:lumMod val="50000"/>
                    </a:schemeClr>
                  </a:solidFill>
                  <a:effectLst/>
                  <a:uLnTx/>
                  <a:uFillTx/>
                  <a:latin typeface="Arial" panose="020B0604020202020204"/>
                  <a:ea typeface="+mn-ea"/>
                  <a:cs typeface="+mn-cs"/>
                </a:rPr>
                <a:t>%</a:t>
              </a:r>
            </a:p>
          </p:txBody>
        </p:sp>
        <p:cxnSp>
          <p:nvCxnSpPr>
            <p:cNvPr id="151" name="Straight Connector 150">
              <a:extLst>
                <a:ext uri="{FF2B5EF4-FFF2-40B4-BE49-F238E27FC236}">
                  <a16:creationId xmlns:a16="http://schemas.microsoft.com/office/drawing/2014/main" id="{D0D6033F-6A4C-41A9-83E0-A9331E24F4D7}"/>
                </a:ext>
              </a:extLst>
            </p:cNvPr>
            <p:cNvCxnSpPr>
              <a:cxnSpLocks/>
              <a:stCxn id="164" idx="76"/>
              <a:endCxn id="144" idx="1"/>
            </p:cNvCxnSpPr>
            <p:nvPr/>
          </p:nvCxnSpPr>
          <p:spPr>
            <a:xfrm>
              <a:off x="10467885" y="1613973"/>
              <a:ext cx="208482" cy="146"/>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ADA6E497-B0B0-4437-BEBF-A3F495E0FBC2}"/>
                </a:ext>
              </a:extLst>
            </p:cNvPr>
            <p:cNvCxnSpPr>
              <a:cxnSpLocks/>
              <a:stCxn id="163" idx="14"/>
              <a:endCxn id="145" idx="3"/>
            </p:cNvCxnSpPr>
            <p:nvPr/>
          </p:nvCxnSpPr>
          <p:spPr>
            <a:xfrm flipH="1">
              <a:off x="9861338" y="1931209"/>
              <a:ext cx="264672" cy="93056"/>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B05CF4A3-C927-41FA-908C-DB898B7E7EB6}"/>
                </a:ext>
              </a:extLst>
            </p:cNvPr>
            <p:cNvCxnSpPr>
              <a:cxnSpLocks/>
              <a:stCxn id="146" idx="1"/>
              <a:endCxn id="162" idx="128"/>
            </p:cNvCxnSpPr>
            <p:nvPr/>
          </p:nvCxnSpPr>
          <p:spPr>
            <a:xfrm flipH="1">
              <a:off x="10572896" y="2176420"/>
              <a:ext cx="174288" cy="1356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373F0CF2-51AF-4768-B690-9395849EAB60}"/>
                </a:ext>
              </a:extLst>
            </p:cNvPr>
            <p:cNvCxnSpPr>
              <a:cxnSpLocks/>
              <a:stCxn id="147" idx="3"/>
              <a:endCxn id="161" idx="120"/>
            </p:cNvCxnSpPr>
            <p:nvPr/>
          </p:nvCxnSpPr>
          <p:spPr>
            <a:xfrm>
              <a:off x="9546615" y="2605527"/>
              <a:ext cx="199030" cy="5578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486D9442-A143-4C63-AF4A-03BD237CB5F2}"/>
                </a:ext>
              </a:extLst>
            </p:cNvPr>
            <p:cNvCxnSpPr>
              <a:cxnSpLocks/>
              <a:stCxn id="159" idx="52"/>
              <a:endCxn id="148" idx="1"/>
            </p:cNvCxnSpPr>
            <p:nvPr/>
          </p:nvCxnSpPr>
          <p:spPr>
            <a:xfrm>
              <a:off x="10560982" y="2602708"/>
              <a:ext cx="161684" cy="87627"/>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1D2EC1B9-A654-4EC6-82EE-0B9876C82880}"/>
                </a:ext>
              </a:extLst>
            </p:cNvPr>
            <p:cNvCxnSpPr>
              <a:cxnSpLocks/>
              <a:stCxn id="160" idx="39"/>
              <a:endCxn id="149" idx="3"/>
            </p:cNvCxnSpPr>
            <p:nvPr/>
          </p:nvCxnSpPr>
          <p:spPr>
            <a:xfrm flipH="1" flipV="1">
              <a:off x="9567743" y="3275112"/>
              <a:ext cx="195325" cy="7708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42603E3D-4F59-4AAE-8313-2072F32DFD97}"/>
                </a:ext>
              </a:extLst>
            </p:cNvPr>
            <p:cNvCxnSpPr>
              <a:cxnSpLocks/>
              <a:stCxn id="150" idx="1"/>
              <a:endCxn id="158" idx="69"/>
            </p:cNvCxnSpPr>
            <p:nvPr/>
          </p:nvCxnSpPr>
          <p:spPr>
            <a:xfrm flipH="1">
              <a:off x="10770841" y="3246652"/>
              <a:ext cx="215326" cy="78687"/>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4" name="TextBox 73">
            <a:extLst>
              <a:ext uri="{FF2B5EF4-FFF2-40B4-BE49-F238E27FC236}">
                <a16:creationId xmlns:a16="http://schemas.microsoft.com/office/drawing/2014/main" id="{990DC671-F416-41D6-8606-84846FACF7BD}"/>
              </a:ext>
              <a:ext uri="{C183D7F6-B498-43B3-948B-1728B52AA6E4}">
                <adec:decorative xmlns:adec="http://schemas.microsoft.com/office/drawing/2017/decorative" val="1"/>
              </a:ext>
            </a:extLst>
          </p:cNvPr>
          <p:cNvSpPr txBox="1"/>
          <p:nvPr/>
        </p:nvSpPr>
        <p:spPr>
          <a:xfrm rot="21420000">
            <a:off x="8078322" y="1352943"/>
            <a:ext cx="1625177" cy="307777"/>
          </a:xfrm>
          <a:prstGeom prst="rect">
            <a:avLst/>
          </a:prstGeom>
          <a:solidFill>
            <a:srgbClr val="FAA71C"/>
          </a:solidFill>
          <a:effectLst>
            <a:outerShdw blurRad="50800" dist="38100" dir="2700000" algn="tl" rotWithShape="0">
              <a:prstClr val="black">
                <a:alpha val="40000"/>
              </a:prstClr>
            </a:outerShdw>
          </a:effectLst>
        </p:spPr>
        <p:txBody>
          <a:bodyPr wrap="square" rtlCol="0">
            <a:spAutoFit/>
          </a:bodyPr>
          <a:lstStyle>
            <a:defPPr>
              <a:defRPr lang="en-US"/>
            </a:defPPr>
            <a:lvl1pPr>
              <a:defRPr sz="4000" b="1" baseline="3000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779173" rtl="0" eaLnBrk="1" fontAlgn="auto" latinLnBrk="0" hangingPunct="1">
              <a:lnSpc>
                <a:spcPct val="100000"/>
              </a:lnSpc>
              <a:spcBef>
                <a:spcPts val="0"/>
              </a:spcBef>
              <a:spcAft>
                <a:spcPts val="0"/>
              </a:spcAft>
              <a:buClrTx/>
              <a:buSzTx/>
              <a:buFontTx/>
              <a:buNone/>
              <a:tabLst/>
              <a:defRPr/>
            </a:pPr>
            <a:r>
              <a:rPr lang="en-US" sz="1400" kern="0" baseline="0">
                <a:solidFill>
                  <a:srgbClr val="2F2F2F"/>
                </a:solidFill>
                <a:latin typeface="Arial" panose="020B0604020202020204"/>
              </a:rPr>
              <a:t>Area differences</a:t>
            </a:r>
            <a:endParaRPr kumimoji="0" lang="en-US" sz="1400" b="1" i="0" u="none" strike="noStrike" kern="0" cap="none" spc="0" normalizeH="0" baseline="0" noProof="0">
              <a:ln>
                <a:noFill/>
              </a:ln>
              <a:solidFill>
                <a:srgbClr val="2F2F2F"/>
              </a:solidFill>
              <a:effectLst/>
              <a:uLnTx/>
              <a:uFillTx/>
              <a:latin typeface="Arial" panose="020B0604020202020204"/>
              <a:ea typeface="Verdana" panose="020B0604030504040204" pitchFamily="34" charset="0"/>
            </a:endParaRPr>
          </a:p>
        </p:txBody>
      </p:sp>
      <p:sp>
        <p:nvSpPr>
          <p:cNvPr id="75" name="TextBox 74">
            <a:extLst>
              <a:ext uri="{FF2B5EF4-FFF2-40B4-BE49-F238E27FC236}">
                <a16:creationId xmlns:a16="http://schemas.microsoft.com/office/drawing/2014/main" id="{2F2D3701-21DC-4710-9D28-A77ABF98784E}"/>
              </a:ext>
              <a:ext uri="{C183D7F6-B498-43B3-948B-1728B52AA6E4}">
                <adec:decorative xmlns:adec="http://schemas.microsoft.com/office/drawing/2017/decorative" val="1"/>
              </a:ext>
            </a:extLst>
          </p:cNvPr>
          <p:cNvSpPr txBox="1"/>
          <p:nvPr/>
        </p:nvSpPr>
        <p:spPr>
          <a:xfrm rot="21420000">
            <a:off x="8078321" y="4139489"/>
            <a:ext cx="1625177" cy="307777"/>
          </a:xfrm>
          <a:prstGeom prst="rect">
            <a:avLst/>
          </a:prstGeom>
          <a:solidFill>
            <a:srgbClr val="FAA71C"/>
          </a:solidFill>
          <a:effectLst>
            <a:outerShdw blurRad="50800" dist="38100" dir="2700000" algn="tl" rotWithShape="0">
              <a:prstClr val="black">
                <a:alpha val="40000"/>
              </a:prstClr>
            </a:outerShdw>
          </a:effectLst>
        </p:spPr>
        <p:txBody>
          <a:bodyPr wrap="square" rtlCol="0">
            <a:spAutoFit/>
          </a:bodyPr>
          <a:lstStyle>
            <a:defPPr>
              <a:defRPr lang="en-US"/>
            </a:defPPr>
            <a:lvl1pPr>
              <a:defRPr sz="4000" b="1" baseline="3000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779173" rtl="0" eaLnBrk="1" fontAlgn="auto" latinLnBrk="0" hangingPunct="1">
              <a:lnSpc>
                <a:spcPct val="100000"/>
              </a:lnSpc>
              <a:spcBef>
                <a:spcPts val="0"/>
              </a:spcBef>
              <a:spcAft>
                <a:spcPts val="0"/>
              </a:spcAft>
              <a:buClrTx/>
              <a:buSzTx/>
              <a:buFontTx/>
              <a:buNone/>
              <a:tabLst/>
              <a:defRPr/>
            </a:pPr>
            <a:r>
              <a:rPr lang="en-US" sz="1400" kern="0" baseline="0">
                <a:solidFill>
                  <a:srgbClr val="2F2F2F"/>
                </a:solidFill>
                <a:latin typeface="Arial" panose="020B0604020202020204"/>
              </a:rPr>
              <a:t>Area differences</a:t>
            </a:r>
            <a:endParaRPr kumimoji="0" lang="en-US" sz="1400" b="1" i="0" u="none" strike="noStrike" kern="0" cap="none" spc="0" normalizeH="0" baseline="0" noProof="0">
              <a:ln>
                <a:noFill/>
              </a:ln>
              <a:solidFill>
                <a:srgbClr val="2F2F2F"/>
              </a:solidFill>
              <a:effectLst/>
              <a:uLnTx/>
              <a:uFillTx/>
              <a:latin typeface="Arial" panose="020B0604020202020204"/>
              <a:ea typeface="Verdana" panose="020B0604030504040204" pitchFamily="34" charset="0"/>
            </a:endParaRPr>
          </a:p>
        </p:txBody>
      </p:sp>
    </p:spTree>
    <p:extLst>
      <p:ext uri="{BB962C8B-B14F-4D97-AF65-F5344CB8AC3E}">
        <p14:creationId xmlns:p14="http://schemas.microsoft.com/office/powerpoint/2010/main" val="2405584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4E6D4372-0157-4622-A758-2B3E5DE54B6C}"/>
              </a:ext>
              <a:ext uri="{C183D7F6-B498-43B3-948B-1728B52AA6E4}">
                <adec:decorative xmlns:adec="http://schemas.microsoft.com/office/drawing/2017/decorative" val="1"/>
              </a:ext>
            </a:extLst>
          </p:cNvPr>
          <p:cNvCxnSpPr>
            <a:cxnSpLocks/>
            <a:stCxn id="60" idx="2"/>
          </p:cNvCxnSpPr>
          <p:nvPr/>
        </p:nvCxnSpPr>
        <p:spPr>
          <a:xfrm>
            <a:off x="6281802" y="2856110"/>
            <a:ext cx="0" cy="301449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8" name="Isosceles Triangle 87">
            <a:extLst>
              <a:ext uri="{FF2B5EF4-FFF2-40B4-BE49-F238E27FC236}">
                <a16:creationId xmlns:a16="http://schemas.microsoft.com/office/drawing/2014/main" id="{8750E8F1-4316-4B63-9FF0-FFE6755F5379}"/>
              </a:ext>
              <a:ext uri="{C183D7F6-B498-43B3-948B-1728B52AA6E4}">
                <adec:decorative xmlns:adec="http://schemas.microsoft.com/office/drawing/2017/decorative" val="1"/>
              </a:ext>
            </a:extLst>
          </p:cNvPr>
          <p:cNvSpPr/>
          <p:nvPr/>
        </p:nvSpPr>
        <p:spPr>
          <a:xfrm>
            <a:off x="2417776" y="4739906"/>
            <a:ext cx="2711885" cy="746662"/>
          </a:xfrm>
          <a:prstGeom prst="triangle">
            <a:avLst>
              <a:gd name="adj" fmla="val 9105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C23621B4-16D3-48A6-A2EB-D92A46DDC173}"/>
              </a:ext>
              <a:ext uri="{C183D7F6-B498-43B3-948B-1728B52AA6E4}">
                <adec:decorative xmlns:adec="http://schemas.microsoft.com/office/drawing/2017/decorative" val="1"/>
              </a:ext>
            </a:extLst>
          </p:cNvPr>
          <p:cNvSpPr/>
          <p:nvPr/>
        </p:nvSpPr>
        <p:spPr>
          <a:xfrm>
            <a:off x="529237" y="4214598"/>
            <a:ext cx="726529" cy="6274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1DD1E8EA-E209-41C1-9A9A-4957AAD9E7F1}"/>
              </a:ext>
              <a:ext uri="{C183D7F6-B498-43B3-948B-1728B52AA6E4}">
                <adec:decorative xmlns:adec="http://schemas.microsoft.com/office/drawing/2017/decorative" val="1"/>
              </a:ext>
            </a:extLst>
          </p:cNvPr>
          <p:cNvSpPr/>
          <p:nvPr/>
        </p:nvSpPr>
        <p:spPr>
          <a:xfrm>
            <a:off x="529237" y="5525300"/>
            <a:ext cx="726529" cy="6274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F231990-4762-4713-B4B5-0DF1954EB914}"/>
              </a:ext>
              <a:ext uri="{C183D7F6-B498-43B3-948B-1728B52AA6E4}">
                <adec:decorative xmlns:adec="http://schemas.microsoft.com/office/drawing/2017/decorative" val="1"/>
              </a:ext>
            </a:extLst>
          </p:cNvPr>
          <p:cNvSpPr/>
          <p:nvPr/>
        </p:nvSpPr>
        <p:spPr>
          <a:xfrm>
            <a:off x="0" y="-1"/>
            <a:ext cx="12192000" cy="11452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A2C4AB2-9442-4DBF-B47E-E7942D5B9666}"/>
              </a:ext>
            </a:extLst>
          </p:cNvPr>
          <p:cNvSpPr>
            <a:spLocks noGrp="1"/>
          </p:cNvSpPr>
          <p:nvPr>
            <p:ph type="title"/>
          </p:nvPr>
        </p:nvSpPr>
        <p:spPr>
          <a:xfrm>
            <a:off x="343195" y="202205"/>
            <a:ext cx="11200055" cy="786139"/>
          </a:xfrm>
        </p:spPr>
        <p:txBody>
          <a:bodyPr>
            <a:noAutofit/>
          </a:bodyPr>
          <a:lstStyle/>
          <a:p>
            <a:r>
              <a:rPr lang="en-US" sz="3200" b="1">
                <a:solidFill>
                  <a:schemeClr val="bg1"/>
                </a:solidFill>
                <a:latin typeface="Arial Black" panose="020B0A04020102020204" pitchFamily="34" charset="0"/>
                <a:cs typeface="Calibri Light"/>
              </a:rPr>
              <a:t>Housing</a:t>
            </a:r>
            <a:endParaRPr lang="en-GB" sz="3200">
              <a:solidFill>
                <a:schemeClr val="bg1"/>
              </a:solidFill>
            </a:endParaRPr>
          </a:p>
        </p:txBody>
      </p:sp>
      <p:sp>
        <p:nvSpPr>
          <p:cNvPr id="46" name="Footer Placeholder 1">
            <a:extLst>
              <a:ext uri="{FF2B5EF4-FFF2-40B4-BE49-F238E27FC236}">
                <a16:creationId xmlns:a16="http://schemas.microsoft.com/office/drawing/2014/main" id="{E458B362-248A-49D3-AE61-2635AC89FA3F}"/>
              </a:ext>
            </a:extLst>
          </p:cNvPr>
          <p:cNvSpPr txBox="1">
            <a:spLocks/>
          </p:cNvSpPr>
          <p:nvPr/>
        </p:nvSpPr>
        <p:spPr>
          <a:xfrm>
            <a:off x="0" y="6587185"/>
            <a:ext cx="10777678" cy="2789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US" sz="1000" b="1" i="0" u="none" strike="noStrike" kern="1200" cap="none" spc="0" normalizeH="0" baseline="0" noProof="0">
                <a:ln>
                  <a:noFill/>
                </a:ln>
                <a:solidFill>
                  <a:srgbClr val="F2F2F2">
                    <a:lumMod val="10000"/>
                  </a:srgbClr>
                </a:solidFill>
                <a:effectLst/>
                <a:uLnTx/>
                <a:uFillTx/>
                <a:latin typeface="Arial" panose="020B0604020202020204" pitchFamily="34" charset="0"/>
                <a:ea typeface="Verdana" panose="020B0604030504040204" pitchFamily="34" charset="0"/>
                <a:cs typeface="Arial" panose="020B0604020202020204" pitchFamily="34" charset="0"/>
              </a:rPr>
              <a:t>Q</a:t>
            </a:r>
            <a:r>
              <a:rPr kumimoji="0" lang="en-US" sz="1000" b="0" i="0" u="none" strike="noStrike" kern="1200" cap="none" spc="0" normalizeH="0" baseline="0" noProof="0">
                <a:ln>
                  <a:noFill/>
                </a:ln>
                <a:solidFill>
                  <a:srgbClr val="F2F2F2">
                    <a:lumMod val="10000"/>
                  </a:srgbClr>
                </a:solidFill>
                <a:effectLst/>
                <a:uLnTx/>
                <a:uFillTx/>
                <a:latin typeface="Arial" panose="020B0604020202020204" pitchFamily="34" charset="0"/>
                <a:ea typeface="Verdana" panose="020B0604030504040204" pitchFamily="34" charset="0"/>
                <a:cs typeface="Arial" panose="020B0604020202020204" pitchFamily="34" charset="0"/>
              </a:rPr>
              <a:t>. Taking everything into account, how satisfied or dissatisfied are you with the overall service provided by your landlord? </a:t>
            </a:r>
            <a:r>
              <a:rPr kumimoji="0" lang="en-US" sz="1000" b="1" i="0" u="none" strike="noStrike" kern="1200" cap="none" spc="0" normalizeH="0" baseline="0" noProof="0">
                <a:ln>
                  <a:noFill/>
                </a:ln>
                <a:solidFill>
                  <a:srgbClr val="F2F2F2">
                    <a:lumMod val="10000"/>
                  </a:srgbClr>
                </a:solidFill>
                <a:effectLst/>
                <a:uLnTx/>
                <a:uFillTx/>
                <a:latin typeface="Arial" panose="020B0604020202020204" pitchFamily="34" charset="0"/>
                <a:ea typeface="Verdana" panose="020B0604030504040204" pitchFamily="34" charset="0"/>
                <a:cs typeface="Arial" panose="020B0604020202020204" pitchFamily="34" charset="0"/>
              </a:rPr>
              <a:t>Base</a:t>
            </a:r>
            <a:r>
              <a:rPr kumimoji="0" lang="en-US" sz="1000" b="0" i="0" u="none" strike="noStrike" kern="1200" cap="none" spc="0" normalizeH="0" baseline="0" noProof="0">
                <a:ln>
                  <a:noFill/>
                </a:ln>
                <a:solidFill>
                  <a:srgbClr val="F2F2F2">
                    <a:lumMod val="10000"/>
                  </a:srgbClr>
                </a:solidFill>
                <a:effectLst/>
                <a:uLnTx/>
                <a:uFillTx/>
                <a:latin typeface="Arial" panose="020B0604020202020204" pitchFamily="34" charset="0"/>
                <a:ea typeface="Verdana" panose="020B0604030504040204" pitchFamily="34" charset="0"/>
                <a:cs typeface="Arial" panose="020B0604020202020204" pitchFamily="34" charset="0"/>
              </a:rPr>
              <a:t>: all respondents living in rented accommodation (</a:t>
            </a:r>
            <a:r>
              <a:rPr lang="en-US" sz="1000">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785</a:t>
            </a:r>
            <a:r>
              <a:rPr kumimoji="0" lang="en-US" sz="1000" b="0" i="0" u="none" strike="noStrike" kern="1200" cap="none" spc="0" normalizeH="0" baseline="0" noProof="0">
                <a:ln>
                  <a:noFill/>
                </a:ln>
                <a:solidFill>
                  <a:srgbClr val="F2F2F2">
                    <a:lumMod val="10000"/>
                  </a:srgbClr>
                </a:solidFill>
                <a:effectLst/>
                <a:uLnTx/>
                <a:uFillTx/>
                <a:latin typeface="Arial" panose="020B0604020202020204" pitchFamily="34" charset="0"/>
                <a:ea typeface="Verdana" panose="020B0604030504040204" pitchFamily="34" charset="0"/>
                <a:cs typeface="Arial" panose="020B0604020202020204" pitchFamily="34" charset="0"/>
              </a:rPr>
              <a:t>). </a:t>
            </a:r>
            <a:endParaRPr kumimoji="0" lang="en-GB" sz="1000" b="0" i="0" u="none" strike="noStrike" kern="1200" cap="none" spc="0" normalizeH="0" baseline="0" noProof="0">
              <a:ln>
                <a:noFill/>
              </a:ln>
              <a:solidFill>
                <a:srgbClr val="F2F2F2">
                  <a:lumMod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10" name="TextBox 109">
            <a:extLst>
              <a:ext uri="{FF2B5EF4-FFF2-40B4-BE49-F238E27FC236}">
                <a16:creationId xmlns:a16="http://schemas.microsoft.com/office/drawing/2014/main" id="{EBA58D3F-3190-4587-B07F-725EE7A2EE0D}"/>
              </a:ext>
            </a:extLst>
          </p:cNvPr>
          <p:cNvSpPr txBox="1"/>
          <p:nvPr/>
        </p:nvSpPr>
        <p:spPr>
          <a:xfrm>
            <a:off x="301251" y="1277028"/>
            <a:ext cx="11547553" cy="584775"/>
          </a:xfrm>
          <a:prstGeom prst="rect">
            <a:avLst/>
          </a:prstGeom>
          <a:noFill/>
        </p:spPr>
        <p:txBody>
          <a:bodyPr wrap="square" rtlCol="0">
            <a:spAutoFit/>
          </a:bodyPr>
          <a:lstStyle/>
          <a:p>
            <a:r>
              <a:rPr lang="en-GB" sz="1600" b="1">
                <a:solidFill>
                  <a:srgbClr val="002060"/>
                </a:solidFill>
                <a:latin typeface="Arial" panose="020B0604020202020204" pitchFamily="34" charset="0"/>
                <a:cs typeface="Arial" panose="020B0604020202020204" pitchFamily="34" charset="0"/>
              </a:rPr>
              <a:t>Satisfaction with various aspects of renting has continued to decline significantly</a:t>
            </a:r>
            <a:r>
              <a:rPr lang="en-GB" sz="1600">
                <a:solidFill>
                  <a:srgbClr val="002060"/>
                </a:solidFill>
                <a:latin typeface="Arial" panose="020B0604020202020204" pitchFamily="34" charset="0"/>
                <a:cs typeface="Arial" panose="020B0604020202020204" pitchFamily="34" charset="0"/>
              </a:rPr>
              <a:t>. </a:t>
            </a:r>
            <a:r>
              <a:rPr lang="en-GB" sz="1600">
                <a:latin typeface="Arial" panose="020B0604020202020204" pitchFamily="34" charset="0"/>
                <a:cs typeface="Arial" panose="020B0604020202020204" pitchFamily="34" charset="0"/>
              </a:rPr>
              <a:t>Compared to other renters, Council tenants are also less likely to be satisfied across most indicators – except when it comes to the value for money of their rent.</a:t>
            </a:r>
          </a:p>
        </p:txBody>
      </p:sp>
      <p:cxnSp>
        <p:nvCxnSpPr>
          <p:cNvPr id="95" name="Straight Connector 94">
            <a:extLst>
              <a:ext uri="{FF2B5EF4-FFF2-40B4-BE49-F238E27FC236}">
                <a16:creationId xmlns:a16="http://schemas.microsoft.com/office/drawing/2014/main" id="{A8CF1DD4-EA6F-49E4-80F1-547446BE9C77}"/>
              </a:ext>
              <a:ext uri="{C183D7F6-B498-43B3-948B-1728B52AA6E4}">
                <adec:decorative xmlns:adec="http://schemas.microsoft.com/office/drawing/2017/decorative" val="1"/>
              </a:ext>
            </a:extLst>
          </p:cNvPr>
          <p:cNvCxnSpPr>
            <a:cxnSpLocks/>
          </p:cNvCxnSpPr>
          <p:nvPr/>
        </p:nvCxnSpPr>
        <p:spPr>
          <a:xfrm flipV="1">
            <a:off x="343196" y="2005162"/>
            <a:ext cx="11505609" cy="29813"/>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id="{6DA0476A-6949-473F-B64D-1AE088228F2D}"/>
              </a:ext>
              <a:ext uri="{C183D7F6-B498-43B3-948B-1728B52AA6E4}">
                <adec:decorative xmlns:adec="http://schemas.microsoft.com/office/drawing/2017/decorative" val="1"/>
              </a:ext>
            </a:extLst>
          </p:cNvPr>
          <p:cNvGrpSpPr/>
          <p:nvPr/>
        </p:nvGrpSpPr>
        <p:grpSpPr>
          <a:xfrm>
            <a:off x="301251" y="2886669"/>
            <a:ext cx="5487176" cy="1829999"/>
            <a:chOff x="271590" y="1720430"/>
            <a:chExt cx="7272337" cy="4033325"/>
          </a:xfrm>
        </p:grpSpPr>
        <p:graphicFrame>
          <p:nvGraphicFramePr>
            <p:cNvPr id="68" name="Chart 67">
              <a:extLst>
                <a:ext uri="{FF2B5EF4-FFF2-40B4-BE49-F238E27FC236}">
                  <a16:creationId xmlns:a16="http://schemas.microsoft.com/office/drawing/2014/main" id="{0D92F19D-5209-4AF7-9A45-A8271A002936}"/>
                </a:ext>
              </a:extLst>
            </p:cNvPr>
            <p:cNvGraphicFramePr/>
            <p:nvPr>
              <p:extLst>
                <p:ext uri="{D42A27DB-BD31-4B8C-83A1-F6EECF244321}">
                  <p14:modId xmlns:p14="http://schemas.microsoft.com/office/powerpoint/2010/main" val="1923820336"/>
                </p:ext>
              </p:extLst>
            </p:nvPr>
          </p:nvGraphicFramePr>
          <p:xfrm>
            <a:off x="271590" y="1720430"/>
            <a:ext cx="7272337" cy="3490180"/>
          </p:xfrm>
          <a:graphic>
            <a:graphicData uri="http://schemas.openxmlformats.org/drawingml/2006/chart">
              <c:chart xmlns:c="http://schemas.openxmlformats.org/drawingml/2006/chart" xmlns:r="http://schemas.openxmlformats.org/officeDocument/2006/relationships" r:id="rId3"/>
            </a:graphicData>
          </a:graphic>
        </p:graphicFrame>
        <p:sp>
          <p:nvSpPr>
            <p:cNvPr id="69" name="TextBox 68">
              <a:extLst>
                <a:ext uri="{FF2B5EF4-FFF2-40B4-BE49-F238E27FC236}">
                  <a16:creationId xmlns:a16="http://schemas.microsoft.com/office/drawing/2014/main" id="{2C0AD1B5-6017-47AA-B7BB-220F3675F98B}"/>
                </a:ext>
              </a:extLst>
            </p:cNvPr>
            <p:cNvSpPr txBox="1"/>
            <p:nvPr/>
          </p:nvSpPr>
          <p:spPr>
            <a:xfrm>
              <a:off x="1056621" y="3708585"/>
              <a:ext cx="695141" cy="1017512"/>
            </a:xfrm>
            <a:prstGeom prst="rect">
              <a:avLst/>
            </a:prstGeom>
            <a:noFill/>
          </p:spPr>
          <p:txBody>
            <a:bodyPr wrap="none" rtlCol="0">
              <a:spAutoFit/>
            </a:bodyPr>
            <a:lstStyle/>
            <a:p>
              <a:pPr algn="ctr"/>
              <a:r>
                <a:rPr lang="en-GB" sz="1200" b="1">
                  <a:solidFill>
                    <a:schemeClr val="bg1">
                      <a:lumMod val="50000"/>
                    </a:schemeClr>
                  </a:solidFill>
                  <a:latin typeface="Arial" panose="020B0604020202020204" pitchFamily="34" charset="0"/>
                  <a:cs typeface="Arial" panose="020B0604020202020204" pitchFamily="34" charset="0"/>
                </a:rPr>
                <a:t>ARS</a:t>
              </a:r>
            </a:p>
            <a:p>
              <a:pPr algn="ctr"/>
              <a:r>
                <a:rPr lang="en-GB" sz="1200" b="1">
                  <a:solidFill>
                    <a:schemeClr val="bg1">
                      <a:lumMod val="50000"/>
                    </a:schemeClr>
                  </a:solidFill>
                  <a:latin typeface="Arial" panose="020B0604020202020204" pitchFamily="34" charset="0"/>
                  <a:cs typeface="Arial" panose="020B0604020202020204" pitchFamily="34" charset="0"/>
                </a:rPr>
                <a:t>2021</a:t>
              </a:r>
            </a:p>
          </p:txBody>
        </p:sp>
        <p:sp>
          <p:nvSpPr>
            <p:cNvPr id="70" name="TextBox 69">
              <a:extLst>
                <a:ext uri="{FF2B5EF4-FFF2-40B4-BE49-F238E27FC236}">
                  <a16:creationId xmlns:a16="http://schemas.microsoft.com/office/drawing/2014/main" id="{D79C54DA-167A-4C1E-B04C-8B2E51A552CD}"/>
                </a:ext>
              </a:extLst>
            </p:cNvPr>
            <p:cNvSpPr txBox="1"/>
            <p:nvPr/>
          </p:nvSpPr>
          <p:spPr>
            <a:xfrm>
              <a:off x="3550445" y="4164261"/>
              <a:ext cx="695141" cy="1017512"/>
            </a:xfrm>
            <a:prstGeom prst="rect">
              <a:avLst/>
            </a:prstGeom>
            <a:noFill/>
          </p:spPr>
          <p:txBody>
            <a:bodyPr wrap="none" rtlCol="0">
              <a:spAutoFit/>
            </a:bodyPr>
            <a:lstStyle/>
            <a:p>
              <a:pPr algn="ctr"/>
              <a:r>
                <a:rPr lang="en-GB" sz="1200" b="1">
                  <a:solidFill>
                    <a:schemeClr val="bg1">
                      <a:lumMod val="50000"/>
                    </a:schemeClr>
                  </a:solidFill>
                  <a:latin typeface="Arial" panose="020B0604020202020204" pitchFamily="34" charset="0"/>
                  <a:cs typeface="Arial" panose="020B0604020202020204" pitchFamily="34" charset="0"/>
                </a:rPr>
                <a:t>ARS</a:t>
              </a:r>
            </a:p>
            <a:p>
              <a:pPr algn="ctr"/>
              <a:r>
                <a:rPr lang="en-GB" sz="1200" b="1">
                  <a:solidFill>
                    <a:schemeClr val="bg1">
                      <a:lumMod val="50000"/>
                    </a:schemeClr>
                  </a:solidFill>
                  <a:latin typeface="Arial" panose="020B0604020202020204" pitchFamily="34" charset="0"/>
                  <a:cs typeface="Arial" panose="020B0604020202020204" pitchFamily="34" charset="0"/>
                </a:rPr>
                <a:t>2022</a:t>
              </a:r>
            </a:p>
          </p:txBody>
        </p:sp>
        <p:sp>
          <p:nvSpPr>
            <p:cNvPr id="71" name="TextBox 70">
              <a:extLst>
                <a:ext uri="{FF2B5EF4-FFF2-40B4-BE49-F238E27FC236}">
                  <a16:creationId xmlns:a16="http://schemas.microsoft.com/office/drawing/2014/main" id="{7F284A3E-645E-4968-8E57-C21B372C0C93}"/>
                </a:ext>
              </a:extLst>
            </p:cNvPr>
            <p:cNvSpPr txBox="1"/>
            <p:nvPr/>
          </p:nvSpPr>
          <p:spPr>
            <a:xfrm>
              <a:off x="5953925" y="4600576"/>
              <a:ext cx="771624" cy="1153179"/>
            </a:xfrm>
            <a:prstGeom prst="rect">
              <a:avLst/>
            </a:prstGeom>
            <a:noFill/>
          </p:spPr>
          <p:txBody>
            <a:bodyPr wrap="none" rtlCol="0">
              <a:spAutoFit/>
            </a:bodyPr>
            <a:lstStyle/>
            <a:p>
              <a:pPr algn="ctr"/>
              <a:r>
                <a:rPr lang="en-GB" sz="1400" b="1">
                  <a:solidFill>
                    <a:srgbClr val="C00000"/>
                  </a:solidFill>
                  <a:latin typeface="Arial" panose="020B0604020202020204" pitchFamily="34" charset="0"/>
                  <a:cs typeface="Arial" panose="020B0604020202020204" pitchFamily="34" charset="0"/>
                </a:rPr>
                <a:t>ARS</a:t>
              </a:r>
            </a:p>
            <a:p>
              <a:pPr algn="ctr"/>
              <a:r>
                <a:rPr lang="en-GB" sz="1400" b="1">
                  <a:solidFill>
                    <a:srgbClr val="C00000"/>
                  </a:solidFill>
                  <a:latin typeface="Arial" panose="020B0604020202020204" pitchFamily="34" charset="0"/>
                  <a:cs typeface="Arial" panose="020B0604020202020204" pitchFamily="34" charset="0"/>
                </a:rPr>
                <a:t>2023</a:t>
              </a:r>
            </a:p>
          </p:txBody>
        </p:sp>
      </p:grpSp>
      <p:sp>
        <p:nvSpPr>
          <p:cNvPr id="73" name="TextBox 72">
            <a:extLst>
              <a:ext uri="{FF2B5EF4-FFF2-40B4-BE49-F238E27FC236}">
                <a16:creationId xmlns:a16="http://schemas.microsoft.com/office/drawing/2014/main" id="{338D6CA6-E704-4EA1-B385-ABDFAA5409B0}"/>
              </a:ext>
            </a:extLst>
          </p:cNvPr>
          <p:cNvSpPr txBox="1"/>
          <p:nvPr/>
        </p:nvSpPr>
        <p:spPr>
          <a:xfrm>
            <a:off x="1512220" y="2335129"/>
            <a:ext cx="1021433" cy="523220"/>
          </a:xfrm>
          <a:prstGeom prst="rect">
            <a:avLst/>
          </a:prstGeom>
          <a:noFill/>
        </p:spPr>
        <p:txBody>
          <a:bodyPr wrap="none" rtlCol="0">
            <a:spAutoFit/>
          </a:bodyPr>
          <a:lstStyle/>
          <a:p>
            <a:r>
              <a:rPr lang="en-GB" sz="2800">
                <a:solidFill>
                  <a:srgbClr val="002060"/>
                </a:solidFill>
                <a:latin typeface="Arial Black" panose="020B0A04020102020204" pitchFamily="34" charset="0"/>
              </a:rPr>
              <a:t>48%</a:t>
            </a:r>
            <a:endParaRPr lang="en-GB" sz="4000" b="1">
              <a:solidFill>
                <a:srgbClr val="002060"/>
              </a:solidFill>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7F7593C0-8BD9-4218-8FB8-FDF036C23E75}"/>
              </a:ext>
            </a:extLst>
          </p:cNvPr>
          <p:cNvSpPr txBox="1"/>
          <p:nvPr/>
        </p:nvSpPr>
        <p:spPr>
          <a:xfrm>
            <a:off x="2499470" y="2306809"/>
            <a:ext cx="3039141" cy="584775"/>
          </a:xfrm>
          <a:prstGeom prst="rect">
            <a:avLst/>
          </a:prstGeom>
          <a:noFill/>
        </p:spPr>
        <p:txBody>
          <a:bodyPr wrap="square">
            <a:spAutoFit/>
          </a:bodyPr>
          <a:lstStyle/>
          <a:p>
            <a:r>
              <a:rPr lang="en-GB" sz="1600">
                <a:latin typeface="Arial" panose="020B0604020202020204" pitchFamily="34" charset="0"/>
                <a:cs typeface="Arial" panose="020B0604020202020204" pitchFamily="34" charset="0"/>
              </a:rPr>
              <a:t>of renters are </a:t>
            </a:r>
            <a:r>
              <a:rPr lang="en-GB" sz="1600" b="1">
                <a:solidFill>
                  <a:srgbClr val="002060"/>
                </a:solidFill>
                <a:latin typeface="Arial" panose="020B0604020202020204" pitchFamily="34" charset="0"/>
                <a:cs typeface="Arial" panose="020B0604020202020204" pitchFamily="34" charset="0"/>
              </a:rPr>
              <a:t>satisfied with their landlord </a:t>
            </a:r>
            <a:r>
              <a:rPr lang="en-GB" sz="1600">
                <a:latin typeface="Arial" panose="020B0604020202020204" pitchFamily="34" charset="0"/>
                <a:cs typeface="Arial" panose="020B0604020202020204" pitchFamily="34" charset="0"/>
              </a:rPr>
              <a:t>overall</a:t>
            </a:r>
            <a:endParaRPr lang="en-GB" sz="1600"/>
          </a:p>
        </p:txBody>
      </p:sp>
      <p:grpSp>
        <p:nvGrpSpPr>
          <p:cNvPr id="83" name="Group 82">
            <a:extLst>
              <a:ext uri="{FF2B5EF4-FFF2-40B4-BE49-F238E27FC236}">
                <a16:creationId xmlns:a16="http://schemas.microsoft.com/office/drawing/2014/main" id="{5C5A0A74-5F86-483F-845D-9DE38B3D917F}"/>
              </a:ext>
              <a:ext uri="{C183D7F6-B498-43B3-948B-1728B52AA6E4}">
                <adec:decorative xmlns:adec="http://schemas.microsoft.com/office/drawing/2017/decorative" val="1"/>
              </a:ext>
            </a:extLst>
          </p:cNvPr>
          <p:cNvGrpSpPr/>
          <p:nvPr/>
        </p:nvGrpSpPr>
        <p:grpSpPr>
          <a:xfrm>
            <a:off x="301251" y="5415851"/>
            <a:ext cx="5237360" cy="965433"/>
            <a:chOff x="6241032" y="5386279"/>
            <a:chExt cx="5772004" cy="965433"/>
          </a:xfrm>
        </p:grpSpPr>
        <p:sp>
          <p:nvSpPr>
            <p:cNvPr id="80" name="Rectangle 79">
              <a:extLst>
                <a:ext uri="{FF2B5EF4-FFF2-40B4-BE49-F238E27FC236}">
                  <a16:creationId xmlns:a16="http://schemas.microsoft.com/office/drawing/2014/main" id="{21B374D8-4E66-4B87-A295-08ADCBC587EB}"/>
                </a:ext>
              </a:extLst>
            </p:cNvPr>
            <p:cNvSpPr/>
            <p:nvPr/>
          </p:nvSpPr>
          <p:spPr>
            <a:xfrm>
              <a:off x="6241032" y="5386279"/>
              <a:ext cx="5772004" cy="9654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Box 77">
              <a:extLst>
                <a:ext uri="{FF2B5EF4-FFF2-40B4-BE49-F238E27FC236}">
                  <a16:creationId xmlns:a16="http://schemas.microsoft.com/office/drawing/2014/main" id="{7E988891-8659-429E-AE32-87BB29C3630B}"/>
                </a:ext>
              </a:extLst>
            </p:cNvPr>
            <p:cNvSpPr txBox="1"/>
            <p:nvPr/>
          </p:nvSpPr>
          <p:spPr>
            <a:xfrm>
              <a:off x="6288793" y="5477550"/>
              <a:ext cx="1814972" cy="800219"/>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Rent from housing association (HA)</a:t>
              </a:r>
            </a:p>
            <a:p>
              <a:r>
                <a:rPr lang="en-GB" b="1">
                  <a:solidFill>
                    <a:srgbClr val="002060"/>
                  </a:solidFill>
                  <a:latin typeface="Arial" panose="020B0604020202020204" pitchFamily="34" charset="0"/>
                  <a:cs typeface="Arial" panose="020B0604020202020204" pitchFamily="34" charset="0"/>
                </a:rPr>
                <a:t>47% </a:t>
              </a:r>
              <a:r>
                <a:rPr lang="en-GB" sz="1200" b="1">
                  <a:solidFill>
                    <a:schemeClr val="bg1">
                      <a:lumMod val="50000"/>
                    </a:schemeClr>
                  </a:solidFill>
                  <a:latin typeface="Arial" panose="020B0604020202020204" pitchFamily="34" charset="0"/>
                  <a:cs typeface="Arial" panose="020B0604020202020204" pitchFamily="34" charset="0"/>
                </a:rPr>
                <a:t>(</a:t>
              </a:r>
              <a:r>
                <a:rPr lang="en-GB" sz="1200" b="1">
                  <a:solidFill>
                    <a:srgbClr val="C00000"/>
                  </a:solidFill>
                  <a:latin typeface="Arial" panose="020B0604020202020204" pitchFamily="34" charset="0"/>
                  <a:cs typeface="Arial" panose="020B0604020202020204" pitchFamily="34" charset="0"/>
                </a:rPr>
                <a:t>-7 </a:t>
              </a:r>
              <a:r>
                <a:rPr lang="en-GB" sz="1200" b="1">
                  <a:solidFill>
                    <a:schemeClr val="bg1">
                      <a:lumMod val="50000"/>
                    </a:schemeClr>
                  </a:solidFill>
                  <a:latin typeface="Arial" panose="020B0604020202020204" pitchFamily="34" charset="0"/>
                  <a:cs typeface="Arial" panose="020B0604020202020204" pitchFamily="34" charset="0"/>
                </a:rPr>
                <a:t>vs 2022)</a:t>
              </a:r>
              <a:endParaRPr lang="en-GB" b="1">
                <a:solidFill>
                  <a:schemeClr val="bg1">
                    <a:lumMod val="50000"/>
                  </a:schemeClr>
                </a:solidFill>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BB3707CA-67BD-4BC7-9F95-114D0A58C36A}"/>
                </a:ext>
              </a:extLst>
            </p:cNvPr>
            <p:cNvSpPr txBox="1"/>
            <p:nvPr/>
          </p:nvSpPr>
          <p:spPr>
            <a:xfrm>
              <a:off x="8224201" y="5477550"/>
              <a:ext cx="1814972" cy="800219"/>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Rent from Council</a:t>
              </a:r>
            </a:p>
            <a:p>
              <a:endParaRPr lang="en-GB" sz="1400">
                <a:latin typeface="Arial" panose="020B0604020202020204" pitchFamily="34" charset="0"/>
                <a:cs typeface="Arial" panose="020B0604020202020204" pitchFamily="34" charset="0"/>
              </a:endParaRPr>
            </a:p>
            <a:p>
              <a:r>
                <a:rPr lang="en-GB" b="1">
                  <a:solidFill>
                    <a:srgbClr val="C00000"/>
                  </a:solidFill>
                  <a:latin typeface="Arial" panose="020B0604020202020204" pitchFamily="34" charset="0"/>
                  <a:cs typeface="Arial" panose="020B0604020202020204" pitchFamily="34" charset="0"/>
                </a:rPr>
                <a:t>29% </a:t>
              </a:r>
              <a:r>
                <a:rPr lang="en-GB" sz="1200" b="1">
                  <a:solidFill>
                    <a:schemeClr val="bg1">
                      <a:lumMod val="50000"/>
                    </a:schemeClr>
                  </a:solidFill>
                  <a:latin typeface="Arial" panose="020B0604020202020204" pitchFamily="34" charset="0"/>
                  <a:cs typeface="Arial" panose="020B0604020202020204" pitchFamily="34" charset="0"/>
                </a:rPr>
                <a:t>(</a:t>
              </a:r>
              <a:r>
                <a:rPr lang="en-GB" sz="1200" b="1">
                  <a:solidFill>
                    <a:srgbClr val="C00000"/>
                  </a:solidFill>
                  <a:latin typeface="Arial" panose="020B0604020202020204" pitchFamily="34" charset="0"/>
                  <a:cs typeface="Arial" panose="020B0604020202020204" pitchFamily="34" charset="0"/>
                </a:rPr>
                <a:t>-11 </a:t>
              </a:r>
              <a:r>
                <a:rPr lang="en-GB" sz="1200" b="1">
                  <a:solidFill>
                    <a:schemeClr val="bg1">
                      <a:lumMod val="50000"/>
                    </a:schemeClr>
                  </a:solidFill>
                  <a:latin typeface="Arial" panose="020B0604020202020204" pitchFamily="34" charset="0"/>
                  <a:cs typeface="Arial" panose="020B0604020202020204" pitchFamily="34" charset="0"/>
                </a:rPr>
                <a:t>vs 2022)</a:t>
              </a:r>
              <a:endParaRPr lang="en-GB" b="1">
                <a:solidFill>
                  <a:schemeClr val="bg1">
                    <a:lumMod val="50000"/>
                  </a:schemeClr>
                </a:solidFill>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46B4358A-74C7-44D0-867A-D705D85F5281}"/>
                </a:ext>
              </a:extLst>
            </p:cNvPr>
            <p:cNvSpPr txBox="1"/>
            <p:nvPr/>
          </p:nvSpPr>
          <p:spPr>
            <a:xfrm>
              <a:off x="10115220" y="5477550"/>
              <a:ext cx="1814972" cy="800219"/>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Rent from private landlord</a:t>
              </a:r>
            </a:p>
            <a:p>
              <a:r>
                <a:rPr lang="en-GB" b="1">
                  <a:solidFill>
                    <a:srgbClr val="008840"/>
                  </a:solidFill>
                  <a:latin typeface="Arial" panose="020B0604020202020204" pitchFamily="34" charset="0"/>
                  <a:cs typeface="Arial" panose="020B0604020202020204" pitchFamily="34" charset="0"/>
                </a:rPr>
                <a:t>58% </a:t>
              </a:r>
              <a:r>
                <a:rPr lang="en-GB" sz="1200" b="1">
                  <a:solidFill>
                    <a:schemeClr val="bg1">
                      <a:lumMod val="50000"/>
                    </a:schemeClr>
                  </a:solidFill>
                  <a:latin typeface="Arial" panose="020B0604020202020204" pitchFamily="34" charset="0"/>
                  <a:cs typeface="Arial" panose="020B0604020202020204" pitchFamily="34" charset="0"/>
                </a:rPr>
                <a:t>(</a:t>
              </a:r>
              <a:r>
                <a:rPr lang="en-GB" sz="1200" b="1">
                  <a:solidFill>
                    <a:srgbClr val="C00000"/>
                  </a:solidFill>
                  <a:latin typeface="Arial" panose="020B0604020202020204" pitchFamily="34" charset="0"/>
                  <a:cs typeface="Arial" panose="020B0604020202020204" pitchFamily="34" charset="0"/>
                </a:rPr>
                <a:t>-7 </a:t>
              </a:r>
              <a:r>
                <a:rPr lang="en-GB" sz="1200" b="1">
                  <a:solidFill>
                    <a:schemeClr val="bg1">
                      <a:lumMod val="50000"/>
                    </a:schemeClr>
                  </a:solidFill>
                  <a:latin typeface="Arial" panose="020B0604020202020204" pitchFamily="34" charset="0"/>
                  <a:cs typeface="Arial" panose="020B0604020202020204" pitchFamily="34" charset="0"/>
                </a:rPr>
                <a:t>vs 2022)</a:t>
              </a:r>
              <a:endParaRPr lang="en-GB" b="1">
                <a:solidFill>
                  <a:schemeClr val="bg1">
                    <a:lumMod val="50000"/>
                  </a:schemeClr>
                </a:solidFill>
                <a:latin typeface="Arial" panose="020B0604020202020204" pitchFamily="34" charset="0"/>
                <a:cs typeface="Arial" panose="020B0604020202020204" pitchFamily="34" charset="0"/>
              </a:endParaRPr>
            </a:p>
          </p:txBody>
        </p:sp>
      </p:grpSp>
      <p:cxnSp>
        <p:nvCxnSpPr>
          <p:cNvPr id="85" name="Straight Connector 84">
            <a:extLst>
              <a:ext uri="{FF2B5EF4-FFF2-40B4-BE49-F238E27FC236}">
                <a16:creationId xmlns:a16="http://schemas.microsoft.com/office/drawing/2014/main" id="{06043014-473A-4240-8795-6B3847F8C1F9}"/>
              </a:ext>
              <a:ext uri="{C183D7F6-B498-43B3-948B-1728B52AA6E4}">
                <adec:decorative xmlns:adec="http://schemas.microsoft.com/office/drawing/2017/decorative" val="1"/>
              </a:ext>
            </a:extLst>
          </p:cNvPr>
          <p:cNvCxnSpPr>
            <a:cxnSpLocks/>
          </p:cNvCxnSpPr>
          <p:nvPr/>
        </p:nvCxnSpPr>
        <p:spPr>
          <a:xfrm>
            <a:off x="2013956" y="5509078"/>
            <a:ext cx="0" cy="800219"/>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374908E-2E5D-4620-B1F0-7E52F655DF3C}"/>
              </a:ext>
              <a:ext uri="{C183D7F6-B498-43B3-948B-1728B52AA6E4}">
                <adec:decorative xmlns:adec="http://schemas.microsoft.com/office/drawing/2017/decorative" val="1"/>
              </a:ext>
            </a:extLst>
          </p:cNvPr>
          <p:cNvCxnSpPr>
            <a:cxnSpLocks/>
          </p:cNvCxnSpPr>
          <p:nvPr/>
        </p:nvCxnSpPr>
        <p:spPr>
          <a:xfrm>
            <a:off x="3763442" y="5500413"/>
            <a:ext cx="0" cy="800219"/>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12" name="Group 111">
            <a:extLst>
              <a:ext uri="{FF2B5EF4-FFF2-40B4-BE49-F238E27FC236}">
                <a16:creationId xmlns:a16="http://schemas.microsoft.com/office/drawing/2014/main" id="{29C91FD9-62F2-4BE9-803F-9288B646B887}"/>
              </a:ext>
              <a:ext uri="{C183D7F6-B498-43B3-948B-1728B52AA6E4}">
                <adec:decorative xmlns:adec="http://schemas.microsoft.com/office/drawing/2017/decorative" val="1"/>
              </a:ext>
            </a:extLst>
          </p:cNvPr>
          <p:cNvGrpSpPr/>
          <p:nvPr/>
        </p:nvGrpSpPr>
        <p:grpSpPr>
          <a:xfrm>
            <a:off x="342881" y="2072354"/>
            <a:ext cx="1072688" cy="1066139"/>
            <a:chOff x="6366693" y="2031420"/>
            <a:chExt cx="1072688" cy="1066139"/>
          </a:xfrm>
        </p:grpSpPr>
        <p:pic>
          <p:nvPicPr>
            <p:cNvPr id="101" name="Graphic 100" descr="Key with solid fill">
              <a:extLst>
                <a:ext uri="{FF2B5EF4-FFF2-40B4-BE49-F238E27FC236}">
                  <a16:creationId xmlns:a16="http://schemas.microsoft.com/office/drawing/2014/main" id="{7CCBEBC6-834F-4A02-929E-6E863C3ABD7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73649" y="2031420"/>
              <a:ext cx="1065732" cy="1065732"/>
            </a:xfrm>
            <a:prstGeom prst="rect">
              <a:avLst/>
            </a:prstGeom>
          </p:spPr>
        </p:pic>
        <p:pic>
          <p:nvPicPr>
            <p:cNvPr id="106" name="Graphic 105" descr="Key with solid fill">
              <a:extLst>
                <a:ext uri="{FF2B5EF4-FFF2-40B4-BE49-F238E27FC236}">
                  <a16:creationId xmlns:a16="http://schemas.microsoft.com/office/drawing/2014/main" id="{E4A0298D-62B7-45B9-98E1-A055A7C66D74}"/>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48327"/>
            <a:stretch/>
          </p:blipFill>
          <p:spPr>
            <a:xfrm>
              <a:off x="6366693" y="2031827"/>
              <a:ext cx="550697" cy="1065732"/>
            </a:xfrm>
            <a:prstGeom prst="rect">
              <a:avLst/>
            </a:prstGeom>
          </p:spPr>
        </p:pic>
      </p:grpSp>
      <p:sp>
        <p:nvSpPr>
          <p:cNvPr id="94" name="TextBox 93">
            <a:extLst>
              <a:ext uri="{FF2B5EF4-FFF2-40B4-BE49-F238E27FC236}">
                <a16:creationId xmlns:a16="http://schemas.microsoft.com/office/drawing/2014/main" id="{02A42110-9FA2-4B89-9FC2-E0379BFFF25F}"/>
              </a:ext>
              <a:ext uri="{C183D7F6-B498-43B3-948B-1728B52AA6E4}">
                <adec:decorative xmlns:adec="http://schemas.microsoft.com/office/drawing/2017/decorative" val="1"/>
              </a:ext>
            </a:extLst>
          </p:cNvPr>
          <p:cNvSpPr txBox="1"/>
          <p:nvPr/>
        </p:nvSpPr>
        <p:spPr>
          <a:xfrm>
            <a:off x="305084" y="5176107"/>
            <a:ext cx="2052165" cy="307777"/>
          </a:xfrm>
          <a:prstGeom prst="rect">
            <a:avLst/>
          </a:prstGeom>
          <a:noFill/>
        </p:spPr>
        <p:txBody>
          <a:bodyPr wrap="none" rtlCol="0">
            <a:spAutoFit/>
          </a:bodyPr>
          <a:lstStyle/>
          <a:p>
            <a:r>
              <a:rPr lang="en-GB" sz="1400" b="1">
                <a:latin typeface="Arial" panose="020B0604020202020204" pitchFamily="34" charset="0"/>
                <a:cs typeface="Arial" panose="020B0604020202020204" pitchFamily="34" charset="0"/>
              </a:rPr>
              <a:t>Satisfaction by tenure</a:t>
            </a:r>
          </a:p>
        </p:txBody>
      </p:sp>
      <p:cxnSp>
        <p:nvCxnSpPr>
          <p:cNvPr id="4" name="Straight Connector 3">
            <a:extLst>
              <a:ext uri="{FF2B5EF4-FFF2-40B4-BE49-F238E27FC236}">
                <a16:creationId xmlns:a16="http://schemas.microsoft.com/office/drawing/2014/main" id="{B78A52F8-8E3F-41D9-AD84-192EB08A65F3}"/>
              </a:ext>
              <a:ext uri="{C183D7F6-B498-43B3-948B-1728B52AA6E4}">
                <adec:decorative xmlns:adec="http://schemas.microsoft.com/office/drawing/2017/decorative" val="1"/>
              </a:ext>
            </a:extLst>
          </p:cNvPr>
          <p:cNvCxnSpPr>
            <a:cxnSpLocks/>
            <a:stCxn id="76" idx="3"/>
          </p:cNvCxnSpPr>
          <p:nvPr/>
        </p:nvCxnSpPr>
        <p:spPr>
          <a:xfrm>
            <a:off x="5538611" y="2599197"/>
            <a:ext cx="557389" cy="0"/>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9FCADC9-81BC-4B65-828B-A7421E8B03F8}"/>
              </a:ext>
            </a:extLst>
          </p:cNvPr>
          <p:cNvSpPr txBox="1"/>
          <p:nvPr/>
        </p:nvSpPr>
        <p:spPr>
          <a:xfrm>
            <a:off x="5771085" y="2332890"/>
            <a:ext cx="1021433" cy="523220"/>
          </a:xfrm>
          <a:prstGeom prst="rect">
            <a:avLst/>
          </a:prstGeom>
          <a:solidFill>
            <a:schemeClr val="bg1"/>
          </a:solidFill>
        </p:spPr>
        <p:txBody>
          <a:bodyPr wrap="none" rtlCol="0">
            <a:spAutoFit/>
          </a:bodyPr>
          <a:lstStyle/>
          <a:p>
            <a:pPr algn="ctr"/>
            <a:r>
              <a:rPr lang="en-GB" sz="2800" b="1">
                <a:solidFill>
                  <a:srgbClr val="002060"/>
                </a:solidFill>
                <a:latin typeface="Arial Black" panose="020B0A04020102020204" pitchFamily="34" charset="0"/>
                <a:cs typeface="Arial" panose="020B0604020202020204" pitchFamily="34" charset="0"/>
              </a:rPr>
              <a:t>42%</a:t>
            </a:r>
            <a:endParaRPr lang="en-GB" sz="4000" b="1">
              <a:solidFill>
                <a:srgbClr val="00206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2F08EC1-9DFC-4B5E-8792-B66C853CC230}"/>
              </a:ext>
            </a:extLst>
          </p:cNvPr>
          <p:cNvSpPr txBox="1"/>
          <p:nvPr/>
        </p:nvSpPr>
        <p:spPr>
          <a:xfrm>
            <a:off x="6791714" y="2302112"/>
            <a:ext cx="5127371" cy="830997"/>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rPr>
              <a:t>satisfied with </a:t>
            </a:r>
            <a:r>
              <a:rPr lang="en-GB" sz="1600" b="1">
                <a:latin typeface="Arial" panose="020B0604020202020204" pitchFamily="34" charset="0"/>
                <a:cs typeface="Arial" panose="020B0604020202020204" pitchFamily="34" charset="0"/>
              </a:rPr>
              <a:t>the value for money of their rent</a:t>
            </a:r>
          </a:p>
          <a:p>
            <a:r>
              <a:rPr lang="en-GB" sz="1600" b="1">
                <a:solidFill>
                  <a:srgbClr val="C00000"/>
                </a:solidFill>
                <a:latin typeface="Arial" panose="020B0604020202020204" pitchFamily="34" charset="0"/>
                <a:cs typeface="Arial" panose="020B0604020202020204" pitchFamily="34" charset="0"/>
              </a:rPr>
              <a:t>     -9 </a:t>
            </a:r>
            <a:r>
              <a:rPr lang="en-GB" sz="1600" b="1">
                <a:solidFill>
                  <a:schemeClr val="bg1">
                    <a:lumMod val="50000"/>
                  </a:schemeClr>
                </a:solidFill>
                <a:latin typeface="Arial" panose="020B0604020202020204" pitchFamily="34" charset="0"/>
                <a:cs typeface="Arial" panose="020B0604020202020204" pitchFamily="34" charset="0"/>
              </a:rPr>
              <a:t>from 2022</a:t>
            </a:r>
          </a:p>
          <a:p>
            <a:r>
              <a:rPr lang="en-GB" sz="1600" b="1">
                <a:solidFill>
                  <a:schemeClr val="bg1">
                    <a:lumMod val="50000"/>
                  </a:schemeClr>
                </a:solidFill>
                <a:latin typeface="Arial" panose="020B0604020202020204" pitchFamily="34" charset="0"/>
                <a:cs typeface="Arial" panose="020B0604020202020204" pitchFamily="34" charset="0"/>
              </a:rPr>
              <a:t>     </a:t>
            </a:r>
            <a:r>
              <a:rPr lang="en-GB" sz="1600">
                <a:solidFill>
                  <a:schemeClr val="bg1">
                    <a:lumMod val="50000"/>
                  </a:schemeClr>
                </a:solidFill>
                <a:latin typeface="Arial" panose="020B0604020202020204" pitchFamily="34" charset="0"/>
                <a:cs typeface="Arial" panose="020B0604020202020204" pitchFamily="34" charset="0"/>
              </a:rPr>
              <a:t>HA </a:t>
            </a:r>
            <a:r>
              <a:rPr lang="en-GB" sz="1600" b="1">
                <a:solidFill>
                  <a:schemeClr val="bg1">
                    <a:lumMod val="50000"/>
                  </a:schemeClr>
                </a:solidFill>
                <a:latin typeface="Arial" panose="020B0604020202020204" pitchFamily="34" charset="0"/>
                <a:cs typeface="Arial" panose="020B0604020202020204" pitchFamily="34" charset="0"/>
              </a:rPr>
              <a:t>49%</a:t>
            </a:r>
            <a:r>
              <a:rPr lang="en-GB" sz="1600">
                <a:solidFill>
                  <a:schemeClr val="bg1">
                    <a:lumMod val="50000"/>
                  </a:schemeClr>
                </a:solidFill>
                <a:latin typeface="Arial" panose="020B0604020202020204" pitchFamily="34" charset="0"/>
                <a:cs typeface="Arial" panose="020B0604020202020204" pitchFamily="34" charset="0"/>
              </a:rPr>
              <a:t>, Council tenants </a:t>
            </a:r>
            <a:r>
              <a:rPr lang="en-GB" sz="1600" b="1">
                <a:solidFill>
                  <a:schemeClr val="bg1">
                    <a:lumMod val="50000"/>
                  </a:schemeClr>
                </a:solidFill>
                <a:latin typeface="Arial" panose="020B0604020202020204" pitchFamily="34" charset="0"/>
                <a:cs typeface="Arial" panose="020B0604020202020204" pitchFamily="34" charset="0"/>
              </a:rPr>
              <a:t>45%</a:t>
            </a:r>
            <a:r>
              <a:rPr lang="en-GB" sz="1600">
                <a:solidFill>
                  <a:schemeClr val="bg1">
                    <a:lumMod val="50000"/>
                  </a:schemeClr>
                </a:solidFill>
                <a:latin typeface="Arial" panose="020B0604020202020204" pitchFamily="34" charset="0"/>
                <a:cs typeface="Arial" panose="020B0604020202020204" pitchFamily="34" charset="0"/>
              </a:rPr>
              <a:t>, private renters </a:t>
            </a:r>
            <a:r>
              <a:rPr lang="en-GB" sz="1600" b="1">
                <a:solidFill>
                  <a:schemeClr val="bg1">
                    <a:lumMod val="50000"/>
                  </a:schemeClr>
                </a:solidFill>
                <a:latin typeface="Arial" panose="020B0604020202020204" pitchFamily="34" charset="0"/>
                <a:cs typeface="Arial" panose="020B0604020202020204" pitchFamily="34" charset="0"/>
              </a:rPr>
              <a:t>37%</a:t>
            </a:r>
          </a:p>
        </p:txBody>
      </p:sp>
      <p:sp>
        <p:nvSpPr>
          <p:cNvPr id="66" name="TextBox 65">
            <a:extLst>
              <a:ext uri="{FF2B5EF4-FFF2-40B4-BE49-F238E27FC236}">
                <a16:creationId xmlns:a16="http://schemas.microsoft.com/office/drawing/2014/main" id="{A282AAF7-7AA7-4C2B-B8DD-7228EF45D72C}"/>
              </a:ext>
            </a:extLst>
          </p:cNvPr>
          <p:cNvSpPr txBox="1"/>
          <p:nvPr/>
        </p:nvSpPr>
        <p:spPr>
          <a:xfrm>
            <a:off x="5783246" y="3303128"/>
            <a:ext cx="1021433" cy="523220"/>
          </a:xfrm>
          <a:prstGeom prst="rect">
            <a:avLst/>
          </a:prstGeom>
          <a:solidFill>
            <a:schemeClr val="bg1"/>
          </a:solidFill>
        </p:spPr>
        <p:txBody>
          <a:bodyPr wrap="none" rtlCol="0">
            <a:spAutoFit/>
          </a:bodyPr>
          <a:lstStyle/>
          <a:p>
            <a:pPr algn="ctr"/>
            <a:r>
              <a:rPr lang="en-GB" sz="2800" b="1">
                <a:solidFill>
                  <a:srgbClr val="002060"/>
                </a:solidFill>
                <a:latin typeface="Arial Black" panose="020B0A04020102020204" pitchFamily="34" charset="0"/>
                <a:cs typeface="Arial" panose="020B0604020202020204" pitchFamily="34" charset="0"/>
              </a:rPr>
              <a:t>52%</a:t>
            </a:r>
            <a:endParaRPr lang="en-GB" sz="4000" b="1">
              <a:solidFill>
                <a:srgbClr val="002060"/>
              </a:solidFill>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D44B014D-896D-44E5-9C3A-4742A80936FA}"/>
              </a:ext>
            </a:extLst>
          </p:cNvPr>
          <p:cNvSpPr txBox="1"/>
          <p:nvPr/>
        </p:nvSpPr>
        <p:spPr>
          <a:xfrm>
            <a:off x="6791714" y="3277937"/>
            <a:ext cx="5064376" cy="830997"/>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rPr>
              <a:t>satisfied with </a:t>
            </a:r>
            <a:r>
              <a:rPr lang="en-GB" sz="1600" b="1">
                <a:latin typeface="Arial" panose="020B0604020202020204" pitchFamily="34" charset="0"/>
                <a:cs typeface="Arial" panose="020B0604020202020204" pitchFamily="34" charset="0"/>
              </a:rPr>
              <a:t>the general condition of the property</a:t>
            </a:r>
          </a:p>
          <a:p>
            <a:r>
              <a:rPr lang="en-GB" sz="1600" b="1">
                <a:solidFill>
                  <a:schemeClr val="bg1">
                    <a:lumMod val="50000"/>
                  </a:schemeClr>
                </a:solidFill>
                <a:latin typeface="Arial" panose="020B0604020202020204" pitchFamily="34" charset="0"/>
                <a:cs typeface="Arial" panose="020B0604020202020204" pitchFamily="34" charset="0"/>
              </a:rPr>
              <a:t>     -4 from 2022</a:t>
            </a:r>
          </a:p>
          <a:p>
            <a:r>
              <a:rPr lang="en-GB" sz="1600">
                <a:solidFill>
                  <a:schemeClr val="bg1">
                    <a:lumMod val="50000"/>
                  </a:schemeClr>
                </a:solidFill>
                <a:latin typeface="Arial" panose="020B0604020202020204" pitchFamily="34" charset="0"/>
                <a:cs typeface="Arial" panose="020B0604020202020204" pitchFamily="34" charset="0"/>
              </a:rPr>
              <a:t>     HA </a:t>
            </a:r>
            <a:r>
              <a:rPr lang="en-GB" sz="1600" b="1">
                <a:solidFill>
                  <a:schemeClr val="bg1">
                    <a:lumMod val="50000"/>
                  </a:schemeClr>
                </a:solidFill>
                <a:latin typeface="Arial" panose="020B0604020202020204" pitchFamily="34" charset="0"/>
                <a:cs typeface="Arial" panose="020B0604020202020204" pitchFamily="34" charset="0"/>
              </a:rPr>
              <a:t>50%</a:t>
            </a:r>
            <a:r>
              <a:rPr lang="en-GB" sz="1600">
                <a:solidFill>
                  <a:schemeClr val="bg1">
                    <a:lumMod val="50000"/>
                  </a:schemeClr>
                </a:solidFill>
                <a:latin typeface="Arial" panose="020B0604020202020204" pitchFamily="34" charset="0"/>
                <a:cs typeface="Arial" panose="020B0604020202020204" pitchFamily="34" charset="0"/>
              </a:rPr>
              <a:t>, Council tenants </a:t>
            </a:r>
            <a:r>
              <a:rPr lang="en-GB" sz="1600" b="1">
                <a:solidFill>
                  <a:srgbClr val="C00000"/>
                </a:solidFill>
                <a:latin typeface="Arial" panose="020B0604020202020204" pitchFamily="34" charset="0"/>
                <a:cs typeface="Arial" panose="020B0604020202020204" pitchFamily="34" charset="0"/>
              </a:rPr>
              <a:t>35%</a:t>
            </a:r>
            <a:r>
              <a:rPr lang="en-GB" sz="1600">
                <a:solidFill>
                  <a:schemeClr val="bg1">
                    <a:lumMod val="50000"/>
                  </a:schemeClr>
                </a:solidFill>
                <a:latin typeface="Arial" panose="020B0604020202020204" pitchFamily="34" charset="0"/>
                <a:cs typeface="Arial" panose="020B0604020202020204" pitchFamily="34" charset="0"/>
              </a:rPr>
              <a:t>, private renters </a:t>
            </a:r>
            <a:r>
              <a:rPr lang="en-GB" sz="1600" b="1">
                <a:solidFill>
                  <a:srgbClr val="008840"/>
                </a:solidFill>
                <a:latin typeface="Arial" panose="020B0604020202020204" pitchFamily="34" charset="0"/>
                <a:cs typeface="Arial" panose="020B0604020202020204" pitchFamily="34" charset="0"/>
              </a:rPr>
              <a:t>62%</a:t>
            </a:r>
          </a:p>
        </p:txBody>
      </p:sp>
      <p:sp>
        <p:nvSpPr>
          <p:cNvPr id="77" name="TextBox 76">
            <a:extLst>
              <a:ext uri="{FF2B5EF4-FFF2-40B4-BE49-F238E27FC236}">
                <a16:creationId xmlns:a16="http://schemas.microsoft.com/office/drawing/2014/main" id="{69D035C3-7595-41DE-81DF-080C518DFEB8}"/>
              </a:ext>
            </a:extLst>
          </p:cNvPr>
          <p:cNvSpPr txBox="1"/>
          <p:nvPr/>
        </p:nvSpPr>
        <p:spPr>
          <a:xfrm>
            <a:off x="5771891" y="4391520"/>
            <a:ext cx="1021433" cy="523220"/>
          </a:xfrm>
          <a:prstGeom prst="rect">
            <a:avLst/>
          </a:prstGeom>
          <a:solidFill>
            <a:schemeClr val="bg1"/>
          </a:solidFill>
        </p:spPr>
        <p:txBody>
          <a:bodyPr wrap="none" rtlCol="0">
            <a:spAutoFit/>
          </a:bodyPr>
          <a:lstStyle/>
          <a:p>
            <a:pPr algn="ctr"/>
            <a:r>
              <a:rPr lang="en-GB" sz="2800" b="1">
                <a:solidFill>
                  <a:srgbClr val="002060"/>
                </a:solidFill>
                <a:latin typeface="Arial Black" panose="020B0A04020102020204" pitchFamily="34" charset="0"/>
                <a:cs typeface="Arial" panose="020B0604020202020204" pitchFamily="34" charset="0"/>
              </a:rPr>
              <a:t>42%</a:t>
            </a:r>
            <a:endParaRPr lang="en-GB" sz="4000" b="1">
              <a:solidFill>
                <a:srgbClr val="002060"/>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C9568555-0B2B-470B-AB86-ABCE6052C650}"/>
              </a:ext>
            </a:extLst>
          </p:cNvPr>
          <p:cNvSpPr txBox="1"/>
          <p:nvPr/>
        </p:nvSpPr>
        <p:spPr>
          <a:xfrm>
            <a:off x="6804678" y="4267394"/>
            <a:ext cx="5064375" cy="1077218"/>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rPr>
              <a:t>satisfied with </a:t>
            </a:r>
            <a:r>
              <a:rPr lang="en-GB" sz="1600" b="1">
                <a:latin typeface="Arial" panose="020B0604020202020204" pitchFamily="34" charset="0"/>
                <a:cs typeface="Arial" panose="020B0604020202020204" pitchFamily="34" charset="0"/>
              </a:rPr>
              <a:t>the way the landlord deals with repairs and maintenance</a:t>
            </a:r>
          </a:p>
          <a:p>
            <a:r>
              <a:rPr lang="en-GB" sz="1600" b="1">
                <a:solidFill>
                  <a:srgbClr val="C00000"/>
                </a:solidFill>
                <a:latin typeface="Arial" panose="020B0604020202020204" pitchFamily="34" charset="0"/>
                <a:cs typeface="Arial" panose="020B0604020202020204" pitchFamily="34" charset="0"/>
              </a:rPr>
              <a:t>     -8 </a:t>
            </a:r>
            <a:r>
              <a:rPr lang="en-GB" sz="1600" b="1">
                <a:solidFill>
                  <a:schemeClr val="bg1">
                    <a:lumMod val="50000"/>
                  </a:schemeClr>
                </a:solidFill>
                <a:latin typeface="Arial" panose="020B0604020202020204" pitchFamily="34" charset="0"/>
                <a:cs typeface="Arial" panose="020B0604020202020204" pitchFamily="34" charset="0"/>
              </a:rPr>
              <a:t>from 2022</a:t>
            </a:r>
          </a:p>
          <a:p>
            <a:r>
              <a:rPr lang="en-GB" sz="1600" b="1">
                <a:solidFill>
                  <a:schemeClr val="bg1">
                    <a:lumMod val="50000"/>
                  </a:schemeClr>
                </a:solidFill>
                <a:latin typeface="Arial" panose="020B0604020202020204" pitchFamily="34" charset="0"/>
                <a:cs typeface="Arial" panose="020B0604020202020204" pitchFamily="34" charset="0"/>
              </a:rPr>
              <a:t>     </a:t>
            </a:r>
            <a:r>
              <a:rPr lang="en-GB" sz="1600">
                <a:solidFill>
                  <a:schemeClr val="bg1">
                    <a:lumMod val="50000"/>
                  </a:schemeClr>
                </a:solidFill>
                <a:latin typeface="Arial" panose="020B0604020202020204" pitchFamily="34" charset="0"/>
                <a:cs typeface="Arial" panose="020B0604020202020204" pitchFamily="34" charset="0"/>
              </a:rPr>
              <a:t>HA </a:t>
            </a:r>
            <a:r>
              <a:rPr lang="en-GB" sz="1600" b="1">
                <a:solidFill>
                  <a:schemeClr val="bg1">
                    <a:lumMod val="50000"/>
                  </a:schemeClr>
                </a:solidFill>
                <a:latin typeface="Arial" panose="020B0604020202020204" pitchFamily="34" charset="0"/>
                <a:cs typeface="Arial" panose="020B0604020202020204" pitchFamily="34" charset="0"/>
              </a:rPr>
              <a:t>37%</a:t>
            </a:r>
            <a:r>
              <a:rPr lang="en-GB" sz="1600">
                <a:solidFill>
                  <a:schemeClr val="bg1">
                    <a:lumMod val="50000"/>
                  </a:schemeClr>
                </a:solidFill>
                <a:latin typeface="Arial" panose="020B0604020202020204" pitchFamily="34" charset="0"/>
                <a:cs typeface="Arial" panose="020B0604020202020204" pitchFamily="34" charset="0"/>
              </a:rPr>
              <a:t>, Council tenants </a:t>
            </a:r>
            <a:r>
              <a:rPr lang="en-GB" sz="1600" b="1">
                <a:solidFill>
                  <a:srgbClr val="C00000"/>
                </a:solidFill>
                <a:latin typeface="Arial" panose="020B0604020202020204" pitchFamily="34" charset="0"/>
                <a:cs typeface="Arial" panose="020B0604020202020204" pitchFamily="34" charset="0"/>
              </a:rPr>
              <a:t>24%</a:t>
            </a:r>
            <a:r>
              <a:rPr lang="en-GB" sz="1600">
                <a:solidFill>
                  <a:schemeClr val="bg1">
                    <a:lumMod val="50000"/>
                  </a:schemeClr>
                </a:solidFill>
                <a:latin typeface="Arial" panose="020B0604020202020204" pitchFamily="34" charset="0"/>
                <a:cs typeface="Arial" panose="020B0604020202020204" pitchFamily="34" charset="0"/>
              </a:rPr>
              <a:t>, private renters </a:t>
            </a:r>
            <a:r>
              <a:rPr lang="en-GB" sz="1600" b="1">
                <a:solidFill>
                  <a:srgbClr val="008840"/>
                </a:solidFill>
                <a:latin typeface="Arial" panose="020B0604020202020204" pitchFamily="34" charset="0"/>
                <a:cs typeface="Arial" panose="020B0604020202020204" pitchFamily="34" charset="0"/>
              </a:rPr>
              <a:t>55%</a:t>
            </a:r>
          </a:p>
        </p:txBody>
      </p:sp>
      <p:sp>
        <p:nvSpPr>
          <p:cNvPr id="84" name="TextBox 83">
            <a:extLst>
              <a:ext uri="{FF2B5EF4-FFF2-40B4-BE49-F238E27FC236}">
                <a16:creationId xmlns:a16="http://schemas.microsoft.com/office/drawing/2014/main" id="{576E385D-F6FB-4FDD-93C3-2D0B1288E397}"/>
              </a:ext>
            </a:extLst>
          </p:cNvPr>
          <p:cNvSpPr txBox="1"/>
          <p:nvPr/>
        </p:nvSpPr>
        <p:spPr>
          <a:xfrm>
            <a:off x="5783854" y="5441173"/>
            <a:ext cx="1021433" cy="523220"/>
          </a:xfrm>
          <a:prstGeom prst="rect">
            <a:avLst/>
          </a:prstGeom>
          <a:solidFill>
            <a:schemeClr val="bg1"/>
          </a:solidFill>
        </p:spPr>
        <p:txBody>
          <a:bodyPr wrap="none" rtlCol="0">
            <a:spAutoFit/>
          </a:bodyPr>
          <a:lstStyle/>
          <a:p>
            <a:r>
              <a:rPr lang="en-GB" sz="2800" b="1">
                <a:solidFill>
                  <a:srgbClr val="002060"/>
                </a:solidFill>
                <a:latin typeface="Arial Black" panose="020B0A04020102020204" pitchFamily="34" charset="0"/>
                <a:cs typeface="Arial" panose="020B0604020202020204" pitchFamily="34" charset="0"/>
              </a:rPr>
              <a:t>42%</a:t>
            </a:r>
            <a:endParaRPr lang="en-GB" sz="4000" b="1">
              <a:solidFill>
                <a:srgbClr val="002060"/>
              </a:solidFill>
              <a:latin typeface="Arial" panose="020B0604020202020204" pitchFamily="34" charset="0"/>
              <a:cs typeface="Arial" panose="020B0604020202020204" pitchFamily="34" charset="0"/>
            </a:endParaRPr>
          </a:p>
        </p:txBody>
      </p:sp>
      <p:sp>
        <p:nvSpPr>
          <p:cNvPr id="86" name="TextBox 85">
            <a:extLst>
              <a:ext uri="{FF2B5EF4-FFF2-40B4-BE49-F238E27FC236}">
                <a16:creationId xmlns:a16="http://schemas.microsoft.com/office/drawing/2014/main" id="{99D2168B-3B44-45FA-87B2-AE22B6FC3A67}"/>
              </a:ext>
            </a:extLst>
          </p:cNvPr>
          <p:cNvSpPr txBox="1"/>
          <p:nvPr/>
        </p:nvSpPr>
        <p:spPr>
          <a:xfrm>
            <a:off x="6791708" y="5417726"/>
            <a:ext cx="5127371" cy="1077218"/>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rPr>
              <a:t>satisfied that</a:t>
            </a:r>
            <a:r>
              <a:rPr lang="en-GB" sz="1600" b="1">
                <a:latin typeface="Arial" panose="020B0604020202020204" pitchFamily="34" charset="0"/>
                <a:cs typeface="Arial" panose="020B0604020202020204" pitchFamily="34" charset="0"/>
              </a:rPr>
              <a:t> their landlord listens to their views and acts on them</a:t>
            </a:r>
          </a:p>
          <a:p>
            <a:r>
              <a:rPr lang="en-GB" sz="1600" b="1">
                <a:solidFill>
                  <a:srgbClr val="C00000"/>
                </a:solidFill>
                <a:latin typeface="Arial" panose="020B0604020202020204" pitchFamily="34" charset="0"/>
                <a:cs typeface="Arial" panose="020B0604020202020204" pitchFamily="34" charset="0"/>
              </a:rPr>
              <a:t>     -5 </a:t>
            </a:r>
            <a:r>
              <a:rPr lang="en-GB" sz="1600" b="1">
                <a:solidFill>
                  <a:schemeClr val="bg1">
                    <a:lumMod val="50000"/>
                  </a:schemeClr>
                </a:solidFill>
                <a:latin typeface="Arial" panose="020B0604020202020204" pitchFamily="34" charset="0"/>
                <a:cs typeface="Arial" panose="020B0604020202020204" pitchFamily="34" charset="0"/>
              </a:rPr>
              <a:t>from 2022</a:t>
            </a:r>
          </a:p>
          <a:p>
            <a:r>
              <a:rPr lang="en-GB" sz="1600">
                <a:solidFill>
                  <a:schemeClr val="bg1">
                    <a:lumMod val="50000"/>
                  </a:schemeClr>
                </a:solidFill>
                <a:latin typeface="Arial" panose="020B0604020202020204" pitchFamily="34" charset="0"/>
                <a:cs typeface="Arial" panose="020B0604020202020204" pitchFamily="34" charset="0"/>
              </a:rPr>
              <a:t>     HA </a:t>
            </a:r>
            <a:r>
              <a:rPr lang="en-GB" sz="1600" b="1">
                <a:solidFill>
                  <a:schemeClr val="bg1">
                    <a:lumMod val="50000"/>
                  </a:schemeClr>
                </a:solidFill>
                <a:latin typeface="Arial" panose="020B0604020202020204" pitchFamily="34" charset="0"/>
                <a:cs typeface="Arial" panose="020B0604020202020204" pitchFamily="34" charset="0"/>
              </a:rPr>
              <a:t>33%</a:t>
            </a:r>
            <a:r>
              <a:rPr lang="en-GB" sz="1600">
                <a:solidFill>
                  <a:schemeClr val="bg1">
                    <a:lumMod val="50000"/>
                  </a:schemeClr>
                </a:solidFill>
                <a:latin typeface="Arial" panose="020B0604020202020204" pitchFamily="34" charset="0"/>
                <a:cs typeface="Arial" panose="020B0604020202020204" pitchFamily="34" charset="0"/>
              </a:rPr>
              <a:t>, Council tenants </a:t>
            </a:r>
            <a:r>
              <a:rPr lang="en-GB" sz="1600" b="1">
                <a:solidFill>
                  <a:srgbClr val="C00000"/>
                </a:solidFill>
                <a:latin typeface="Arial" panose="020B0604020202020204" pitchFamily="34" charset="0"/>
                <a:cs typeface="Arial" panose="020B0604020202020204" pitchFamily="34" charset="0"/>
              </a:rPr>
              <a:t>27%</a:t>
            </a:r>
            <a:r>
              <a:rPr lang="en-GB" sz="1600">
                <a:solidFill>
                  <a:schemeClr val="bg1">
                    <a:lumMod val="50000"/>
                  </a:schemeClr>
                </a:solidFill>
                <a:latin typeface="Arial" panose="020B0604020202020204" pitchFamily="34" charset="0"/>
                <a:cs typeface="Arial" panose="020B0604020202020204" pitchFamily="34" charset="0"/>
              </a:rPr>
              <a:t>, private renters </a:t>
            </a:r>
            <a:r>
              <a:rPr lang="en-GB" sz="1600" b="1">
                <a:solidFill>
                  <a:srgbClr val="008840"/>
                </a:solidFill>
                <a:latin typeface="Arial" panose="020B0604020202020204" pitchFamily="34" charset="0"/>
                <a:cs typeface="Arial" panose="020B0604020202020204" pitchFamily="34" charset="0"/>
              </a:rPr>
              <a:t>55%</a:t>
            </a:r>
          </a:p>
        </p:txBody>
      </p:sp>
      <p:cxnSp>
        <p:nvCxnSpPr>
          <p:cNvPr id="20" name="Straight Arrow Connector 19">
            <a:extLst>
              <a:ext uri="{FF2B5EF4-FFF2-40B4-BE49-F238E27FC236}">
                <a16:creationId xmlns:a16="http://schemas.microsoft.com/office/drawing/2014/main" id="{0D42F1C5-2065-4AFA-BE9C-B952C8BD4BB2}"/>
              </a:ext>
              <a:ext uri="{C183D7F6-B498-43B3-948B-1728B52AA6E4}">
                <adec:decorative xmlns:adec="http://schemas.microsoft.com/office/drawing/2017/decorative" val="1"/>
              </a:ext>
            </a:extLst>
          </p:cNvPr>
          <p:cNvCxnSpPr/>
          <p:nvPr/>
        </p:nvCxnSpPr>
        <p:spPr>
          <a:xfrm>
            <a:off x="6896965" y="3709422"/>
            <a:ext cx="216000"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499B3D6C-F05F-40D1-92E8-A51425BB5211}"/>
              </a:ext>
              <a:ext uri="{C183D7F6-B498-43B3-948B-1728B52AA6E4}">
                <adec:decorative xmlns:adec="http://schemas.microsoft.com/office/drawing/2017/decorative" val="1"/>
              </a:ext>
            </a:extLst>
          </p:cNvPr>
          <p:cNvCxnSpPr>
            <a:cxnSpLocks/>
          </p:cNvCxnSpPr>
          <p:nvPr/>
        </p:nvCxnSpPr>
        <p:spPr>
          <a:xfrm rot="5400000" flipV="1">
            <a:off x="6881124" y="4956009"/>
            <a:ext cx="21600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FA536DF1-FC6F-4D05-A217-5CDD62A80E84}"/>
              </a:ext>
              <a:ext uri="{C183D7F6-B498-43B3-948B-1728B52AA6E4}">
                <adec:decorative xmlns:adec="http://schemas.microsoft.com/office/drawing/2017/decorative" val="1"/>
              </a:ext>
            </a:extLst>
          </p:cNvPr>
          <p:cNvCxnSpPr>
            <a:cxnSpLocks/>
          </p:cNvCxnSpPr>
          <p:nvPr/>
        </p:nvCxnSpPr>
        <p:spPr>
          <a:xfrm rot="5400000" flipV="1">
            <a:off x="6883083" y="2746770"/>
            <a:ext cx="21600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7B105436-3F7E-413E-B228-1D064C60533B}"/>
              </a:ext>
              <a:ext uri="{C183D7F6-B498-43B3-948B-1728B52AA6E4}">
                <adec:decorative xmlns:adec="http://schemas.microsoft.com/office/drawing/2017/decorative" val="1"/>
              </a:ext>
            </a:extLst>
          </p:cNvPr>
          <p:cNvCxnSpPr>
            <a:cxnSpLocks/>
          </p:cNvCxnSpPr>
          <p:nvPr/>
        </p:nvCxnSpPr>
        <p:spPr>
          <a:xfrm rot="5400000" flipV="1">
            <a:off x="6896223" y="6095780"/>
            <a:ext cx="21600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0161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54A159EF-976F-4EE6-B6FF-676B180DF31A}"/>
              </a:ext>
              <a:ext uri="{C183D7F6-B498-43B3-948B-1728B52AA6E4}">
                <adec:decorative xmlns:adec="http://schemas.microsoft.com/office/drawing/2017/decorative" val="1"/>
              </a:ext>
            </a:extLst>
          </p:cNvPr>
          <p:cNvSpPr/>
          <p:nvPr/>
        </p:nvSpPr>
        <p:spPr>
          <a:xfrm>
            <a:off x="4627640" y="1951966"/>
            <a:ext cx="2256639" cy="4956819"/>
          </a:xfrm>
          <a:custGeom>
            <a:avLst/>
            <a:gdLst>
              <a:gd name="connsiteX0" fmla="*/ 2256639 w 2256639"/>
              <a:gd name="connsiteY0" fmla="*/ 0 h 4957893"/>
              <a:gd name="connsiteX1" fmla="*/ 1510018 w 2256639"/>
              <a:gd name="connsiteY1" fmla="*/ 713064 h 4957893"/>
              <a:gd name="connsiteX2" fmla="*/ 1753299 w 2256639"/>
              <a:gd name="connsiteY2" fmla="*/ 1879134 h 4957893"/>
              <a:gd name="connsiteX3" fmla="*/ 889233 w 2256639"/>
              <a:gd name="connsiteY3" fmla="*/ 2944536 h 4957893"/>
              <a:gd name="connsiteX4" fmla="*/ 989901 w 2256639"/>
              <a:gd name="connsiteY4" fmla="*/ 3900881 h 4957893"/>
              <a:gd name="connsiteX5" fmla="*/ 0 w 2256639"/>
              <a:gd name="connsiteY5" fmla="*/ 4957893 h 495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6639" h="4957893">
                <a:moveTo>
                  <a:pt x="2256639" y="0"/>
                </a:moveTo>
                <a:cubicBezTo>
                  <a:pt x="1925273" y="199937"/>
                  <a:pt x="1593908" y="399875"/>
                  <a:pt x="1510018" y="713064"/>
                </a:cubicBezTo>
                <a:cubicBezTo>
                  <a:pt x="1426128" y="1026253"/>
                  <a:pt x="1856763" y="1507222"/>
                  <a:pt x="1753299" y="1879134"/>
                </a:cubicBezTo>
                <a:cubicBezTo>
                  <a:pt x="1649835" y="2251046"/>
                  <a:pt x="1016466" y="2607578"/>
                  <a:pt x="889233" y="2944536"/>
                </a:cubicBezTo>
                <a:cubicBezTo>
                  <a:pt x="762000" y="3281494"/>
                  <a:pt x="1138106" y="3565322"/>
                  <a:pt x="989901" y="3900881"/>
                </a:cubicBezTo>
                <a:cubicBezTo>
                  <a:pt x="841696" y="4236440"/>
                  <a:pt x="420848" y="4597166"/>
                  <a:pt x="0" y="4957893"/>
                </a:cubicBezTo>
              </a:path>
            </a:pathLst>
          </a:custGeom>
          <a:noFill/>
          <a:ln w="38100">
            <a:solidFill>
              <a:srgbClr val="FAA7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736E744C-51C5-4B45-A848-6D74B16C7C6C}"/>
              </a:ext>
              <a:ext uri="{C183D7F6-B498-43B3-948B-1728B52AA6E4}">
                <adec:decorative xmlns:adec="http://schemas.microsoft.com/office/drawing/2017/decorative" val="1"/>
              </a:ext>
            </a:extLst>
          </p:cNvPr>
          <p:cNvSpPr/>
          <p:nvPr/>
        </p:nvSpPr>
        <p:spPr>
          <a:xfrm>
            <a:off x="4379053" y="1951669"/>
            <a:ext cx="2256639" cy="4927303"/>
          </a:xfrm>
          <a:custGeom>
            <a:avLst/>
            <a:gdLst>
              <a:gd name="connsiteX0" fmla="*/ 2256639 w 2256639"/>
              <a:gd name="connsiteY0" fmla="*/ 0 h 4957893"/>
              <a:gd name="connsiteX1" fmla="*/ 1510018 w 2256639"/>
              <a:gd name="connsiteY1" fmla="*/ 713064 h 4957893"/>
              <a:gd name="connsiteX2" fmla="*/ 1753299 w 2256639"/>
              <a:gd name="connsiteY2" fmla="*/ 1879134 h 4957893"/>
              <a:gd name="connsiteX3" fmla="*/ 889233 w 2256639"/>
              <a:gd name="connsiteY3" fmla="*/ 2944536 h 4957893"/>
              <a:gd name="connsiteX4" fmla="*/ 989901 w 2256639"/>
              <a:gd name="connsiteY4" fmla="*/ 3900881 h 4957893"/>
              <a:gd name="connsiteX5" fmla="*/ 0 w 2256639"/>
              <a:gd name="connsiteY5" fmla="*/ 4957893 h 495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6639" h="4957893">
                <a:moveTo>
                  <a:pt x="2256639" y="0"/>
                </a:moveTo>
                <a:cubicBezTo>
                  <a:pt x="1925273" y="199937"/>
                  <a:pt x="1593908" y="399875"/>
                  <a:pt x="1510018" y="713064"/>
                </a:cubicBezTo>
                <a:cubicBezTo>
                  <a:pt x="1426128" y="1026253"/>
                  <a:pt x="1856763" y="1507222"/>
                  <a:pt x="1753299" y="1879134"/>
                </a:cubicBezTo>
                <a:cubicBezTo>
                  <a:pt x="1649835" y="2251046"/>
                  <a:pt x="1016466" y="2607578"/>
                  <a:pt x="889233" y="2944536"/>
                </a:cubicBezTo>
                <a:cubicBezTo>
                  <a:pt x="762000" y="3281494"/>
                  <a:pt x="1138106" y="3565322"/>
                  <a:pt x="989901" y="3900881"/>
                </a:cubicBezTo>
                <a:cubicBezTo>
                  <a:pt x="841696" y="4236440"/>
                  <a:pt x="420848" y="4597166"/>
                  <a:pt x="0" y="4957893"/>
                </a:cubicBezTo>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297A4236-6CF5-4038-9B94-3B6C0A29AFA4}"/>
              </a:ext>
              <a:ext uri="{C183D7F6-B498-43B3-948B-1728B52AA6E4}">
                <adec:decorative xmlns:adec="http://schemas.microsoft.com/office/drawing/2017/decorative" val="1"/>
              </a:ext>
            </a:extLst>
          </p:cNvPr>
          <p:cNvCxnSpPr>
            <a:cxnSpLocks/>
          </p:cNvCxnSpPr>
          <p:nvPr/>
        </p:nvCxnSpPr>
        <p:spPr>
          <a:xfrm>
            <a:off x="10631253" y="2419215"/>
            <a:ext cx="0" cy="4219777"/>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Chart 10">
            <a:extLst>
              <a:ext uri="{FF2B5EF4-FFF2-40B4-BE49-F238E27FC236}">
                <a16:creationId xmlns:a16="http://schemas.microsoft.com/office/drawing/2014/main" id="{C67BD212-5A4D-4E87-808F-CF0748D385C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64483214"/>
              </p:ext>
            </p:extLst>
          </p:nvPr>
        </p:nvGraphicFramePr>
        <p:xfrm>
          <a:off x="6325298" y="2428451"/>
          <a:ext cx="5565441" cy="4314544"/>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a:extLst>
              <a:ext uri="{FF2B5EF4-FFF2-40B4-BE49-F238E27FC236}">
                <a16:creationId xmlns:a16="http://schemas.microsoft.com/office/drawing/2014/main" id="{7F231990-4762-4713-B4B5-0DF1954EB914}"/>
              </a:ext>
              <a:ext uri="{C183D7F6-B498-43B3-948B-1728B52AA6E4}">
                <adec:decorative xmlns:adec="http://schemas.microsoft.com/office/drawing/2017/decorative" val="1"/>
              </a:ext>
            </a:extLst>
          </p:cNvPr>
          <p:cNvSpPr/>
          <p:nvPr/>
        </p:nvSpPr>
        <p:spPr>
          <a:xfrm>
            <a:off x="0" y="-1"/>
            <a:ext cx="12192000" cy="11452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A2C4AB2-9442-4DBF-B47E-E7942D5B9666}"/>
              </a:ext>
            </a:extLst>
          </p:cNvPr>
          <p:cNvSpPr>
            <a:spLocks noGrp="1"/>
          </p:cNvSpPr>
          <p:nvPr>
            <p:ph type="title"/>
          </p:nvPr>
        </p:nvSpPr>
        <p:spPr>
          <a:xfrm>
            <a:off x="343195" y="202205"/>
            <a:ext cx="11200055" cy="786139"/>
          </a:xfrm>
        </p:spPr>
        <p:txBody>
          <a:bodyPr>
            <a:noAutofit/>
          </a:bodyPr>
          <a:lstStyle/>
          <a:p>
            <a:r>
              <a:rPr lang="en-US" sz="3200" b="1">
                <a:solidFill>
                  <a:schemeClr val="bg1"/>
                </a:solidFill>
                <a:latin typeface="Arial Black" panose="020B0A04020102020204" pitchFamily="34" charset="0"/>
                <a:cs typeface="Calibri Light"/>
              </a:rPr>
              <a:t>Overall health</a:t>
            </a:r>
            <a:endParaRPr lang="en-GB" sz="3200">
              <a:solidFill>
                <a:schemeClr val="bg1"/>
              </a:solidFill>
            </a:endParaRPr>
          </a:p>
        </p:txBody>
      </p:sp>
      <p:sp>
        <p:nvSpPr>
          <p:cNvPr id="46" name="Footer Placeholder 1">
            <a:extLst>
              <a:ext uri="{FF2B5EF4-FFF2-40B4-BE49-F238E27FC236}">
                <a16:creationId xmlns:a16="http://schemas.microsoft.com/office/drawing/2014/main" id="{E458B362-248A-49D3-AE61-2635AC89FA3F}"/>
              </a:ext>
            </a:extLst>
          </p:cNvPr>
          <p:cNvSpPr txBox="1">
            <a:spLocks/>
          </p:cNvSpPr>
          <p:nvPr/>
        </p:nvSpPr>
        <p:spPr>
          <a:xfrm>
            <a:off x="0" y="6607600"/>
            <a:ext cx="10777678" cy="250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Q. How is your health in general? </a:t>
            </a:r>
            <a:r>
              <a:rPr lang="en-US" sz="1000" b="1">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Base</a:t>
            </a:r>
            <a:r>
              <a:rPr lang="en-US" sz="1000">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 all respondents (2,011).</a:t>
            </a:r>
          </a:p>
        </p:txBody>
      </p:sp>
      <p:sp>
        <p:nvSpPr>
          <p:cNvPr id="4" name="TextBox 3">
            <a:extLst>
              <a:ext uri="{FF2B5EF4-FFF2-40B4-BE49-F238E27FC236}">
                <a16:creationId xmlns:a16="http://schemas.microsoft.com/office/drawing/2014/main" id="{7E4CB4A7-6D00-4658-A1EF-CA1D834F1BFE}"/>
              </a:ext>
            </a:extLst>
          </p:cNvPr>
          <p:cNvSpPr txBox="1"/>
          <p:nvPr/>
        </p:nvSpPr>
        <p:spPr>
          <a:xfrm>
            <a:off x="343195" y="1263854"/>
            <a:ext cx="11505611" cy="830997"/>
          </a:xfrm>
          <a:prstGeom prst="rect">
            <a:avLst/>
          </a:prstGeom>
          <a:noFill/>
        </p:spPr>
        <p:txBody>
          <a:bodyPr wrap="square" rtlCol="0">
            <a:spAutoFit/>
          </a:bodyPr>
          <a:lstStyle/>
          <a:p>
            <a:r>
              <a:rPr lang="en-GB" sz="1600" b="1">
                <a:solidFill>
                  <a:srgbClr val="002060"/>
                </a:solidFill>
                <a:latin typeface="Arial" panose="020B0604020202020204" pitchFamily="34" charset="0"/>
                <a:cs typeface="Arial" panose="020B0604020202020204" pitchFamily="34" charset="0"/>
              </a:rPr>
              <a:t>Two-thirds of residents believe they are in good health, </a:t>
            </a:r>
            <a:r>
              <a:rPr lang="en-GB" sz="1600">
                <a:solidFill>
                  <a:srgbClr val="002060"/>
                </a:solidFill>
                <a:latin typeface="Arial" panose="020B0604020202020204" pitchFamily="34" charset="0"/>
                <a:cs typeface="Arial" panose="020B0604020202020204" pitchFamily="34" charset="0"/>
              </a:rPr>
              <a:t>but this is significantly poorer than in 2022 when 72% of residents indicated this. </a:t>
            </a:r>
            <a:r>
              <a:rPr lang="en-GB" sz="1600">
                <a:latin typeface="Arial" panose="020B0604020202020204" pitchFamily="34" charset="0"/>
                <a:cs typeface="Arial" panose="020B0604020202020204" pitchFamily="34" charset="0"/>
              </a:rPr>
              <a:t>There are also a number of significant inter-group differences – particularly along more economic lines (such as income, tenure, and activity status).</a:t>
            </a:r>
          </a:p>
        </p:txBody>
      </p:sp>
      <p:sp>
        <p:nvSpPr>
          <p:cNvPr id="7" name="Rectangle: Rounded Corners 6">
            <a:extLst>
              <a:ext uri="{FF2B5EF4-FFF2-40B4-BE49-F238E27FC236}">
                <a16:creationId xmlns:a16="http://schemas.microsoft.com/office/drawing/2014/main" id="{167D80EE-534A-4455-A667-BD0B4044E2B2}"/>
              </a:ext>
            </a:extLst>
          </p:cNvPr>
          <p:cNvSpPr>
            <a:spLocks noChangeAspect="1"/>
          </p:cNvSpPr>
          <p:nvPr/>
        </p:nvSpPr>
        <p:spPr>
          <a:xfrm>
            <a:off x="4993455" y="2576567"/>
            <a:ext cx="2087637" cy="571280"/>
          </a:xfrm>
          <a:prstGeom prst="roundRect">
            <a:avLst>
              <a:gd name="adj" fmla="val 50000"/>
            </a:avLst>
          </a:prstGeom>
          <a:solidFill>
            <a:srgbClr val="008840"/>
          </a:solidFill>
          <a:ln w="1270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sz="2000" b="1">
                <a:solidFill>
                  <a:prstClr val="white"/>
                </a:solidFill>
                <a:latin typeface="Arial Black" panose="020B0A04020102020204" pitchFamily="34" charset="0"/>
                <a:cs typeface="Arial" panose="020B0604020202020204" pitchFamily="34" charset="0"/>
              </a:rPr>
              <a:t>66%</a:t>
            </a:r>
          </a:p>
          <a:p>
            <a:pPr algn="ctr">
              <a:defRPr/>
            </a:pPr>
            <a:r>
              <a:rPr lang="en-US" sz="1200">
                <a:solidFill>
                  <a:prstClr val="white"/>
                </a:solidFill>
                <a:latin typeface="Arial" panose="020B0604020202020204" pitchFamily="34" charset="0"/>
                <a:cs typeface="Arial" panose="020B0604020202020204" pitchFamily="34" charset="0"/>
              </a:rPr>
              <a:t>in overall good health</a:t>
            </a:r>
          </a:p>
        </p:txBody>
      </p:sp>
      <p:sp>
        <p:nvSpPr>
          <p:cNvPr id="8" name="Rectangle: Rounded Corners 7">
            <a:extLst>
              <a:ext uri="{FF2B5EF4-FFF2-40B4-BE49-F238E27FC236}">
                <a16:creationId xmlns:a16="http://schemas.microsoft.com/office/drawing/2014/main" id="{77F10159-FF43-469B-A6D8-D5BB10347456}"/>
              </a:ext>
            </a:extLst>
          </p:cNvPr>
          <p:cNvSpPr>
            <a:spLocks noChangeAspect="1"/>
          </p:cNvSpPr>
          <p:nvPr/>
        </p:nvSpPr>
        <p:spPr>
          <a:xfrm>
            <a:off x="4345020" y="5219151"/>
            <a:ext cx="2087637" cy="571280"/>
          </a:xfrm>
          <a:prstGeom prst="roundRect">
            <a:avLst>
              <a:gd name="adj" fmla="val 50000"/>
            </a:avLst>
          </a:prstGeom>
          <a:solidFill>
            <a:srgbClr val="C00000"/>
          </a:solidFill>
          <a:ln w="1270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sz="2000" b="1">
                <a:solidFill>
                  <a:prstClr val="white"/>
                </a:solidFill>
                <a:latin typeface="Arial Black" panose="020B0A04020102020204" pitchFamily="34" charset="0"/>
                <a:cs typeface="Arial" panose="020B0604020202020204" pitchFamily="34" charset="0"/>
              </a:rPr>
              <a:t>9%</a:t>
            </a:r>
          </a:p>
          <a:p>
            <a:pPr algn="ctr">
              <a:defRPr/>
            </a:pPr>
            <a:r>
              <a:rPr lang="en-US" sz="1200">
                <a:solidFill>
                  <a:prstClr val="white"/>
                </a:solidFill>
                <a:latin typeface="Arial" panose="020B0604020202020204" pitchFamily="34" charset="0"/>
                <a:cs typeface="Arial" panose="020B0604020202020204" pitchFamily="34" charset="0"/>
              </a:rPr>
              <a:t>in overall poor health</a:t>
            </a:r>
          </a:p>
        </p:txBody>
      </p:sp>
      <p:graphicFrame>
        <p:nvGraphicFramePr>
          <p:cNvPr id="10" name="Chart 9">
            <a:extLst>
              <a:ext uri="{FF2B5EF4-FFF2-40B4-BE49-F238E27FC236}">
                <a16:creationId xmlns:a16="http://schemas.microsoft.com/office/drawing/2014/main" id="{ECDBD026-6B28-48A3-A645-6C39EEAFF56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89313139"/>
              </p:ext>
            </p:extLst>
          </p:nvPr>
        </p:nvGraphicFramePr>
        <p:xfrm>
          <a:off x="343197" y="1902240"/>
          <a:ext cx="5243871" cy="4654573"/>
        </p:xfrm>
        <a:graphic>
          <a:graphicData uri="http://schemas.openxmlformats.org/drawingml/2006/chart">
            <c:chart xmlns:c="http://schemas.openxmlformats.org/drawingml/2006/chart" xmlns:r="http://schemas.openxmlformats.org/officeDocument/2006/relationships" r:id="rId3"/>
          </a:graphicData>
        </a:graphic>
      </p:graphicFrame>
      <p:sp>
        <p:nvSpPr>
          <p:cNvPr id="14" name="Arrow: Down 13">
            <a:extLst>
              <a:ext uri="{FF2B5EF4-FFF2-40B4-BE49-F238E27FC236}">
                <a16:creationId xmlns:a16="http://schemas.microsoft.com/office/drawing/2014/main" id="{7DB7AA8F-A74E-4E3A-B1F3-8D4D82B62C2A}"/>
              </a:ext>
              <a:ext uri="{C183D7F6-B498-43B3-948B-1728B52AA6E4}">
                <adec:decorative xmlns:adec="http://schemas.microsoft.com/office/drawing/2017/decorative" val="1"/>
              </a:ext>
            </a:extLst>
          </p:cNvPr>
          <p:cNvSpPr/>
          <p:nvPr/>
        </p:nvSpPr>
        <p:spPr>
          <a:xfrm rot="16200000">
            <a:off x="6935398" y="2450406"/>
            <a:ext cx="405794" cy="823602"/>
          </a:xfrm>
          <a:prstGeom prst="downArrow">
            <a:avLst/>
          </a:prstGeom>
          <a:solidFill>
            <a:srgbClr val="008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4C43FC36-E003-4A9C-9114-16B563F65749}"/>
              </a:ext>
              <a:ext uri="{C183D7F6-B498-43B3-948B-1728B52AA6E4}">
                <adec:decorative xmlns:adec="http://schemas.microsoft.com/office/drawing/2017/decorative" val="1"/>
              </a:ext>
            </a:extLst>
          </p:cNvPr>
          <p:cNvSpPr txBox="1"/>
          <p:nvPr/>
        </p:nvSpPr>
        <p:spPr>
          <a:xfrm>
            <a:off x="7784982" y="2120674"/>
            <a:ext cx="3934437" cy="307777"/>
          </a:xfrm>
          <a:prstGeom prst="rect">
            <a:avLst/>
          </a:prstGeom>
          <a:noFill/>
        </p:spPr>
        <p:txBody>
          <a:bodyPr wrap="square" rtlCol="0">
            <a:spAutoFit/>
          </a:bodyPr>
          <a:lstStyle/>
          <a:p>
            <a:r>
              <a:rPr lang="en-GB" sz="1400" b="1">
                <a:latin typeface="Arial" panose="020B0604020202020204" pitchFamily="34" charset="0"/>
                <a:cs typeface="Arial" panose="020B0604020202020204" pitchFamily="34" charset="0"/>
              </a:rPr>
              <a:t>Inter-group differences (% good/very health)</a:t>
            </a:r>
          </a:p>
        </p:txBody>
      </p:sp>
      <p:cxnSp>
        <p:nvCxnSpPr>
          <p:cNvPr id="95" name="Straight Connector 94">
            <a:extLst>
              <a:ext uri="{FF2B5EF4-FFF2-40B4-BE49-F238E27FC236}">
                <a16:creationId xmlns:a16="http://schemas.microsoft.com/office/drawing/2014/main" id="{A8CF1DD4-EA6F-49E4-80F1-547446BE9C77}"/>
              </a:ext>
              <a:ext uri="{C183D7F6-B498-43B3-948B-1728B52AA6E4}">
                <adec:decorative xmlns:adec="http://schemas.microsoft.com/office/drawing/2017/decorative" val="1"/>
              </a:ext>
            </a:extLst>
          </p:cNvPr>
          <p:cNvCxnSpPr>
            <a:cxnSpLocks/>
          </p:cNvCxnSpPr>
          <p:nvPr/>
        </p:nvCxnSpPr>
        <p:spPr>
          <a:xfrm flipV="1">
            <a:off x="3740727" y="1926501"/>
            <a:ext cx="8108078" cy="21009"/>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92E76D38-AEE2-4228-9990-CDFCC710174C}"/>
              </a:ext>
              <a:ext uri="{C183D7F6-B498-43B3-948B-1728B52AA6E4}">
                <adec:decorative xmlns:adec="http://schemas.microsoft.com/office/drawing/2017/decorative" val="1"/>
              </a:ext>
            </a:extLst>
          </p:cNvPr>
          <p:cNvGrpSpPr/>
          <p:nvPr/>
        </p:nvGrpSpPr>
        <p:grpSpPr>
          <a:xfrm>
            <a:off x="5134444" y="3534632"/>
            <a:ext cx="1402421" cy="1389787"/>
            <a:chOff x="5134444" y="3534632"/>
            <a:chExt cx="1402421" cy="1389787"/>
          </a:xfrm>
        </p:grpSpPr>
        <p:sp>
          <p:nvSpPr>
            <p:cNvPr id="21" name="Oval 20">
              <a:extLst>
                <a:ext uri="{FF2B5EF4-FFF2-40B4-BE49-F238E27FC236}">
                  <a16:creationId xmlns:a16="http://schemas.microsoft.com/office/drawing/2014/main" id="{888B8591-7EA3-460B-8B31-F2381659B3FA}"/>
                </a:ext>
              </a:extLst>
            </p:cNvPr>
            <p:cNvSpPr/>
            <p:nvPr/>
          </p:nvSpPr>
          <p:spPr>
            <a:xfrm>
              <a:off x="5679987" y="4014686"/>
              <a:ext cx="577532" cy="5033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descr="Shape&#10;&#10;Description automatically generated with low confidence">
              <a:extLst>
                <a:ext uri="{FF2B5EF4-FFF2-40B4-BE49-F238E27FC236}">
                  <a16:creationId xmlns:a16="http://schemas.microsoft.com/office/drawing/2014/main" id="{3862D39D-3E97-4EA2-BA67-F5FD9E6DB3EA}"/>
                </a:ext>
              </a:extLst>
            </p:cNvPr>
            <p:cNvPicPr>
              <a:picLocks noChangeAspect="1"/>
            </p:cNvPicPr>
            <p:nvPr/>
          </p:nvPicPr>
          <p:blipFill rotWithShape="1">
            <a:blip r:embed="rId4">
              <a:extLst>
                <a:ext uri="{28A0092B-C50C-407E-A947-70E740481C1C}">
                  <a14:useLocalDpi xmlns:a14="http://schemas.microsoft.com/office/drawing/2010/main" val="0"/>
                </a:ext>
              </a:extLst>
            </a:blip>
            <a:srcRect l="10283" r="10283" b="21282"/>
            <a:stretch/>
          </p:blipFill>
          <p:spPr>
            <a:xfrm>
              <a:off x="5134444" y="3534632"/>
              <a:ext cx="1402421" cy="1389787"/>
            </a:xfrm>
            <a:prstGeom prst="rect">
              <a:avLst/>
            </a:prstGeom>
          </p:spPr>
        </p:pic>
      </p:grpSp>
      <p:sp>
        <p:nvSpPr>
          <p:cNvPr id="23" name="TextBox 22">
            <a:extLst>
              <a:ext uri="{FF2B5EF4-FFF2-40B4-BE49-F238E27FC236}">
                <a16:creationId xmlns:a16="http://schemas.microsoft.com/office/drawing/2014/main" id="{B0779D2C-9101-44D8-910C-F58A2D79500E}"/>
              </a:ext>
              <a:ext uri="{C183D7F6-B498-43B3-948B-1728B52AA6E4}">
                <adec:decorative xmlns:adec="http://schemas.microsoft.com/office/drawing/2017/decorative" val="1"/>
              </a:ext>
            </a:extLst>
          </p:cNvPr>
          <p:cNvSpPr txBox="1"/>
          <p:nvPr/>
        </p:nvSpPr>
        <p:spPr>
          <a:xfrm>
            <a:off x="5596439" y="6177327"/>
            <a:ext cx="1545021" cy="461665"/>
          </a:xfrm>
          <a:prstGeom prst="rect">
            <a:avLst/>
          </a:prstGeom>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1000"/>
              </a:spcAft>
              <a:buClrTx/>
              <a:buSzTx/>
              <a:buFontTx/>
              <a:buNone/>
              <a:tabLst/>
              <a:defRPr/>
            </a:pPr>
            <a:r>
              <a:rPr kumimoji="0" lang="en-GB" sz="1000" b="1" i="0" u="none" strike="noStrike" kern="1200" cap="none" spc="0" normalizeH="0" baseline="0" noProof="0">
                <a:ln>
                  <a:noFill/>
                </a:ln>
                <a:solidFill>
                  <a:srgbClr val="000000"/>
                </a:solidFill>
                <a:effectLst/>
                <a:uLnTx/>
                <a:uFillTx/>
                <a:latin typeface="Arial" panose="020B0604020202020204"/>
                <a:ea typeface="Verdana" panose="020B0604030504040204" pitchFamily="34" charset="0"/>
                <a:cs typeface="Verdana" panose="020B0604030504040204" pitchFamily="34" charset="0"/>
              </a:rPr>
              <a:t>Mean </a:t>
            </a:r>
            <a:r>
              <a:rPr kumimoji="0" lang="en-GB" sz="1000" b="1" i="0" u="none" strike="noStrike" kern="1200" cap="none" spc="0" normalizeH="0" baseline="0" noProof="0" err="1">
                <a:ln>
                  <a:noFill/>
                </a:ln>
                <a:solidFill>
                  <a:srgbClr val="000000"/>
                </a:solidFill>
                <a:effectLst/>
                <a:uLnTx/>
                <a:uFillTx/>
                <a:latin typeface="Arial" panose="020B0604020202020204"/>
                <a:ea typeface="Verdana" panose="020B0604030504040204" pitchFamily="34" charset="0"/>
                <a:cs typeface="Verdana" panose="020B0604030504040204" pitchFamily="34" charset="0"/>
              </a:rPr>
              <a:t>paycheck</a:t>
            </a:r>
            <a:r>
              <a:rPr kumimoji="0" lang="en-GB" sz="1000" b="1" i="0" u="none" strike="noStrike" kern="1200" cap="none" spc="0" normalizeH="0" baseline="0" noProof="0">
                <a:ln>
                  <a:noFill/>
                </a:ln>
                <a:solidFill>
                  <a:srgbClr val="000000"/>
                </a:solidFill>
                <a:effectLst/>
                <a:uLnTx/>
                <a:uFillTx/>
                <a:latin typeface="Arial" panose="020B0604020202020204"/>
                <a:ea typeface="Verdana" panose="020B0604030504040204" pitchFamily="34" charset="0"/>
                <a:cs typeface="Verdana" panose="020B0604030504040204" pitchFamily="34" charset="0"/>
              </a:rPr>
              <a:t> equivalised annual </a:t>
            </a:r>
            <a:br>
              <a:rPr kumimoji="0" lang="en-GB" sz="1000" b="1" i="0" u="none" strike="noStrike" kern="1200" cap="none" spc="0" normalizeH="0" baseline="0" noProof="0">
                <a:ln>
                  <a:noFill/>
                </a:ln>
                <a:solidFill>
                  <a:srgbClr val="000000"/>
                </a:solidFill>
                <a:effectLst/>
                <a:uLnTx/>
                <a:uFillTx/>
                <a:latin typeface="Arial" panose="020B0604020202020204"/>
                <a:ea typeface="Verdana" panose="020B0604030504040204" pitchFamily="34" charset="0"/>
                <a:cs typeface="Verdana" panose="020B0604030504040204" pitchFamily="34" charset="0"/>
              </a:rPr>
            </a:br>
            <a:r>
              <a:rPr kumimoji="0" lang="en-GB" sz="1000" b="1" i="0" u="none" strike="noStrike" kern="1200" cap="none" spc="0" normalizeH="0" baseline="0" noProof="0">
                <a:ln>
                  <a:noFill/>
                </a:ln>
                <a:solidFill>
                  <a:srgbClr val="000000"/>
                </a:solidFill>
                <a:effectLst/>
                <a:uLnTx/>
                <a:uFillTx/>
                <a:latin typeface="Arial" panose="020B0604020202020204"/>
                <a:ea typeface="Verdana" panose="020B0604030504040204" pitchFamily="34" charset="0"/>
                <a:cs typeface="Verdana" panose="020B0604030504040204" pitchFamily="34" charset="0"/>
              </a:rPr>
              <a:t>income</a:t>
            </a:r>
          </a:p>
        </p:txBody>
      </p:sp>
      <p:sp>
        <p:nvSpPr>
          <p:cNvPr id="24" name="Left Brace 23">
            <a:extLst>
              <a:ext uri="{FF2B5EF4-FFF2-40B4-BE49-F238E27FC236}">
                <a16:creationId xmlns:a16="http://schemas.microsoft.com/office/drawing/2014/main" id="{110FE762-B175-4CFD-8CBB-456176BB3534}"/>
              </a:ext>
              <a:ext uri="{C183D7F6-B498-43B3-948B-1728B52AA6E4}">
                <adec:decorative xmlns:adec="http://schemas.microsoft.com/office/drawing/2017/decorative" val="1"/>
              </a:ext>
            </a:extLst>
          </p:cNvPr>
          <p:cNvSpPr/>
          <p:nvPr/>
        </p:nvSpPr>
        <p:spPr>
          <a:xfrm>
            <a:off x="7200526" y="6073652"/>
            <a:ext cx="218168" cy="648000"/>
          </a:xfrm>
          <a:prstGeom prst="lef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D6E71"/>
              </a:solidFill>
              <a:effectLst/>
              <a:uLnTx/>
              <a:uFillTx/>
              <a:latin typeface="Arial" panose="020B0604020202020204"/>
              <a:ea typeface="+mn-ea"/>
              <a:cs typeface="+mn-cs"/>
            </a:endParaRPr>
          </a:p>
        </p:txBody>
      </p:sp>
      <p:sp>
        <p:nvSpPr>
          <p:cNvPr id="25" name="TextBox 24">
            <a:extLst>
              <a:ext uri="{FF2B5EF4-FFF2-40B4-BE49-F238E27FC236}">
                <a16:creationId xmlns:a16="http://schemas.microsoft.com/office/drawing/2014/main" id="{A860E79C-1803-49A8-BE67-66DE79808DAD}"/>
              </a:ext>
              <a:ext uri="{C183D7F6-B498-43B3-948B-1728B52AA6E4}">
                <adec:decorative xmlns:adec="http://schemas.microsoft.com/office/drawing/2017/decorative" val="1"/>
              </a:ext>
            </a:extLst>
          </p:cNvPr>
          <p:cNvSpPr txBox="1"/>
          <p:nvPr/>
        </p:nvSpPr>
        <p:spPr>
          <a:xfrm>
            <a:off x="3409271" y="2254672"/>
            <a:ext cx="772969" cy="246221"/>
          </a:xfrm>
          <a:prstGeom prst="rect">
            <a:avLst/>
          </a:prstGeom>
          <a:noFill/>
        </p:spPr>
        <p:txBody>
          <a:bodyPr wrap="none" rtlCol="0">
            <a:spAutoFit/>
          </a:bodyPr>
          <a:lstStyle/>
          <a:p>
            <a:r>
              <a:rPr lang="en-GB" sz="1000" b="1">
                <a:solidFill>
                  <a:schemeClr val="bg1">
                    <a:lumMod val="50000"/>
                  </a:schemeClr>
                </a:solidFill>
                <a:latin typeface="Arial" panose="020B0604020202020204" pitchFamily="34" charset="0"/>
                <a:cs typeface="Arial" panose="020B0604020202020204" pitchFamily="34" charset="0"/>
              </a:rPr>
              <a:t>ARS 2022</a:t>
            </a:r>
          </a:p>
        </p:txBody>
      </p:sp>
    </p:spTree>
    <p:extLst>
      <p:ext uri="{BB962C8B-B14F-4D97-AF65-F5344CB8AC3E}">
        <p14:creationId xmlns:p14="http://schemas.microsoft.com/office/powerpoint/2010/main" val="2917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Isosceles Triangle 78">
            <a:extLst>
              <a:ext uri="{FF2B5EF4-FFF2-40B4-BE49-F238E27FC236}">
                <a16:creationId xmlns:a16="http://schemas.microsoft.com/office/drawing/2014/main" id="{E85821F5-741D-4443-8FA1-FF39531DD48F}"/>
              </a:ext>
              <a:ext uri="{C183D7F6-B498-43B3-948B-1728B52AA6E4}">
                <adec:decorative xmlns:adec="http://schemas.microsoft.com/office/drawing/2017/decorative" val="1"/>
              </a:ext>
            </a:extLst>
          </p:cNvPr>
          <p:cNvSpPr/>
          <p:nvPr/>
        </p:nvSpPr>
        <p:spPr>
          <a:xfrm rot="16200000">
            <a:off x="8511671" y="4922126"/>
            <a:ext cx="1887127" cy="1365931"/>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Isosceles Triangle 14">
            <a:extLst>
              <a:ext uri="{FF2B5EF4-FFF2-40B4-BE49-F238E27FC236}">
                <a16:creationId xmlns:a16="http://schemas.microsoft.com/office/drawing/2014/main" id="{99D4D4A4-504C-4601-B0E9-ABA8F01AD844}"/>
              </a:ext>
              <a:ext uri="{C183D7F6-B498-43B3-948B-1728B52AA6E4}">
                <adec:decorative xmlns:adec="http://schemas.microsoft.com/office/drawing/2017/decorative" val="1"/>
              </a:ext>
            </a:extLst>
          </p:cNvPr>
          <p:cNvSpPr/>
          <p:nvPr/>
        </p:nvSpPr>
        <p:spPr>
          <a:xfrm rot="16200000">
            <a:off x="2364398" y="4401910"/>
            <a:ext cx="2209996" cy="1477792"/>
          </a:xfrm>
          <a:prstGeom prst="triangle">
            <a:avLst>
              <a:gd name="adj" fmla="val 6778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F231990-4762-4713-B4B5-0DF1954EB914}"/>
              </a:ext>
              <a:ext uri="{C183D7F6-B498-43B3-948B-1728B52AA6E4}">
                <adec:decorative xmlns:adec="http://schemas.microsoft.com/office/drawing/2017/decorative" val="1"/>
              </a:ext>
            </a:extLst>
          </p:cNvPr>
          <p:cNvSpPr/>
          <p:nvPr/>
        </p:nvSpPr>
        <p:spPr>
          <a:xfrm>
            <a:off x="0" y="-1"/>
            <a:ext cx="12192000" cy="11452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A2C4AB2-9442-4DBF-B47E-E7942D5B9666}"/>
              </a:ext>
            </a:extLst>
          </p:cNvPr>
          <p:cNvSpPr>
            <a:spLocks noGrp="1"/>
          </p:cNvSpPr>
          <p:nvPr>
            <p:ph type="title"/>
          </p:nvPr>
        </p:nvSpPr>
        <p:spPr>
          <a:xfrm>
            <a:off x="343195" y="202205"/>
            <a:ext cx="11200055" cy="786139"/>
          </a:xfrm>
        </p:spPr>
        <p:txBody>
          <a:bodyPr>
            <a:noAutofit/>
          </a:bodyPr>
          <a:lstStyle/>
          <a:p>
            <a:r>
              <a:rPr lang="en-US" sz="3200" b="1">
                <a:solidFill>
                  <a:schemeClr val="bg1"/>
                </a:solidFill>
                <a:latin typeface="Arial Black" panose="020B0A04020102020204" pitchFamily="34" charset="0"/>
                <a:cs typeface="Calibri Light"/>
              </a:rPr>
              <a:t>Mental health and wellbeing</a:t>
            </a:r>
            <a:endParaRPr lang="en-GB" sz="3200">
              <a:solidFill>
                <a:schemeClr val="bg1"/>
              </a:solidFill>
            </a:endParaRPr>
          </a:p>
        </p:txBody>
      </p:sp>
      <p:sp>
        <p:nvSpPr>
          <p:cNvPr id="46" name="Footer Placeholder 1">
            <a:extLst>
              <a:ext uri="{FF2B5EF4-FFF2-40B4-BE49-F238E27FC236}">
                <a16:creationId xmlns:a16="http://schemas.microsoft.com/office/drawing/2014/main" id="{E458B362-248A-49D3-AE61-2635AC89FA3F}"/>
              </a:ext>
            </a:extLst>
          </p:cNvPr>
          <p:cNvSpPr txBox="1">
            <a:spLocks/>
          </p:cNvSpPr>
          <p:nvPr/>
        </p:nvSpPr>
        <p:spPr>
          <a:xfrm>
            <a:off x="0" y="6472234"/>
            <a:ext cx="10777678" cy="38576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b="1">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Q. </a:t>
            </a:r>
            <a:r>
              <a:rPr lang="en-US" sz="1000">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Overall, to what extent do you feel the things you do in your life are worthwhile? </a:t>
            </a:r>
            <a:r>
              <a:rPr lang="en-US" sz="1000" b="1">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Base: </a:t>
            </a:r>
            <a:r>
              <a:rPr lang="en-US" sz="1000">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all respondents (2,011)</a:t>
            </a:r>
          </a:p>
          <a:p>
            <a:pPr>
              <a:defRPr/>
            </a:pPr>
            <a:r>
              <a:rPr lang="en-US" sz="1000" b="1">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Q. </a:t>
            </a:r>
            <a:r>
              <a:rPr lang="en-US" sz="1000">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Overall, how anxious did you feel yesterday?  </a:t>
            </a:r>
            <a:r>
              <a:rPr lang="en-US" sz="1000" b="1">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Base</a:t>
            </a:r>
            <a:r>
              <a:rPr lang="en-US" sz="1000">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 all respondents (2,011). </a:t>
            </a:r>
          </a:p>
          <a:p>
            <a:pPr>
              <a:defRPr/>
            </a:pPr>
            <a:endParaRPr lang="en-US" sz="1000">
              <a:solidFill>
                <a:srgbClr val="F2F2F2">
                  <a:lumMod val="10000"/>
                </a:srgbClr>
              </a:solidFill>
              <a:latin typeface="Arial" panose="020B0604020202020204" pitchFamily="34" charset="0"/>
              <a:ea typeface="Verdana" panose="020B0604030504040204" pitchFamily="34" charset="0"/>
              <a:cs typeface="Arial" panose="020B0604020202020204" pitchFamily="34" charset="0"/>
            </a:endParaRPr>
          </a:p>
        </p:txBody>
      </p:sp>
      <p:sp>
        <p:nvSpPr>
          <p:cNvPr id="4" name="TextBox 3">
            <a:extLst>
              <a:ext uri="{FF2B5EF4-FFF2-40B4-BE49-F238E27FC236}">
                <a16:creationId xmlns:a16="http://schemas.microsoft.com/office/drawing/2014/main" id="{7E4CB4A7-6D00-4658-A1EF-CA1D834F1BFE}"/>
              </a:ext>
            </a:extLst>
          </p:cNvPr>
          <p:cNvSpPr txBox="1"/>
          <p:nvPr/>
        </p:nvSpPr>
        <p:spPr>
          <a:xfrm>
            <a:off x="343195" y="1236146"/>
            <a:ext cx="11505611" cy="830997"/>
          </a:xfrm>
          <a:prstGeom prst="rect">
            <a:avLst/>
          </a:prstGeom>
          <a:noFill/>
        </p:spPr>
        <p:txBody>
          <a:bodyPr wrap="square" rtlCol="0">
            <a:spAutoFit/>
          </a:bodyPr>
          <a:lstStyle/>
          <a:p>
            <a:r>
              <a:rPr lang="en-GB" sz="1600" b="1">
                <a:solidFill>
                  <a:srgbClr val="002060"/>
                </a:solidFill>
                <a:latin typeface="Arial" panose="020B0604020202020204" pitchFamily="34" charset="0"/>
                <a:cs typeface="Arial" panose="020B0604020202020204" pitchFamily="34" charset="0"/>
              </a:rPr>
              <a:t>Residents’ sense of life worth and anxiety have remained mostly stable since 2021, </a:t>
            </a:r>
            <a:r>
              <a:rPr lang="en-GB" sz="1600">
                <a:latin typeface="Arial" panose="020B0604020202020204" pitchFamily="34" charset="0"/>
                <a:cs typeface="Arial" panose="020B0604020202020204" pitchFamily="34" charset="0"/>
              </a:rPr>
              <a:t>however there has been a significant decline in the proportion of residents who feel neutrally about their life worth. Younger and disabled people are significantly less likely to have a positive sense of life worth, and significantly more likely to have a high level of anxiety.</a:t>
            </a:r>
          </a:p>
        </p:txBody>
      </p:sp>
      <p:cxnSp>
        <p:nvCxnSpPr>
          <p:cNvPr id="95" name="Straight Connector 94">
            <a:extLst>
              <a:ext uri="{FF2B5EF4-FFF2-40B4-BE49-F238E27FC236}">
                <a16:creationId xmlns:a16="http://schemas.microsoft.com/office/drawing/2014/main" id="{A8CF1DD4-EA6F-49E4-80F1-547446BE9C77}"/>
              </a:ext>
              <a:ext uri="{C183D7F6-B498-43B3-948B-1728B52AA6E4}">
                <adec:decorative xmlns:adec="http://schemas.microsoft.com/office/drawing/2017/decorative" val="1"/>
              </a:ext>
            </a:extLst>
          </p:cNvPr>
          <p:cNvCxnSpPr>
            <a:cxnSpLocks/>
          </p:cNvCxnSpPr>
          <p:nvPr/>
        </p:nvCxnSpPr>
        <p:spPr>
          <a:xfrm flipV="1">
            <a:off x="343196" y="2151025"/>
            <a:ext cx="11505609" cy="29813"/>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0C3C4BD-B3B4-4DAC-864B-BDD91B377211}"/>
              </a:ext>
              <a:ext uri="{C183D7F6-B498-43B3-948B-1728B52AA6E4}">
                <adec:decorative xmlns:adec="http://schemas.microsoft.com/office/drawing/2017/decorative" val="1"/>
              </a:ext>
            </a:extLst>
          </p:cNvPr>
          <p:cNvCxnSpPr>
            <a:cxnSpLocks/>
          </p:cNvCxnSpPr>
          <p:nvPr/>
        </p:nvCxnSpPr>
        <p:spPr>
          <a:xfrm>
            <a:off x="6086184" y="2370300"/>
            <a:ext cx="0" cy="4029783"/>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619C2E0F-8E2F-4909-B186-B2E107F7ACFB}"/>
              </a:ext>
            </a:extLst>
          </p:cNvPr>
          <p:cNvSpPr txBox="1"/>
          <p:nvPr/>
        </p:nvSpPr>
        <p:spPr>
          <a:xfrm>
            <a:off x="1384263" y="2335261"/>
            <a:ext cx="4264587" cy="584775"/>
          </a:xfrm>
          <a:prstGeom prst="rect">
            <a:avLst/>
          </a:prstGeom>
          <a:noFill/>
          <a:effectLst/>
        </p:spPr>
        <p:txBody>
          <a:bodyPr wrap="square" rtlCol="0">
            <a:spAutoFit/>
          </a:bodyPr>
          <a:lstStyle>
            <a:defPPr>
              <a:defRPr lang="en-US"/>
            </a:defPPr>
            <a:lvl1pPr>
              <a:defRPr sz="4000" b="1" baseline="3000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defTabSz="779173"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chemeClr val="tx1"/>
                </a:solidFill>
                <a:uLnTx/>
                <a:uFillTx/>
                <a:latin typeface="Arial" panose="020B0604020202020204" pitchFamily="34" charset="0"/>
                <a:ea typeface="Verdana" panose="020B0604030504040204" pitchFamily="34" charset="0"/>
                <a:cs typeface="Arial" panose="020B0604020202020204" pitchFamily="34" charset="0"/>
              </a:rPr>
              <a:t>Overall, to what extent do you feel </a:t>
            </a:r>
            <a:r>
              <a:rPr kumimoji="0" lang="en-US" sz="1600" b="1" i="0" u="none" strike="noStrike" kern="0" cap="none" spc="0" normalizeH="0" baseline="0" noProof="0">
                <a:ln>
                  <a:noFill/>
                </a:ln>
                <a:solidFill>
                  <a:srgbClr val="002060"/>
                </a:solidFill>
                <a:uLnTx/>
                <a:uFillTx/>
                <a:latin typeface="Arial" panose="020B0604020202020204" pitchFamily="34" charset="0"/>
                <a:ea typeface="Verdana" panose="020B0604030504040204" pitchFamily="34" charset="0"/>
                <a:cs typeface="Arial" panose="020B0604020202020204" pitchFamily="34" charset="0"/>
              </a:rPr>
              <a:t>the things</a:t>
            </a:r>
            <a:r>
              <a:rPr lang="en-US" sz="1600" kern="0" baseline="0">
                <a:solidFill>
                  <a:srgbClr val="002060"/>
                </a:solidFill>
                <a:latin typeface="Arial" panose="020B0604020202020204" pitchFamily="34" charset="0"/>
                <a:cs typeface="Arial" panose="020B0604020202020204" pitchFamily="34" charset="0"/>
              </a:rPr>
              <a:t> </a:t>
            </a:r>
            <a:r>
              <a:rPr kumimoji="0" lang="en-US" sz="1600" b="1" i="0" u="none" strike="noStrike" kern="0" cap="none" spc="0" normalizeH="0" baseline="0" noProof="0">
                <a:ln>
                  <a:noFill/>
                </a:ln>
                <a:solidFill>
                  <a:srgbClr val="002060"/>
                </a:solidFill>
                <a:uLnTx/>
                <a:uFillTx/>
                <a:latin typeface="Arial" panose="020B0604020202020204" pitchFamily="34" charset="0"/>
                <a:ea typeface="Verdana" panose="020B0604030504040204" pitchFamily="34" charset="0"/>
                <a:cs typeface="Arial" panose="020B0604020202020204" pitchFamily="34" charset="0"/>
              </a:rPr>
              <a:t>you do in your life are worthwhile?</a:t>
            </a:r>
          </a:p>
        </p:txBody>
      </p:sp>
      <p:sp>
        <p:nvSpPr>
          <p:cNvPr id="74" name="Rectangle: Rounded Corners 73">
            <a:extLst>
              <a:ext uri="{FF2B5EF4-FFF2-40B4-BE49-F238E27FC236}">
                <a16:creationId xmlns:a16="http://schemas.microsoft.com/office/drawing/2014/main" id="{A4B1D6A9-79FF-40BC-973A-6AEF24CB3A9A}"/>
              </a:ext>
            </a:extLst>
          </p:cNvPr>
          <p:cNvSpPr>
            <a:spLocks noChangeAspect="1"/>
          </p:cNvSpPr>
          <p:nvPr/>
        </p:nvSpPr>
        <p:spPr>
          <a:xfrm>
            <a:off x="3602648" y="3005276"/>
            <a:ext cx="2087637" cy="571280"/>
          </a:xfrm>
          <a:prstGeom prst="roundRect">
            <a:avLst>
              <a:gd name="adj" fmla="val 50000"/>
            </a:avLst>
          </a:prstGeom>
          <a:solidFill>
            <a:srgbClr val="002060"/>
          </a:solidFill>
          <a:ln w="1270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sz="2000" b="1">
                <a:solidFill>
                  <a:prstClr val="white"/>
                </a:solidFill>
                <a:latin typeface="Arial Black" panose="020B0A04020102020204" pitchFamily="34" charset="0"/>
                <a:cs typeface="Arial" panose="020B0604020202020204" pitchFamily="34" charset="0"/>
              </a:rPr>
              <a:t>7.9</a:t>
            </a:r>
          </a:p>
          <a:p>
            <a:pPr algn="ctr">
              <a:defRPr/>
            </a:pPr>
            <a:r>
              <a:rPr lang="en-US" sz="1200">
                <a:solidFill>
                  <a:prstClr val="white"/>
                </a:solidFill>
                <a:latin typeface="Arial" panose="020B0604020202020204" pitchFamily="34" charset="0"/>
                <a:cs typeface="Arial" panose="020B0604020202020204" pitchFamily="34" charset="0"/>
              </a:rPr>
              <a:t>average life worth score</a:t>
            </a:r>
          </a:p>
        </p:txBody>
      </p:sp>
      <p:sp>
        <p:nvSpPr>
          <p:cNvPr id="62" name="TextBox 61">
            <a:extLst>
              <a:ext uri="{FF2B5EF4-FFF2-40B4-BE49-F238E27FC236}">
                <a16:creationId xmlns:a16="http://schemas.microsoft.com/office/drawing/2014/main" id="{B6A7AC87-175D-4BFA-A6E8-A20615614220}"/>
              </a:ext>
            </a:extLst>
          </p:cNvPr>
          <p:cNvSpPr txBox="1"/>
          <p:nvPr/>
        </p:nvSpPr>
        <p:spPr>
          <a:xfrm>
            <a:off x="3486205" y="3633864"/>
            <a:ext cx="2087641" cy="276999"/>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Differences (% positive)</a:t>
            </a:r>
          </a:p>
        </p:txBody>
      </p:sp>
      <p:sp>
        <p:nvSpPr>
          <p:cNvPr id="61" name="Rectangle 60">
            <a:extLst>
              <a:ext uri="{FF2B5EF4-FFF2-40B4-BE49-F238E27FC236}">
                <a16:creationId xmlns:a16="http://schemas.microsoft.com/office/drawing/2014/main" id="{66135E6B-BE7A-4C81-B914-5224E8E6E5E3}"/>
              </a:ext>
            </a:extLst>
          </p:cNvPr>
          <p:cNvSpPr/>
          <p:nvPr/>
        </p:nvSpPr>
        <p:spPr>
          <a:xfrm>
            <a:off x="3486205" y="3864821"/>
            <a:ext cx="2406629" cy="25713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285750" indent="-285750">
              <a:spcAft>
                <a:spcPts val="600"/>
              </a:spcAft>
              <a:buFont typeface="Wingdings" panose="05000000000000000000" pitchFamily="2" charset="2"/>
              <a:buChar char="v"/>
            </a:pPr>
            <a:r>
              <a:rPr lang="en-GB" sz="1400">
                <a:solidFill>
                  <a:schemeClr val="tx1"/>
                </a:solidFill>
                <a:latin typeface="Arial" panose="020B0604020202020204" pitchFamily="34" charset="0"/>
                <a:cs typeface="Arial" panose="020B0604020202020204" pitchFamily="34" charset="0"/>
              </a:rPr>
              <a:t>18-24s (</a:t>
            </a:r>
            <a:r>
              <a:rPr lang="en-GB" sz="1400" b="1">
                <a:solidFill>
                  <a:srgbClr val="C00000"/>
                </a:solidFill>
                <a:latin typeface="Arial" panose="020B0604020202020204" pitchFamily="34" charset="0"/>
                <a:cs typeface="Arial" panose="020B0604020202020204" pitchFamily="34" charset="0"/>
              </a:rPr>
              <a:t>20%</a:t>
            </a:r>
            <a:r>
              <a:rPr lang="en-GB" sz="1400">
                <a:solidFill>
                  <a:schemeClr val="tx1"/>
                </a:solidFill>
                <a:latin typeface="Arial" panose="020B0604020202020204" pitchFamily="34" charset="0"/>
                <a:cs typeface="Arial" panose="020B0604020202020204" pitchFamily="34" charset="0"/>
              </a:rPr>
              <a:t>)</a:t>
            </a:r>
          </a:p>
          <a:p>
            <a:pPr marL="285750" indent="-285750">
              <a:spcAft>
                <a:spcPts val="600"/>
              </a:spcAft>
              <a:buFont typeface="Wingdings" panose="05000000000000000000" pitchFamily="2" charset="2"/>
              <a:buChar char="v"/>
            </a:pPr>
            <a:r>
              <a:rPr lang="en-GB" sz="1400">
                <a:solidFill>
                  <a:schemeClr val="tx1"/>
                </a:solidFill>
                <a:latin typeface="Arial" panose="020B0604020202020204" pitchFamily="34" charset="0"/>
                <a:cs typeface="Arial" panose="020B0604020202020204" pitchFamily="34" charset="0"/>
              </a:rPr>
              <a:t>65+s (</a:t>
            </a:r>
            <a:r>
              <a:rPr lang="en-GB" sz="1400" b="1">
                <a:solidFill>
                  <a:srgbClr val="008840"/>
                </a:solidFill>
                <a:latin typeface="Arial" panose="020B0604020202020204" pitchFamily="34" charset="0"/>
                <a:cs typeface="Arial" panose="020B0604020202020204" pitchFamily="34" charset="0"/>
              </a:rPr>
              <a:t>45%</a:t>
            </a:r>
            <a:r>
              <a:rPr lang="en-GB" sz="1400">
                <a:solidFill>
                  <a:schemeClr val="tx1"/>
                </a:solidFill>
                <a:latin typeface="Arial" panose="020B0604020202020204" pitchFamily="34" charset="0"/>
                <a:cs typeface="Arial" panose="020B0604020202020204" pitchFamily="34" charset="0"/>
              </a:rPr>
              <a:t>)</a:t>
            </a:r>
          </a:p>
          <a:p>
            <a:pPr marL="285750" indent="-285750">
              <a:spcAft>
                <a:spcPts val="600"/>
              </a:spcAft>
              <a:buFont typeface="Wingdings" panose="05000000000000000000" pitchFamily="2" charset="2"/>
              <a:buChar char="v"/>
            </a:pPr>
            <a:r>
              <a:rPr lang="en-GB" sz="1400">
                <a:solidFill>
                  <a:schemeClr val="tx1"/>
                </a:solidFill>
                <a:latin typeface="Arial" panose="020B0604020202020204" pitchFamily="34" charset="0"/>
                <a:cs typeface="Arial" panose="020B0604020202020204" pitchFamily="34" charset="0"/>
              </a:rPr>
              <a:t>Female (</a:t>
            </a:r>
            <a:r>
              <a:rPr lang="en-GB" sz="1400" b="1">
                <a:solidFill>
                  <a:srgbClr val="008840"/>
                </a:solidFill>
                <a:latin typeface="Arial" panose="020B0604020202020204" pitchFamily="34" charset="0"/>
                <a:cs typeface="Arial" panose="020B0604020202020204" pitchFamily="34" charset="0"/>
              </a:rPr>
              <a:t>41%</a:t>
            </a:r>
            <a:r>
              <a:rPr lang="en-GB" sz="1400">
                <a:solidFill>
                  <a:schemeClr val="tx1"/>
                </a:solidFill>
                <a:latin typeface="Arial" panose="020B0604020202020204" pitchFamily="34" charset="0"/>
                <a:cs typeface="Arial" panose="020B0604020202020204" pitchFamily="34" charset="0"/>
              </a:rPr>
              <a:t>) vs male (</a:t>
            </a:r>
            <a:r>
              <a:rPr lang="en-GB" sz="1400" b="1">
                <a:solidFill>
                  <a:srgbClr val="C00000"/>
                </a:solidFill>
                <a:latin typeface="Arial" panose="020B0604020202020204" pitchFamily="34" charset="0"/>
                <a:cs typeface="Arial" panose="020B0604020202020204" pitchFamily="34" charset="0"/>
              </a:rPr>
              <a:t>33%</a:t>
            </a:r>
            <a:r>
              <a:rPr lang="en-GB" sz="1400">
                <a:solidFill>
                  <a:schemeClr val="tx1"/>
                </a:solidFill>
                <a:latin typeface="Arial" panose="020B0604020202020204" pitchFamily="34" charset="0"/>
                <a:cs typeface="Arial" panose="020B0604020202020204" pitchFamily="34" charset="0"/>
              </a:rPr>
              <a:t>)</a:t>
            </a:r>
          </a:p>
          <a:p>
            <a:pPr marL="285750" indent="-285750">
              <a:spcAft>
                <a:spcPts val="600"/>
              </a:spcAft>
              <a:buFont typeface="Wingdings" panose="05000000000000000000" pitchFamily="2" charset="2"/>
              <a:buChar char="v"/>
            </a:pPr>
            <a:r>
              <a:rPr lang="en-GB" sz="1400">
                <a:solidFill>
                  <a:schemeClr val="tx1"/>
                </a:solidFill>
                <a:latin typeface="Arial" panose="020B0604020202020204" pitchFamily="34" charset="0"/>
                <a:cs typeface="Arial" panose="020B0604020202020204" pitchFamily="34" charset="0"/>
              </a:rPr>
              <a:t>Black residents (</a:t>
            </a:r>
            <a:r>
              <a:rPr lang="en-GB" sz="1400" b="1">
                <a:solidFill>
                  <a:srgbClr val="008840"/>
                </a:solidFill>
                <a:latin typeface="Arial" panose="020B0604020202020204" pitchFamily="34" charset="0"/>
                <a:cs typeface="Arial" panose="020B0604020202020204" pitchFamily="34" charset="0"/>
              </a:rPr>
              <a:t>50%</a:t>
            </a:r>
            <a:r>
              <a:rPr lang="en-GB" sz="1400">
                <a:solidFill>
                  <a:schemeClr val="tx1"/>
                </a:solidFill>
                <a:latin typeface="Arial" panose="020B0604020202020204" pitchFamily="34" charset="0"/>
                <a:cs typeface="Arial" panose="020B0604020202020204" pitchFamily="34" charset="0"/>
              </a:rPr>
              <a:t>) vs White British (</a:t>
            </a:r>
            <a:r>
              <a:rPr lang="en-GB" sz="1400" b="1">
                <a:solidFill>
                  <a:srgbClr val="C00000"/>
                </a:solidFill>
                <a:latin typeface="Arial" panose="020B0604020202020204" pitchFamily="34" charset="0"/>
                <a:cs typeface="Arial" panose="020B0604020202020204" pitchFamily="34" charset="0"/>
              </a:rPr>
              <a:t>33%</a:t>
            </a:r>
            <a:r>
              <a:rPr lang="en-GB" sz="1400">
                <a:solidFill>
                  <a:schemeClr val="tx1"/>
                </a:solidFill>
                <a:latin typeface="Arial" panose="020B0604020202020204" pitchFamily="34" charset="0"/>
                <a:cs typeface="Arial" panose="020B0604020202020204" pitchFamily="34" charset="0"/>
              </a:rPr>
              <a:t>)</a:t>
            </a:r>
          </a:p>
          <a:p>
            <a:pPr marL="285750" indent="-285750">
              <a:spcAft>
                <a:spcPts val="600"/>
              </a:spcAft>
              <a:buFont typeface="Wingdings" panose="05000000000000000000" pitchFamily="2" charset="2"/>
              <a:buChar char="v"/>
            </a:pPr>
            <a:r>
              <a:rPr lang="en-GB" sz="1400">
                <a:solidFill>
                  <a:schemeClr val="tx1"/>
                </a:solidFill>
                <a:latin typeface="Arial" panose="020B0604020202020204" pitchFamily="34" charset="0"/>
                <a:cs typeface="Arial" panose="020B0604020202020204" pitchFamily="34" charset="0"/>
              </a:rPr>
              <a:t>Heterosexual (</a:t>
            </a:r>
            <a:r>
              <a:rPr lang="en-GB" sz="1400" b="1">
                <a:solidFill>
                  <a:srgbClr val="008840"/>
                </a:solidFill>
                <a:latin typeface="Arial" panose="020B0604020202020204" pitchFamily="34" charset="0"/>
                <a:cs typeface="Arial" panose="020B0604020202020204" pitchFamily="34" charset="0"/>
              </a:rPr>
              <a:t>39%</a:t>
            </a:r>
            <a:r>
              <a:rPr lang="en-GB" sz="1400">
                <a:solidFill>
                  <a:schemeClr val="tx1"/>
                </a:solidFill>
                <a:latin typeface="Arial" panose="020B0604020202020204" pitchFamily="34" charset="0"/>
                <a:cs typeface="Arial" panose="020B0604020202020204" pitchFamily="34" charset="0"/>
              </a:rPr>
              <a:t>) vs LGB (</a:t>
            </a:r>
            <a:r>
              <a:rPr lang="en-GB" sz="1400" b="1">
                <a:solidFill>
                  <a:srgbClr val="C00000"/>
                </a:solidFill>
                <a:latin typeface="Arial" panose="020B0604020202020204" pitchFamily="34" charset="0"/>
                <a:cs typeface="Arial" panose="020B0604020202020204" pitchFamily="34" charset="0"/>
              </a:rPr>
              <a:t>31%</a:t>
            </a:r>
            <a:r>
              <a:rPr lang="en-GB" sz="1400">
                <a:solidFill>
                  <a:schemeClr val="tx1"/>
                </a:solidFill>
                <a:latin typeface="Arial" panose="020B0604020202020204" pitchFamily="34" charset="0"/>
                <a:cs typeface="Arial" panose="020B0604020202020204" pitchFamily="34" charset="0"/>
              </a:rPr>
              <a:t>)</a:t>
            </a:r>
          </a:p>
          <a:p>
            <a:pPr marL="285750" indent="-285750">
              <a:spcAft>
                <a:spcPts val="600"/>
              </a:spcAft>
              <a:buFont typeface="Wingdings" panose="05000000000000000000" pitchFamily="2" charset="2"/>
              <a:buChar char="v"/>
            </a:pPr>
            <a:r>
              <a:rPr lang="en-GB" sz="1400">
                <a:solidFill>
                  <a:schemeClr val="tx1"/>
                </a:solidFill>
                <a:latin typeface="Arial" panose="020B0604020202020204" pitchFamily="34" charset="0"/>
                <a:cs typeface="Arial" panose="020B0604020202020204" pitchFamily="34" charset="0"/>
              </a:rPr>
              <a:t>Disabled (</a:t>
            </a:r>
            <a:r>
              <a:rPr lang="en-GB" sz="1400" b="1">
                <a:solidFill>
                  <a:srgbClr val="C00000"/>
                </a:solidFill>
                <a:latin typeface="Arial" panose="020B0604020202020204" pitchFamily="34" charset="0"/>
                <a:cs typeface="Arial" panose="020B0604020202020204" pitchFamily="34" charset="0"/>
              </a:rPr>
              <a:t>32%</a:t>
            </a:r>
            <a:r>
              <a:rPr lang="en-GB" sz="1400">
                <a:solidFill>
                  <a:schemeClr val="tx1"/>
                </a:solidFill>
                <a:latin typeface="Arial" panose="020B0604020202020204" pitchFamily="34" charset="0"/>
                <a:cs typeface="Arial" panose="020B0604020202020204" pitchFamily="34" charset="0"/>
              </a:rPr>
              <a:t>) vs non-disabled (</a:t>
            </a:r>
            <a:r>
              <a:rPr lang="en-GB" sz="1400" b="1">
                <a:solidFill>
                  <a:srgbClr val="008840"/>
                </a:solidFill>
                <a:latin typeface="Arial" panose="020B0604020202020204" pitchFamily="34" charset="0"/>
                <a:cs typeface="Arial" panose="020B0604020202020204" pitchFamily="34" charset="0"/>
              </a:rPr>
              <a:t>39%</a:t>
            </a:r>
            <a:r>
              <a:rPr lang="en-GB" sz="1400">
                <a:solidFill>
                  <a:schemeClr val="tx1"/>
                </a:solidFill>
                <a:latin typeface="Arial" panose="020B0604020202020204" pitchFamily="34" charset="0"/>
                <a:cs typeface="Arial" panose="020B0604020202020204" pitchFamily="34" charset="0"/>
              </a:rPr>
              <a:t>)</a:t>
            </a:r>
          </a:p>
        </p:txBody>
      </p:sp>
      <p:graphicFrame>
        <p:nvGraphicFramePr>
          <p:cNvPr id="60" name="Chart 59">
            <a:extLst>
              <a:ext uri="{FF2B5EF4-FFF2-40B4-BE49-F238E27FC236}">
                <a16:creationId xmlns:a16="http://schemas.microsoft.com/office/drawing/2014/main" id="{9377FC37-FDD7-4141-983E-1256DC864D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82075654"/>
              </p:ext>
            </p:extLst>
          </p:nvPr>
        </p:nvGraphicFramePr>
        <p:xfrm>
          <a:off x="343198" y="2147054"/>
          <a:ext cx="2863552" cy="4253029"/>
        </p:xfrm>
        <a:graphic>
          <a:graphicData uri="http://schemas.openxmlformats.org/drawingml/2006/chart">
            <c:chart xmlns:c="http://schemas.openxmlformats.org/drawingml/2006/chart" xmlns:r="http://schemas.openxmlformats.org/officeDocument/2006/relationships" r:id="rId3"/>
          </a:graphicData>
        </a:graphic>
      </p:graphicFrame>
      <p:pic>
        <p:nvPicPr>
          <p:cNvPr id="17" name="Picture 16">
            <a:extLst>
              <a:ext uri="{FF2B5EF4-FFF2-40B4-BE49-F238E27FC236}">
                <a16:creationId xmlns:a16="http://schemas.microsoft.com/office/drawing/2014/main" id="{372B3480-C992-44DA-AFAD-F00309EDB1A3}"/>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12692" r="12692" b="33486"/>
          <a:stretch/>
        </p:blipFill>
        <p:spPr>
          <a:xfrm>
            <a:off x="334828" y="2107909"/>
            <a:ext cx="970707" cy="865296"/>
          </a:xfrm>
          <a:prstGeom prst="rect">
            <a:avLst/>
          </a:prstGeom>
        </p:spPr>
      </p:pic>
      <p:sp>
        <p:nvSpPr>
          <p:cNvPr id="75" name="TextBox 74">
            <a:extLst>
              <a:ext uri="{FF2B5EF4-FFF2-40B4-BE49-F238E27FC236}">
                <a16:creationId xmlns:a16="http://schemas.microsoft.com/office/drawing/2014/main" id="{6BCA58A0-29FB-4A0C-9732-332BB8BD5184}"/>
              </a:ext>
            </a:extLst>
          </p:cNvPr>
          <p:cNvSpPr txBox="1"/>
          <p:nvPr/>
        </p:nvSpPr>
        <p:spPr>
          <a:xfrm>
            <a:off x="7160640" y="2453276"/>
            <a:ext cx="4264587" cy="338554"/>
          </a:xfrm>
          <a:prstGeom prst="rect">
            <a:avLst/>
          </a:prstGeom>
          <a:noFill/>
          <a:effectLst/>
        </p:spPr>
        <p:txBody>
          <a:bodyPr wrap="square" rtlCol="0">
            <a:spAutoFit/>
          </a:bodyPr>
          <a:lstStyle>
            <a:defPPr>
              <a:defRPr lang="en-US"/>
            </a:defPPr>
            <a:lvl1pPr>
              <a:defRPr sz="4000" b="1" baseline="3000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defTabSz="779173"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chemeClr val="tx1"/>
                </a:solidFill>
                <a:uLnTx/>
                <a:uFillTx/>
                <a:latin typeface="Arial" panose="020B0604020202020204" pitchFamily="34" charset="0"/>
                <a:ea typeface="Verdana" panose="020B0604030504040204" pitchFamily="34" charset="0"/>
                <a:cs typeface="Arial" panose="020B0604020202020204" pitchFamily="34" charset="0"/>
              </a:rPr>
              <a:t>How </a:t>
            </a:r>
            <a:r>
              <a:rPr kumimoji="0" lang="en-US" sz="1600" i="0" u="none" strike="noStrike" kern="0" cap="none" spc="0" normalizeH="0" baseline="0" noProof="0">
                <a:ln>
                  <a:noFill/>
                </a:ln>
                <a:solidFill>
                  <a:srgbClr val="002060"/>
                </a:solidFill>
                <a:uLnTx/>
                <a:uFillTx/>
                <a:latin typeface="Arial" panose="020B0604020202020204" pitchFamily="34" charset="0"/>
                <a:ea typeface="Verdana" panose="020B0604030504040204" pitchFamily="34" charset="0"/>
                <a:cs typeface="Arial" panose="020B0604020202020204" pitchFamily="34" charset="0"/>
              </a:rPr>
              <a:t>anxious</a:t>
            </a:r>
            <a:r>
              <a:rPr kumimoji="0" lang="en-US" sz="1600" i="0" u="none" strike="noStrike" kern="0" cap="none" spc="0" normalizeH="0" baseline="0" noProof="0">
                <a:ln>
                  <a:noFill/>
                </a:ln>
                <a:solidFill>
                  <a:schemeClr val="tx1"/>
                </a:solidFill>
                <a:uLnTx/>
                <a:uFillTx/>
                <a:latin typeface="Arial" panose="020B0604020202020204" pitchFamily="34" charset="0"/>
                <a:ea typeface="Verdana" panose="020B0604030504040204" pitchFamily="34" charset="0"/>
                <a:cs typeface="Arial" panose="020B0604020202020204" pitchFamily="34" charset="0"/>
              </a:rPr>
              <a:t> </a:t>
            </a:r>
            <a:r>
              <a:rPr kumimoji="0" lang="en-US" sz="1600" b="0" i="0" u="none" strike="noStrike" kern="0" cap="none" spc="0" normalizeH="0" baseline="0" noProof="0">
                <a:ln>
                  <a:noFill/>
                </a:ln>
                <a:solidFill>
                  <a:schemeClr val="tx1"/>
                </a:solidFill>
                <a:uLnTx/>
                <a:uFillTx/>
                <a:latin typeface="Arial" panose="020B0604020202020204" pitchFamily="34" charset="0"/>
                <a:ea typeface="Verdana" panose="020B0604030504040204" pitchFamily="34" charset="0"/>
                <a:cs typeface="Arial" panose="020B0604020202020204" pitchFamily="34" charset="0"/>
              </a:rPr>
              <a:t>did you feel yesterday?</a:t>
            </a:r>
            <a:endParaRPr kumimoji="0" lang="en-US" sz="1600" b="1" i="0" u="none" strike="noStrike" kern="0" cap="none" spc="0" normalizeH="0" baseline="0" noProof="0">
              <a:ln>
                <a:noFill/>
              </a:ln>
              <a:solidFill>
                <a:srgbClr val="002060"/>
              </a:solidFill>
              <a:uLnTx/>
              <a:uFillTx/>
              <a:latin typeface="Arial" panose="020B0604020202020204" pitchFamily="34" charset="0"/>
              <a:ea typeface="Verdana" panose="020B0604030504040204" pitchFamily="34" charset="0"/>
              <a:cs typeface="Arial" panose="020B0604020202020204" pitchFamily="34" charset="0"/>
            </a:endParaRPr>
          </a:p>
        </p:txBody>
      </p:sp>
      <p:sp>
        <p:nvSpPr>
          <p:cNvPr id="77" name="Rectangle: Rounded Corners 76">
            <a:extLst>
              <a:ext uri="{FF2B5EF4-FFF2-40B4-BE49-F238E27FC236}">
                <a16:creationId xmlns:a16="http://schemas.microsoft.com/office/drawing/2014/main" id="{0D69CA81-5C45-4909-B957-4CDEF1D0A9A5}"/>
              </a:ext>
            </a:extLst>
          </p:cNvPr>
          <p:cNvSpPr>
            <a:spLocks noChangeAspect="1"/>
          </p:cNvSpPr>
          <p:nvPr/>
        </p:nvSpPr>
        <p:spPr>
          <a:xfrm>
            <a:off x="9733411" y="3005276"/>
            <a:ext cx="2087637" cy="571280"/>
          </a:xfrm>
          <a:prstGeom prst="roundRect">
            <a:avLst>
              <a:gd name="adj" fmla="val 50000"/>
            </a:avLst>
          </a:prstGeom>
          <a:solidFill>
            <a:srgbClr val="002060"/>
          </a:solidFill>
          <a:ln w="1270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sz="2000" b="1">
                <a:solidFill>
                  <a:prstClr val="white"/>
                </a:solidFill>
                <a:latin typeface="Arial Black" panose="020B0A04020102020204" pitchFamily="34" charset="0"/>
                <a:cs typeface="Arial" panose="020B0604020202020204" pitchFamily="34" charset="0"/>
              </a:rPr>
              <a:t>4.1</a:t>
            </a:r>
          </a:p>
          <a:p>
            <a:pPr algn="ctr">
              <a:defRPr/>
            </a:pPr>
            <a:r>
              <a:rPr lang="en-US" sz="1200">
                <a:solidFill>
                  <a:prstClr val="white"/>
                </a:solidFill>
                <a:latin typeface="Arial" panose="020B0604020202020204" pitchFamily="34" charset="0"/>
                <a:cs typeface="Arial" panose="020B0604020202020204" pitchFamily="34" charset="0"/>
              </a:rPr>
              <a:t>average anxiety score</a:t>
            </a:r>
          </a:p>
        </p:txBody>
      </p:sp>
      <p:sp>
        <p:nvSpPr>
          <p:cNvPr id="81" name="TextBox 80">
            <a:extLst>
              <a:ext uri="{FF2B5EF4-FFF2-40B4-BE49-F238E27FC236}">
                <a16:creationId xmlns:a16="http://schemas.microsoft.com/office/drawing/2014/main" id="{28BDDBC9-3FFE-404E-8004-39A51B271C58}"/>
              </a:ext>
            </a:extLst>
          </p:cNvPr>
          <p:cNvSpPr txBox="1"/>
          <p:nvPr/>
        </p:nvSpPr>
        <p:spPr>
          <a:xfrm>
            <a:off x="9455234" y="3633864"/>
            <a:ext cx="2087641" cy="276999"/>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Differences (% negative)</a:t>
            </a:r>
          </a:p>
        </p:txBody>
      </p:sp>
      <p:sp>
        <p:nvSpPr>
          <p:cNvPr id="80" name="Rectangle 79">
            <a:extLst>
              <a:ext uri="{FF2B5EF4-FFF2-40B4-BE49-F238E27FC236}">
                <a16:creationId xmlns:a16="http://schemas.microsoft.com/office/drawing/2014/main" id="{0F20E4F7-BE1A-4E6D-B00C-9F4B9E24340A}"/>
              </a:ext>
            </a:extLst>
          </p:cNvPr>
          <p:cNvSpPr/>
          <p:nvPr/>
        </p:nvSpPr>
        <p:spPr>
          <a:xfrm>
            <a:off x="9461500" y="3864821"/>
            <a:ext cx="2541109" cy="29265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285750" indent="-285750">
              <a:spcAft>
                <a:spcPts val="600"/>
              </a:spcAft>
              <a:buFont typeface="Wingdings" panose="05000000000000000000" pitchFamily="2" charset="2"/>
              <a:buChar char="v"/>
            </a:pPr>
            <a:r>
              <a:rPr lang="en-GB" sz="1400">
                <a:solidFill>
                  <a:schemeClr val="tx1"/>
                </a:solidFill>
                <a:latin typeface="Arial" panose="020B0604020202020204" pitchFamily="34" charset="0"/>
                <a:cs typeface="Arial" panose="020B0604020202020204" pitchFamily="34" charset="0"/>
              </a:rPr>
              <a:t>Disabled (</a:t>
            </a:r>
            <a:r>
              <a:rPr lang="en-GB" sz="1400" b="1">
                <a:solidFill>
                  <a:srgbClr val="C00000"/>
                </a:solidFill>
                <a:latin typeface="Arial" panose="020B0604020202020204" pitchFamily="34" charset="0"/>
                <a:cs typeface="Arial" panose="020B0604020202020204" pitchFamily="34" charset="0"/>
              </a:rPr>
              <a:t>50%</a:t>
            </a:r>
            <a:r>
              <a:rPr lang="en-GB" sz="1400">
                <a:solidFill>
                  <a:schemeClr val="tx1"/>
                </a:solidFill>
                <a:latin typeface="Arial" panose="020B0604020202020204" pitchFamily="34" charset="0"/>
                <a:cs typeface="Arial" panose="020B0604020202020204" pitchFamily="34" charset="0"/>
              </a:rPr>
              <a:t>) vs non-disabled (</a:t>
            </a:r>
            <a:r>
              <a:rPr lang="en-GB" sz="1400" b="1">
                <a:solidFill>
                  <a:srgbClr val="008840"/>
                </a:solidFill>
                <a:latin typeface="Arial" panose="020B0604020202020204" pitchFamily="34" charset="0"/>
                <a:cs typeface="Arial" panose="020B0604020202020204" pitchFamily="34" charset="0"/>
              </a:rPr>
              <a:t>29%</a:t>
            </a:r>
            <a:r>
              <a:rPr lang="en-GB" sz="1400">
                <a:solidFill>
                  <a:schemeClr val="tx1"/>
                </a:solidFill>
                <a:latin typeface="Arial" panose="020B0604020202020204" pitchFamily="34" charset="0"/>
                <a:cs typeface="Arial" panose="020B0604020202020204" pitchFamily="34" charset="0"/>
              </a:rPr>
              <a:t>)</a:t>
            </a:r>
          </a:p>
          <a:p>
            <a:pPr marL="285750" indent="-285750">
              <a:spcAft>
                <a:spcPts val="600"/>
              </a:spcAft>
              <a:buFont typeface="Wingdings" panose="05000000000000000000" pitchFamily="2" charset="2"/>
              <a:buChar char="v"/>
            </a:pPr>
            <a:r>
              <a:rPr lang="en-GB" sz="1400">
                <a:solidFill>
                  <a:schemeClr val="tx1"/>
                </a:solidFill>
                <a:latin typeface="Arial" panose="020B0604020202020204" pitchFamily="34" charset="0"/>
                <a:cs typeface="Arial" panose="020B0604020202020204" pitchFamily="34" charset="0"/>
              </a:rPr>
              <a:t>Economically active (</a:t>
            </a:r>
            <a:r>
              <a:rPr lang="en-GB" sz="1400" b="1">
                <a:solidFill>
                  <a:srgbClr val="008840"/>
                </a:solidFill>
                <a:latin typeface="Arial" panose="020B0604020202020204" pitchFamily="34" charset="0"/>
                <a:cs typeface="Arial" panose="020B0604020202020204" pitchFamily="34" charset="0"/>
              </a:rPr>
              <a:t>32%</a:t>
            </a:r>
            <a:r>
              <a:rPr lang="en-GB" sz="1400">
                <a:solidFill>
                  <a:schemeClr val="tx1"/>
                </a:solidFill>
                <a:latin typeface="Arial" panose="020B0604020202020204" pitchFamily="34" charset="0"/>
                <a:cs typeface="Arial" panose="020B0604020202020204" pitchFamily="34" charset="0"/>
              </a:rPr>
              <a:t>) vs inactive (</a:t>
            </a:r>
            <a:r>
              <a:rPr lang="en-GB" sz="1400" b="1">
                <a:solidFill>
                  <a:srgbClr val="C00000"/>
                </a:solidFill>
                <a:latin typeface="Arial" panose="020B0604020202020204" pitchFamily="34" charset="0"/>
                <a:cs typeface="Arial" panose="020B0604020202020204" pitchFamily="34" charset="0"/>
              </a:rPr>
              <a:t>39%</a:t>
            </a:r>
            <a:r>
              <a:rPr lang="en-GB" sz="1400">
                <a:solidFill>
                  <a:schemeClr val="tx1"/>
                </a:solidFill>
                <a:latin typeface="Arial" panose="020B0604020202020204" pitchFamily="34" charset="0"/>
                <a:cs typeface="Arial" panose="020B0604020202020204" pitchFamily="34" charset="0"/>
              </a:rPr>
              <a:t>)</a:t>
            </a:r>
          </a:p>
          <a:p>
            <a:pPr marL="285750" indent="-285750">
              <a:spcAft>
                <a:spcPts val="600"/>
              </a:spcAft>
              <a:buFont typeface="Wingdings" panose="05000000000000000000" pitchFamily="2" charset="2"/>
              <a:buChar char="v"/>
            </a:pPr>
            <a:r>
              <a:rPr lang="en-GB" sz="1400">
                <a:solidFill>
                  <a:schemeClr val="tx1"/>
                </a:solidFill>
                <a:latin typeface="Arial" panose="020B0604020202020204" pitchFamily="34" charset="0"/>
                <a:cs typeface="Arial" panose="020B0604020202020204" pitchFamily="34" charset="0"/>
              </a:rPr>
              <a:t>18-24s (</a:t>
            </a:r>
            <a:r>
              <a:rPr lang="en-GB" sz="1400" b="1">
                <a:solidFill>
                  <a:srgbClr val="C00000"/>
                </a:solidFill>
                <a:latin typeface="Arial" panose="020B0604020202020204" pitchFamily="34" charset="0"/>
                <a:cs typeface="Arial" panose="020B0604020202020204" pitchFamily="34" charset="0"/>
              </a:rPr>
              <a:t>59%</a:t>
            </a:r>
            <a:r>
              <a:rPr lang="en-GB" sz="1400">
                <a:solidFill>
                  <a:schemeClr val="tx1"/>
                </a:solidFill>
                <a:latin typeface="Arial" panose="020B0604020202020204" pitchFamily="34" charset="0"/>
                <a:cs typeface="Arial" panose="020B0604020202020204" pitchFamily="34" charset="0"/>
              </a:rPr>
              <a:t>)</a:t>
            </a:r>
          </a:p>
          <a:p>
            <a:pPr marL="285750" indent="-285750">
              <a:spcAft>
                <a:spcPts val="600"/>
              </a:spcAft>
              <a:buFont typeface="Wingdings" panose="05000000000000000000" pitchFamily="2" charset="2"/>
              <a:buChar char="v"/>
            </a:pPr>
            <a:r>
              <a:rPr lang="en-GB" sz="1400">
                <a:solidFill>
                  <a:schemeClr val="tx1"/>
                </a:solidFill>
                <a:latin typeface="Arial" panose="020B0604020202020204" pitchFamily="34" charset="0"/>
                <a:cs typeface="Arial" panose="020B0604020202020204" pitchFamily="34" charset="0"/>
              </a:rPr>
              <a:t>Residents in less deprived areas (IMD-4, </a:t>
            </a:r>
            <a:r>
              <a:rPr lang="en-GB" sz="1400" b="1">
                <a:solidFill>
                  <a:srgbClr val="C00000"/>
                </a:solidFill>
                <a:latin typeface="Arial" panose="020B0604020202020204" pitchFamily="34" charset="0"/>
                <a:cs typeface="Arial" panose="020B0604020202020204" pitchFamily="34" charset="0"/>
              </a:rPr>
              <a:t>45%</a:t>
            </a:r>
            <a:r>
              <a:rPr lang="en-GB" sz="1400">
                <a:solidFill>
                  <a:schemeClr val="tx1"/>
                </a:solidFill>
                <a:latin typeface="Arial" panose="020B0604020202020204" pitchFamily="34" charset="0"/>
                <a:cs typeface="Arial" panose="020B0604020202020204" pitchFamily="34" charset="0"/>
              </a:rPr>
              <a:t>)</a:t>
            </a:r>
          </a:p>
          <a:p>
            <a:pPr marL="285750" indent="-285750">
              <a:spcAft>
                <a:spcPts val="600"/>
              </a:spcAft>
              <a:buFont typeface="Wingdings" panose="05000000000000000000" pitchFamily="2" charset="2"/>
              <a:buChar char="v"/>
            </a:pPr>
            <a:r>
              <a:rPr lang="en-GB" sz="1400">
                <a:solidFill>
                  <a:schemeClr val="tx1"/>
                </a:solidFill>
                <a:latin typeface="Arial" panose="020B0604020202020204" pitchFamily="34" charset="0"/>
                <a:cs typeface="Arial" panose="020B0604020202020204" pitchFamily="34" charset="0"/>
              </a:rPr>
              <a:t>Residents with care experience </a:t>
            </a:r>
            <a:r>
              <a:rPr lang="en-GB" sz="1400" b="1">
                <a:solidFill>
                  <a:srgbClr val="C00000"/>
                </a:solidFill>
                <a:latin typeface="Arial" panose="020B0604020202020204" pitchFamily="34" charset="0"/>
                <a:cs typeface="Arial" panose="020B0604020202020204" pitchFamily="34" charset="0"/>
              </a:rPr>
              <a:t>(48%) </a:t>
            </a:r>
            <a:r>
              <a:rPr lang="en-GB" sz="1400">
                <a:solidFill>
                  <a:schemeClr val="tx1"/>
                </a:solidFill>
                <a:latin typeface="Arial" panose="020B0604020202020204" pitchFamily="34" charset="0"/>
                <a:cs typeface="Arial" panose="020B0604020202020204" pitchFamily="34" charset="0"/>
              </a:rPr>
              <a:t>vs without </a:t>
            </a:r>
            <a:r>
              <a:rPr lang="en-GB" sz="1400" b="1">
                <a:solidFill>
                  <a:srgbClr val="008840"/>
                </a:solidFill>
                <a:latin typeface="Arial" panose="020B0604020202020204" pitchFamily="34" charset="0"/>
                <a:cs typeface="Arial" panose="020B0604020202020204" pitchFamily="34" charset="0"/>
              </a:rPr>
              <a:t>(33%)</a:t>
            </a:r>
          </a:p>
        </p:txBody>
      </p:sp>
      <p:pic>
        <p:nvPicPr>
          <p:cNvPr id="19" name="Picture 18">
            <a:extLst>
              <a:ext uri="{FF2B5EF4-FFF2-40B4-BE49-F238E27FC236}">
                <a16:creationId xmlns:a16="http://schemas.microsoft.com/office/drawing/2014/main" id="{B00BF26D-D48B-49E2-B9E1-CF84EAFF7544}"/>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11290" r="11290" b="20345"/>
          <a:stretch/>
        </p:blipFill>
        <p:spPr>
          <a:xfrm>
            <a:off x="6376233" y="2309756"/>
            <a:ext cx="612382" cy="630056"/>
          </a:xfrm>
          <a:prstGeom prst="rect">
            <a:avLst/>
          </a:prstGeom>
        </p:spPr>
      </p:pic>
      <p:graphicFrame>
        <p:nvGraphicFramePr>
          <p:cNvPr id="78" name="Chart 77">
            <a:extLst>
              <a:ext uri="{FF2B5EF4-FFF2-40B4-BE49-F238E27FC236}">
                <a16:creationId xmlns:a16="http://schemas.microsoft.com/office/drawing/2014/main" id="{9A1D62DA-B6AC-4A70-90B0-B2CEA0C8B7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4610898"/>
              </p:ext>
            </p:extLst>
          </p:nvPr>
        </p:nvGraphicFramePr>
        <p:xfrm>
          <a:off x="6365640" y="3074460"/>
          <a:ext cx="2844000" cy="347419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289275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Isosceles Triangle 34">
            <a:extLst>
              <a:ext uri="{FF2B5EF4-FFF2-40B4-BE49-F238E27FC236}">
                <a16:creationId xmlns:a16="http://schemas.microsoft.com/office/drawing/2014/main" id="{8EAAD75A-978C-4ABA-ACB6-0DDA0ED929EF}"/>
              </a:ext>
              <a:ext uri="{C183D7F6-B498-43B3-948B-1728B52AA6E4}">
                <adec:decorative xmlns:adec="http://schemas.microsoft.com/office/drawing/2017/decorative" val="1"/>
              </a:ext>
            </a:extLst>
          </p:cNvPr>
          <p:cNvSpPr/>
          <p:nvPr/>
        </p:nvSpPr>
        <p:spPr>
          <a:xfrm rot="16200000">
            <a:off x="9238529" y="5375570"/>
            <a:ext cx="1560805" cy="815723"/>
          </a:xfrm>
          <a:prstGeom prst="triangle">
            <a:avLst>
              <a:gd name="adj" fmla="val 5978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Isosceles Triangle 29">
            <a:extLst>
              <a:ext uri="{FF2B5EF4-FFF2-40B4-BE49-F238E27FC236}">
                <a16:creationId xmlns:a16="http://schemas.microsoft.com/office/drawing/2014/main" id="{1FC7F187-5D40-4C1D-B3CB-A643E744B59D}"/>
              </a:ext>
              <a:ext uri="{C183D7F6-B498-43B3-948B-1728B52AA6E4}">
                <adec:decorative xmlns:adec="http://schemas.microsoft.com/office/drawing/2017/decorative" val="1"/>
              </a:ext>
            </a:extLst>
          </p:cNvPr>
          <p:cNvSpPr/>
          <p:nvPr/>
        </p:nvSpPr>
        <p:spPr>
          <a:xfrm rot="16200000">
            <a:off x="9312468" y="2636727"/>
            <a:ext cx="967003" cy="714842"/>
          </a:xfrm>
          <a:prstGeom prst="triangle">
            <a:avLst>
              <a:gd name="adj" fmla="val 9898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F231990-4762-4713-B4B5-0DF1954EB914}"/>
              </a:ext>
              <a:ext uri="{C183D7F6-B498-43B3-948B-1728B52AA6E4}">
                <adec:decorative xmlns:adec="http://schemas.microsoft.com/office/drawing/2017/decorative" val="1"/>
              </a:ext>
            </a:extLst>
          </p:cNvPr>
          <p:cNvSpPr/>
          <p:nvPr/>
        </p:nvSpPr>
        <p:spPr>
          <a:xfrm>
            <a:off x="0" y="-1"/>
            <a:ext cx="12192000" cy="11452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A2C4AB2-9442-4DBF-B47E-E7942D5B9666}"/>
              </a:ext>
            </a:extLst>
          </p:cNvPr>
          <p:cNvSpPr>
            <a:spLocks noGrp="1"/>
          </p:cNvSpPr>
          <p:nvPr>
            <p:ph type="title"/>
          </p:nvPr>
        </p:nvSpPr>
        <p:spPr>
          <a:xfrm>
            <a:off x="343195" y="202205"/>
            <a:ext cx="11200055" cy="786139"/>
          </a:xfrm>
        </p:spPr>
        <p:txBody>
          <a:bodyPr>
            <a:noAutofit/>
          </a:bodyPr>
          <a:lstStyle/>
          <a:p>
            <a:r>
              <a:rPr lang="en-US" sz="3200" b="1">
                <a:solidFill>
                  <a:schemeClr val="bg1"/>
                </a:solidFill>
                <a:latin typeface="Arial Black" panose="020B0A04020102020204" pitchFamily="34" charset="0"/>
                <a:cs typeface="Calibri Light"/>
              </a:rPr>
              <a:t>The environment and climate change</a:t>
            </a:r>
            <a:endParaRPr lang="en-GB" sz="3200">
              <a:solidFill>
                <a:schemeClr val="bg1"/>
              </a:solidFill>
            </a:endParaRPr>
          </a:p>
        </p:txBody>
      </p:sp>
      <p:sp>
        <p:nvSpPr>
          <p:cNvPr id="46" name="Footer Placeholder 1">
            <a:extLst>
              <a:ext uri="{FF2B5EF4-FFF2-40B4-BE49-F238E27FC236}">
                <a16:creationId xmlns:a16="http://schemas.microsoft.com/office/drawing/2014/main" id="{E458B362-248A-49D3-AE61-2635AC89FA3F}"/>
              </a:ext>
            </a:extLst>
          </p:cNvPr>
          <p:cNvSpPr txBox="1">
            <a:spLocks/>
          </p:cNvSpPr>
          <p:nvPr/>
        </p:nvSpPr>
        <p:spPr>
          <a:xfrm>
            <a:off x="0" y="6608880"/>
            <a:ext cx="10777678" cy="24911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b="1">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Q. </a:t>
            </a:r>
            <a:r>
              <a:rPr lang="en-US" sz="1000">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To what extent do you agree or disagree with the following statements? </a:t>
            </a:r>
            <a:r>
              <a:rPr lang="en-US" sz="1000" b="1">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Base</a:t>
            </a:r>
            <a:r>
              <a:rPr lang="en-US" sz="1000">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 all respondents (2,011)</a:t>
            </a:r>
          </a:p>
        </p:txBody>
      </p:sp>
      <p:sp>
        <p:nvSpPr>
          <p:cNvPr id="4" name="TextBox 3">
            <a:extLst>
              <a:ext uri="{FF2B5EF4-FFF2-40B4-BE49-F238E27FC236}">
                <a16:creationId xmlns:a16="http://schemas.microsoft.com/office/drawing/2014/main" id="{7E4CB4A7-6D00-4658-A1EF-CA1D834F1BFE}"/>
              </a:ext>
            </a:extLst>
          </p:cNvPr>
          <p:cNvSpPr txBox="1"/>
          <p:nvPr/>
        </p:nvSpPr>
        <p:spPr>
          <a:xfrm>
            <a:off x="343194" y="1274918"/>
            <a:ext cx="11505611" cy="584775"/>
          </a:xfrm>
          <a:prstGeom prst="rect">
            <a:avLst/>
          </a:prstGeom>
          <a:noFill/>
        </p:spPr>
        <p:txBody>
          <a:bodyPr wrap="square" rtlCol="0">
            <a:spAutoFit/>
          </a:bodyPr>
          <a:lstStyle/>
          <a:p>
            <a:r>
              <a:rPr lang="en-GB" sz="1600" b="1">
                <a:solidFill>
                  <a:srgbClr val="002060"/>
                </a:solidFill>
                <a:latin typeface="Arial" panose="020B0604020202020204" pitchFamily="34" charset="0"/>
                <a:cs typeface="Arial" panose="020B0604020202020204" pitchFamily="34" charset="0"/>
              </a:rPr>
              <a:t>A significant majority of residents are worried about the future of the environment and agree that tackling climate change is important to them.</a:t>
            </a:r>
            <a:endParaRPr lang="en-GB" sz="1600">
              <a:latin typeface="Arial" panose="020B0604020202020204" pitchFamily="34" charset="0"/>
              <a:cs typeface="Arial" panose="020B0604020202020204" pitchFamily="34" charset="0"/>
            </a:endParaRPr>
          </a:p>
        </p:txBody>
      </p:sp>
      <p:cxnSp>
        <p:nvCxnSpPr>
          <p:cNvPr id="95" name="Straight Connector 94">
            <a:extLst>
              <a:ext uri="{FF2B5EF4-FFF2-40B4-BE49-F238E27FC236}">
                <a16:creationId xmlns:a16="http://schemas.microsoft.com/office/drawing/2014/main" id="{A8CF1DD4-EA6F-49E4-80F1-547446BE9C77}"/>
              </a:ext>
              <a:ext uri="{C183D7F6-B498-43B3-948B-1728B52AA6E4}">
                <adec:decorative xmlns:adec="http://schemas.microsoft.com/office/drawing/2017/decorative" val="1"/>
              </a:ext>
            </a:extLst>
          </p:cNvPr>
          <p:cNvCxnSpPr>
            <a:cxnSpLocks/>
          </p:cNvCxnSpPr>
          <p:nvPr/>
        </p:nvCxnSpPr>
        <p:spPr>
          <a:xfrm flipV="1">
            <a:off x="343196" y="2008402"/>
            <a:ext cx="11505609" cy="29813"/>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AAB1651C-5293-449B-B68A-3B957DE7D67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02755825"/>
              </p:ext>
            </p:extLst>
          </p:nvPr>
        </p:nvGraphicFramePr>
        <p:xfrm>
          <a:off x="4505830" y="2256392"/>
          <a:ext cx="5211194" cy="4307443"/>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DD5C6967-058C-4FEF-BA38-BDD59D06B16B}"/>
              </a:ext>
              <a:ext uri="{C183D7F6-B498-43B3-948B-1728B52AA6E4}">
                <adec:decorative xmlns:adec="http://schemas.microsoft.com/office/drawing/2017/decorative" val="1"/>
              </a:ext>
            </a:extLst>
          </p:cNvPr>
          <p:cNvSpPr txBox="1"/>
          <p:nvPr/>
        </p:nvSpPr>
        <p:spPr>
          <a:xfrm>
            <a:off x="908938" y="2299378"/>
            <a:ext cx="3517947" cy="523220"/>
          </a:xfrm>
          <a:prstGeom prst="rect">
            <a:avLst/>
          </a:prstGeom>
          <a:noFill/>
        </p:spPr>
        <p:txBody>
          <a:bodyPr wrap="square" rtlCol="0">
            <a:spAutoFit/>
          </a:bodyPr>
          <a:lstStyle/>
          <a:p>
            <a:pPr algn="r"/>
            <a:r>
              <a:rPr lang="en-GB" sz="1400">
                <a:latin typeface="Arial" panose="020B0604020202020204" pitchFamily="34" charset="0"/>
                <a:cs typeface="Arial" panose="020B0604020202020204" pitchFamily="34" charset="0"/>
              </a:rPr>
              <a:t>‘It’s important to me to be environmentally friendly to help combat climate change.’</a:t>
            </a:r>
          </a:p>
        </p:txBody>
      </p:sp>
      <p:sp>
        <p:nvSpPr>
          <p:cNvPr id="16" name="TextBox 15">
            <a:extLst>
              <a:ext uri="{FF2B5EF4-FFF2-40B4-BE49-F238E27FC236}">
                <a16:creationId xmlns:a16="http://schemas.microsoft.com/office/drawing/2014/main" id="{F0C37D9F-92A9-4733-8014-216ED9A42DC6}"/>
              </a:ext>
              <a:ext uri="{C183D7F6-B498-43B3-948B-1728B52AA6E4}">
                <adec:decorative xmlns:adec="http://schemas.microsoft.com/office/drawing/2017/decorative" val="1"/>
              </a:ext>
            </a:extLst>
          </p:cNvPr>
          <p:cNvSpPr txBox="1"/>
          <p:nvPr/>
        </p:nvSpPr>
        <p:spPr>
          <a:xfrm>
            <a:off x="908938" y="2926182"/>
            <a:ext cx="3517947" cy="523220"/>
          </a:xfrm>
          <a:prstGeom prst="rect">
            <a:avLst/>
          </a:prstGeom>
          <a:noFill/>
        </p:spPr>
        <p:txBody>
          <a:bodyPr wrap="square" rtlCol="0">
            <a:spAutoFit/>
          </a:bodyPr>
          <a:lstStyle/>
          <a:p>
            <a:pPr algn="r"/>
            <a:r>
              <a:rPr lang="en-GB" sz="1400">
                <a:latin typeface="Arial" panose="020B0604020202020204" pitchFamily="34" charset="0"/>
                <a:cs typeface="Arial" panose="020B0604020202020204" pitchFamily="34" charset="0"/>
              </a:rPr>
              <a:t>‘I am worried about the future of the environment.’</a:t>
            </a:r>
          </a:p>
        </p:txBody>
      </p:sp>
      <p:sp>
        <p:nvSpPr>
          <p:cNvPr id="17" name="TextBox 16">
            <a:extLst>
              <a:ext uri="{FF2B5EF4-FFF2-40B4-BE49-F238E27FC236}">
                <a16:creationId xmlns:a16="http://schemas.microsoft.com/office/drawing/2014/main" id="{EB19E6DF-7924-4EDE-8921-DE5E72714464}"/>
              </a:ext>
              <a:ext uri="{C183D7F6-B498-43B3-948B-1728B52AA6E4}">
                <adec:decorative xmlns:adec="http://schemas.microsoft.com/office/drawing/2017/decorative" val="1"/>
              </a:ext>
            </a:extLst>
          </p:cNvPr>
          <p:cNvSpPr txBox="1"/>
          <p:nvPr/>
        </p:nvSpPr>
        <p:spPr>
          <a:xfrm>
            <a:off x="908938" y="3550522"/>
            <a:ext cx="3517947" cy="523220"/>
          </a:xfrm>
          <a:prstGeom prst="rect">
            <a:avLst/>
          </a:prstGeom>
          <a:noFill/>
        </p:spPr>
        <p:txBody>
          <a:bodyPr wrap="square" rtlCol="0">
            <a:spAutoFit/>
          </a:bodyPr>
          <a:lstStyle/>
          <a:p>
            <a:pPr algn="r"/>
            <a:r>
              <a:rPr lang="en-GB" sz="1400">
                <a:latin typeface="Arial" panose="020B0604020202020204" pitchFamily="34" charset="0"/>
                <a:cs typeface="Arial" panose="020B0604020202020204" pitchFamily="34" charset="0"/>
              </a:rPr>
              <a:t>‘I understand the potential impact of climate change to me / my area.’</a:t>
            </a:r>
          </a:p>
        </p:txBody>
      </p:sp>
      <p:sp>
        <p:nvSpPr>
          <p:cNvPr id="18" name="TextBox 17">
            <a:extLst>
              <a:ext uri="{FF2B5EF4-FFF2-40B4-BE49-F238E27FC236}">
                <a16:creationId xmlns:a16="http://schemas.microsoft.com/office/drawing/2014/main" id="{3654ECA3-1D05-4659-B667-B92B9DA8B94E}"/>
              </a:ext>
            </a:extLst>
          </p:cNvPr>
          <p:cNvSpPr txBox="1"/>
          <p:nvPr/>
        </p:nvSpPr>
        <p:spPr>
          <a:xfrm>
            <a:off x="908938" y="4142233"/>
            <a:ext cx="3517947" cy="523220"/>
          </a:xfrm>
          <a:prstGeom prst="rect">
            <a:avLst/>
          </a:prstGeom>
          <a:noFill/>
        </p:spPr>
        <p:txBody>
          <a:bodyPr wrap="square" rtlCol="0">
            <a:spAutoFit/>
          </a:bodyPr>
          <a:lstStyle/>
          <a:p>
            <a:pPr algn="r"/>
            <a:r>
              <a:rPr lang="en-GB" sz="1400">
                <a:latin typeface="Arial" panose="020B0604020202020204" pitchFamily="34" charset="0"/>
                <a:cs typeface="Arial" panose="020B0604020202020204" pitchFamily="34" charset="0"/>
              </a:rPr>
              <a:t>‘I understand what I can do…to protect me from the impacts of climate change.’</a:t>
            </a:r>
          </a:p>
        </p:txBody>
      </p:sp>
      <p:sp>
        <p:nvSpPr>
          <p:cNvPr id="19" name="TextBox 18">
            <a:extLst>
              <a:ext uri="{FF2B5EF4-FFF2-40B4-BE49-F238E27FC236}">
                <a16:creationId xmlns:a16="http://schemas.microsoft.com/office/drawing/2014/main" id="{EBAE83CC-0581-428F-9FBB-A6CC304DABF0}"/>
              </a:ext>
              <a:ext uri="{C183D7F6-B498-43B3-948B-1728B52AA6E4}">
                <adec:decorative xmlns:adec="http://schemas.microsoft.com/office/drawing/2017/decorative" val="1"/>
              </a:ext>
            </a:extLst>
          </p:cNvPr>
          <p:cNvSpPr txBox="1"/>
          <p:nvPr/>
        </p:nvSpPr>
        <p:spPr>
          <a:xfrm>
            <a:off x="908938" y="4777888"/>
            <a:ext cx="3517947" cy="523220"/>
          </a:xfrm>
          <a:prstGeom prst="rect">
            <a:avLst/>
          </a:prstGeom>
          <a:noFill/>
        </p:spPr>
        <p:txBody>
          <a:bodyPr wrap="square" rtlCol="0">
            <a:spAutoFit/>
          </a:bodyPr>
          <a:lstStyle/>
          <a:p>
            <a:pPr algn="r"/>
            <a:r>
              <a:rPr lang="en-GB" sz="1400">
                <a:latin typeface="Arial" panose="020B0604020202020204" pitchFamily="34" charset="0"/>
                <a:cs typeface="Arial" panose="020B0604020202020204" pitchFamily="34" charset="0"/>
              </a:rPr>
              <a:t>‘I have walked and/or cycled more over the last 12 months.’</a:t>
            </a:r>
          </a:p>
        </p:txBody>
      </p:sp>
      <p:sp>
        <p:nvSpPr>
          <p:cNvPr id="20" name="TextBox 19">
            <a:extLst>
              <a:ext uri="{FF2B5EF4-FFF2-40B4-BE49-F238E27FC236}">
                <a16:creationId xmlns:a16="http://schemas.microsoft.com/office/drawing/2014/main" id="{45A295B6-FD9C-48AC-BEFA-79DA335B68A0}"/>
              </a:ext>
              <a:ext uri="{C183D7F6-B498-43B3-948B-1728B52AA6E4}">
                <adec:decorative xmlns:adec="http://schemas.microsoft.com/office/drawing/2017/decorative" val="1"/>
              </a:ext>
            </a:extLst>
          </p:cNvPr>
          <p:cNvSpPr txBox="1"/>
          <p:nvPr/>
        </p:nvSpPr>
        <p:spPr>
          <a:xfrm>
            <a:off x="908938" y="5412755"/>
            <a:ext cx="3517947" cy="523220"/>
          </a:xfrm>
          <a:prstGeom prst="rect">
            <a:avLst/>
          </a:prstGeom>
          <a:noFill/>
        </p:spPr>
        <p:txBody>
          <a:bodyPr wrap="square" rtlCol="0">
            <a:spAutoFit/>
          </a:bodyPr>
          <a:lstStyle/>
          <a:p>
            <a:pPr algn="r"/>
            <a:r>
              <a:rPr lang="en-GB" sz="1400">
                <a:latin typeface="Arial" panose="020B0604020202020204" pitchFamily="34" charset="0"/>
                <a:cs typeface="Arial" panose="020B0604020202020204" pitchFamily="34" charset="0"/>
              </a:rPr>
              <a:t>‘The seriousness of climate change is exaggerated.’</a:t>
            </a:r>
          </a:p>
        </p:txBody>
      </p:sp>
      <p:pic>
        <p:nvPicPr>
          <p:cNvPr id="15" name="Graphic 14">
            <a:extLst>
              <a:ext uri="{FF2B5EF4-FFF2-40B4-BE49-F238E27FC236}">
                <a16:creationId xmlns:a16="http://schemas.microsoft.com/office/drawing/2014/main" id="{DC96151E-24BD-4672-9855-981A8CB92D1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7519" y="2276393"/>
            <a:ext cx="576000" cy="576000"/>
          </a:xfrm>
          <a:prstGeom prst="rect">
            <a:avLst/>
          </a:prstGeom>
        </p:spPr>
      </p:pic>
      <p:pic>
        <p:nvPicPr>
          <p:cNvPr id="23" name="Graphic 22">
            <a:extLst>
              <a:ext uri="{FF2B5EF4-FFF2-40B4-BE49-F238E27FC236}">
                <a16:creationId xmlns:a16="http://schemas.microsoft.com/office/drawing/2014/main" id="{D3920DA1-8083-4E0F-B9E3-C6F7642C2AB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829993" y="2901650"/>
            <a:ext cx="576000" cy="576000"/>
          </a:xfrm>
          <a:prstGeom prst="rect">
            <a:avLst/>
          </a:prstGeom>
        </p:spPr>
      </p:pic>
      <p:pic>
        <p:nvPicPr>
          <p:cNvPr id="25" name="Graphic 24">
            <a:extLst>
              <a:ext uri="{FF2B5EF4-FFF2-40B4-BE49-F238E27FC236}">
                <a16:creationId xmlns:a16="http://schemas.microsoft.com/office/drawing/2014/main" id="{D0DD33C8-BF12-4F5E-A2C5-D9E0D94FAB7A}"/>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24339" y="3530080"/>
            <a:ext cx="576000" cy="576000"/>
          </a:xfrm>
          <a:prstGeom prst="rect">
            <a:avLst/>
          </a:prstGeom>
        </p:spPr>
      </p:pic>
      <p:pic>
        <p:nvPicPr>
          <p:cNvPr id="26" name="Graphic 25">
            <a:extLst>
              <a:ext uri="{FF2B5EF4-FFF2-40B4-BE49-F238E27FC236}">
                <a16:creationId xmlns:a16="http://schemas.microsoft.com/office/drawing/2014/main" id="{036EB5DA-DD1E-472A-B066-8E39D52B0AA4}"/>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518632" y="4118784"/>
            <a:ext cx="576000" cy="576000"/>
          </a:xfrm>
          <a:prstGeom prst="rect">
            <a:avLst/>
          </a:prstGeom>
        </p:spPr>
      </p:pic>
      <p:pic>
        <p:nvPicPr>
          <p:cNvPr id="22" name="Graphic 21">
            <a:extLst>
              <a:ext uri="{FF2B5EF4-FFF2-40B4-BE49-F238E27FC236}">
                <a16:creationId xmlns:a16="http://schemas.microsoft.com/office/drawing/2014/main" id="{1CDF1DBB-5CCD-4078-8B22-CBE2B77D6442}"/>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79207" y="4387647"/>
            <a:ext cx="288000" cy="288000"/>
          </a:xfrm>
          <a:prstGeom prst="rect">
            <a:avLst/>
          </a:prstGeom>
        </p:spPr>
      </p:pic>
      <p:pic>
        <p:nvPicPr>
          <p:cNvPr id="28" name="Graphic 27">
            <a:extLst>
              <a:ext uri="{FF2B5EF4-FFF2-40B4-BE49-F238E27FC236}">
                <a16:creationId xmlns:a16="http://schemas.microsoft.com/office/drawing/2014/main" id="{424F0400-7BB9-4173-8C33-26F5B7FA1240}"/>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14998" y="4755187"/>
            <a:ext cx="576000" cy="576000"/>
          </a:xfrm>
          <a:prstGeom prst="rect">
            <a:avLst/>
          </a:prstGeom>
        </p:spPr>
      </p:pic>
      <p:pic>
        <p:nvPicPr>
          <p:cNvPr id="31" name="Graphic 30">
            <a:extLst>
              <a:ext uri="{FF2B5EF4-FFF2-40B4-BE49-F238E27FC236}">
                <a16:creationId xmlns:a16="http://schemas.microsoft.com/office/drawing/2014/main" id="{AF17C33A-EDEB-427B-AE80-C32C2D8FB296}"/>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635207" y="5386365"/>
            <a:ext cx="576000" cy="576000"/>
          </a:xfrm>
          <a:prstGeom prst="rect">
            <a:avLst/>
          </a:prstGeom>
        </p:spPr>
      </p:pic>
      <p:sp>
        <p:nvSpPr>
          <p:cNvPr id="29" name="Rectangle 28">
            <a:extLst>
              <a:ext uri="{FF2B5EF4-FFF2-40B4-BE49-F238E27FC236}">
                <a16:creationId xmlns:a16="http://schemas.microsoft.com/office/drawing/2014/main" id="{A615A711-5EE2-42C5-BB51-C6BEF8834712}"/>
              </a:ext>
              <a:ext uri="{C183D7F6-B498-43B3-948B-1728B52AA6E4}">
                <adec:decorative xmlns:adec="http://schemas.microsoft.com/office/drawing/2017/decorative" val="1"/>
              </a:ext>
            </a:extLst>
          </p:cNvPr>
          <p:cNvSpPr/>
          <p:nvPr/>
        </p:nvSpPr>
        <p:spPr>
          <a:xfrm>
            <a:off x="9863278" y="2365398"/>
            <a:ext cx="1985527" cy="11851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a:solidFill>
                  <a:schemeClr val="tx1"/>
                </a:solidFill>
                <a:latin typeface="Arial" panose="020B0604020202020204" pitchFamily="34" charset="0"/>
                <a:cs typeface="Arial" panose="020B0604020202020204" pitchFamily="34" charset="0"/>
              </a:rPr>
              <a:t>Importance</a:t>
            </a:r>
          </a:p>
          <a:p>
            <a:r>
              <a:rPr lang="en-GB" sz="1400">
                <a:solidFill>
                  <a:schemeClr val="tx1"/>
                </a:solidFill>
                <a:latin typeface="Arial" panose="020B0604020202020204" pitchFamily="34" charset="0"/>
                <a:cs typeface="Arial" panose="020B0604020202020204" pitchFamily="34" charset="0"/>
              </a:rPr>
              <a:t>18-24s significantly more likely to agree (</a:t>
            </a:r>
            <a:r>
              <a:rPr lang="en-GB" sz="1400" b="1">
                <a:solidFill>
                  <a:srgbClr val="008840"/>
                </a:solidFill>
                <a:latin typeface="Arial" panose="020B0604020202020204" pitchFamily="34" charset="0"/>
                <a:cs typeface="Arial" panose="020B0604020202020204" pitchFamily="34" charset="0"/>
              </a:rPr>
              <a:t>93%</a:t>
            </a:r>
            <a:r>
              <a:rPr lang="en-GB" sz="1400">
                <a:solidFill>
                  <a:schemeClr val="tx1"/>
                </a:solidFill>
                <a:latin typeface="Arial" panose="020B0604020202020204" pitchFamily="34" charset="0"/>
                <a:cs typeface="Arial" panose="020B0604020202020204" pitchFamily="34" charset="0"/>
              </a:rPr>
              <a:t>) vs 65+s (</a:t>
            </a:r>
            <a:r>
              <a:rPr lang="en-GB" sz="1400" b="1">
                <a:solidFill>
                  <a:srgbClr val="C00000"/>
                </a:solidFill>
                <a:latin typeface="Arial" panose="020B0604020202020204" pitchFamily="34" charset="0"/>
                <a:cs typeface="Arial" panose="020B0604020202020204" pitchFamily="34" charset="0"/>
              </a:rPr>
              <a:t>80%</a:t>
            </a:r>
            <a:r>
              <a:rPr lang="en-GB" sz="1400">
                <a:solidFill>
                  <a:schemeClr val="tx1"/>
                </a:solidFill>
                <a:latin typeface="Arial" panose="020B0604020202020204" pitchFamily="34" charset="0"/>
                <a:cs typeface="Arial" panose="020B0604020202020204" pitchFamily="34" charset="0"/>
              </a:rPr>
              <a:t>)</a:t>
            </a:r>
          </a:p>
        </p:txBody>
      </p:sp>
      <p:sp>
        <p:nvSpPr>
          <p:cNvPr id="33" name="Rectangle 32">
            <a:extLst>
              <a:ext uri="{FF2B5EF4-FFF2-40B4-BE49-F238E27FC236}">
                <a16:creationId xmlns:a16="http://schemas.microsoft.com/office/drawing/2014/main" id="{44535BCF-3B15-43E0-AEEF-3FDA568A90D4}"/>
              </a:ext>
              <a:ext uri="{C183D7F6-B498-43B3-948B-1728B52AA6E4}">
                <adec:decorative xmlns:adec="http://schemas.microsoft.com/office/drawing/2017/decorative" val="1"/>
              </a:ext>
            </a:extLst>
          </p:cNvPr>
          <p:cNvSpPr/>
          <p:nvPr/>
        </p:nvSpPr>
        <p:spPr>
          <a:xfrm>
            <a:off x="9863278" y="4843716"/>
            <a:ext cx="1985527" cy="17865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a:solidFill>
                  <a:schemeClr val="tx1"/>
                </a:solidFill>
                <a:latin typeface="Arial" panose="020B0604020202020204" pitchFamily="34" charset="0"/>
                <a:cs typeface="Arial" panose="020B0604020202020204" pitchFamily="34" charset="0"/>
              </a:rPr>
              <a:t>Seriousness</a:t>
            </a:r>
          </a:p>
          <a:p>
            <a:r>
              <a:rPr lang="en-GB" sz="1400">
                <a:solidFill>
                  <a:schemeClr val="tx1"/>
                </a:solidFill>
                <a:latin typeface="Arial" panose="020B0604020202020204" pitchFamily="34" charset="0"/>
                <a:cs typeface="Arial" panose="020B0604020202020204" pitchFamily="34" charset="0"/>
              </a:rPr>
              <a:t>Social renters significantly more likely to agree it is exaggerated (</a:t>
            </a:r>
            <a:r>
              <a:rPr lang="en-GB" sz="1400" b="1">
                <a:solidFill>
                  <a:srgbClr val="008840"/>
                </a:solidFill>
                <a:latin typeface="Arial" panose="020B0604020202020204" pitchFamily="34" charset="0"/>
                <a:cs typeface="Arial" panose="020B0604020202020204" pitchFamily="34" charset="0"/>
              </a:rPr>
              <a:t>32%</a:t>
            </a:r>
            <a:r>
              <a:rPr lang="en-GB" sz="1400">
                <a:solidFill>
                  <a:schemeClr val="tx1"/>
                </a:solidFill>
                <a:latin typeface="Arial" panose="020B0604020202020204" pitchFamily="34" charset="0"/>
                <a:cs typeface="Arial" panose="020B0604020202020204" pitchFamily="34" charset="0"/>
              </a:rPr>
              <a:t>) vs owner-occupiers (</a:t>
            </a:r>
            <a:r>
              <a:rPr lang="en-GB" sz="1400" b="1">
                <a:solidFill>
                  <a:srgbClr val="C00000"/>
                </a:solidFill>
                <a:latin typeface="Arial" panose="020B0604020202020204" pitchFamily="34" charset="0"/>
                <a:cs typeface="Arial" panose="020B0604020202020204" pitchFamily="34" charset="0"/>
              </a:rPr>
              <a:t>12%</a:t>
            </a:r>
            <a:r>
              <a:rPr lang="en-GB" sz="140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378240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lowchart: Document 2">
            <a:extLst>
              <a:ext uri="{FF2B5EF4-FFF2-40B4-BE49-F238E27FC236}">
                <a16:creationId xmlns:a16="http://schemas.microsoft.com/office/drawing/2014/main" id="{8C7F5538-3419-4136-8D80-037507FC6E38}"/>
              </a:ext>
              <a:ext uri="{C183D7F6-B498-43B3-948B-1728B52AA6E4}">
                <adec:decorative xmlns:adec="http://schemas.microsoft.com/office/drawing/2017/decorative" val="1"/>
              </a:ext>
            </a:extLst>
          </p:cNvPr>
          <p:cNvSpPr/>
          <p:nvPr/>
        </p:nvSpPr>
        <p:spPr>
          <a:xfrm rot="16200000">
            <a:off x="-880555" y="880555"/>
            <a:ext cx="6861616" cy="5100506"/>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2121"/>
              <a:gd name="connsiteX1" fmla="*/ 21600 w 21600"/>
              <a:gd name="connsiteY1" fmla="*/ 0 h 22121"/>
              <a:gd name="connsiteX2" fmla="*/ 21600 w 21600"/>
              <a:gd name="connsiteY2" fmla="*/ 17322 h 22121"/>
              <a:gd name="connsiteX3" fmla="*/ 0 w 21600"/>
              <a:gd name="connsiteY3" fmla="*/ 20172 h 22121"/>
              <a:gd name="connsiteX4" fmla="*/ 0 w 21600"/>
              <a:gd name="connsiteY4" fmla="*/ 0 h 22121"/>
              <a:gd name="connsiteX0" fmla="*/ 0 w 21600"/>
              <a:gd name="connsiteY0" fmla="*/ 0 h 21885"/>
              <a:gd name="connsiteX1" fmla="*/ 21600 w 21600"/>
              <a:gd name="connsiteY1" fmla="*/ 0 h 21885"/>
              <a:gd name="connsiteX2" fmla="*/ 21600 w 21600"/>
              <a:gd name="connsiteY2" fmla="*/ 17322 h 21885"/>
              <a:gd name="connsiteX3" fmla="*/ 10667 w 21600"/>
              <a:gd name="connsiteY3" fmla="*/ 20096 h 21885"/>
              <a:gd name="connsiteX4" fmla="*/ 0 w 21600"/>
              <a:gd name="connsiteY4" fmla="*/ 20172 h 21885"/>
              <a:gd name="connsiteX5" fmla="*/ 0 w 21600"/>
              <a:gd name="connsiteY5" fmla="*/ 0 h 21885"/>
              <a:gd name="connsiteX0" fmla="*/ 0 w 21600"/>
              <a:gd name="connsiteY0" fmla="*/ 0 h 21259"/>
              <a:gd name="connsiteX1" fmla="*/ 21600 w 21600"/>
              <a:gd name="connsiteY1" fmla="*/ 0 h 21259"/>
              <a:gd name="connsiteX2" fmla="*/ 21600 w 21600"/>
              <a:gd name="connsiteY2" fmla="*/ 17322 h 21259"/>
              <a:gd name="connsiteX3" fmla="*/ 10667 w 21600"/>
              <a:gd name="connsiteY3" fmla="*/ 20096 h 21259"/>
              <a:gd name="connsiteX4" fmla="*/ 0 w 21600"/>
              <a:gd name="connsiteY4" fmla="*/ 20172 h 21259"/>
              <a:gd name="connsiteX5" fmla="*/ 0 w 21600"/>
              <a:gd name="connsiteY5" fmla="*/ 0 h 21259"/>
              <a:gd name="connsiteX0" fmla="*/ 0 w 21600"/>
              <a:gd name="connsiteY0" fmla="*/ 0 h 21259"/>
              <a:gd name="connsiteX1" fmla="*/ 21600 w 21600"/>
              <a:gd name="connsiteY1" fmla="*/ 0 h 21259"/>
              <a:gd name="connsiteX2" fmla="*/ 21600 w 21600"/>
              <a:gd name="connsiteY2" fmla="*/ 17322 h 21259"/>
              <a:gd name="connsiteX3" fmla="*/ 10667 w 21600"/>
              <a:gd name="connsiteY3" fmla="*/ 20096 h 21259"/>
              <a:gd name="connsiteX4" fmla="*/ 0 w 21600"/>
              <a:gd name="connsiteY4" fmla="*/ 20172 h 21259"/>
              <a:gd name="connsiteX5" fmla="*/ 0 w 21600"/>
              <a:gd name="connsiteY5" fmla="*/ 0 h 21259"/>
              <a:gd name="connsiteX0" fmla="*/ 0 w 21600"/>
              <a:gd name="connsiteY0" fmla="*/ 0 h 23357"/>
              <a:gd name="connsiteX1" fmla="*/ 21600 w 21600"/>
              <a:gd name="connsiteY1" fmla="*/ 0 h 23357"/>
              <a:gd name="connsiteX2" fmla="*/ 21600 w 21600"/>
              <a:gd name="connsiteY2" fmla="*/ 17322 h 23357"/>
              <a:gd name="connsiteX3" fmla="*/ 10667 w 21600"/>
              <a:gd name="connsiteY3" fmla="*/ 20096 h 23357"/>
              <a:gd name="connsiteX4" fmla="*/ 0 w 21600"/>
              <a:gd name="connsiteY4" fmla="*/ 20172 h 23357"/>
              <a:gd name="connsiteX5" fmla="*/ 0 w 21600"/>
              <a:gd name="connsiteY5" fmla="*/ 0 h 23357"/>
              <a:gd name="connsiteX0" fmla="*/ 0 w 21600"/>
              <a:gd name="connsiteY0" fmla="*/ 0 h 23357"/>
              <a:gd name="connsiteX1" fmla="*/ 21600 w 21600"/>
              <a:gd name="connsiteY1" fmla="*/ 0 h 23357"/>
              <a:gd name="connsiteX2" fmla="*/ 21600 w 21600"/>
              <a:gd name="connsiteY2" fmla="*/ 17322 h 23357"/>
              <a:gd name="connsiteX3" fmla="*/ 10667 w 21600"/>
              <a:gd name="connsiteY3" fmla="*/ 20096 h 23357"/>
              <a:gd name="connsiteX4" fmla="*/ 0 w 21600"/>
              <a:gd name="connsiteY4" fmla="*/ 20172 h 23357"/>
              <a:gd name="connsiteX5" fmla="*/ 0 w 21600"/>
              <a:gd name="connsiteY5" fmla="*/ 0 h 23357"/>
              <a:gd name="connsiteX0" fmla="*/ 0 w 21600"/>
              <a:gd name="connsiteY0" fmla="*/ 0 h 23079"/>
              <a:gd name="connsiteX1" fmla="*/ 21600 w 21600"/>
              <a:gd name="connsiteY1" fmla="*/ 0 h 23079"/>
              <a:gd name="connsiteX2" fmla="*/ 21600 w 21600"/>
              <a:gd name="connsiteY2" fmla="*/ 17322 h 23079"/>
              <a:gd name="connsiteX3" fmla="*/ 9660 w 21600"/>
              <a:gd name="connsiteY3" fmla="*/ 19567 h 23079"/>
              <a:gd name="connsiteX4" fmla="*/ 0 w 21600"/>
              <a:gd name="connsiteY4" fmla="*/ 20172 h 23079"/>
              <a:gd name="connsiteX5" fmla="*/ 0 w 21600"/>
              <a:gd name="connsiteY5" fmla="*/ 0 h 23079"/>
              <a:gd name="connsiteX0" fmla="*/ 0 w 21600"/>
              <a:gd name="connsiteY0" fmla="*/ 0 h 22826"/>
              <a:gd name="connsiteX1" fmla="*/ 21600 w 21600"/>
              <a:gd name="connsiteY1" fmla="*/ 0 h 22826"/>
              <a:gd name="connsiteX2" fmla="*/ 21600 w 21600"/>
              <a:gd name="connsiteY2" fmla="*/ 17322 h 22826"/>
              <a:gd name="connsiteX3" fmla="*/ 9968 w 21600"/>
              <a:gd name="connsiteY3" fmla="*/ 19038 h 22826"/>
              <a:gd name="connsiteX4" fmla="*/ 0 w 21600"/>
              <a:gd name="connsiteY4" fmla="*/ 20172 h 22826"/>
              <a:gd name="connsiteX5" fmla="*/ 0 w 21600"/>
              <a:gd name="connsiteY5" fmla="*/ 0 h 22826"/>
              <a:gd name="connsiteX0" fmla="*/ 0 w 21600"/>
              <a:gd name="connsiteY0" fmla="*/ 0 h 22826"/>
              <a:gd name="connsiteX1" fmla="*/ 21600 w 21600"/>
              <a:gd name="connsiteY1" fmla="*/ 0 h 22826"/>
              <a:gd name="connsiteX2" fmla="*/ 21600 w 21600"/>
              <a:gd name="connsiteY2" fmla="*/ 17322 h 22826"/>
              <a:gd name="connsiteX3" fmla="*/ 9968 w 21600"/>
              <a:gd name="connsiteY3" fmla="*/ 19038 h 22826"/>
              <a:gd name="connsiteX4" fmla="*/ 0 w 21600"/>
              <a:gd name="connsiteY4" fmla="*/ 20172 h 22826"/>
              <a:gd name="connsiteX5" fmla="*/ 0 w 21600"/>
              <a:gd name="connsiteY5" fmla="*/ 0 h 22826"/>
              <a:gd name="connsiteX0" fmla="*/ 0 w 21600"/>
              <a:gd name="connsiteY0" fmla="*/ 0 h 22826"/>
              <a:gd name="connsiteX1" fmla="*/ 21600 w 21600"/>
              <a:gd name="connsiteY1" fmla="*/ 0 h 22826"/>
              <a:gd name="connsiteX2" fmla="*/ 21600 w 21600"/>
              <a:gd name="connsiteY2" fmla="*/ 17322 h 22826"/>
              <a:gd name="connsiteX3" fmla="*/ 9968 w 21600"/>
              <a:gd name="connsiteY3" fmla="*/ 19038 h 22826"/>
              <a:gd name="connsiteX4" fmla="*/ 0 w 21600"/>
              <a:gd name="connsiteY4" fmla="*/ 20172 h 22826"/>
              <a:gd name="connsiteX5" fmla="*/ 0 w 21600"/>
              <a:gd name="connsiteY5" fmla="*/ 0 h 22826"/>
              <a:gd name="connsiteX0" fmla="*/ 0 w 21600"/>
              <a:gd name="connsiteY0" fmla="*/ 0 h 22826"/>
              <a:gd name="connsiteX1" fmla="*/ 21600 w 21600"/>
              <a:gd name="connsiteY1" fmla="*/ 0 h 22826"/>
              <a:gd name="connsiteX2" fmla="*/ 21600 w 21600"/>
              <a:gd name="connsiteY2" fmla="*/ 17322 h 22826"/>
              <a:gd name="connsiteX3" fmla="*/ 9968 w 21600"/>
              <a:gd name="connsiteY3" fmla="*/ 19038 h 22826"/>
              <a:gd name="connsiteX4" fmla="*/ 0 w 21600"/>
              <a:gd name="connsiteY4" fmla="*/ 20172 h 22826"/>
              <a:gd name="connsiteX5" fmla="*/ 0 w 21600"/>
              <a:gd name="connsiteY5" fmla="*/ 0 h 22826"/>
              <a:gd name="connsiteX0" fmla="*/ 0 w 21600"/>
              <a:gd name="connsiteY0" fmla="*/ 0 h 23618"/>
              <a:gd name="connsiteX1" fmla="*/ 21600 w 21600"/>
              <a:gd name="connsiteY1" fmla="*/ 0 h 23618"/>
              <a:gd name="connsiteX2" fmla="*/ 21600 w 21600"/>
              <a:gd name="connsiteY2" fmla="*/ 17322 h 23618"/>
              <a:gd name="connsiteX3" fmla="*/ 9968 w 21600"/>
              <a:gd name="connsiteY3" fmla="*/ 19038 h 23618"/>
              <a:gd name="connsiteX4" fmla="*/ 0 w 21600"/>
              <a:gd name="connsiteY4" fmla="*/ 20172 h 23618"/>
              <a:gd name="connsiteX5" fmla="*/ 0 w 21600"/>
              <a:gd name="connsiteY5" fmla="*/ 0 h 23618"/>
              <a:gd name="connsiteX0" fmla="*/ 0 w 21600"/>
              <a:gd name="connsiteY0" fmla="*/ 0 h 23618"/>
              <a:gd name="connsiteX1" fmla="*/ 21600 w 21600"/>
              <a:gd name="connsiteY1" fmla="*/ 0 h 23618"/>
              <a:gd name="connsiteX2" fmla="*/ 21600 w 21600"/>
              <a:gd name="connsiteY2" fmla="*/ 17322 h 23618"/>
              <a:gd name="connsiteX3" fmla="*/ 9968 w 21600"/>
              <a:gd name="connsiteY3" fmla="*/ 19038 h 23618"/>
              <a:gd name="connsiteX4" fmla="*/ 0 w 21600"/>
              <a:gd name="connsiteY4" fmla="*/ 20172 h 23618"/>
              <a:gd name="connsiteX5" fmla="*/ 0 w 21600"/>
              <a:gd name="connsiteY5" fmla="*/ 0 h 23618"/>
              <a:gd name="connsiteX0" fmla="*/ 0 w 21600"/>
              <a:gd name="connsiteY0" fmla="*/ 0 h 22376"/>
              <a:gd name="connsiteX1" fmla="*/ 21600 w 21600"/>
              <a:gd name="connsiteY1" fmla="*/ 0 h 22376"/>
              <a:gd name="connsiteX2" fmla="*/ 21600 w 21600"/>
              <a:gd name="connsiteY2" fmla="*/ 17322 h 22376"/>
              <a:gd name="connsiteX3" fmla="*/ 9968 w 21600"/>
              <a:gd name="connsiteY3" fmla="*/ 19038 h 22376"/>
              <a:gd name="connsiteX4" fmla="*/ 0 w 21600"/>
              <a:gd name="connsiteY4" fmla="*/ 20172 h 22376"/>
              <a:gd name="connsiteX5" fmla="*/ 0 w 21600"/>
              <a:gd name="connsiteY5" fmla="*/ 0 h 22376"/>
              <a:gd name="connsiteX0" fmla="*/ 0 w 21600"/>
              <a:gd name="connsiteY0" fmla="*/ 0 h 22830"/>
              <a:gd name="connsiteX1" fmla="*/ 21600 w 21600"/>
              <a:gd name="connsiteY1" fmla="*/ 0 h 22830"/>
              <a:gd name="connsiteX2" fmla="*/ 21600 w 21600"/>
              <a:gd name="connsiteY2" fmla="*/ 17322 h 22830"/>
              <a:gd name="connsiteX3" fmla="*/ 9968 w 21600"/>
              <a:gd name="connsiteY3" fmla="*/ 19038 h 22830"/>
              <a:gd name="connsiteX4" fmla="*/ 0 w 21600"/>
              <a:gd name="connsiteY4" fmla="*/ 20172 h 22830"/>
              <a:gd name="connsiteX5" fmla="*/ 0 w 21600"/>
              <a:gd name="connsiteY5" fmla="*/ 0 h 22830"/>
              <a:gd name="connsiteX0" fmla="*/ 0 w 21600"/>
              <a:gd name="connsiteY0" fmla="*/ 0 h 22259"/>
              <a:gd name="connsiteX1" fmla="*/ 21600 w 21600"/>
              <a:gd name="connsiteY1" fmla="*/ 0 h 22259"/>
              <a:gd name="connsiteX2" fmla="*/ 21600 w 21600"/>
              <a:gd name="connsiteY2" fmla="*/ 17322 h 22259"/>
              <a:gd name="connsiteX3" fmla="*/ 9968 w 21600"/>
              <a:gd name="connsiteY3" fmla="*/ 19038 h 22259"/>
              <a:gd name="connsiteX4" fmla="*/ 0 w 21600"/>
              <a:gd name="connsiteY4" fmla="*/ 20172 h 22259"/>
              <a:gd name="connsiteX5" fmla="*/ 0 w 21600"/>
              <a:gd name="connsiteY5" fmla="*/ 0 h 22259"/>
              <a:gd name="connsiteX0" fmla="*/ 0 w 21600"/>
              <a:gd name="connsiteY0" fmla="*/ 0 h 22612"/>
              <a:gd name="connsiteX1" fmla="*/ 21600 w 21600"/>
              <a:gd name="connsiteY1" fmla="*/ 0 h 22612"/>
              <a:gd name="connsiteX2" fmla="*/ 21600 w 21600"/>
              <a:gd name="connsiteY2" fmla="*/ 17322 h 22612"/>
              <a:gd name="connsiteX3" fmla="*/ 9968 w 21600"/>
              <a:gd name="connsiteY3" fmla="*/ 19038 h 22612"/>
              <a:gd name="connsiteX4" fmla="*/ 0 w 21600"/>
              <a:gd name="connsiteY4" fmla="*/ 20172 h 22612"/>
              <a:gd name="connsiteX5" fmla="*/ 0 w 21600"/>
              <a:gd name="connsiteY5" fmla="*/ 0 h 22612"/>
              <a:gd name="connsiteX0" fmla="*/ 0 w 21600"/>
              <a:gd name="connsiteY0" fmla="*/ 0 h 22612"/>
              <a:gd name="connsiteX1" fmla="*/ 21600 w 21600"/>
              <a:gd name="connsiteY1" fmla="*/ 0 h 22612"/>
              <a:gd name="connsiteX2" fmla="*/ 21600 w 21600"/>
              <a:gd name="connsiteY2" fmla="*/ 17322 h 22612"/>
              <a:gd name="connsiteX3" fmla="*/ 9968 w 21600"/>
              <a:gd name="connsiteY3" fmla="*/ 19038 h 22612"/>
              <a:gd name="connsiteX4" fmla="*/ 0 w 21600"/>
              <a:gd name="connsiteY4" fmla="*/ 20172 h 22612"/>
              <a:gd name="connsiteX5" fmla="*/ 0 w 21600"/>
              <a:gd name="connsiteY5" fmla="*/ 0 h 22612"/>
              <a:gd name="connsiteX0" fmla="*/ 0 w 21600"/>
              <a:gd name="connsiteY0" fmla="*/ 0 h 22612"/>
              <a:gd name="connsiteX1" fmla="*/ 21600 w 21600"/>
              <a:gd name="connsiteY1" fmla="*/ 0 h 22612"/>
              <a:gd name="connsiteX2" fmla="*/ 21600 w 21600"/>
              <a:gd name="connsiteY2" fmla="*/ 17322 h 22612"/>
              <a:gd name="connsiteX3" fmla="*/ 9968 w 21600"/>
              <a:gd name="connsiteY3" fmla="*/ 19038 h 22612"/>
              <a:gd name="connsiteX4" fmla="*/ 0 w 21600"/>
              <a:gd name="connsiteY4" fmla="*/ 20172 h 22612"/>
              <a:gd name="connsiteX5" fmla="*/ 0 w 21600"/>
              <a:gd name="connsiteY5" fmla="*/ 0 h 22612"/>
              <a:gd name="connsiteX0" fmla="*/ 0 w 21600"/>
              <a:gd name="connsiteY0" fmla="*/ 0 h 22696"/>
              <a:gd name="connsiteX1" fmla="*/ 21600 w 21600"/>
              <a:gd name="connsiteY1" fmla="*/ 0 h 22696"/>
              <a:gd name="connsiteX2" fmla="*/ 21600 w 21600"/>
              <a:gd name="connsiteY2" fmla="*/ 17322 h 22696"/>
              <a:gd name="connsiteX3" fmla="*/ 9129 w 21600"/>
              <a:gd name="connsiteY3" fmla="*/ 19210 h 22696"/>
              <a:gd name="connsiteX4" fmla="*/ 0 w 21600"/>
              <a:gd name="connsiteY4" fmla="*/ 20172 h 22696"/>
              <a:gd name="connsiteX5" fmla="*/ 0 w 21600"/>
              <a:gd name="connsiteY5" fmla="*/ 0 h 22696"/>
              <a:gd name="connsiteX0" fmla="*/ 0 w 21600"/>
              <a:gd name="connsiteY0" fmla="*/ 0 h 22917"/>
              <a:gd name="connsiteX1" fmla="*/ 21600 w 21600"/>
              <a:gd name="connsiteY1" fmla="*/ 0 h 22917"/>
              <a:gd name="connsiteX2" fmla="*/ 21600 w 21600"/>
              <a:gd name="connsiteY2" fmla="*/ 17322 h 22917"/>
              <a:gd name="connsiteX3" fmla="*/ 9912 w 21600"/>
              <a:gd name="connsiteY3" fmla="*/ 19639 h 22917"/>
              <a:gd name="connsiteX4" fmla="*/ 0 w 21600"/>
              <a:gd name="connsiteY4" fmla="*/ 20172 h 22917"/>
              <a:gd name="connsiteX5" fmla="*/ 0 w 21600"/>
              <a:gd name="connsiteY5" fmla="*/ 0 h 22917"/>
              <a:gd name="connsiteX0" fmla="*/ 0 w 21600"/>
              <a:gd name="connsiteY0" fmla="*/ 0 h 22761"/>
              <a:gd name="connsiteX1" fmla="*/ 21600 w 21600"/>
              <a:gd name="connsiteY1" fmla="*/ 0 h 22761"/>
              <a:gd name="connsiteX2" fmla="*/ 21600 w 21600"/>
              <a:gd name="connsiteY2" fmla="*/ 17322 h 22761"/>
              <a:gd name="connsiteX3" fmla="*/ 9744 w 21600"/>
              <a:gd name="connsiteY3" fmla="*/ 19339 h 22761"/>
              <a:gd name="connsiteX4" fmla="*/ 0 w 21600"/>
              <a:gd name="connsiteY4" fmla="*/ 20172 h 22761"/>
              <a:gd name="connsiteX5" fmla="*/ 0 w 21600"/>
              <a:gd name="connsiteY5" fmla="*/ 0 h 22761"/>
              <a:gd name="connsiteX0" fmla="*/ 0 w 21600"/>
              <a:gd name="connsiteY0" fmla="*/ 0 h 22491"/>
              <a:gd name="connsiteX1" fmla="*/ 21600 w 21600"/>
              <a:gd name="connsiteY1" fmla="*/ 0 h 22491"/>
              <a:gd name="connsiteX2" fmla="*/ 21600 w 21600"/>
              <a:gd name="connsiteY2" fmla="*/ 17322 h 22491"/>
              <a:gd name="connsiteX3" fmla="*/ 9744 w 21600"/>
              <a:gd name="connsiteY3" fmla="*/ 19339 h 22491"/>
              <a:gd name="connsiteX4" fmla="*/ 0 w 21600"/>
              <a:gd name="connsiteY4" fmla="*/ 20172 h 22491"/>
              <a:gd name="connsiteX5" fmla="*/ 0 w 21600"/>
              <a:gd name="connsiteY5" fmla="*/ 0 h 22491"/>
              <a:gd name="connsiteX0" fmla="*/ 0 w 21600"/>
              <a:gd name="connsiteY0" fmla="*/ 0 h 22491"/>
              <a:gd name="connsiteX1" fmla="*/ 21600 w 21600"/>
              <a:gd name="connsiteY1" fmla="*/ 0 h 22491"/>
              <a:gd name="connsiteX2" fmla="*/ 21600 w 21600"/>
              <a:gd name="connsiteY2" fmla="*/ 17322 h 22491"/>
              <a:gd name="connsiteX3" fmla="*/ 9744 w 21600"/>
              <a:gd name="connsiteY3" fmla="*/ 19339 h 22491"/>
              <a:gd name="connsiteX4" fmla="*/ 0 w 21600"/>
              <a:gd name="connsiteY4" fmla="*/ 20172 h 22491"/>
              <a:gd name="connsiteX5" fmla="*/ 0 w 21600"/>
              <a:gd name="connsiteY5" fmla="*/ 0 h 22491"/>
              <a:gd name="connsiteX0" fmla="*/ 0 w 21600"/>
              <a:gd name="connsiteY0" fmla="*/ 0 h 23403"/>
              <a:gd name="connsiteX1" fmla="*/ 21600 w 21600"/>
              <a:gd name="connsiteY1" fmla="*/ 0 h 23403"/>
              <a:gd name="connsiteX2" fmla="*/ 21600 w 21600"/>
              <a:gd name="connsiteY2" fmla="*/ 17322 h 23403"/>
              <a:gd name="connsiteX3" fmla="*/ 10723 w 21600"/>
              <a:gd name="connsiteY3" fmla="*/ 20988 h 23403"/>
              <a:gd name="connsiteX4" fmla="*/ 0 w 21600"/>
              <a:gd name="connsiteY4" fmla="*/ 20172 h 23403"/>
              <a:gd name="connsiteX5" fmla="*/ 0 w 21600"/>
              <a:gd name="connsiteY5" fmla="*/ 0 h 23403"/>
              <a:gd name="connsiteX0" fmla="*/ 0 w 21600"/>
              <a:gd name="connsiteY0" fmla="*/ 0 h 22962"/>
              <a:gd name="connsiteX1" fmla="*/ 21600 w 21600"/>
              <a:gd name="connsiteY1" fmla="*/ 0 h 22962"/>
              <a:gd name="connsiteX2" fmla="*/ 21600 w 21600"/>
              <a:gd name="connsiteY2" fmla="*/ 17322 h 22962"/>
              <a:gd name="connsiteX3" fmla="*/ 10723 w 21600"/>
              <a:gd name="connsiteY3" fmla="*/ 20988 h 22962"/>
              <a:gd name="connsiteX4" fmla="*/ 0 w 21600"/>
              <a:gd name="connsiteY4" fmla="*/ 20172 h 22962"/>
              <a:gd name="connsiteX5" fmla="*/ 0 w 21600"/>
              <a:gd name="connsiteY5" fmla="*/ 0 h 22962"/>
              <a:gd name="connsiteX0" fmla="*/ 0 w 21600"/>
              <a:gd name="connsiteY0" fmla="*/ 0 h 24588"/>
              <a:gd name="connsiteX1" fmla="*/ 21600 w 21600"/>
              <a:gd name="connsiteY1" fmla="*/ 0 h 24588"/>
              <a:gd name="connsiteX2" fmla="*/ 21600 w 21600"/>
              <a:gd name="connsiteY2" fmla="*/ 17322 h 24588"/>
              <a:gd name="connsiteX3" fmla="*/ 9716 w 21600"/>
              <a:gd name="connsiteY3" fmla="*/ 23288 h 24588"/>
              <a:gd name="connsiteX4" fmla="*/ 0 w 21600"/>
              <a:gd name="connsiteY4" fmla="*/ 20172 h 24588"/>
              <a:gd name="connsiteX5" fmla="*/ 0 w 21600"/>
              <a:gd name="connsiteY5" fmla="*/ 0 h 24588"/>
              <a:gd name="connsiteX0" fmla="*/ 0 w 21600"/>
              <a:gd name="connsiteY0" fmla="*/ 0 h 26063"/>
              <a:gd name="connsiteX1" fmla="*/ 21600 w 21600"/>
              <a:gd name="connsiteY1" fmla="*/ 0 h 26063"/>
              <a:gd name="connsiteX2" fmla="*/ 21600 w 21600"/>
              <a:gd name="connsiteY2" fmla="*/ 17322 h 26063"/>
              <a:gd name="connsiteX3" fmla="*/ 9716 w 21600"/>
              <a:gd name="connsiteY3" fmla="*/ 23288 h 26063"/>
              <a:gd name="connsiteX4" fmla="*/ 0 w 21600"/>
              <a:gd name="connsiteY4" fmla="*/ 20172 h 26063"/>
              <a:gd name="connsiteX5" fmla="*/ 0 w 21600"/>
              <a:gd name="connsiteY5" fmla="*/ 0 h 26063"/>
              <a:gd name="connsiteX0" fmla="*/ 0 w 21600"/>
              <a:gd name="connsiteY0" fmla="*/ 0 h 26063"/>
              <a:gd name="connsiteX1" fmla="*/ 21600 w 21600"/>
              <a:gd name="connsiteY1" fmla="*/ 0 h 26063"/>
              <a:gd name="connsiteX2" fmla="*/ 21600 w 21600"/>
              <a:gd name="connsiteY2" fmla="*/ 17322 h 26063"/>
              <a:gd name="connsiteX3" fmla="*/ 9716 w 21600"/>
              <a:gd name="connsiteY3" fmla="*/ 23288 h 26063"/>
              <a:gd name="connsiteX4" fmla="*/ 0 w 21600"/>
              <a:gd name="connsiteY4" fmla="*/ 20172 h 26063"/>
              <a:gd name="connsiteX5" fmla="*/ 0 w 21600"/>
              <a:gd name="connsiteY5" fmla="*/ 0 h 26063"/>
              <a:gd name="connsiteX0" fmla="*/ 0 w 21600"/>
              <a:gd name="connsiteY0" fmla="*/ 0 h 26063"/>
              <a:gd name="connsiteX1" fmla="*/ 21600 w 21600"/>
              <a:gd name="connsiteY1" fmla="*/ 0 h 26063"/>
              <a:gd name="connsiteX2" fmla="*/ 21600 w 21600"/>
              <a:gd name="connsiteY2" fmla="*/ 17322 h 26063"/>
              <a:gd name="connsiteX3" fmla="*/ 9716 w 21600"/>
              <a:gd name="connsiteY3" fmla="*/ 23288 h 26063"/>
              <a:gd name="connsiteX4" fmla="*/ 0 w 21600"/>
              <a:gd name="connsiteY4" fmla="*/ 20172 h 26063"/>
              <a:gd name="connsiteX5" fmla="*/ 0 w 21600"/>
              <a:gd name="connsiteY5" fmla="*/ 0 h 26063"/>
              <a:gd name="connsiteX0" fmla="*/ 0 w 21600"/>
              <a:gd name="connsiteY0" fmla="*/ 0 h 26063"/>
              <a:gd name="connsiteX1" fmla="*/ 21600 w 21600"/>
              <a:gd name="connsiteY1" fmla="*/ 0 h 26063"/>
              <a:gd name="connsiteX2" fmla="*/ 21600 w 21600"/>
              <a:gd name="connsiteY2" fmla="*/ 17322 h 26063"/>
              <a:gd name="connsiteX3" fmla="*/ 9716 w 21600"/>
              <a:gd name="connsiteY3" fmla="*/ 23288 h 26063"/>
              <a:gd name="connsiteX4" fmla="*/ 0 w 21600"/>
              <a:gd name="connsiteY4" fmla="*/ 20172 h 26063"/>
              <a:gd name="connsiteX5" fmla="*/ 0 w 21600"/>
              <a:gd name="connsiteY5" fmla="*/ 0 h 26063"/>
              <a:gd name="connsiteX0" fmla="*/ 0 w 21600"/>
              <a:gd name="connsiteY0" fmla="*/ 0 h 24340"/>
              <a:gd name="connsiteX1" fmla="*/ 21600 w 21600"/>
              <a:gd name="connsiteY1" fmla="*/ 0 h 24340"/>
              <a:gd name="connsiteX2" fmla="*/ 21600 w 21600"/>
              <a:gd name="connsiteY2" fmla="*/ 17322 h 24340"/>
              <a:gd name="connsiteX3" fmla="*/ 9716 w 21600"/>
              <a:gd name="connsiteY3" fmla="*/ 23288 h 24340"/>
              <a:gd name="connsiteX4" fmla="*/ 0 w 21600"/>
              <a:gd name="connsiteY4" fmla="*/ 20172 h 24340"/>
              <a:gd name="connsiteX5" fmla="*/ 0 w 21600"/>
              <a:gd name="connsiteY5" fmla="*/ 0 h 24340"/>
              <a:gd name="connsiteX0" fmla="*/ 0 w 21600"/>
              <a:gd name="connsiteY0" fmla="*/ 0 h 23073"/>
              <a:gd name="connsiteX1" fmla="*/ 21600 w 21600"/>
              <a:gd name="connsiteY1" fmla="*/ 0 h 23073"/>
              <a:gd name="connsiteX2" fmla="*/ 21600 w 21600"/>
              <a:gd name="connsiteY2" fmla="*/ 17322 h 23073"/>
              <a:gd name="connsiteX3" fmla="*/ 9520 w 21600"/>
              <a:gd name="connsiteY3" fmla="*/ 21552 h 23073"/>
              <a:gd name="connsiteX4" fmla="*/ 0 w 21600"/>
              <a:gd name="connsiteY4" fmla="*/ 20172 h 23073"/>
              <a:gd name="connsiteX5" fmla="*/ 0 w 21600"/>
              <a:gd name="connsiteY5" fmla="*/ 0 h 23073"/>
              <a:gd name="connsiteX0" fmla="*/ 0 w 21600"/>
              <a:gd name="connsiteY0" fmla="*/ 0 h 23073"/>
              <a:gd name="connsiteX1" fmla="*/ 21600 w 21600"/>
              <a:gd name="connsiteY1" fmla="*/ 0 h 23073"/>
              <a:gd name="connsiteX2" fmla="*/ 21600 w 21600"/>
              <a:gd name="connsiteY2" fmla="*/ 17322 h 23073"/>
              <a:gd name="connsiteX3" fmla="*/ 9520 w 21600"/>
              <a:gd name="connsiteY3" fmla="*/ 21552 h 23073"/>
              <a:gd name="connsiteX4" fmla="*/ 0 w 21600"/>
              <a:gd name="connsiteY4" fmla="*/ 20172 h 23073"/>
              <a:gd name="connsiteX5" fmla="*/ 0 w 21600"/>
              <a:gd name="connsiteY5" fmla="*/ 0 h 23073"/>
              <a:gd name="connsiteX0" fmla="*/ 0 w 21600"/>
              <a:gd name="connsiteY0" fmla="*/ 0 h 23829"/>
              <a:gd name="connsiteX1" fmla="*/ 21600 w 21600"/>
              <a:gd name="connsiteY1" fmla="*/ 0 h 23829"/>
              <a:gd name="connsiteX2" fmla="*/ 21600 w 21600"/>
              <a:gd name="connsiteY2" fmla="*/ 17322 h 23829"/>
              <a:gd name="connsiteX3" fmla="*/ 9520 w 21600"/>
              <a:gd name="connsiteY3" fmla="*/ 21552 h 23829"/>
              <a:gd name="connsiteX4" fmla="*/ 0 w 21600"/>
              <a:gd name="connsiteY4" fmla="*/ 20172 h 23829"/>
              <a:gd name="connsiteX5" fmla="*/ 0 w 21600"/>
              <a:gd name="connsiteY5" fmla="*/ 0 h 23829"/>
              <a:gd name="connsiteX0" fmla="*/ 0 w 21600"/>
              <a:gd name="connsiteY0" fmla="*/ 0 h 23829"/>
              <a:gd name="connsiteX1" fmla="*/ 21600 w 21600"/>
              <a:gd name="connsiteY1" fmla="*/ 0 h 23829"/>
              <a:gd name="connsiteX2" fmla="*/ 21600 w 21600"/>
              <a:gd name="connsiteY2" fmla="*/ 17322 h 23829"/>
              <a:gd name="connsiteX3" fmla="*/ 9520 w 21600"/>
              <a:gd name="connsiteY3" fmla="*/ 21552 h 23829"/>
              <a:gd name="connsiteX4" fmla="*/ 0 w 21600"/>
              <a:gd name="connsiteY4" fmla="*/ 20172 h 23829"/>
              <a:gd name="connsiteX5" fmla="*/ 0 w 21600"/>
              <a:gd name="connsiteY5" fmla="*/ 0 h 23829"/>
              <a:gd name="connsiteX0" fmla="*/ 0 w 21600"/>
              <a:gd name="connsiteY0" fmla="*/ 0 h 23829"/>
              <a:gd name="connsiteX1" fmla="*/ 21600 w 21600"/>
              <a:gd name="connsiteY1" fmla="*/ 0 h 23829"/>
              <a:gd name="connsiteX2" fmla="*/ 21600 w 21600"/>
              <a:gd name="connsiteY2" fmla="*/ 17322 h 23829"/>
              <a:gd name="connsiteX3" fmla="*/ 9520 w 21600"/>
              <a:gd name="connsiteY3" fmla="*/ 21552 h 23829"/>
              <a:gd name="connsiteX4" fmla="*/ 0 w 21600"/>
              <a:gd name="connsiteY4" fmla="*/ 20172 h 23829"/>
              <a:gd name="connsiteX5" fmla="*/ 0 w 21600"/>
              <a:gd name="connsiteY5" fmla="*/ 0 h 23829"/>
              <a:gd name="connsiteX0" fmla="*/ 0 w 21600"/>
              <a:gd name="connsiteY0" fmla="*/ 0 h 22893"/>
              <a:gd name="connsiteX1" fmla="*/ 21600 w 21600"/>
              <a:gd name="connsiteY1" fmla="*/ 0 h 22893"/>
              <a:gd name="connsiteX2" fmla="*/ 21600 w 21600"/>
              <a:gd name="connsiteY2" fmla="*/ 17322 h 22893"/>
              <a:gd name="connsiteX3" fmla="*/ 11337 w 21600"/>
              <a:gd name="connsiteY3" fmla="*/ 20033 h 22893"/>
              <a:gd name="connsiteX4" fmla="*/ 0 w 21600"/>
              <a:gd name="connsiteY4" fmla="*/ 20172 h 22893"/>
              <a:gd name="connsiteX5" fmla="*/ 0 w 21600"/>
              <a:gd name="connsiteY5" fmla="*/ 0 h 22893"/>
              <a:gd name="connsiteX0" fmla="*/ 0 w 21600"/>
              <a:gd name="connsiteY0" fmla="*/ 0 h 22893"/>
              <a:gd name="connsiteX1" fmla="*/ 21600 w 21600"/>
              <a:gd name="connsiteY1" fmla="*/ 0 h 22893"/>
              <a:gd name="connsiteX2" fmla="*/ 21600 w 21600"/>
              <a:gd name="connsiteY2" fmla="*/ 17322 h 22893"/>
              <a:gd name="connsiteX3" fmla="*/ 11337 w 21600"/>
              <a:gd name="connsiteY3" fmla="*/ 20033 h 22893"/>
              <a:gd name="connsiteX4" fmla="*/ 0 w 21600"/>
              <a:gd name="connsiteY4" fmla="*/ 20172 h 22893"/>
              <a:gd name="connsiteX5" fmla="*/ 0 w 21600"/>
              <a:gd name="connsiteY5" fmla="*/ 0 h 22893"/>
              <a:gd name="connsiteX0" fmla="*/ 0 w 21600"/>
              <a:gd name="connsiteY0" fmla="*/ 0 h 22396"/>
              <a:gd name="connsiteX1" fmla="*/ 21600 w 21600"/>
              <a:gd name="connsiteY1" fmla="*/ 0 h 22396"/>
              <a:gd name="connsiteX2" fmla="*/ 21600 w 21600"/>
              <a:gd name="connsiteY2" fmla="*/ 17322 h 22396"/>
              <a:gd name="connsiteX3" fmla="*/ 11337 w 21600"/>
              <a:gd name="connsiteY3" fmla="*/ 20033 h 22396"/>
              <a:gd name="connsiteX4" fmla="*/ 0 w 21600"/>
              <a:gd name="connsiteY4" fmla="*/ 20172 h 22396"/>
              <a:gd name="connsiteX5" fmla="*/ 0 w 21600"/>
              <a:gd name="connsiteY5" fmla="*/ 0 h 22396"/>
              <a:gd name="connsiteX0" fmla="*/ 0 w 21600"/>
              <a:gd name="connsiteY0" fmla="*/ 0 h 21944"/>
              <a:gd name="connsiteX1" fmla="*/ 21600 w 21600"/>
              <a:gd name="connsiteY1" fmla="*/ 0 h 21944"/>
              <a:gd name="connsiteX2" fmla="*/ 21600 w 21600"/>
              <a:gd name="connsiteY2" fmla="*/ 17322 h 21944"/>
              <a:gd name="connsiteX3" fmla="*/ 11337 w 21600"/>
              <a:gd name="connsiteY3" fmla="*/ 20033 h 21944"/>
              <a:gd name="connsiteX4" fmla="*/ 0 w 21600"/>
              <a:gd name="connsiteY4" fmla="*/ 20172 h 21944"/>
              <a:gd name="connsiteX5" fmla="*/ 0 w 21600"/>
              <a:gd name="connsiteY5" fmla="*/ 0 h 21944"/>
              <a:gd name="connsiteX0" fmla="*/ 0 w 21600"/>
              <a:gd name="connsiteY0" fmla="*/ 0 h 21944"/>
              <a:gd name="connsiteX1" fmla="*/ 21600 w 21600"/>
              <a:gd name="connsiteY1" fmla="*/ 0 h 21944"/>
              <a:gd name="connsiteX2" fmla="*/ 21600 w 21600"/>
              <a:gd name="connsiteY2" fmla="*/ 17322 h 21944"/>
              <a:gd name="connsiteX3" fmla="*/ 10051 w 21600"/>
              <a:gd name="connsiteY3" fmla="*/ 20033 h 21944"/>
              <a:gd name="connsiteX4" fmla="*/ 0 w 21600"/>
              <a:gd name="connsiteY4" fmla="*/ 20172 h 21944"/>
              <a:gd name="connsiteX5" fmla="*/ 0 w 21600"/>
              <a:gd name="connsiteY5" fmla="*/ 0 h 21944"/>
              <a:gd name="connsiteX0" fmla="*/ 0 w 21600"/>
              <a:gd name="connsiteY0" fmla="*/ 0 h 22706"/>
              <a:gd name="connsiteX1" fmla="*/ 21600 w 21600"/>
              <a:gd name="connsiteY1" fmla="*/ 0 h 22706"/>
              <a:gd name="connsiteX2" fmla="*/ 21600 w 21600"/>
              <a:gd name="connsiteY2" fmla="*/ 17322 h 22706"/>
              <a:gd name="connsiteX3" fmla="*/ 10051 w 21600"/>
              <a:gd name="connsiteY3" fmla="*/ 20033 h 22706"/>
              <a:gd name="connsiteX4" fmla="*/ 0 w 21600"/>
              <a:gd name="connsiteY4" fmla="*/ 20172 h 22706"/>
              <a:gd name="connsiteX5" fmla="*/ 0 w 21600"/>
              <a:gd name="connsiteY5" fmla="*/ 0 h 22706"/>
              <a:gd name="connsiteX0" fmla="*/ 0 w 21600"/>
              <a:gd name="connsiteY0" fmla="*/ 0 h 22286"/>
              <a:gd name="connsiteX1" fmla="*/ 21600 w 21600"/>
              <a:gd name="connsiteY1" fmla="*/ 0 h 22286"/>
              <a:gd name="connsiteX2" fmla="*/ 21600 w 21600"/>
              <a:gd name="connsiteY2" fmla="*/ 17322 h 22286"/>
              <a:gd name="connsiteX3" fmla="*/ 10051 w 21600"/>
              <a:gd name="connsiteY3" fmla="*/ 20033 h 22286"/>
              <a:gd name="connsiteX4" fmla="*/ 0 w 21600"/>
              <a:gd name="connsiteY4" fmla="*/ 20172 h 22286"/>
              <a:gd name="connsiteX5" fmla="*/ 0 w 21600"/>
              <a:gd name="connsiteY5" fmla="*/ 0 h 22286"/>
              <a:gd name="connsiteX0" fmla="*/ 0 w 21600"/>
              <a:gd name="connsiteY0" fmla="*/ 0 h 21575"/>
              <a:gd name="connsiteX1" fmla="*/ 21600 w 21600"/>
              <a:gd name="connsiteY1" fmla="*/ 0 h 21575"/>
              <a:gd name="connsiteX2" fmla="*/ 21600 w 21600"/>
              <a:gd name="connsiteY2" fmla="*/ 17322 h 21575"/>
              <a:gd name="connsiteX3" fmla="*/ 10051 w 21600"/>
              <a:gd name="connsiteY3" fmla="*/ 20033 h 21575"/>
              <a:gd name="connsiteX4" fmla="*/ 0 w 21600"/>
              <a:gd name="connsiteY4" fmla="*/ 20172 h 21575"/>
              <a:gd name="connsiteX5" fmla="*/ 0 w 21600"/>
              <a:gd name="connsiteY5" fmla="*/ 0 h 21575"/>
              <a:gd name="connsiteX0" fmla="*/ 0 w 21600"/>
              <a:gd name="connsiteY0" fmla="*/ 0 h 21477"/>
              <a:gd name="connsiteX1" fmla="*/ 21600 w 21600"/>
              <a:gd name="connsiteY1" fmla="*/ 0 h 21477"/>
              <a:gd name="connsiteX2" fmla="*/ 21600 w 21600"/>
              <a:gd name="connsiteY2" fmla="*/ 17322 h 21477"/>
              <a:gd name="connsiteX3" fmla="*/ 9688 w 21600"/>
              <a:gd name="connsiteY3" fmla="*/ 19871 h 21477"/>
              <a:gd name="connsiteX4" fmla="*/ 0 w 21600"/>
              <a:gd name="connsiteY4" fmla="*/ 20172 h 21477"/>
              <a:gd name="connsiteX5" fmla="*/ 0 w 21600"/>
              <a:gd name="connsiteY5" fmla="*/ 0 h 21477"/>
              <a:gd name="connsiteX0" fmla="*/ 0 w 21600"/>
              <a:gd name="connsiteY0" fmla="*/ 0 h 21613"/>
              <a:gd name="connsiteX1" fmla="*/ 21600 w 21600"/>
              <a:gd name="connsiteY1" fmla="*/ 0 h 21613"/>
              <a:gd name="connsiteX2" fmla="*/ 21600 w 21600"/>
              <a:gd name="connsiteY2" fmla="*/ 17322 h 21613"/>
              <a:gd name="connsiteX3" fmla="*/ 9688 w 21600"/>
              <a:gd name="connsiteY3" fmla="*/ 19871 h 21613"/>
              <a:gd name="connsiteX4" fmla="*/ 0 w 21600"/>
              <a:gd name="connsiteY4" fmla="*/ 20172 h 21613"/>
              <a:gd name="connsiteX5" fmla="*/ 0 w 21600"/>
              <a:gd name="connsiteY5" fmla="*/ 0 h 21613"/>
              <a:gd name="connsiteX0" fmla="*/ 0 w 21600"/>
              <a:gd name="connsiteY0" fmla="*/ 0 h 22097"/>
              <a:gd name="connsiteX1" fmla="*/ 21600 w 21600"/>
              <a:gd name="connsiteY1" fmla="*/ 0 h 22097"/>
              <a:gd name="connsiteX2" fmla="*/ 21600 w 21600"/>
              <a:gd name="connsiteY2" fmla="*/ 17322 h 22097"/>
              <a:gd name="connsiteX3" fmla="*/ 9688 w 21600"/>
              <a:gd name="connsiteY3" fmla="*/ 19871 h 22097"/>
              <a:gd name="connsiteX4" fmla="*/ 0 w 21600"/>
              <a:gd name="connsiteY4" fmla="*/ 20172 h 22097"/>
              <a:gd name="connsiteX5" fmla="*/ 0 w 21600"/>
              <a:gd name="connsiteY5" fmla="*/ 0 h 22097"/>
              <a:gd name="connsiteX0" fmla="*/ 0 w 21600"/>
              <a:gd name="connsiteY0" fmla="*/ 0 h 21060"/>
              <a:gd name="connsiteX1" fmla="*/ 21600 w 21600"/>
              <a:gd name="connsiteY1" fmla="*/ 0 h 21060"/>
              <a:gd name="connsiteX2" fmla="*/ 21600 w 21600"/>
              <a:gd name="connsiteY2" fmla="*/ 17322 h 21060"/>
              <a:gd name="connsiteX3" fmla="*/ 9688 w 21600"/>
              <a:gd name="connsiteY3" fmla="*/ 19871 h 21060"/>
              <a:gd name="connsiteX4" fmla="*/ 0 w 21600"/>
              <a:gd name="connsiteY4" fmla="*/ 20172 h 21060"/>
              <a:gd name="connsiteX5" fmla="*/ 0 w 21600"/>
              <a:gd name="connsiteY5" fmla="*/ 0 h 21060"/>
              <a:gd name="connsiteX0" fmla="*/ 0 w 21600"/>
              <a:gd name="connsiteY0" fmla="*/ 0 h 21545"/>
              <a:gd name="connsiteX1" fmla="*/ 21600 w 21600"/>
              <a:gd name="connsiteY1" fmla="*/ 0 h 21545"/>
              <a:gd name="connsiteX2" fmla="*/ 21600 w 21600"/>
              <a:gd name="connsiteY2" fmla="*/ 17322 h 21545"/>
              <a:gd name="connsiteX3" fmla="*/ 9688 w 21600"/>
              <a:gd name="connsiteY3" fmla="*/ 19871 h 21545"/>
              <a:gd name="connsiteX4" fmla="*/ 0 w 21600"/>
              <a:gd name="connsiteY4" fmla="*/ 20172 h 21545"/>
              <a:gd name="connsiteX5" fmla="*/ 0 w 21600"/>
              <a:gd name="connsiteY5" fmla="*/ 0 h 21545"/>
              <a:gd name="connsiteX0" fmla="*/ 0 w 21600"/>
              <a:gd name="connsiteY0" fmla="*/ 0 h 21545"/>
              <a:gd name="connsiteX1" fmla="*/ 21600 w 21600"/>
              <a:gd name="connsiteY1" fmla="*/ 0 h 21545"/>
              <a:gd name="connsiteX2" fmla="*/ 21600 w 21600"/>
              <a:gd name="connsiteY2" fmla="*/ 17322 h 21545"/>
              <a:gd name="connsiteX3" fmla="*/ 9688 w 21600"/>
              <a:gd name="connsiteY3" fmla="*/ 19871 h 21545"/>
              <a:gd name="connsiteX4" fmla="*/ 0 w 21600"/>
              <a:gd name="connsiteY4" fmla="*/ 20172 h 21545"/>
              <a:gd name="connsiteX5" fmla="*/ 0 w 21600"/>
              <a:gd name="connsiteY5" fmla="*/ 0 h 21545"/>
              <a:gd name="connsiteX0" fmla="*/ 0 w 21600"/>
              <a:gd name="connsiteY0" fmla="*/ 0 h 21545"/>
              <a:gd name="connsiteX1" fmla="*/ 21600 w 21600"/>
              <a:gd name="connsiteY1" fmla="*/ 0 h 21545"/>
              <a:gd name="connsiteX2" fmla="*/ 21600 w 21600"/>
              <a:gd name="connsiteY2" fmla="*/ 17322 h 21545"/>
              <a:gd name="connsiteX3" fmla="*/ 9688 w 21600"/>
              <a:gd name="connsiteY3" fmla="*/ 19871 h 21545"/>
              <a:gd name="connsiteX4" fmla="*/ 0 w 21600"/>
              <a:gd name="connsiteY4" fmla="*/ 20172 h 21545"/>
              <a:gd name="connsiteX5" fmla="*/ 0 w 21600"/>
              <a:gd name="connsiteY5" fmla="*/ 0 h 2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1545">
                <a:moveTo>
                  <a:pt x="0" y="0"/>
                </a:moveTo>
                <a:lnTo>
                  <a:pt x="21600" y="0"/>
                </a:lnTo>
                <a:lnTo>
                  <a:pt x="21600" y="17322"/>
                </a:lnTo>
                <a:cubicBezTo>
                  <a:pt x="15863" y="16602"/>
                  <a:pt x="12869" y="17457"/>
                  <a:pt x="9688" y="19871"/>
                </a:cubicBezTo>
                <a:cubicBezTo>
                  <a:pt x="5501" y="22742"/>
                  <a:pt x="3456" y="21286"/>
                  <a:pt x="0" y="20172"/>
                </a:cubicBez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A2C4AB2-9442-4DBF-B47E-E7942D5B9666}"/>
              </a:ext>
            </a:extLst>
          </p:cNvPr>
          <p:cNvSpPr>
            <a:spLocks noGrp="1"/>
          </p:cNvSpPr>
          <p:nvPr>
            <p:ph type="title"/>
          </p:nvPr>
        </p:nvSpPr>
        <p:spPr>
          <a:xfrm>
            <a:off x="5391989" y="1813922"/>
            <a:ext cx="6440183" cy="3230156"/>
          </a:xfrm>
        </p:spPr>
        <p:txBody>
          <a:bodyPr>
            <a:noAutofit/>
          </a:bodyPr>
          <a:lstStyle/>
          <a:p>
            <a:r>
              <a:rPr lang="en-US" sz="5400" b="1">
                <a:solidFill>
                  <a:srgbClr val="002060"/>
                </a:solidFill>
                <a:latin typeface="Arial Black" panose="020B0A04020102020204" pitchFamily="34" charset="0"/>
                <a:cs typeface="Calibri Light"/>
              </a:rPr>
              <a:t>Making Lambeth one of the safest boroughs in London</a:t>
            </a:r>
            <a:endParaRPr lang="en-GB" sz="5400">
              <a:solidFill>
                <a:srgbClr val="002060"/>
              </a:solidFill>
            </a:endParaRPr>
          </a:p>
        </p:txBody>
      </p:sp>
      <p:sp>
        <p:nvSpPr>
          <p:cNvPr id="15" name="Free-form: Shape 14">
            <a:extLst>
              <a:ext uri="{FF2B5EF4-FFF2-40B4-BE49-F238E27FC236}">
                <a16:creationId xmlns:a16="http://schemas.microsoft.com/office/drawing/2014/main" id="{4914AB6B-5DA3-4B6C-A595-F73EA90B2D9C}"/>
              </a:ext>
              <a:ext uri="{C183D7F6-B498-43B3-948B-1728B52AA6E4}">
                <adec:decorative xmlns:adec="http://schemas.microsoft.com/office/drawing/2017/decorative" val="1"/>
              </a:ext>
            </a:extLst>
          </p:cNvPr>
          <p:cNvSpPr/>
          <p:nvPr/>
        </p:nvSpPr>
        <p:spPr>
          <a:xfrm>
            <a:off x="1249960" y="1263323"/>
            <a:ext cx="1970432" cy="4192230"/>
          </a:xfrm>
          <a:custGeom>
            <a:avLst/>
            <a:gdLst>
              <a:gd name="connsiteX0" fmla="*/ 780177 w 2038525"/>
              <a:gd name="connsiteY0" fmla="*/ 142613 h 4337109"/>
              <a:gd name="connsiteX1" fmla="*/ 1082180 w 2038525"/>
              <a:gd name="connsiteY1" fmla="*/ 0 h 4337109"/>
              <a:gd name="connsiteX2" fmla="*/ 1199626 w 2038525"/>
              <a:gd name="connsiteY2" fmla="*/ 310393 h 4337109"/>
              <a:gd name="connsiteX3" fmla="*/ 1057013 w 2038525"/>
              <a:gd name="connsiteY3" fmla="*/ 629175 h 4337109"/>
              <a:gd name="connsiteX4" fmla="*/ 1233182 w 2038525"/>
              <a:gd name="connsiteY4" fmla="*/ 746621 h 4337109"/>
              <a:gd name="connsiteX5" fmla="*/ 1266738 w 2038525"/>
              <a:gd name="connsiteY5" fmla="*/ 830510 h 4337109"/>
              <a:gd name="connsiteX6" fmla="*/ 1140903 w 2038525"/>
              <a:gd name="connsiteY6" fmla="*/ 1048624 h 4337109"/>
              <a:gd name="connsiteX7" fmla="*/ 1266738 w 2038525"/>
              <a:gd name="connsiteY7" fmla="*/ 1266738 h 4337109"/>
              <a:gd name="connsiteX8" fmla="*/ 1149292 w 2038525"/>
              <a:gd name="connsiteY8" fmla="*/ 1291905 h 4337109"/>
              <a:gd name="connsiteX9" fmla="*/ 1359017 w 2038525"/>
              <a:gd name="connsiteY9" fmla="*/ 1434518 h 4337109"/>
              <a:gd name="connsiteX10" fmla="*/ 1384184 w 2038525"/>
              <a:gd name="connsiteY10" fmla="*/ 1577131 h 4337109"/>
              <a:gd name="connsiteX11" fmla="*/ 1442907 w 2038525"/>
              <a:gd name="connsiteY11" fmla="*/ 1728132 h 4337109"/>
              <a:gd name="connsiteX12" fmla="*/ 1535186 w 2038525"/>
              <a:gd name="connsiteY12" fmla="*/ 1644243 h 4337109"/>
              <a:gd name="connsiteX13" fmla="*/ 1661021 w 2038525"/>
              <a:gd name="connsiteY13" fmla="*/ 1904301 h 4337109"/>
              <a:gd name="connsiteX14" fmla="*/ 1593909 w 2038525"/>
              <a:gd name="connsiteY14" fmla="*/ 2155971 h 4337109"/>
              <a:gd name="connsiteX15" fmla="*/ 1392573 w 2038525"/>
              <a:gd name="connsiteY15" fmla="*/ 2390863 h 4337109"/>
              <a:gd name="connsiteX16" fmla="*/ 1384184 w 2038525"/>
              <a:gd name="connsiteY16" fmla="*/ 2525087 h 4337109"/>
              <a:gd name="connsiteX17" fmla="*/ 1518408 w 2038525"/>
              <a:gd name="connsiteY17" fmla="*/ 2709644 h 4337109"/>
              <a:gd name="connsiteX18" fmla="*/ 1686188 w 2038525"/>
              <a:gd name="connsiteY18" fmla="*/ 3196206 h 4337109"/>
              <a:gd name="connsiteX19" fmla="*/ 1728133 w 2038525"/>
              <a:gd name="connsiteY19" fmla="*/ 3464654 h 4337109"/>
              <a:gd name="connsiteX20" fmla="*/ 1853967 w 2038525"/>
              <a:gd name="connsiteY20" fmla="*/ 3615655 h 4337109"/>
              <a:gd name="connsiteX21" fmla="*/ 1921079 w 2038525"/>
              <a:gd name="connsiteY21" fmla="*/ 3783435 h 4337109"/>
              <a:gd name="connsiteX22" fmla="*/ 2038525 w 2038525"/>
              <a:gd name="connsiteY22" fmla="*/ 3884103 h 4337109"/>
              <a:gd name="connsiteX23" fmla="*/ 1786855 w 2038525"/>
              <a:gd name="connsiteY23" fmla="*/ 3934437 h 4337109"/>
              <a:gd name="connsiteX24" fmla="*/ 1585520 w 2038525"/>
              <a:gd name="connsiteY24" fmla="*/ 3775046 h 4337109"/>
              <a:gd name="connsiteX25" fmla="*/ 1241571 w 2038525"/>
              <a:gd name="connsiteY25" fmla="*/ 3808602 h 4337109"/>
              <a:gd name="connsiteX26" fmla="*/ 1073791 w 2038525"/>
              <a:gd name="connsiteY26" fmla="*/ 3800213 h 4337109"/>
              <a:gd name="connsiteX27" fmla="*/ 1073791 w 2038525"/>
              <a:gd name="connsiteY27" fmla="*/ 3909270 h 4337109"/>
              <a:gd name="connsiteX28" fmla="*/ 931178 w 2038525"/>
              <a:gd name="connsiteY28" fmla="*/ 3984771 h 4337109"/>
              <a:gd name="connsiteX29" fmla="*/ 721454 w 2038525"/>
              <a:gd name="connsiteY29" fmla="*/ 4228052 h 4337109"/>
              <a:gd name="connsiteX30" fmla="*/ 545285 w 2038525"/>
              <a:gd name="connsiteY30" fmla="*/ 4269997 h 4337109"/>
              <a:gd name="connsiteX31" fmla="*/ 511729 w 2038525"/>
              <a:gd name="connsiteY31" fmla="*/ 4337109 h 4337109"/>
              <a:gd name="connsiteX32" fmla="*/ 318782 w 2038525"/>
              <a:gd name="connsiteY32" fmla="*/ 4244830 h 4337109"/>
              <a:gd name="connsiteX33" fmla="*/ 117446 w 2038525"/>
              <a:gd name="connsiteY33" fmla="*/ 4278386 h 4337109"/>
              <a:gd name="connsiteX34" fmla="*/ 394283 w 2038525"/>
              <a:gd name="connsiteY34" fmla="*/ 3900881 h 4337109"/>
              <a:gd name="connsiteX35" fmla="*/ 360727 w 2038525"/>
              <a:gd name="connsiteY35" fmla="*/ 3649211 h 4337109"/>
              <a:gd name="connsiteX36" fmla="*/ 369116 w 2038525"/>
              <a:gd name="connsiteY36" fmla="*/ 3489821 h 4337109"/>
              <a:gd name="connsiteX37" fmla="*/ 478173 w 2038525"/>
              <a:gd name="connsiteY37" fmla="*/ 3506599 h 4337109"/>
              <a:gd name="connsiteX38" fmla="*/ 394283 w 2038525"/>
              <a:gd name="connsiteY38" fmla="*/ 3372375 h 4337109"/>
              <a:gd name="connsiteX39" fmla="*/ 318782 w 2038525"/>
              <a:gd name="connsiteY39" fmla="*/ 3212984 h 4337109"/>
              <a:gd name="connsiteX40" fmla="*/ 436228 w 2038525"/>
              <a:gd name="connsiteY40" fmla="*/ 2986481 h 4337109"/>
              <a:gd name="connsiteX41" fmla="*/ 243281 w 2038525"/>
              <a:gd name="connsiteY41" fmla="*/ 3011648 h 4337109"/>
              <a:gd name="connsiteX42" fmla="*/ 184558 w 2038525"/>
              <a:gd name="connsiteY42" fmla="*/ 2818701 h 4337109"/>
              <a:gd name="connsiteX43" fmla="*/ 218114 w 2038525"/>
              <a:gd name="connsiteY43" fmla="*/ 2600588 h 4337109"/>
              <a:gd name="connsiteX44" fmla="*/ 109057 w 2038525"/>
              <a:gd name="connsiteY44" fmla="*/ 2533476 h 4337109"/>
              <a:gd name="connsiteX45" fmla="*/ 0 w 2038525"/>
              <a:gd name="connsiteY45" fmla="*/ 1870745 h 4337109"/>
              <a:gd name="connsiteX46" fmla="*/ 335560 w 2038525"/>
              <a:gd name="connsiteY46" fmla="*/ 1686188 h 4337109"/>
              <a:gd name="connsiteX47" fmla="*/ 553674 w 2038525"/>
              <a:gd name="connsiteY47" fmla="*/ 1266738 h 4337109"/>
              <a:gd name="connsiteX48" fmla="*/ 671120 w 2038525"/>
              <a:gd name="connsiteY48" fmla="*/ 1132514 h 4337109"/>
              <a:gd name="connsiteX49" fmla="*/ 545285 w 2038525"/>
              <a:gd name="connsiteY49" fmla="*/ 1082180 h 4337109"/>
              <a:gd name="connsiteX50" fmla="*/ 763399 w 2038525"/>
              <a:gd name="connsiteY50" fmla="*/ 645953 h 4337109"/>
              <a:gd name="connsiteX51" fmla="*/ 780177 w 2038525"/>
              <a:gd name="connsiteY51" fmla="*/ 142613 h 433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038525" h="4337109">
                <a:moveTo>
                  <a:pt x="780177" y="142613"/>
                </a:moveTo>
                <a:lnTo>
                  <a:pt x="1082180" y="0"/>
                </a:lnTo>
                <a:lnTo>
                  <a:pt x="1199626" y="310393"/>
                </a:lnTo>
                <a:lnTo>
                  <a:pt x="1057013" y="629175"/>
                </a:lnTo>
                <a:lnTo>
                  <a:pt x="1233182" y="746621"/>
                </a:lnTo>
                <a:lnTo>
                  <a:pt x="1266738" y="830510"/>
                </a:lnTo>
                <a:lnTo>
                  <a:pt x="1140903" y="1048624"/>
                </a:lnTo>
                <a:lnTo>
                  <a:pt x="1266738" y="1266738"/>
                </a:lnTo>
                <a:lnTo>
                  <a:pt x="1149292" y="1291905"/>
                </a:lnTo>
                <a:lnTo>
                  <a:pt x="1359017" y="1434518"/>
                </a:lnTo>
                <a:lnTo>
                  <a:pt x="1384184" y="1577131"/>
                </a:lnTo>
                <a:lnTo>
                  <a:pt x="1442907" y="1728132"/>
                </a:lnTo>
                <a:lnTo>
                  <a:pt x="1535186" y="1644243"/>
                </a:lnTo>
                <a:lnTo>
                  <a:pt x="1661021" y="1904301"/>
                </a:lnTo>
                <a:lnTo>
                  <a:pt x="1593909" y="2155971"/>
                </a:lnTo>
                <a:lnTo>
                  <a:pt x="1392573" y="2390863"/>
                </a:lnTo>
                <a:lnTo>
                  <a:pt x="1384184" y="2525087"/>
                </a:lnTo>
                <a:lnTo>
                  <a:pt x="1518408" y="2709644"/>
                </a:lnTo>
                <a:lnTo>
                  <a:pt x="1686188" y="3196206"/>
                </a:lnTo>
                <a:lnTo>
                  <a:pt x="1728133" y="3464654"/>
                </a:lnTo>
                <a:lnTo>
                  <a:pt x="1853967" y="3615655"/>
                </a:lnTo>
                <a:lnTo>
                  <a:pt x="1921079" y="3783435"/>
                </a:lnTo>
                <a:lnTo>
                  <a:pt x="2038525" y="3884103"/>
                </a:lnTo>
                <a:lnTo>
                  <a:pt x="1786855" y="3934437"/>
                </a:lnTo>
                <a:lnTo>
                  <a:pt x="1585520" y="3775046"/>
                </a:lnTo>
                <a:lnTo>
                  <a:pt x="1241571" y="3808602"/>
                </a:lnTo>
                <a:lnTo>
                  <a:pt x="1073791" y="3800213"/>
                </a:lnTo>
                <a:lnTo>
                  <a:pt x="1073791" y="3909270"/>
                </a:lnTo>
                <a:lnTo>
                  <a:pt x="931178" y="3984771"/>
                </a:lnTo>
                <a:lnTo>
                  <a:pt x="721454" y="4228052"/>
                </a:lnTo>
                <a:lnTo>
                  <a:pt x="545285" y="4269997"/>
                </a:lnTo>
                <a:lnTo>
                  <a:pt x="511729" y="4337109"/>
                </a:lnTo>
                <a:lnTo>
                  <a:pt x="318782" y="4244830"/>
                </a:lnTo>
                <a:lnTo>
                  <a:pt x="117446" y="4278386"/>
                </a:lnTo>
                <a:lnTo>
                  <a:pt x="394283" y="3900881"/>
                </a:lnTo>
                <a:lnTo>
                  <a:pt x="360727" y="3649211"/>
                </a:lnTo>
                <a:lnTo>
                  <a:pt x="369116" y="3489821"/>
                </a:lnTo>
                <a:lnTo>
                  <a:pt x="478173" y="3506599"/>
                </a:lnTo>
                <a:lnTo>
                  <a:pt x="394283" y="3372375"/>
                </a:lnTo>
                <a:lnTo>
                  <a:pt x="318782" y="3212984"/>
                </a:lnTo>
                <a:lnTo>
                  <a:pt x="436228" y="2986481"/>
                </a:lnTo>
                <a:lnTo>
                  <a:pt x="243281" y="3011648"/>
                </a:lnTo>
                <a:lnTo>
                  <a:pt x="184558" y="2818701"/>
                </a:lnTo>
                <a:lnTo>
                  <a:pt x="218114" y="2600588"/>
                </a:lnTo>
                <a:lnTo>
                  <a:pt x="109057" y="2533476"/>
                </a:lnTo>
                <a:lnTo>
                  <a:pt x="0" y="1870745"/>
                </a:lnTo>
                <a:lnTo>
                  <a:pt x="335560" y="1686188"/>
                </a:lnTo>
                <a:lnTo>
                  <a:pt x="553674" y="1266738"/>
                </a:lnTo>
                <a:lnTo>
                  <a:pt x="671120" y="1132514"/>
                </a:lnTo>
                <a:lnTo>
                  <a:pt x="545285" y="1082180"/>
                </a:lnTo>
                <a:lnTo>
                  <a:pt x="763399" y="645953"/>
                </a:lnTo>
                <a:lnTo>
                  <a:pt x="780177" y="142613"/>
                </a:lnTo>
                <a:close/>
              </a:path>
            </a:pathLst>
          </a:custGeom>
          <a:solidFill>
            <a:srgbClr val="FAA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Graphic 15">
            <a:extLst>
              <a:ext uri="{FF2B5EF4-FFF2-40B4-BE49-F238E27FC236}">
                <a16:creationId xmlns:a16="http://schemas.microsoft.com/office/drawing/2014/main" id="{37AF9E94-D741-4658-A949-9A121EE389A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364485" y="4015553"/>
            <a:ext cx="1440000" cy="1440000"/>
          </a:xfrm>
          <a:prstGeom prst="rect">
            <a:avLst/>
          </a:prstGeom>
        </p:spPr>
      </p:pic>
      <p:pic>
        <p:nvPicPr>
          <p:cNvPr id="6" name="Picture 5">
            <a:extLst>
              <a:ext uri="{FF2B5EF4-FFF2-40B4-BE49-F238E27FC236}">
                <a16:creationId xmlns:a16="http://schemas.microsoft.com/office/drawing/2014/main" id="{7492C429-29DF-49C4-929B-4479C66C70D4}"/>
              </a:ext>
              <a:ext uri="{C183D7F6-B498-43B3-948B-1728B52AA6E4}">
                <adec:decorative xmlns:adec="http://schemas.microsoft.com/office/drawing/2017/decorative" val="1"/>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3560" r="36849" b="77204"/>
          <a:stretch/>
        </p:blipFill>
        <p:spPr>
          <a:xfrm>
            <a:off x="10559640" y="5854700"/>
            <a:ext cx="1481952" cy="802489"/>
          </a:xfrm>
          <a:prstGeom prst="rect">
            <a:avLst/>
          </a:prstGeom>
        </p:spPr>
      </p:pic>
    </p:spTree>
    <p:extLst>
      <p:ext uri="{BB962C8B-B14F-4D97-AF65-F5344CB8AC3E}">
        <p14:creationId xmlns:p14="http://schemas.microsoft.com/office/powerpoint/2010/main" val="1681693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0" name="Straight Connector 109">
            <a:extLst>
              <a:ext uri="{FF2B5EF4-FFF2-40B4-BE49-F238E27FC236}">
                <a16:creationId xmlns:a16="http://schemas.microsoft.com/office/drawing/2014/main" id="{D5D46FB2-6127-49B3-AD0F-67449997EEBE}"/>
              </a:ext>
              <a:ext uri="{C183D7F6-B498-43B3-948B-1728B52AA6E4}">
                <adec:decorative xmlns:adec="http://schemas.microsoft.com/office/drawing/2017/decorative" val="1"/>
              </a:ext>
            </a:extLst>
          </p:cNvPr>
          <p:cNvCxnSpPr>
            <a:cxnSpLocks/>
          </p:cNvCxnSpPr>
          <p:nvPr/>
        </p:nvCxnSpPr>
        <p:spPr>
          <a:xfrm flipV="1">
            <a:off x="4511529" y="5198050"/>
            <a:ext cx="0" cy="474878"/>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41128F4-2C00-4EB9-BFB0-3616BC713B3A}"/>
              </a:ext>
              <a:ext uri="{C183D7F6-B498-43B3-948B-1728B52AA6E4}">
                <adec:decorative xmlns:adec="http://schemas.microsoft.com/office/drawing/2017/decorative" val="1"/>
              </a:ext>
            </a:extLst>
          </p:cNvPr>
          <p:cNvCxnSpPr>
            <a:cxnSpLocks/>
          </p:cNvCxnSpPr>
          <p:nvPr/>
        </p:nvCxnSpPr>
        <p:spPr>
          <a:xfrm flipV="1">
            <a:off x="4520407" y="3603357"/>
            <a:ext cx="0" cy="443413"/>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26" name="Chart 25">
            <a:extLst>
              <a:ext uri="{FF2B5EF4-FFF2-40B4-BE49-F238E27FC236}">
                <a16:creationId xmlns:a16="http://schemas.microsoft.com/office/drawing/2014/main" id="{60D0D5D3-37AA-4485-AF60-967EB9854E5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41716658"/>
              </p:ext>
            </p:extLst>
          </p:nvPr>
        </p:nvGraphicFramePr>
        <p:xfrm>
          <a:off x="1040677" y="2184897"/>
          <a:ext cx="4274861" cy="4319586"/>
        </p:xfrm>
        <a:graphic>
          <a:graphicData uri="http://schemas.openxmlformats.org/drawingml/2006/chart">
            <c:chart xmlns:c="http://schemas.openxmlformats.org/drawingml/2006/chart" xmlns:r="http://schemas.openxmlformats.org/officeDocument/2006/relationships" r:id="rId2"/>
          </a:graphicData>
        </a:graphic>
      </p:graphicFrame>
      <p:sp>
        <p:nvSpPr>
          <p:cNvPr id="94" name="Isosceles Triangle 93">
            <a:extLst>
              <a:ext uri="{FF2B5EF4-FFF2-40B4-BE49-F238E27FC236}">
                <a16:creationId xmlns:a16="http://schemas.microsoft.com/office/drawing/2014/main" id="{7DDB2EE6-31BE-4B06-9F4A-D6217F082D10}"/>
              </a:ext>
              <a:ext uri="{C183D7F6-B498-43B3-948B-1728B52AA6E4}">
                <adec:decorative xmlns:adec="http://schemas.microsoft.com/office/drawing/2017/decorative" val="1"/>
              </a:ext>
            </a:extLst>
          </p:cNvPr>
          <p:cNvSpPr/>
          <p:nvPr/>
        </p:nvSpPr>
        <p:spPr>
          <a:xfrm rot="16200000">
            <a:off x="5086831" y="4928749"/>
            <a:ext cx="1046106" cy="588687"/>
          </a:xfrm>
          <a:prstGeom prst="triangle">
            <a:avLst>
              <a:gd name="adj" fmla="val 5416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F231990-4762-4713-B4B5-0DF1954EB914}"/>
              </a:ext>
              <a:ext uri="{C183D7F6-B498-43B3-948B-1728B52AA6E4}">
                <adec:decorative xmlns:adec="http://schemas.microsoft.com/office/drawing/2017/decorative" val="1"/>
              </a:ext>
            </a:extLst>
          </p:cNvPr>
          <p:cNvSpPr/>
          <p:nvPr/>
        </p:nvSpPr>
        <p:spPr>
          <a:xfrm>
            <a:off x="0" y="-1"/>
            <a:ext cx="12192000" cy="11452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A2C4AB2-9442-4DBF-B47E-E7942D5B9666}"/>
              </a:ext>
            </a:extLst>
          </p:cNvPr>
          <p:cNvSpPr>
            <a:spLocks noGrp="1"/>
          </p:cNvSpPr>
          <p:nvPr>
            <p:ph type="title"/>
          </p:nvPr>
        </p:nvSpPr>
        <p:spPr>
          <a:xfrm>
            <a:off x="343195" y="202205"/>
            <a:ext cx="11200055" cy="786139"/>
          </a:xfrm>
        </p:spPr>
        <p:txBody>
          <a:bodyPr>
            <a:noAutofit/>
          </a:bodyPr>
          <a:lstStyle/>
          <a:p>
            <a:r>
              <a:rPr lang="en-US" sz="3200" b="1">
                <a:solidFill>
                  <a:schemeClr val="bg1"/>
                </a:solidFill>
                <a:latin typeface="Arial Black" panose="020B0A04020102020204" pitchFamily="34" charset="0"/>
                <a:cs typeface="Calibri Light"/>
              </a:rPr>
              <a:t>Feelings of safety</a:t>
            </a:r>
            <a:endParaRPr lang="en-GB" sz="3200">
              <a:solidFill>
                <a:schemeClr val="bg1"/>
              </a:solidFill>
            </a:endParaRPr>
          </a:p>
        </p:txBody>
      </p:sp>
      <p:sp>
        <p:nvSpPr>
          <p:cNvPr id="46" name="Footer Placeholder 1">
            <a:extLst>
              <a:ext uri="{FF2B5EF4-FFF2-40B4-BE49-F238E27FC236}">
                <a16:creationId xmlns:a16="http://schemas.microsoft.com/office/drawing/2014/main" id="{E458B362-248A-49D3-AE61-2635AC89FA3F}"/>
              </a:ext>
            </a:extLst>
          </p:cNvPr>
          <p:cNvSpPr txBox="1">
            <a:spLocks/>
          </p:cNvSpPr>
          <p:nvPr/>
        </p:nvSpPr>
        <p:spPr>
          <a:xfrm>
            <a:off x="0" y="6607600"/>
            <a:ext cx="10777678" cy="250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b="1">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Q. </a:t>
            </a:r>
            <a:r>
              <a:rPr lang="en-US" sz="1000">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To what extent would you say you are, or would be, safe from crime when walking in your local area…? </a:t>
            </a:r>
            <a:r>
              <a:rPr lang="en-US" sz="1000" b="1">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Base</a:t>
            </a:r>
            <a:r>
              <a:rPr lang="en-US" sz="1000">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 all respondents in group A (1,039).</a:t>
            </a:r>
          </a:p>
        </p:txBody>
      </p:sp>
      <p:sp>
        <p:nvSpPr>
          <p:cNvPr id="4" name="TextBox 3">
            <a:extLst>
              <a:ext uri="{FF2B5EF4-FFF2-40B4-BE49-F238E27FC236}">
                <a16:creationId xmlns:a16="http://schemas.microsoft.com/office/drawing/2014/main" id="{7E4CB4A7-6D00-4658-A1EF-CA1D834F1BFE}"/>
              </a:ext>
            </a:extLst>
          </p:cNvPr>
          <p:cNvSpPr txBox="1"/>
          <p:nvPr/>
        </p:nvSpPr>
        <p:spPr>
          <a:xfrm>
            <a:off x="343195" y="1236146"/>
            <a:ext cx="11505611" cy="584775"/>
          </a:xfrm>
          <a:prstGeom prst="rect">
            <a:avLst/>
          </a:prstGeom>
          <a:noFill/>
        </p:spPr>
        <p:txBody>
          <a:bodyPr wrap="square" rtlCol="0">
            <a:spAutoFit/>
          </a:bodyPr>
          <a:lstStyle/>
          <a:p>
            <a:r>
              <a:rPr lang="en-GB" sz="1600" b="1" dirty="0">
                <a:solidFill>
                  <a:srgbClr val="002060"/>
                </a:solidFill>
                <a:latin typeface="Arial" panose="020B0604020202020204" pitchFamily="34" charset="0"/>
                <a:cs typeface="Arial" panose="020B0604020202020204" pitchFamily="34" charset="0"/>
              </a:rPr>
              <a:t>Feelings of safety both during the day and at night have declined significantly since 2022, however both are still well above the London benchmark. </a:t>
            </a:r>
            <a:r>
              <a:rPr lang="en-GB" sz="1600" dirty="0">
                <a:latin typeface="Arial" panose="020B0604020202020204" pitchFamily="34" charset="0"/>
                <a:cs typeface="Arial" panose="020B0604020202020204" pitchFamily="34" charset="0"/>
              </a:rPr>
              <a:t>Women and residents in Streatham are significantly less likely to feel save in the evening.</a:t>
            </a:r>
          </a:p>
        </p:txBody>
      </p:sp>
      <p:cxnSp>
        <p:nvCxnSpPr>
          <p:cNvPr id="95" name="Straight Connector 94">
            <a:extLst>
              <a:ext uri="{FF2B5EF4-FFF2-40B4-BE49-F238E27FC236}">
                <a16:creationId xmlns:a16="http://schemas.microsoft.com/office/drawing/2014/main" id="{A8CF1DD4-EA6F-49E4-80F1-547446BE9C77}"/>
              </a:ext>
              <a:ext uri="{C183D7F6-B498-43B3-948B-1728B52AA6E4}">
                <adec:decorative xmlns:adec="http://schemas.microsoft.com/office/drawing/2017/decorative" val="1"/>
              </a:ext>
            </a:extLst>
          </p:cNvPr>
          <p:cNvCxnSpPr>
            <a:cxnSpLocks/>
          </p:cNvCxnSpPr>
          <p:nvPr/>
        </p:nvCxnSpPr>
        <p:spPr>
          <a:xfrm flipV="1">
            <a:off x="343196" y="1909725"/>
            <a:ext cx="11505609" cy="29813"/>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EF610946-C1D5-435F-8CEB-BAB9B598A04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3195" y="2209561"/>
            <a:ext cx="914400" cy="914400"/>
          </a:xfrm>
          <a:prstGeom prst="rect">
            <a:avLst/>
          </a:prstGeom>
        </p:spPr>
      </p:pic>
      <p:sp>
        <p:nvSpPr>
          <p:cNvPr id="11" name="Rectangle 10">
            <a:extLst>
              <a:ext uri="{FF2B5EF4-FFF2-40B4-BE49-F238E27FC236}">
                <a16:creationId xmlns:a16="http://schemas.microsoft.com/office/drawing/2014/main" id="{8E19E786-067C-4D07-A288-73A48D249DB6}"/>
              </a:ext>
              <a:ext uri="{C183D7F6-B498-43B3-948B-1728B52AA6E4}">
                <adec:decorative xmlns:adec="http://schemas.microsoft.com/office/drawing/2017/decorative" val="1"/>
              </a:ext>
            </a:extLst>
          </p:cNvPr>
          <p:cNvSpPr/>
          <p:nvPr/>
        </p:nvSpPr>
        <p:spPr>
          <a:xfrm>
            <a:off x="5710575" y="2338737"/>
            <a:ext cx="6138230" cy="41679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a:extLst>
              <a:ext uri="{FF2B5EF4-FFF2-40B4-BE49-F238E27FC236}">
                <a16:creationId xmlns:a16="http://schemas.microsoft.com/office/drawing/2014/main" id="{A5412B40-8B7B-4EE0-B19D-24675169D1F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8509" y="3870253"/>
            <a:ext cx="914400" cy="914400"/>
          </a:xfrm>
          <a:prstGeom prst="rect">
            <a:avLst/>
          </a:prstGeom>
        </p:spPr>
      </p:pic>
      <p:sp>
        <p:nvSpPr>
          <p:cNvPr id="13" name="TextBox 12">
            <a:extLst>
              <a:ext uri="{FF2B5EF4-FFF2-40B4-BE49-F238E27FC236}">
                <a16:creationId xmlns:a16="http://schemas.microsoft.com/office/drawing/2014/main" id="{E91F3ED0-D0F3-47BF-A8BE-59F62656530B}"/>
              </a:ext>
              <a:ext uri="{C183D7F6-B498-43B3-948B-1728B52AA6E4}">
                <adec:decorative xmlns:adec="http://schemas.microsoft.com/office/drawing/2017/decorative" val="1"/>
              </a:ext>
            </a:extLst>
          </p:cNvPr>
          <p:cNvSpPr txBox="1"/>
          <p:nvPr/>
        </p:nvSpPr>
        <p:spPr>
          <a:xfrm>
            <a:off x="1317933" y="2206106"/>
            <a:ext cx="2945037" cy="338554"/>
          </a:xfrm>
          <a:prstGeom prst="rect">
            <a:avLst/>
          </a:prstGeom>
          <a:noFill/>
        </p:spPr>
        <p:txBody>
          <a:bodyPr wrap="none" rtlCol="0">
            <a:spAutoFit/>
          </a:bodyPr>
          <a:lstStyle/>
          <a:p>
            <a:r>
              <a:rPr lang="en-GB" sz="1600">
                <a:latin typeface="Arial" panose="020B0604020202020204" pitchFamily="34" charset="0"/>
                <a:cs typeface="Arial" panose="020B0604020202020204" pitchFamily="34" charset="0"/>
              </a:rPr>
              <a:t>% feeling safe </a:t>
            </a:r>
            <a:r>
              <a:rPr lang="en-GB" sz="1600" b="1">
                <a:solidFill>
                  <a:srgbClr val="FAA71C"/>
                </a:solidFill>
                <a:latin typeface="Arial" panose="020B0604020202020204" pitchFamily="34" charset="0"/>
                <a:cs typeface="Arial" panose="020B0604020202020204" pitchFamily="34" charset="0"/>
              </a:rPr>
              <a:t>during the day</a:t>
            </a:r>
          </a:p>
        </p:txBody>
      </p:sp>
      <p:sp>
        <p:nvSpPr>
          <p:cNvPr id="28" name="TextBox 27">
            <a:extLst>
              <a:ext uri="{FF2B5EF4-FFF2-40B4-BE49-F238E27FC236}">
                <a16:creationId xmlns:a16="http://schemas.microsoft.com/office/drawing/2014/main" id="{32F985EE-24AA-47EE-BA6C-ADCB2BF16593}"/>
              </a:ext>
              <a:ext uri="{C183D7F6-B498-43B3-948B-1728B52AA6E4}">
                <adec:decorative xmlns:adec="http://schemas.microsoft.com/office/drawing/2017/decorative" val="1"/>
              </a:ext>
            </a:extLst>
          </p:cNvPr>
          <p:cNvSpPr txBox="1"/>
          <p:nvPr/>
        </p:nvSpPr>
        <p:spPr>
          <a:xfrm>
            <a:off x="1317933" y="3877493"/>
            <a:ext cx="2911374" cy="338554"/>
          </a:xfrm>
          <a:prstGeom prst="rect">
            <a:avLst/>
          </a:prstGeom>
          <a:noFill/>
        </p:spPr>
        <p:txBody>
          <a:bodyPr wrap="none" rtlCol="0">
            <a:spAutoFit/>
          </a:bodyPr>
          <a:lstStyle/>
          <a:p>
            <a:r>
              <a:rPr lang="en-GB" sz="1600">
                <a:latin typeface="Arial" panose="020B0604020202020204" pitchFamily="34" charset="0"/>
                <a:cs typeface="Arial" panose="020B0604020202020204" pitchFamily="34" charset="0"/>
              </a:rPr>
              <a:t>% feeling safe </a:t>
            </a:r>
            <a:r>
              <a:rPr lang="en-GB" sz="1600" b="1">
                <a:solidFill>
                  <a:srgbClr val="002060"/>
                </a:solidFill>
                <a:latin typeface="Arial" panose="020B0604020202020204" pitchFamily="34" charset="0"/>
                <a:cs typeface="Arial" panose="020B0604020202020204" pitchFamily="34" charset="0"/>
              </a:rPr>
              <a:t>in the evening</a:t>
            </a:r>
          </a:p>
        </p:txBody>
      </p:sp>
      <p:sp>
        <p:nvSpPr>
          <p:cNvPr id="30" name="TextBox 29">
            <a:extLst>
              <a:ext uri="{FF2B5EF4-FFF2-40B4-BE49-F238E27FC236}">
                <a16:creationId xmlns:a16="http://schemas.microsoft.com/office/drawing/2014/main" id="{748CBC23-C85F-44F4-8904-93A8FB389643}"/>
              </a:ext>
              <a:ext uri="{C183D7F6-B498-43B3-948B-1728B52AA6E4}">
                <adec:decorative xmlns:adec="http://schemas.microsoft.com/office/drawing/2017/decorative" val="1"/>
              </a:ext>
            </a:extLst>
          </p:cNvPr>
          <p:cNvSpPr txBox="1"/>
          <p:nvPr/>
        </p:nvSpPr>
        <p:spPr>
          <a:xfrm>
            <a:off x="5644249" y="2059025"/>
            <a:ext cx="3324219" cy="307777"/>
          </a:xfrm>
          <a:prstGeom prst="rect">
            <a:avLst/>
          </a:prstGeom>
          <a:noFill/>
        </p:spPr>
        <p:txBody>
          <a:bodyPr wrap="square" rtlCol="0">
            <a:spAutoFit/>
          </a:bodyPr>
          <a:lstStyle/>
          <a:p>
            <a:r>
              <a:rPr lang="en-GB" sz="1400" b="1">
                <a:latin typeface="Arial" panose="020B0604020202020204" pitchFamily="34" charset="0"/>
                <a:cs typeface="Arial" panose="020B0604020202020204" pitchFamily="34" charset="0"/>
              </a:rPr>
              <a:t>Deep dive: </a:t>
            </a:r>
            <a:r>
              <a:rPr lang="en-GB" sz="1400">
                <a:latin typeface="Arial" panose="020B0604020202020204" pitchFamily="34" charset="0"/>
                <a:cs typeface="Arial" panose="020B0604020202020204" pitchFamily="34" charset="0"/>
              </a:rPr>
              <a:t>feeling safe in the evening</a:t>
            </a:r>
          </a:p>
        </p:txBody>
      </p:sp>
      <p:grpSp>
        <p:nvGrpSpPr>
          <p:cNvPr id="31" name="Group 30">
            <a:extLst>
              <a:ext uri="{FF2B5EF4-FFF2-40B4-BE49-F238E27FC236}">
                <a16:creationId xmlns:a16="http://schemas.microsoft.com/office/drawing/2014/main" id="{8CD37E0A-0CCF-4D79-9BD6-8E495CB15CF6}"/>
              </a:ext>
              <a:ext uri="{C183D7F6-B498-43B3-948B-1728B52AA6E4}">
                <adec:decorative xmlns:adec="http://schemas.microsoft.com/office/drawing/2017/decorative" val="1"/>
              </a:ext>
            </a:extLst>
          </p:cNvPr>
          <p:cNvGrpSpPr/>
          <p:nvPr/>
        </p:nvGrpSpPr>
        <p:grpSpPr>
          <a:xfrm>
            <a:off x="8326026" y="2999222"/>
            <a:ext cx="3252630" cy="3202865"/>
            <a:chOff x="9083504" y="1433014"/>
            <a:chExt cx="2236913" cy="2202688"/>
          </a:xfrm>
        </p:grpSpPr>
        <p:grpSp>
          <p:nvGrpSpPr>
            <p:cNvPr id="32" name="Group 31">
              <a:extLst>
                <a:ext uri="{FF2B5EF4-FFF2-40B4-BE49-F238E27FC236}">
                  <a16:creationId xmlns:a16="http://schemas.microsoft.com/office/drawing/2014/main" id="{3E936E2F-103F-432D-BE23-7763F2D70CC4}"/>
                </a:ext>
              </a:extLst>
            </p:cNvPr>
            <p:cNvGrpSpPr/>
            <p:nvPr/>
          </p:nvGrpSpPr>
          <p:grpSpPr>
            <a:xfrm>
              <a:off x="9599665" y="1433014"/>
              <a:ext cx="1238911" cy="2202688"/>
              <a:chOff x="7911813" y="1406523"/>
              <a:chExt cx="1238911" cy="2202688"/>
            </a:xfrm>
          </p:grpSpPr>
          <p:sp>
            <p:nvSpPr>
              <p:cNvPr id="52" name="Freeform 13">
                <a:extLst>
                  <a:ext uri="{FF2B5EF4-FFF2-40B4-BE49-F238E27FC236}">
                    <a16:creationId xmlns:a16="http://schemas.microsoft.com/office/drawing/2014/main" id="{3BBC0D94-8F8F-403E-A0DC-639D9DB1A8D8}"/>
                  </a:ext>
                </a:extLst>
              </p:cNvPr>
              <p:cNvSpPr/>
              <p:nvPr/>
            </p:nvSpPr>
            <p:spPr>
              <a:xfrm>
                <a:off x="8387809" y="2710313"/>
                <a:ext cx="762915" cy="671165"/>
              </a:xfrm>
              <a:custGeom>
                <a:avLst/>
                <a:gdLst>
                  <a:gd name="connsiteX0" fmla="*/ 641350 w 1358900"/>
                  <a:gd name="connsiteY0" fmla="*/ 332 h 1495757"/>
                  <a:gd name="connsiteX1" fmla="*/ 673100 w 1358900"/>
                  <a:gd name="connsiteY1" fmla="*/ 16207 h 1495757"/>
                  <a:gd name="connsiteX2" fmla="*/ 688975 w 1358900"/>
                  <a:gd name="connsiteY2" fmla="*/ 35257 h 1495757"/>
                  <a:gd name="connsiteX3" fmla="*/ 698500 w 1358900"/>
                  <a:gd name="connsiteY3" fmla="*/ 41607 h 1495757"/>
                  <a:gd name="connsiteX4" fmla="*/ 723900 w 1358900"/>
                  <a:gd name="connsiteY4" fmla="*/ 79707 h 1495757"/>
                  <a:gd name="connsiteX5" fmla="*/ 730250 w 1358900"/>
                  <a:gd name="connsiteY5" fmla="*/ 89232 h 1495757"/>
                  <a:gd name="connsiteX6" fmla="*/ 733425 w 1358900"/>
                  <a:gd name="connsiteY6" fmla="*/ 98757 h 1495757"/>
                  <a:gd name="connsiteX7" fmla="*/ 742950 w 1358900"/>
                  <a:gd name="connsiteY7" fmla="*/ 108282 h 1495757"/>
                  <a:gd name="connsiteX8" fmla="*/ 765175 w 1358900"/>
                  <a:gd name="connsiteY8" fmla="*/ 133682 h 1495757"/>
                  <a:gd name="connsiteX9" fmla="*/ 774700 w 1358900"/>
                  <a:gd name="connsiteY9" fmla="*/ 152732 h 1495757"/>
                  <a:gd name="connsiteX10" fmla="*/ 784225 w 1358900"/>
                  <a:gd name="connsiteY10" fmla="*/ 171782 h 1495757"/>
                  <a:gd name="connsiteX11" fmla="*/ 793750 w 1358900"/>
                  <a:gd name="connsiteY11" fmla="*/ 178132 h 1495757"/>
                  <a:gd name="connsiteX12" fmla="*/ 815975 w 1358900"/>
                  <a:gd name="connsiteY12" fmla="*/ 206707 h 1495757"/>
                  <a:gd name="connsiteX13" fmla="*/ 822325 w 1358900"/>
                  <a:gd name="connsiteY13" fmla="*/ 225757 h 1495757"/>
                  <a:gd name="connsiteX14" fmla="*/ 828675 w 1358900"/>
                  <a:gd name="connsiteY14" fmla="*/ 276557 h 1495757"/>
                  <a:gd name="connsiteX15" fmla="*/ 835025 w 1358900"/>
                  <a:gd name="connsiteY15" fmla="*/ 295607 h 1495757"/>
                  <a:gd name="connsiteX16" fmla="*/ 838200 w 1358900"/>
                  <a:gd name="connsiteY16" fmla="*/ 305132 h 1495757"/>
                  <a:gd name="connsiteX17" fmla="*/ 850900 w 1358900"/>
                  <a:gd name="connsiteY17" fmla="*/ 324182 h 1495757"/>
                  <a:gd name="connsiteX18" fmla="*/ 854075 w 1358900"/>
                  <a:gd name="connsiteY18" fmla="*/ 333707 h 1495757"/>
                  <a:gd name="connsiteX19" fmla="*/ 866775 w 1358900"/>
                  <a:gd name="connsiteY19" fmla="*/ 352757 h 1495757"/>
                  <a:gd name="connsiteX20" fmla="*/ 873125 w 1358900"/>
                  <a:gd name="connsiteY20" fmla="*/ 362282 h 1495757"/>
                  <a:gd name="connsiteX21" fmla="*/ 882650 w 1358900"/>
                  <a:gd name="connsiteY21" fmla="*/ 381332 h 1495757"/>
                  <a:gd name="connsiteX22" fmla="*/ 885825 w 1358900"/>
                  <a:gd name="connsiteY22" fmla="*/ 390857 h 1495757"/>
                  <a:gd name="connsiteX23" fmla="*/ 898525 w 1358900"/>
                  <a:gd name="connsiteY23" fmla="*/ 409907 h 1495757"/>
                  <a:gd name="connsiteX24" fmla="*/ 904875 w 1358900"/>
                  <a:gd name="connsiteY24" fmla="*/ 428957 h 1495757"/>
                  <a:gd name="connsiteX25" fmla="*/ 908050 w 1358900"/>
                  <a:gd name="connsiteY25" fmla="*/ 438482 h 1495757"/>
                  <a:gd name="connsiteX26" fmla="*/ 911225 w 1358900"/>
                  <a:gd name="connsiteY26" fmla="*/ 482932 h 1495757"/>
                  <a:gd name="connsiteX27" fmla="*/ 920750 w 1358900"/>
                  <a:gd name="connsiteY27" fmla="*/ 511507 h 1495757"/>
                  <a:gd name="connsiteX28" fmla="*/ 927100 w 1358900"/>
                  <a:gd name="connsiteY28" fmla="*/ 530557 h 1495757"/>
                  <a:gd name="connsiteX29" fmla="*/ 933450 w 1358900"/>
                  <a:gd name="connsiteY29" fmla="*/ 549607 h 1495757"/>
                  <a:gd name="connsiteX30" fmla="*/ 936625 w 1358900"/>
                  <a:gd name="connsiteY30" fmla="*/ 559132 h 1495757"/>
                  <a:gd name="connsiteX31" fmla="*/ 952500 w 1358900"/>
                  <a:gd name="connsiteY31" fmla="*/ 578182 h 1495757"/>
                  <a:gd name="connsiteX32" fmla="*/ 962025 w 1358900"/>
                  <a:gd name="connsiteY32" fmla="*/ 597232 h 1495757"/>
                  <a:gd name="connsiteX33" fmla="*/ 984250 w 1358900"/>
                  <a:gd name="connsiteY33" fmla="*/ 625807 h 1495757"/>
                  <a:gd name="connsiteX34" fmla="*/ 990600 w 1358900"/>
                  <a:gd name="connsiteY34" fmla="*/ 644857 h 1495757"/>
                  <a:gd name="connsiteX35" fmla="*/ 993775 w 1358900"/>
                  <a:gd name="connsiteY35" fmla="*/ 654382 h 1495757"/>
                  <a:gd name="connsiteX36" fmla="*/ 996950 w 1358900"/>
                  <a:gd name="connsiteY36" fmla="*/ 673432 h 1495757"/>
                  <a:gd name="connsiteX37" fmla="*/ 1000125 w 1358900"/>
                  <a:gd name="connsiteY37" fmla="*/ 695657 h 1495757"/>
                  <a:gd name="connsiteX38" fmla="*/ 1006475 w 1358900"/>
                  <a:gd name="connsiteY38" fmla="*/ 714707 h 1495757"/>
                  <a:gd name="connsiteX39" fmla="*/ 1009650 w 1358900"/>
                  <a:gd name="connsiteY39" fmla="*/ 724232 h 1495757"/>
                  <a:gd name="connsiteX40" fmla="*/ 1016000 w 1358900"/>
                  <a:gd name="connsiteY40" fmla="*/ 752807 h 1495757"/>
                  <a:gd name="connsiteX41" fmla="*/ 1022350 w 1358900"/>
                  <a:gd name="connsiteY41" fmla="*/ 771857 h 1495757"/>
                  <a:gd name="connsiteX42" fmla="*/ 1028700 w 1358900"/>
                  <a:gd name="connsiteY42" fmla="*/ 790907 h 1495757"/>
                  <a:gd name="connsiteX43" fmla="*/ 1031875 w 1358900"/>
                  <a:gd name="connsiteY43" fmla="*/ 800432 h 1495757"/>
                  <a:gd name="connsiteX44" fmla="*/ 1038225 w 1358900"/>
                  <a:gd name="connsiteY44" fmla="*/ 809957 h 1495757"/>
                  <a:gd name="connsiteX45" fmla="*/ 1044575 w 1358900"/>
                  <a:gd name="connsiteY45" fmla="*/ 829007 h 1495757"/>
                  <a:gd name="connsiteX46" fmla="*/ 1047750 w 1358900"/>
                  <a:gd name="connsiteY46" fmla="*/ 838532 h 1495757"/>
                  <a:gd name="connsiteX47" fmla="*/ 1050925 w 1358900"/>
                  <a:gd name="connsiteY47" fmla="*/ 911557 h 1495757"/>
                  <a:gd name="connsiteX48" fmla="*/ 1057275 w 1358900"/>
                  <a:gd name="connsiteY48" fmla="*/ 940132 h 1495757"/>
                  <a:gd name="connsiteX49" fmla="*/ 1060450 w 1358900"/>
                  <a:gd name="connsiteY49" fmla="*/ 949657 h 1495757"/>
                  <a:gd name="connsiteX50" fmla="*/ 1069975 w 1358900"/>
                  <a:gd name="connsiteY50" fmla="*/ 984582 h 1495757"/>
                  <a:gd name="connsiteX51" fmla="*/ 1085850 w 1358900"/>
                  <a:gd name="connsiteY51" fmla="*/ 1013157 h 1495757"/>
                  <a:gd name="connsiteX52" fmla="*/ 1095375 w 1358900"/>
                  <a:gd name="connsiteY52" fmla="*/ 1016332 h 1495757"/>
                  <a:gd name="connsiteX53" fmla="*/ 1120775 w 1358900"/>
                  <a:gd name="connsiteY53" fmla="*/ 1044907 h 1495757"/>
                  <a:gd name="connsiteX54" fmla="*/ 1139825 w 1358900"/>
                  <a:gd name="connsiteY54" fmla="*/ 1054432 h 1495757"/>
                  <a:gd name="connsiteX55" fmla="*/ 1130300 w 1358900"/>
                  <a:gd name="connsiteY55" fmla="*/ 1060782 h 1495757"/>
                  <a:gd name="connsiteX56" fmla="*/ 1114425 w 1358900"/>
                  <a:gd name="connsiteY56" fmla="*/ 1076657 h 1495757"/>
                  <a:gd name="connsiteX57" fmla="*/ 1117600 w 1358900"/>
                  <a:gd name="connsiteY57" fmla="*/ 1098882 h 1495757"/>
                  <a:gd name="connsiteX58" fmla="*/ 1136650 w 1358900"/>
                  <a:gd name="connsiteY58" fmla="*/ 1108407 h 1495757"/>
                  <a:gd name="connsiteX59" fmla="*/ 1146175 w 1358900"/>
                  <a:gd name="connsiteY59" fmla="*/ 1117932 h 1495757"/>
                  <a:gd name="connsiteX60" fmla="*/ 1155700 w 1358900"/>
                  <a:gd name="connsiteY60" fmla="*/ 1124282 h 1495757"/>
                  <a:gd name="connsiteX61" fmla="*/ 1162050 w 1358900"/>
                  <a:gd name="connsiteY61" fmla="*/ 1133807 h 1495757"/>
                  <a:gd name="connsiteX62" fmla="*/ 1184275 w 1358900"/>
                  <a:gd name="connsiteY62" fmla="*/ 1162382 h 1495757"/>
                  <a:gd name="connsiteX63" fmla="*/ 1190625 w 1358900"/>
                  <a:gd name="connsiteY63" fmla="*/ 1171907 h 1495757"/>
                  <a:gd name="connsiteX64" fmla="*/ 1196975 w 1358900"/>
                  <a:gd name="connsiteY64" fmla="*/ 1190957 h 1495757"/>
                  <a:gd name="connsiteX65" fmla="*/ 1203325 w 1358900"/>
                  <a:gd name="connsiteY65" fmla="*/ 1213182 h 1495757"/>
                  <a:gd name="connsiteX66" fmla="*/ 1209675 w 1358900"/>
                  <a:gd name="connsiteY66" fmla="*/ 1244932 h 1495757"/>
                  <a:gd name="connsiteX67" fmla="*/ 1216025 w 1358900"/>
                  <a:gd name="connsiteY67" fmla="*/ 1289382 h 1495757"/>
                  <a:gd name="connsiteX68" fmla="*/ 1219200 w 1358900"/>
                  <a:gd name="connsiteY68" fmla="*/ 1298907 h 1495757"/>
                  <a:gd name="connsiteX69" fmla="*/ 1238250 w 1358900"/>
                  <a:gd name="connsiteY69" fmla="*/ 1311607 h 1495757"/>
                  <a:gd name="connsiteX70" fmla="*/ 1247775 w 1358900"/>
                  <a:gd name="connsiteY70" fmla="*/ 1308432 h 1495757"/>
                  <a:gd name="connsiteX71" fmla="*/ 1263650 w 1358900"/>
                  <a:gd name="connsiteY71" fmla="*/ 1295732 h 1495757"/>
                  <a:gd name="connsiteX72" fmla="*/ 1276350 w 1358900"/>
                  <a:gd name="connsiteY72" fmla="*/ 1314782 h 1495757"/>
                  <a:gd name="connsiteX73" fmla="*/ 1282700 w 1358900"/>
                  <a:gd name="connsiteY73" fmla="*/ 1324307 h 1495757"/>
                  <a:gd name="connsiteX74" fmla="*/ 1289050 w 1358900"/>
                  <a:gd name="connsiteY74" fmla="*/ 1346532 h 1495757"/>
                  <a:gd name="connsiteX75" fmla="*/ 1295400 w 1358900"/>
                  <a:gd name="connsiteY75" fmla="*/ 1365582 h 1495757"/>
                  <a:gd name="connsiteX76" fmla="*/ 1298575 w 1358900"/>
                  <a:gd name="connsiteY76" fmla="*/ 1375107 h 1495757"/>
                  <a:gd name="connsiteX77" fmla="*/ 1314450 w 1358900"/>
                  <a:gd name="connsiteY77" fmla="*/ 1371932 h 1495757"/>
                  <a:gd name="connsiteX78" fmla="*/ 1333500 w 1358900"/>
                  <a:gd name="connsiteY78" fmla="*/ 1365582 h 1495757"/>
                  <a:gd name="connsiteX79" fmla="*/ 1336675 w 1358900"/>
                  <a:gd name="connsiteY79" fmla="*/ 1375107 h 1495757"/>
                  <a:gd name="connsiteX80" fmla="*/ 1339850 w 1358900"/>
                  <a:gd name="connsiteY80" fmla="*/ 1390982 h 1495757"/>
                  <a:gd name="connsiteX81" fmla="*/ 1349375 w 1358900"/>
                  <a:gd name="connsiteY81" fmla="*/ 1394157 h 1495757"/>
                  <a:gd name="connsiteX82" fmla="*/ 1346200 w 1358900"/>
                  <a:gd name="connsiteY82" fmla="*/ 1410032 h 1495757"/>
                  <a:gd name="connsiteX83" fmla="*/ 1343025 w 1358900"/>
                  <a:gd name="connsiteY83" fmla="*/ 1419557 h 1495757"/>
                  <a:gd name="connsiteX84" fmla="*/ 1346200 w 1358900"/>
                  <a:gd name="connsiteY84" fmla="*/ 1429082 h 1495757"/>
                  <a:gd name="connsiteX85" fmla="*/ 1358900 w 1358900"/>
                  <a:gd name="connsiteY85" fmla="*/ 1448132 h 1495757"/>
                  <a:gd name="connsiteX86" fmla="*/ 1355725 w 1358900"/>
                  <a:gd name="connsiteY86" fmla="*/ 1464007 h 1495757"/>
                  <a:gd name="connsiteX87" fmla="*/ 1346200 w 1358900"/>
                  <a:gd name="connsiteY87" fmla="*/ 1467182 h 1495757"/>
                  <a:gd name="connsiteX88" fmla="*/ 1317625 w 1358900"/>
                  <a:gd name="connsiteY88" fmla="*/ 1470357 h 1495757"/>
                  <a:gd name="connsiteX89" fmla="*/ 1295400 w 1358900"/>
                  <a:gd name="connsiteY89" fmla="*/ 1473532 h 1495757"/>
                  <a:gd name="connsiteX90" fmla="*/ 1257300 w 1358900"/>
                  <a:gd name="connsiteY90" fmla="*/ 1479882 h 1495757"/>
                  <a:gd name="connsiteX91" fmla="*/ 1247775 w 1358900"/>
                  <a:gd name="connsiteY91" fmla="*/ 1483057 h 1495757"/>
                  <a:gd name="connsiteX92" fmla="*/ 1222375 w 1358900"/>
                  <a:gd name="connsiteY92" fmla="*/ 1489407 h 1495757"/>
                  <a:gd name="connsiteX93" fmla="*/ 1212850 w 1358900"/>
                  <a:gd name="connsiteY93" fmla="*/ 1492582 h 1495757"/>
                  <a:gd name="connsiteX94" fmla="*/ 1146175 w 1358900"/>
                  <a:gd name="connsiteY94" fmla="*/ 1495757 h 1495757"/>
                  <a:gd name="connsiteX95" fmla="*/ 1114425 w 1358900"/>
                  <a:gd name="connsiteY95" fmla="*/ 1492582 h 1495757"/>
                  <a:gd name="connsiteX96" fmla="*/ 1104900 w 1358900"/>
                  <a:gd name="connsiteY96" fmla="*/ 1486232 h 1495757"/>
                  <a:gd name="connsiteX97" fmla="*/ 1085850 w 1358900"/>
                  <a:gd name="connsiteY97" fmla="*/ 1479882 h 1495757"/>
                  <a:gd name="connsiteX98" fmla="*/ 1076325 w 1358900"/>
                  <a:gd name="connsiteY98" fmla="*/ 1470357 h 1495757"/>
                  <a:gd name="connsiteX99" fmla="*/ 1066800 w 1358900"/>
                  <a:gd name="connsiteY99" fmla="*/ 1464007 h 1495757"/>
                  <a:gd name="connsiteX100" fmla="*/ 1063625 w 1358900"/>
                  <a:gd name="connsiteY100" fmla="*/ 1454482 h 1495757"/>
                  <a:gd name="connsiteX101" fmla="*/ 1047750 w 1358900"/>
                  <a:gd name="connsiteY101" fmla="*/ 1438607 h 1495757"/>
                  <a:gd name="connsiteX102" fmla="*/ 1022350 w 1358900"/>
                  <a:gd name="connsiteY102" fmla="*/ 1416382 h 1495757"/>
                  <a:gd name="connsiteX103" fmla="*/ 1012825 w 1358900"/>
                  <a:gd name="connsiteY103" fmla="*/ 1410032 h 1495757"/>
                  <a:gd name="connsiteX104" fmla="*/ 993775 w 1358900"/>
                  <a:gd name="connsiteY104" fmla="*/ 1403682 h 1495757"/>
                  <a:gd name="connsiteX105" fmla="*/ 984250 w 1358900"/>
                  <a:gd name="connsiteY105" fmla="*/ 1400507 h 1495757"/>
                  <a:gd name="connsiteX106" fmla="*/ 965200 w 1358900"/>
                  <a:gd name="connsiteY106" fmla="*/ 1390982 h 1495757"/>
                  <a:gd name="connsiteX107" fmla="*/ 946150 w 1358900"/>
                  <a:gd name="connsiteY107" fmla="*/ 1375107 h 1495757"/>
                  <a:gd name="connsiteX108" fmla="*/ 933450 w 1358900"/>
                  <a:gd name="connsiteY108" fmla="*/ 1356057 h 1495757"/>
                  <a:gd name="connsiteX109" fmla="*/ 930275 w 1358900"/>
                  <a:gd name="connsiteY109" fmla="*/ 1346532 h 1495757"/>
                  <a:gd name="connsiteX110" fmla="*/ 914400 w 1358900"/>
                  <a:gd name="connsiteY110" fmla="*/ 1327482 h 1495757"/>
                  <a:gd name="connsiteX111" fmla="*/ 895350 w 1358900"/>
                  <a:gd name="connsiteY111" fmla="*/ 1321132 h 1495757"/>
                  <a:gd name="connsiteX112" fmla="*/ 885825 w 1358900"/>
                  <a:gd name="connsiteY112" fmla="*/ 1317957 h 1495757"/>
                  <a:gd name="connsiteX113" fmla="*/ 876300 w 1358900"/>
                  <a:gd name="connsiteY113" fmla="*/ 1314782 h 1495757"/>
                  <a:gd name="connsiteX114" fmla="*/ 809625 w 1358900"/>
                  <a:gd name="connsiteY114" fmla="*/ 1317957 h 1495757"/>
                  <a:gd name="connsiteX115" fmla="*/ 787400 w 1358900"/>
                  <a:gd name="connsiteY115" fmla="*/ 1324307 h 1495757"/>
                  <a:gd name="connsiteX116" fmla="*/ 762000 w 1358900"/>
                  <a:gd name="connsiteY116" fmla="*/ 1327482 h 1495757"/>
                  <a:gd name="connsiteX117" fmla="*/ 746125 w 1358900"/>
                  <a:gd name="connsiteY117" fmla="*/ 1330657 h 1495757"/>
                  <a:gd name="connsiteX118" fmla="*/ 698500 w 1358900"/>
                  <a:gd name="connsiteY118" fmla="*/ 1337007 h 1495757"/>
                  <a:gd name="connsiteX119" fmla="*/ 679450 w 1358900"/>
                  <a:gd name="connsiteY119" fmla="*/ 1340182 h 1495757"/>
                  <a:gd name="connsiteX120" fmla="*/ 631825 w 1358900"/>
                  <a:gd name="connsiteY120" fmla="*/ 1343357 h 1495757"/>
                  <a:gd name="connsiteX121" fmla="*/ 533400 w 1358900"/>
                  <a:gd name="connsiteY121" fmla="*/ 1340182 h 1495757"/>
                  <a:gd name="connsiteX122" fmla="*/ 517525 w 1358900"/>
                  <a:gd name="connsiteY122" fmla="*/ 1337007 h 1495757"/>
                  <a:gd name="connsiteX123" fmla="*/ 495300 w 1358900"/>
                  <a:gd name="connsiteY123" fmla="*/ 1333832 h 1495757"/>
                  <a:gd name="connsiteX124" fmla="*/ 469900 w 1358900"/>
                  <a:gd name="connsiteY124" fmla="*/ 1327482 h 1495757"/>
                  <a:gd name="connsiteX125" fmla="*/ 450850 w 1358900"/>
                  <a:gd name="connsiteY125" fmla="*/ 1324307 h 1495757"/>
                  <a:gd name="connsiteX126" fmla="*/ 441325 w 1358900"/>
                  <a:gd name="connsiteY126" fmla="*/ 1321132 h 1495757"/>
                  <a:gd name="connsiteX127" fmla="*/ 412750 w 1358900"/>
                  <a:gd name="connsiteY127" fmla="*/ 1314782 h 1495757"/>
                  <a:gd name="connsiteX128" fmla="*/ 298450 w 1358900"/>
                  <a:gd name="connsiteY128" fmla="*/ 1317957 h 1495757"/>
                  <a:gd name="connsiteX129" fmla="*/ 292100 w 1358900"/>
                  <a:gd name="connsiteY129" fmla="*/ 1327482 h 1495757"/>
                  <a:gd name="connsiteX130" fmla="*/ 282575 w 1358900"/>
                  <a:gd name="connsiteY130" fmla="*/ 1333832 h 1495757"/>
                  <a:gd name="connsiteX131" fmla="*/ 273050 w 1358900"/>
                  <a:gd name="connsiteY131" fmla="*/ 1337007 h 1495757"/>
                  <a:gd name="connsiteX132" fmla="*/ 263525 w 1358900"/>
                  <a:gd name="connsiteY132" fmla="*/ 1343357 h 1495757"/>
                  <a:gd name="connsiteX133" fmla="*/ 254000 w 1358900"/>
                  <a:gd name="connsiteY133" fmla="*/ 1346532 h 1495757"/>
                  <a:gd name="connsiteX134" fmla="*/ 231775 w 1358900"/>
                  <a:gd name="connsiteY134" fmla="*/ 1359232 h 1495757"/>
                  <a:gd name="connsiteX135" fmla="*/ 222250 w 1358900"/>
                  <a:gd name="connsiteY135" fmla="*/ 1362407 h 1495757"/>
                  <a:gd name="connsiteX136" fmla="*/ 168275 w 1358900"/>
                  <a:gd name="connsiteY136" fmla="*/ 1359232 h 1495757"/>
                  <a:gd name="connsiteX137" fmla="*/ 158750 w 1358900"/>
                  <a:gd name="connsiteY137" fmla="*/ 1356057 h 1495757"/>
                  <a:gd name="connsiteX138" fmla="*/ 146050 w 1358900"/>
                  <a:gd name="connsiteY138" fmla="*/ 1346532 h 1495757"/>
                  <a:gd name="connsiteX139" fmla="*/ 127000 w 1358900"/>
                  <a:gd name="connsiteY139" fmla="*/ 1333832 h 1495757"/>
                  <a:gd name="connsiteX140" fmla="*/ 107950 w 1358900"/>
                  <a:gd name="connsiteY140" fmla="*/ 1314782 h 1495757"/>
                  <a:gd name="connsiteX141" fmla="*/ 101600 w 1358900"/>
                  <a:gd name="connsiteY141" fmla="*/ 1305257 h 1495757"/>
                  <a:gd name="connsiteX142" fmla="*/ 92075 w 1358900"/>
                  <a:gd name="connsiteY142" fmla="*/ 1289382 h 1495757"/>
                  <a:gd name="connsiteX143" fmla="*/ 76200 w 1358900"/>
                  <a:gd name="connsiteY143" fmla="*/ 1251282 h 1495757"/>
                  <a:gd name="connsiteX144" fmla="*/ 69850 w 1358900"/>
                  <a:gd name="connsiteY144" fmla="*/ 1225882 h 1495757"/>
                  <a:gd name="connsiteX145" fmla="*/ 66675 w 1358900"/>
                  <a:gd name="connsiteY145" fmla="*/ 1213182 h 1495757"/>
                  <a:gd name="connsiteX146" fmla="*/ 57150 w 1358900"/>
                  <a:gd name="connsiteY146" fmla="*/ 1184607 h 1495757"/>
                  <a:gd name="connsiteX147" fmla="*/ 50800 w 1358900"/>
                  <a:gd name="connsiteY147" fmla="*/ 1152857 h 1495757"/>
                  <a:gd name="connsiteX148" fmla="*/ 41275 w 1358900"/>
                  <a:gd name="connsiteY148" fmla="*/ 1121107 h 1495757"/>
                  <a:gd name="connsiteX149" fmla="*/ 34925 w 1358900"/>
                  <a:gd name="connsiteY149" fmla="*/ 1095707 h 1495757"/>
                  <a:gd name="connsiteX150" fmla="*/ 31750 w 1358900"/>
                  <a:gd name="connsiteY150" fmla="*/ 1083007 h 1495757"/>
                  <a:gd name="connsiteX151" fmla="*/ 28575 w 1358900"/>
                  <a:gd name="connsiteY151" fmla="*/ 1057607 h 1495757"/>
                  <a:gd name="connsiteX152" fmla="*/ 22225 w 1358900"/>
                  <a:gd name="connsiteY152" fmla="*/ 1009982 h 1495757"/>
                  <a:gd name="connsiteX153" fmla="*/ 15875 w 1358900"/>
                  <a:gd name="connsiteY153" fmla="*/ 908382 h 1495757"/>
                  <a:gd name="connsiteX154" fmla="*/ 9525 w 1358900"/>
                  <a:gd name="connsiteY154" fmla="*/ 841707 h 1495757"/>
                  <a:gd name="connsiteX155" fmla="*/ 6350 w 1358900"/>
                  <a:gd name="connsiteY155" fmla="*/ 806782 h 1495757"/>
                  <a:gd name="connsiteX156" fmla="*/ 3175 w 1358900"/>
                  <a:gd name="connsiteY156" fmla="*/ 787732 h 1495757"/>
                  <a:gd name="connsiteX157" fmla="*/ 0 w 1358900"/>
                  <a:gd name="connsiteY157" fmla="*/ 752807 h 1495757"/>
                  <a:gd name="connsiteX158" fmla="*/ 6350 w 1358900"/>
                  <a:gd name="connsiteY158" fmla="*/ 673432 h 1495757"/>
                  <a:gd name="connsiteX159" fmla="*/ 12700 w 1358900"/>
                  <a:gd name="connsiteY159" fmla="*/ 660732 h 1495757"/>
                  <a:gd name="connsiteX160" fmla="*/ 31750 w 1358900"/>
                  <a:gd name="connsiteY160" fmla="*/ 632157 h 1495757"/>
                  <a:gd name="connsiteX161" fmla="*/ 38100 w 1358900"/>
                  <a:gd name="connsiteY161" fmla="*/ 622632 h 1495757"/>
                  <a:gd name="connsiteX162" fmla="*/ 47625 w 1358900"/>
                  <a:gd name="connsiteY162" fmla="*/ 600407 h 1495757"/>
                  <a:gd name="connsiteX163" fmla="*/ 50800 w 1358900"/>
                  <a:gd name="connsiteY163" fmla="*/ 590882 h 1495757"/>
                  <a:gd name="connsiteX164" fmla="*/ 57150 w 1358900"/>
                  <a:gd name="connsiteY164" fmla="*/ 581357 h 1495757"/>
                  <a:gd name="connsiteX165" fmla="*/ 69850 w 1358900"/>
                  <a:gd name="connsiteY165" fmla="*/ 546432 h 1495757"/>
                  <a:gd name="connsiteX166" fmla="*/ 76200 w 1358900"/>
                  <a:gd name="connsiteY166" fmla="*/ 536907 h 1495757"/>
                  <a:gd name="connsiteX167" fmla="*/ 82550 w 1358900"/>
                  <a:gd name="connsiteY167" fmla="*/ 514682 h 1495757"/>
                  <a:gd name="connsiteX168" fmla="*/ 101600 w 1358900"/>
                  <a:gd name="connsiteY168" fmla="*/ 451182 h 1495757"/>
                  <a:gd name="connsiteX169" fmla="*/ 107950 w 1358900"/>
                  <a:gd name="connsiteY169" fmla="*/ 425782 h 1495757"/>
                  <a:gd name="connsiteX170" fmla="*/ 111125 w 1358900"/>
                  <a:gd name="connsiteY170" fmla="*/ 416257 h 1495757"/>
                  <a:gd name="connsiteX171" fmla="*/ 117475 w 1358900"/>
                  <a:gd name="connsiteY171" fmla="*/ 381332 h 1495757"/>
                  <a:gd name="connsiteX172" fmla="*/ 120650 w 1358900"/>
                  <a:gd name="connsiteY172" fmla="*/ 371807 h 1495757"/>
                  <a:gd name="connsiteX173" fmla="*/ 142875 w 1358900"/>
                  <a:gd name="connsiteY173" fmla="*/ 340057 h 1495757"/>
                  <a:gd name="connsiteX174" fmla="*/ 152400 w 1358900"/>
                  <a:gd name="connsiteY174" fmla="*/ 324182 h 1495757"/>
                  <a:gd name="connsiteX175" fmla="*/ 174625 w 1358900"/>
                  <a:gd name="connsiteY175" fmla="*/ 295607 h 1495757"/>
                  <a:gd name="connsiteX176" fmla="*/ 193675 w 1358900"/>
                  <a:gd name="connsiteY176" fmla="*/ 263857 h 1495757"/>
                  <a:gd name="connsiteX177" fmla="*/ 203200 w 1358900"/>
                  <a:gd name="connsiteY177" fmla="*/ 251157 h 1495757"/>
                  <a:gd name="connsiteX178" fmla="*/ 212725 w 1358900"/>
                  <a:gd name="connsiteY178" fmla="*/ 235282 h 1495757"/>
                  <a:gd name="connsiteX179" fmla="*/ 219075 w 1358900"/>
                  <a:gd name="connsiteY179" fmla="*/ 225757 h 1495757"/>
                  <a:gd name="connsiteX180" fmla="*/ 225425 w 1358900"/>
                  <a:gd name="connsiteY180" fmla="*/ 213057 h 1495757"/>
                  <a:gd name="connsiteX181" fmla="*/ 234950 w 1358900"/>
                  <a:gd name="connsiteY181" fmla="*/ 203532 h 1495757"/>
                  <a:gd name="connsiteX182" fmla="*/ 241300 w 1358900"/>
                  <a:gd name="connsiteY182" fmla="*/ 194007 h 1495757"/>
                  <a:gd name="connsiteX183" fmla="*/ 260350 w 1358900"/>
                  <a:gd name="connsiteY183" fmla="*/ 171782 h 1495757"/>
                  <a:gd name="connsiteX184" fmla="*/ 288925 w 1358900"/>
                  <a:gd name="connsiteY184" fmla="*/ 155907 h 1495757"/>
                  <a:gd name="connsiteX185" fmla="*/ 298450 w 1358900"/>
                  <a:gd name="connsiteY185" fmla="*/ 149557 h 1495757"/>
                  <a:gd name="connsiteX186" fmla="*/ 307975 w 1358900"/>
                  <a:gd name="connsiteY186" fmla="*/ 146382 h 1495757"/>
                  <a:gd name="connsiteX187" fmla="*/ 323850 w 1358900"/>
                  <a:gd name="connsiteY187" fmla="*/ 140032 h 1495757"/>
                  <a:gd name="connsiteX188" fmla="*/ 333375 w 1358900"/>
                  <a:gd name="connsiteY188" fmla="*/ 136857 h 1495757"/>
                  <a:gd name="connsiteX189" fmla="*/ 355600 w 1358900"/>
                  <a:gd name="connsiteY189" fmla="*/ 127332 h 1495757"/>
                  <a:gd name="connsiteX190" fmla="*/ 374650 w 1358900"/>
                  <a:gd name="connsiteY190" fmla="*/ 111457 h 1495757"/>
                  <a:gd name="connsiteX191" fmla="*/ 403225 w 1358900"/>
                  <a:gd name="connsiteY191" fmla="*/ 89232 h 1495757"/>
                  <a:gd name="connsiteX192" fmla="*/ 415925 w 1358900"/>
                  <a:gd name="connsiteY192" fmla="*/ 76532 h 1495757"/>
                  <a:gd name="connsiteX193" fmla="*/ 434975 w 1358900"/>
                  <a:gd name="connsiteY193" fmla="*/ 63832 h 1495757"/>
                  <a:gd name="connsiteX194" fmla="*/ 444500 w 1358900"/>
                  <a:gd name="connsiteY194" fmla="*/ 57482 h 1495757"/>
                  <a:gd name="connsiteX195" fmla="*/ 457200 w 1358900"/>
                  <a:gd name="connsiteY195" fmla="*/ 51132 h 1495757"/>
                  <a:gd name="connsiteX196" fmla="*/ 476250 w 1358900"/>
                  <a:gd name="connsiteY196" fmla="*/ 38432 h 1495757"/>
                  <a:gd name="connsiteX197" fmla="*/ 498475 w 1358900"/>
                  <a:gd name="connsiteY197" fmla="*/ 35257 h 1495757"/>
                  <a:gd name="connsiteX198" fmla="*/ 527050 w 1358900"/>
                  <a:gd name="connsiteY198" fmla="*/ 32082 h 1495757"/>
                  <a:gd name="connsiteX199" fmla="*/ 542925 w 1358900"/>
                  <a:gd name="connsiteY199" fmla="*/ 28907 h 1495757"/>
                  <a:gd name="connsiteX200" fmla="*/ 552450 w 1358900"/>
                  <a:gd name="connsiteY200" fmla="*/ 25732 h 1495757"/>
                  <a:gd name="connsiteX201" fmla="*/ 574675 w 1358900"/>
                  <a:gd name="connsiteY201" fmla="*/ 22557 h 1495757"/>
                  <a:gd name="connsiteX202" fmla="*/ 590550 w 1358900"/>
                  <a:gd name="connsiteY202" fmla="*/ 19382 h 1495757"/>
                  <a:gd name="connsiteX203" fmla="*/ 619125 w 1358900"/>
                  <a:gd name="connsiteY203" fmla="*/ 9857 h 1495757"/>
                  <a:gd name="connsiteX204" fmla="*/ 628650 w 1358900"/>
                  <a:gd name="connsiteY204" fmla="*/ 6682 h 1495757"/>
                  <a:gd name="connsiteX205" fmla="*/ 641350 w 1358900"/>
                  <a:gd name="connsiteY205" fmla="*/ 332 h 1495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1358900" h="1495757">
                    <a:moveTo>
                      <a:pt x="641350" y="332"/>
                    </a:moveTo>
                    <a:cubicBezTo>
                      <a:pt x="648758" y="1919"/>
                      <a:pt x="663552" y="8250"/>
                      <a:pt x="673100" y="16207"/>
                    </a:cubicBezTo>
                    <a:cubicBezTo>
                      <a:pt x="704308" y="42214"/>
                      <a:pt x="664000" y="10282"/>
                      <a:pt x="688975" y="35257"/>
                    </a:cubicBezTo>
                    <a:cubicBezTo>
                      <a:pt x="691673" y="37955"/>
                      <a:pt x="695325" y="39490"/>
                      <a:pt x="698500" y="41607"/>
                    </a:cubicBezTo>
                    <a:lnTo>
                      <a:pt x="723900" y="79707"/>
                    </a:lnTo>
                    <a:cubicBezTo>
                      <a:pt x="726017" y="82882"/>
                      <a:pt x="729043" y="85612"/>
                      <a:pt x="730250" y="89232"/>
                    </a:cubicBezTo>
                    <a:cubicBezTo>
                      <a:pt x="731308" y="92407"/>
                      <a:pt x="731569" y="95972"/>
                      <a:pt x="733425" y="98757"/>
                    </a:cubicBezTo>
                    <a:cubicBezTo>
                      <a:pt x="735916" y="102493"/>
                      <a:pt x="740193" y="104738"/>
                      <a:pt x="742950" y="108282"/>
                    </a:cubicBezTo>
                    <a:cubicBezTo>
                      <a:pt x="762896" y="133926"/>
                      <a:pt x="746736" y="121389"/>
                      <a:pt x="765175" y="133682"/>
                    </a:cubicBezTo>
                    <a:cubicBezTo>
                      <a:pt x="773155" y="157623"/>
                      <a:pt x="762390" y="128113"/>
                      <a:pt x="774700" y="152732"/>
                    </a:cubicBezTo>
                    <a:cubicBezTo>
                      <a:pt x="779865" y="163061"/>
                      <a:pt x="775126" y="162683"/>
                      <a:pt x="784225" y="171782"/>
                    </a:cubicBezTo>
                    <a:cubicBezTo>
                      <a:pt x="786923" y="174480"/>
                      <a:pt x="790575" y="176015"/>
                      <a:pt x="793750" y="178132"/>
                    </a:cubicBezTo>
                    <a:cubicBezTo>
                      <a:pt x="808941" y="200918"/>
                      <a:pt x="801054" y="191786"/>
                      <a:pt x="815975" y="206707"/>
                    </a:cubicBezTo>
                    <a:cubicBezTo>
                      <a:pt x="818092" y="213057"/>
                      <a:pt x="821586" y="219104"/>
                      <a:pt x="822325" y="225757"/>
                    </a:cubicBezTo>
                    <a:cubicBezTo>
                      <a:pt x="823011" y="231933"/>
                      <a:pt x="826733" y="268144"/>
                      <a:pt x="828675" y="276557"/>
                    </a:cubicBezTo>
                    <a:cubicBezTo>
                      <a:pt x="830180" y="283079"/>
                      <a:pt x="832908" y="289257"/>
                      <a:pt x="835025" y="295607"/>
                    </a:cubicBezTo>
                    <a:cubicBezTo>
                      <a:pt x="836083" y="298782"/>
                      <a:pt x="836344" y="302347"/>
                      <a:pt x="838200" y="305132"/>
                    </a:cubicBezTo>
                    <a:cubicBezTo>
                      <a:pt x="842433" y="311482"/>
                      <a:pt x="848487" y="316942"/>
                      <a:pt x="850900" y="324182"/>
                    </a:cubicBezTo>
                    <a:cubicBezTo>
                      <a:pt x="851958" y="327357"/>
                      <a:pt x="852450" y="330781"/>
                      <a:pt x="854075" y="333707"/>
                    </a:cubicBezTo>
                    <a:cubicBezTo>
                      <a:pt x="857781" y="340378"/>
                      <a:pt x="862542" y="346407"/>
                      <a:pt x="866775" y="352757"/>
                    </a:cubicBezTo>
                    <a:cubicBezTo>
                      <a:pt x="868892" y="355932"/>
                      <a:pt x="871918" y="358662"/>
                      <a:pt x="873125" y="362282"/>
                    </a:cubicBezTo>
                    <a:cubicBezTo>
                      <a:pt x="881105" y="386223"/>
                      <a:pt x="870340" y="356713"/>
                      <a:pt x="882650" y="381332"/>
                    </a:cubicBezTo>
                    <a:cubicBezTo>
                      <a:pt x="884147" y="384325"/>
                      <a:pt x="884200" y="387931"/>
                      <a:pt x="885825" y="390857"/>
                    </a:cubicBezTo>
                    <a:cubicBezTo>
                      <a:pt x="889531" y="397528"/>
                      <a:pt x="896112" y="402667"/>
                      <a:pt x="898525" y="409907"/>
                    </a:cubicBezTo>
                    <a:lnTo>
                      <a:pt x="904875" y="428957"/>
                    </a:lnTo>
                    <a:lnTo>
                      <a:pt x="908050" y="438482"/>
                    </a:lnTo>
                    <a:cubicBezTo>
                      <a:pt x="909108" y="453299"/>
                      <a:pt x="909585" y="468168"/>
                      <a:pt x="911225" y="482932"/>
                    </a:cubicBezTo>
                    <a:cubicBezTo>
                      <a:pt x="912381" y="493332"/>
                      <a:pt x="917222" y="501806"/>
                      <a:pt x="920750" y="511507"/>
                    </a:cubicBezTo>
                    <a:cubicBezTo>
                      <a:pt x="923037" y="517797"/>
                      <a:pt x="924983" y="524207"/>
                      <a:pt x="927100" y="530557"/>
                    </a:cubicBezTo>
                    <a:lnTo>
                      <a:pt x="933450" y="549607"/>
                    </a:lnTo>
                    <a:cubicBezTo>
                      <a:pt x="934508" y="552782"/>
                      <a:pt x="934769" y="556347"/>
                      <a:pt x="936625" y="559132"/>
                    </a:cubicBezTo>
                    <a:cubicBezTo>
                      <a:pt x="945466" y="572393"/>
                      <a:pt x="940277" y="565959"/>
                      <a:pt x="952500" y="578182"/>
                    </a:cubicBezTo>
                    <a:cubicBezTo>
                      <a:pt x="955682" y="587728"/>
                      <a:pt x="955186" y="589026"/>
                      <a:pt x="962025" y="597232"/>
                    </a:cubicBezTo>
                    <a:cubicBezTo>
                      <a:pt x="971157" y="608190"/>
                      <a:pt x="978900" y="609758"/>
                      <a:pt x="984250" y="625807"/>
                    </a:cubicBezTo>
                    <a:lnTo>
                      <a:pt x="990600" y="644857"/>
                    </a:lnTo>
                    <a:cubicBezTo>
                      <a:pt x="991658" y="648032"/>
                      <a:pt x="993225" y="651081"/>
                      <a:pt x="993775" y="654382"/>
                    </a:cubicBezTo>
                    <a:cubicBezTo>
                      <a:pt x="994833" y="660732"/>
                      <a:pt x="995971" y="667069"/>
                      <a:pt x="996950" y="673432"/>
                    </a:cubicBezTo>
                    <a:cubicBezTo>
                      <a:pt x="998088" y="680829"/>
                      <a:pt x="998442" y="688365"/>
                      <a:pt x="1000125" y="695657"/>
                    </a:cubicBezTo>
                    <a:cubicBezTo>
                      <a:pt x="1001630" y="702179"/>
                      <a:pt x="1004358" y="708357"/>
                      <a:pt x="1006475" y="714707"/>
                    </a:cubicBezTo>
                    <a:cubicBezTo>
                      <a:pt x="1007533" y="717882"/>
                      <a:pt x="1008994" y="720950"/>
                      <a:pt x="1009650" y="724232"/>
                    </a:cubicBezTo>
                    <a:cubicBezTo>
                      <a:pt x="1011463" y="733296"/>
                      <a:pt x="1013310" y="743839"/>
                      <a:pt x="1016000" y="752807"/>
                    </a:cubicBezTo>
                    <a:cubicBezTo>
                      <a:pt x="1017923" y="759218"/>
                      <a:pt x="1020233" y="765507"/>
                      <a:pt x="1022350" y="771857"/>
                    </a:cubicBezTo>
                    <a:lnTo>
                      <a:pt x="1028700" y="790907"/>
                    </a:lnTo>
                    <a:cubicBezTo>
                      <a:pt x="1029758" y="794082"/>
                      <a:pt x="1030019" y="797647"/>
                      <a:pt x="1031875" y="800432"/>
                    </a:cubicBezTo>
                    <a:cubicBezTo>
                      <a:pt x="1033992" y="803607"/>
                      <a:pt x="1036675" y="806470"/>
                      <a:pt x="1038225" y="809957"/>
                    </a:cubicBezTo>
                    <a:cubicBezTo>
                      <a:pt x="1040943" y="816074"/>
                      <a:pt x="1042458" y="822657"/>
                      <a:pt x="1044575" y="829007"/>
                    </a:cubicBezTo>
                    <a:lnTo>
                      <a:pt x="1047750" y="838532"/>
                    </a:lnTo>
                    <a:cubicBezTo>
                      <a:pt x="1048808" y="862874"/>
                      <a:pt x="1049189" y="887254"/>
                      <a:pt x="1050925" y="911557"/>
                    </a:cubicBezTo>
                    <a:cubicBezTo>
                      <a:pt x="1051237" y="915922"/>
                      <a:pt x="1055798" y="934964"/>
                      <a:pt x="1057275" y="940132"/>
                    </a:cubicBezTo>
                    <a:cubicBezTo>
                      <a:pt x="1058194" y="943350"/>
                      <a:pt x="1059638" y="946410"/>
                      <a:pt x="1060450" y="949657"/>
                    </a:cubicBezTo>
                    <a:cubicBezTo>
                      <a:pt x="1069425" y="985559"/>
                      <a:pt x="1056352" y="943714"/>
                      <a:pt x="1069975" y="984582"/>
                    </a:cubicBezTo>
                    <a:cubicBezTo>
                      <a:pt x="1072771" y="992969"/>
                      <a:pt x="1077662" y="1010428"/>
                      <a:pt x="1085850" y="1013157"/>
                    </a:cubicBezTo>
                    <a:lnTo>
                      <a:pt x="1095375" y="1016332"/>
                    </a:lnTo>
                    <a:cubicBezTo>
                      <a:pt x="1101426" y="1025408"/>
                      <a:pt x="1111454" y="1041800"/>
                      <a:pt x="1120775" y="1044907"/>
                    </a:cubicBezTo>
                    <a:cubicBezTo>
                      <a:pt x="1133920" y="1049289"/>
                      <a:pt x="1127515" y="1046226"/>
                      <a:pt x="1139825" y="1054432"/>
                    </a:cubicBezTo>
                    <a:cubicBezTo>
                      <a:pt x="1136650" y="1056549"/>
                      <a:pt x="1132998" y="1058084"/>
                      <a:pt x="1130300" y="1060782"/>
                    </a:cubicBezTo>
                    <a:cubicBezTo>
                      <a:pt x="1109133" y="1081949"/>
                      <a:pt x="1139825" y="1059724"/>
                      <a:pt x="1114425" y="1076657"/>
                    </a:cubicBezTo>
                    <a:cubicBezTo>
                      <a:pt x="1115483" y="1084065"/>
                      <a:pt x="1114561" y="1092043"/>
                      <a:pt x="1117600" y="1098882"/>
                    </a:cubicBezTo>
                    <a:cubicBezTo>
                      <a:pt x="1119741" y="1103699"/>
                      <a:pt x="1132424" y="1106998"/>
                      <a:pt x="1136650" y="1108407"/>
                    </a:cubicBezTo>
                    <a:cubicBezTo>
                      <a:pt x="1139825" y="1111582"/>
                      <a:pt x="1142726" y="1115057"/>
                      <a:pt x="1146175" y="1117932"/>
                    </a:cubicBezTo>
                    <a:cubicBezTo>
                      <a:pt x="1149106" y="1120375"/>
                      <a:pt x="1153002" y="1121584"/>
                      <a:pt x="1155700" y="1124282"/>
                    </a:cubicBezTo>
                    <a:cubicBezTo>
                      <a:pt x="1158398" y="1126980"/>
                      <a:pt x="1159607" y="1130876"/>
                      <a:pt x="1162050" y="1133807"/>
                    </a:cubicBezTo>
                    <a:cubicBezTo>
                      <a:pt x="1186919" y="1163650"/>
                      <a:pt x="1152177" y="1114234"/>
                      <a:pt x="1184275" y="1162382"/>
                    </a:cubicBezTo>
                    <a:cubicBezTo>
                      <a:pt x="1186392" y="1165557"/>
                      <a:pt x="1189418" y="1168287"/>
                      <a:pt x="1190625" y="1171907"/>
                    </a:cubicBezTo>
                    <a:lnTo>
                      <a:pt x="1196975" y="1190957"/>
                    </a:lnTo>
                    <a:cubicBezTo>
                      <a:pt x="1199695" y="1199118"/>
                      <a:pt x="1201730" y="1204411"/>
                      <a:pt x="1203325" y="1213182"/>
                    </a:cubicBezTo>
                    <a:cubicBezTo>
                      <a:pt x="1209162" y="1245287"/>
                      <a:pt x="1203155" y="1225371"/>
                      <a:pt x="1209675" y="1244932"/>
                    </a:cubicBezTo>
                    <a:cubicBezTo>
                      <a:pt x="1211792" y="1259749"/>
                      <a:pt x="1211292" y="1275183"/>
                      <a:pt x="1216025" y="1289382"/>
                    </a:cubicBezTo>
                    <a:cubicBezTo>
                      <a:pt x="1217083" y="1292557"/>
                      <a:pt x="1216833" y="1296540"/>
                      <a:pt x="1219200" y="1298907"/>
                    </a:cubicBezTo>
                    <a:cubicBezTo>
                      <a:pt x="1224596" y="1304303"/>
                      <a:pt x="1238250" y="1311607"/>
                      <a:pt x="1238250" y="1311607"/>
                    </a:cubicBezTo>
                    <a:cubicBezTo>
                      <a:pt x="1241425" y="1310549"/>
                      <a:pt x="1245162" y="1310523"/>
                      <a:pt x="1247775" y="1308432"/>
                    </a:cubicBezTo>
                    <a:cubicBezTo>
                      <a:pt x="1268291" y="1292019"/>
                      <a:pt x="1239709" y="1303712"/>
                      <a:pt x="1263650" y="1295732"/>
                    </a:cubicBezTo>
                    <a:lnTo>
                      <a:pt x="1276350" y="1314782"/>
                    </a:lnTo>
                    <a:cubicBezTo>
                      <a:pt x="1278467" y="1317957"/>
                      <a:pt x="1281493" y="1320687"/>
                      <a:pt x="1282700" y="1324307"/>
                    </a:cubicBezTo>
                    <a:cubicBezTo>
                      <a:pt x="1293370" y="1356318"/>
                      <a:pt x="1277090" y="1306665"/>
                      <a:pt x="1289050" y="1346532"/>
                    </a:cubicBezTo>
                    <a:cubicBezTo>
                      <a:pt x="1290973" y="1352943"/>
                      <a:pt x="1293283" y="1359232"/>
                      <a:pt x="1295400" y="1365582"/>
                    </a:cubicBezTo>
                    <a:lnTo>
                      <a:pt x="1298575" y="1375107"/>
                    </a:lnTo>
                    <a:cubicBezTo>
                      <a:pt x="1303867" y="1374049"/>
                      <a:pt x="1309244" y="1373352"/>
                      <a:pt x="1314450" y="1371932"/>
                    </a:cubicBezTo>
                    <a:cubicBezTo>
                      <a:pt x="1320908" y="1370171"/>
                      <a:pt x="1333500" y="1365582"/>
                      <a:pt x="1333500" y="1365582"/>
                    </a:cubicBezTo>
                    <a:cubicBezTo>
                      <a:pt x="1334558" y="1368757"/>
                      <a:pt x="1335863" y="1371860"/>
                      <a:pt x="1336675" y="1375107"/>
                    </a:cubicBezTo>
                    <a:cubicBezTo>
                      <a:pt x="1337984" y="1380342"/>
                      <a:pt x="1336857" y="1386492"/>
                      <a:pt x="1339850" y="1390982"/>
                    </a:cubicBezTo>
                    <a:cubicBezTo>
                      <a:pt x="1341706" y="1393767"/>
                      <a:pt x="1346200" y="1393099"/>
                      <a:pt x="1349375" y="1394157"/>
                    </a:cubicBezTo>
                    <a:cubicBezTo>
                      <a:pt x="1360536" y="1410898"/>
                      <a:pt x="1356206" y="1397524"/>
                      <a:pt x="1346200" y="1410032"/>
                    </a:cubicBezTo>
                    <a:cubicBezTo>
                      <a:pt x="1344109" y="1412645"/>
                      <a:pt x="1344083" y="1416382"/>
                      <a:pt x="1343025" y="1419557"/>
                    </a:cubicBezTo>
                    <a:cubicBezTo>
                      <a:pt x="1344083" y="1422732"/>
                      <a:pt x="1344575" y="1426156"/>
                      <a:pt x="1346200" y="1429082"/>
                    </a:cubicBezTo>
                    <a:cubicBezTo>
                      <a:pt x="1349906" y="1435753"/>
                      <a:pt x="1358900" y="1448132"/>
                      <a:pt x="1358900" y="1448132"/>
                    </a:cubicBezTo>
                    <a:cubicBezTo>
                      <a:pt x="1357842" y="1453424"/>
                      <a:pt x="1358718" y="1459517"/>
                      <a:pt x="1355725" y="1464007"/>
                    </a:cubicBezTo>
                    <a:cubicBezTo>
                      <a:pt x="1353869" y="1466792"/>
                      <a:pt x="1349501" y="1466632"/>
                      <a:pt x="1346200" y="1467182"/>
                    </a:cubicBezTo>
                    <a:cubicBezTo>
                      <a:pt x="1336747" y="1468758"/>
                      <a:pt x="1327135" y="1469168"/>
                      <a:pt x="1317625" y="1470357"/>
                    </a:cubicBezTo>
                    <a:cubicBezTo>
                      <a:pt x="1310199" y="1471285"/>
                      <a:pt x="1302792" y="1472365"/>
                      <a:pt x="1295400" y="1473532"/>
                    </a:cubicBezTo>
                    <a:cubicBezTo>
                      <a:pt x="1282682" y="1475540"/>
                      <a:pt x="1269514" y="1475811"/>
                      <a:pt x="1257300" y="1479882"/>
                    </a:cubicBezTo>
                    <a:cubicBezTo>
                      <a:pt x="1254125" y="1480940"/>
                      <a:pt x="1251004" y="1482176"/>
                      <a:pt x="1247775" y="1483057"/>
                    </a:cubicBezTo>
                    <a:cubicBezTo>
                      <a:pt x="1239355" y="1485353"/>
                      <a:pt x="1230654" y="1486647"/>
                      <a:pt x="1222375" y="1489407"/>
                    </a:cubicBezTo>
                    <a:cubicBezTo>
                      <a:pt x="1219200" y="1490465"/>
                      <a:pt x="1216185" y="1492304"/>
                      <a:pt x="1212850" y="1492582"/>
                    </a:cubicBezTo>
                    <a:cubicBezTo>
                      <a:pt x="1190677" y="1494430"/>
                      <a:pt x="1168400" y="1494699"/>
                      <a:pt x="1146175" y="1495757"/>
                    </a:cubicBezTo>
                    <a:cubicBezTo>
                      <a:pt x="1135592" y="1494699"/>
                      <a:pt x="1124789" y="1494974"/>
                      <a:pt x="1114425" y="1492582"/>
                    </a:cubicBezTo>
                    <a:cubicBezTo>
                      <a:pt x="1110707" y="1491724"/>
                      <a:pt x="1108387" y="1487782"/>
                      <a:pt x="1104900" y="1486232"/>
                    </a:cubicBezTo>
                    <a:cubicBezTo>
                      <a:pt x="1098783" y="1483514"/>
                      <a:pt x="1085850" y="1479882"/>
                      <a:pt x="1085850" y="1479882"/>
                    </a:cubicBezTo>
                    <a:cubicBezTo>
                      <a:pt x="1082675" y="1476707"/>
                      <a:pt x="1079774" y="1473232"/>
                      <a:pt x="1076325" y="1470357"/>
                    </a:cubicBezTo>
                    <a:cubicBezTo>
                      <a:pt x="1073394" y="1467914"/>
                      <a:pt x="1069184" y="1466987"/>
                      <a:pt x="1066800" y="1464007"/>
                    </a:cubicBezTo>
                    <a:cubicBezTo>
                      <a:pt x="1064709" y="1461394"/>
                      <a:pt x="1065122" y="1457475"/>
                      <a:pt x="1063625" y="1454482"/>
                    </a:cubicBezTo>
                    <a:cubicBezTo>
                      <a:pt x="1058333" y="1443899"/>
                      <a:pt x="1057275" y="1444957"/>
                      <a:pt x="1047750" y="1438607"/>
                    </a:cubicBezTo>
                    <a:cubicBezTo>
                      <a:pt x="1037167" y="1422732"/>
                      <a:pt x="1044575" y="1431199"/>
                      <a:pt x="1022350" y="1416382"/>
                    </a:cubicBezTo>
                    <a:cubicBezTo>
                      <a:pt x="1019175" y="1414265"/>
                      <a:pt x="1016445" y="1411239"/>
                      <a:pt x="1012825" y="1410032"/>
                    </a:cubicBezTo>
                    <a:lnTo>
                      <a:pt x="993775" y="1403682"/>
                    </a:lnTo>
                    <a:cubicBezTo>
                      <a:pt x="990600" y="1402624"/>
                      <a:pt x="987035" y="1402363"/>
                      <a:pt x="984250" y="1400507"/>
                    </a:cubicBezTo>
                    <a:cubicBezTo>
                      <a:pt x="956953" y="1382309"/>
                      <a:pt x="991490" y="1404127"/>
                      <a:pt x="965200" y="1390982"/>
                    </a:cubicBezTo>
                    <a:cubicBezTo>
                      <a:pt x="958529" y="1387647"/>
                      <a:pt x="950618" y="1380852"/>
                      <a:pt x="946150" y="1375107"/>
                    </a:cubicBezTo>
                    <a:cubicBezTo>
                      <a:pt x="941465" y="1369083"/>
                      <a:pt x="935863" y="1363297"/>
                      <a:pt x="933450" y="1356057"/>
                    </a:cubicBezTo>
                    <a:cubicBezTo>
                      <a:pt x="932392" y="1352882"/>
                      <a:pt x="931772" y="1349525"/>
                      <a:pt x="930275" y="1346532"/>
                    </a:cubicBezTo>
                    <a:cubicBezTo>
                      <a:pt x="927691" y="1341364"/>
                      <a:pt x="919261" y="1330183"/>
                      <a:pt x="914400" y="1327482"/>
                    </a:cubicBezTo>
                    <a:cubicBezTo>
                      <a:pt x="908549" y="1324231"/>
                      <a:pt x="901700" y="1323249"/>
                      <a:pt x="895350" y="1321132"/>
                    </a:cubicBezTo>
                    <a:lnTo>
                      <a:pt x="885825" y="1317957"/>
                    </a:lnTo>
                    <a:lnTo>
                      <a:pt x="876300" y="1314782"/>
                    </a:lnTo>
                    <a:cubicBezTo>
                      <a:pt x="854075" y="1315840"/>
                      <a:pt x="831804" y="1316183"/>
                      <a:pt x="809625" y="1317957"/>
                    </a:cubicBezTo>
                    <a:cubicBezTo>
                      <a:pt x="793791" y="1319224"/>
                      <a:pt x="800978" y="1321838"/>
                      <a:pt x="787400" y="1324307"/>
                    </a:cubicBezTo>
                    <a:cubicBezTo>
                      <a:pt x="779005" y="1325833"/>
                      <a:pt x="770433" y="1326185"/>
                      <a:pt x="762000" y="1327482"/>
                    </a:cubicBezTo>
                    <a:cubicBezTo>
                      <a:pt x="756666" y="1328303"/>
                      <a:pt x="751448" y="1329770"/>
                      <a:pt x="746125" y="1330657"/>
                    </a:cubicBezTo>
                    <a:cubicBezTo>
                      <a:pt x="724532" y="1334256"/>
                      <a:pt x="720974" y="1333796"/>
                      <a:pt x="698500" y="1337007"/>
                    </a:cubicBezTo>
                    <a:cubicBezTo>
                      <a:pt x="692127" y="1337917"/>
                      <a:pt x="685859" y="1339572"/>
                      <a:pt x="679450" y="1340182"/>
                    </a:cubicBezTo>
                    <a:cubicBezTo>
                      <a:pt x="663611" y="1341690"/>
                      <a:pt x="647700" y="1342299"/>
                      <a:pt x="631825" y="1343357"/>
                    </a:cubicBezTo>
                    <a:cubicBezTo>
                      <a:pt x="599017" y="1342299"/>
                      <a:pt x="566175" y="1342003"/>
                      <a:pt x="533400" y="1340182"/>
                    </a:cubicBezTo>
                    <a:cubicBezTo>
                      <a:pt x="528012" y="1339883"/>
                      <a:pt x="522848" y="1337894"/>
                      <a:pt x="517525" y="1337007"/>
                    </a:cubicBezTo>
                    <a:cubicBezTo>
                      <a:pt x="510143" y="1335777"/>
                      <a:pt x="502638" y="1335300"/>
                      <a:pt x="495300" y="1333832"/>
                    </a:cubicBezTo>
                    <a:cubicBezTo>
                      <a:pt x="486742" y="1332120"/>
                      <a:pt x="478508" y="1328917"/>
                      <a:pt x="469900" y="1327482"/>
                    </a:cubicBezTo>
                    <a:cubicBezTo>
                      <a:pt x="463550" y="1326424"/>
                      <a:pt x="457134" y="1325704"/>
                      <a:pt x="450850" y="1324307"/>
                    </a:cubicBezTo>
                    <a:cubicBezTo>
                      <a:pt x="447583" y="1323581"/>
                      <a:pt x="444592" y="1321858"/>
                      <a:pt x="441325" y="1321132"/>
                    </a:cubicBezTo>
                    <a:cubicBezTo>
                      <a:pt x="407798" y="1313682"/>
                      <a:pt x="434192" y="1321929"/>
                      <a:pt x="412750" y="1314782"/>
                    </a:cubicBezTo>
                    <a:cubicBezTo>
                      <a:pt x="374650" y="1315840"/>
                      <a:pt x="336355" y="1313967"/>
                      <a:pt x="298450" y="1317957"/>
                    </a:cubicBezTo>
                    <a:cubicBezTo>
                      <a:pt x="294655" y="1318356"/>
                      <a:pt x="294798" y="1324784"/>
                      <a:pt x="292100" y="1327482"/>
                    </a:cubicBezTo>
                    <a:cubicBezTo>
                      <a:pt x="289402" y="1330180"/>
                      <a:pt x="285988" y="1332125"/>
                      <a:pt x="282575" y="1333832"/>
                    </a:cubicBezTo>
                    <a:cubicBezTo>
                      <a:pt x="279582" y="1335329"/>
                      <a:pt x="276043" y="1335510"/>
                      <a:pt x="273050" y="1337007"/>
                    </a:cubicBezTo>
                    <a:cubicBezTo>
                      <a:pt x="269637" y="1338714"/>
                      <a:pt x="266938" y="1341650"/>
                      <a:pt x="263525" y="1343357"/>
                    </a:cubicBezTo>
                    <a:cubicBezTo>
                      <a:pt x="260532" y="1344854"/>
                      <a:pt x="257076" y="1345214"/>
                      <a:pt x="254000" y="1346532"/>
                    </a:cubicBezTo>
                    <a:cubicBezTo>
                      <a:pt x="215036" y="1363231"/>
                      <a:pt x="263661" y="1343289"/>
                      <a:pt x="231775" y="1359232"/>
                    </a:cubicBezTo>
                    <a:cubicBezTo>
                      <a:pt x="228782" y="1360729"/>
                      <a:pt x="225425" y="1361349"/>
                      <a:pt x="222250" y="1362407"/>
                    </a:cubicBezTo>
                    <a:cubicBezTo>
                      <a:pt x="204258" y="1361349"/>
                      <a:pt x="186208" y="1361025"/>
                      <a:pt x="168275" y="1359232"/>
                    </a:cubicBezTo>
                    <a:cubicBezTo>
                      <a:pt x="164945" y="1358899"/>
                      <a:pt x="161656" y="1357717"/>
                      <a:pt x="158750" y="1356057"/>
                    </a:cubicBezTo>
                    <a:cubicBezTo>
                      <a:pt x="154156" y="1353432"/>
                      <a:pt x="150385" y="1349567"/>
                      <a:pt x="146050" y="1346532"/>
                    </a:cubicBezTo>
                    <a:cubicBezTo>
                      <a:pt x="139798" y="1342155"/>
                      <a:pt x="127000" y="1333832"/>
                      <a:pt x="127000" y="1333832"/>
                    </a:cubicBezTo>
                    <a:cubicBezTo>
                      <a:pt x="112035" y="1311384"/>
                      <a:pt x="131579" y="1338411"/>
                      <a:pt x="107950" y="1314782"/>
                    </a:cubicBezTo>
                    <a:cubicBezTo>
                      <a:pt x="105252" y="1312084"/>
                      <a:pt x="103622" y="1308493"/>
                      <a:pt x="101600" y="1305257"/>
                    </a:cubicBezTo>
                    <a:cubicBezTo>
                      <a:pt x="98329" y="1300024"/>
                      <a:pt x="94703" y="1294966"/>
                      <a:pt x="92075" y="1289382"/>
                    </a:cubicBezTo>
                    <a:cubicBezTo>
                      <a:pt x="86217" y="1276933"/>
                      <a:pt x="79537" y="1264630"/>
                      <a:pt x="76200" y="1251282"/>
                    </a:cubicBezTo>
                    <a:lnTo>
                      <a:pt x="69850" y="1225882"/>
                    </a:lnTo>
                    <a:cubicBezTo>
                      <a:pt x="68792" y="1221649"/>
                      <a:pt x="68055" y="1217322"/>
                      <a:pt x="66675" y="1213182"/>
                    </a:cubicBezTo>
                    <a:cubicBezTo>
                      <a:pt x="63500" y="1203657"/>
                      <a:pt x="59119" y="1194452"/>
                      <a:pt x="57150" y="1184607"/>
                    </a:cubicBezTo>
                    <a:cubicBezTo>
                      <a:pt x="55033" y="1174024"/>
                      <a:pt x="54808" y="1162878"/>
                      <a:pt x="50800" y="1152857"/>
                    </a:cubicBezTo>
                    <a:cubicBezTo>
                      <a:pt x="40797" y="1127850"/>
                      <a:pt x="47129" y="1146473"/>
                      <a:pt x="41275" y="1121107"/>
                    </a:cubicBezTo>
                    <a:cubicBezTo>
                      <a:pt x="39313" y="1112603"/>
                      <a:pt x="37042" y="1104174"/>
                      <a:pt x="34925" y="1095707"/>
                    </a:cubicBezTo>
                    <a:cubicBezTo>
                      <a:pt x="33867" y="1091474"/>
                      <a:pt x="32291" y="1087337"/>
                      <a:pt x="31750" y="1083007"/>
                    </a:cubicBezTo>
                    <a:cubicBezTo>
                      <a:pt x="30692" y="1074540"/>
                      <a:pt x="29703" y="1066065"/>
                      <a:pt x="28575" y="1057607"/>
                    </a:cubicBezTo>
                    <a:cubicBezTo>
                      <a:pt x="26196" y="1039764"/>
                      <a:pt x="24045" y="1028180"/>
                      <a:pt x="22225" y="1009982"/>
                    </a:cubicBezTo>
                    <a:cubicBezTo>
                      <a:pt x="17718" y="964910"/>
                      <a:pt x="18975" y="961083"/>
                      <a:pt x="15875" y="908382"/>
                    </a:cubicBezTo>
                    <a:cubicBezTo>
                      <a:pt x="10939" y="824476"/>
                      <a:pt x="15419" y="894754"/>
                      <a:pt x="9525" y="841707"/>
                    </a:cubicBezTo>
                    <a:cubicBezTo>
                      <a:pt x="8234" y="830089"/>
                      <a:pt x="7716" y="818392"/>
                      <a:pt x="6350" y="806782"/>
                    </a:cubicBezTo>
                    <a:cubicBezTo>
                      <a:pt x="5598" y="800389"/>
                      <a:pt x="3927" y="794125"/>
                      <a:pt x="3175" y="787732"/>
                    </a:cubicBezTo>
                    <a:cubicBezTo>
                      <a:pt x="1809" y="776122"/>
                      <a:pt x="1058" y="764449"/>
                      <a:pt x="0" y="752807"/>
                    </a:cubicBezTo>
                    <a:cubicBezTo>
                      <a:pt x="2117" y="726349"/>
                      <a:pt x="2723" y="699726"/>
                      <a:pt x="6350" y="673432"/>
                    </a:cubicBezTo>
                    <a:cubicBezTo>
                      <a:pt x="6997" y="668743"/>
                      <a:pt x="10219" y="664763"/>
                      <a:pt x="12700" y="660732"/>
                    </a:cubicBezTo>
                    <a:cubicBezTo>
                      <a:pt x="18700" y="650983"/>
                      <a:pt x="25400" y="641682"/>
                      <a:pt x="31750" y="632157"/>
                    </a:cubicBezTo>
                    <a:cubicBezTo>
                      <a:pt x="33867" y="628982"/>
                      <a:pt x="36893" y="626252"/>
                      <a:pt x="38100" y="622632"/>
                    </a:cubicBezTo>
                    <a:cubicBezTo>
                      <a:pt x="45546" y="600294"/>
                      <a:pt x="35855" y="627870"/>
                      <a:pt x="47625" y="600407"/>
                    </a:cubicBezTo>
                    <a:cubicBezTo>
                      <a:pt x="48943" y="597331"/>
                      <a:pt x="49303" y="593875"/>
                      <a:pt x="50800" y="590882"/>
                    </a:cubicBezTo>
                    <a:cubicBezTo>
                      <a:pt x="52507" y="587469"/>
                      <a:pt x="55600" y="584844"/>
                      <a:pt x="57150" y="581357"/>
                    </a:cubicBezTo>
                    <a:cubicBezTo>
                      <a:pt x="69005" y="554684"/>
                      <a:pt x="57862" y="570409"/>
                      <a:pt x="69850" y="546432"/>
                    </a:cubicBezTo>
                    <a:cubicBezTo>
                      <a:pt x="71557" y="543019"/>
                      <a:pt x="74493" y="540320"/>
                      <a:pt x="76200" y="536907"/>
                    </a:cubicBezTo>
                    <a:cubicBezTo>
                      <a:pt x="78868" y="531572"/>
                      <a:pt x="81024" y="519768"/>
                      <a:pt x="82550" y="514682"/>
                    </a:cubicBezTo>
                    <a:cubicBezTo>
                      <a:pt x="94648" y="474356"/>
                      <a:pt x="85047" y="517395"/>
                      <a:pt x="101600" y="451182"/>
                    </a:cubicBezTo>
                    <a:cubicBezTo>
                      <a:pt x="103717" y="442715"/>
                      <a:pt x="105190" y="434061"/>
                      <a:pt x="107950" y="425782"/>
                    </a:cubicBezTo>
                    <a:cubicBezTo>
                      <a:pt x="109008" y="422607"/>
                      <a:pt x="110313" y="419504"/>
                      <a:pt x="111125" y="416257"/>
                    </a:cubicBezTo>
                    <a:cubicBezTo>
                      <a:pt x="116903" y="393145"/>
                      <a:pt x="111814" y="406808"/>
                      <a:pt x="117475" y="381332"/>
                    </a:cubicBezTo>
                    <a:cubicBezTo>
                      <a:pt x="118201" y="378065"/>
                      <a:pt x="118896" y="374657"/>
                      <a:pt x="120650" y="371807"/>
                    </a:cubicBezTo>
                    <a:cubicBezTo>
                      <a:pt x="127421" y="360805"/>
                      <a:pt x="136228" y="351135"/>
                      <a:pt x="142875" y="340057"/>
                    </a:cubicBezTo>
                    <a:cubicBezTo>
                      <a:pt x="146050" y="334765"/>
                      <a:pt x="148813" y="329204"/>
                      <a:pt x="152400" y="324182"/>
                    </a:cubicBezTo>
                    <a:cubicBezTo>
                      <a:pt x="159414" y="314363"/>
                      <a:pt x="168417" y="305954"/>
                      <a:pt x="174625" y="295607"/>
                    </a:cubicBezTo>
                    <a:cubicBezTo>
                      <a:pt x="180975" y="285024"/>
                      <a:pt x="187001" y="274239"/>
                      <a:pt x="193675" y="263857"/>
                    </a:cubicBezTo>
                    <a:cubicBezTo>
                      <a:pt x="196537" y="259406"/>
                      <a:pt x="200265" y="255560"/>
                      <a:pt x="203200" y="251157"/>
                    </a:cubicBezTo>
                    <a:cubicBezTo>
                      <a:pt x="206623" y="246022"/>
                      <a:pt x="209454" y="240515"/>
                      <a:pt x="212725" y="235282"/>
                    </a:cubicBezTo>
                    <a:cubicBezTo>
                      <a:pt x="214747" y="232046"/>
                      <a:pt x="217182" y="229070"/>
                      <a:pt x="219075" y="225757"/>
                    </a:cubicBezTo>
                    <a:cubicBezTo>
                      <a:pt x="221423" y="221648"/>
                      <a:pt x="222674" y="216908"/>
                      <a:pt x="225425" y="213057"/>
                    </a:cubicBezTo>
                    <a:cubicBezTo>
                      <a:pt x="228035" y="209403"/>
                      <a:pt x="232075" y="206981"/>
                      <a:pt x="234950" y="203532"/>
                    </a:cubicBezTo>
                    <a:cubicBezTo>
                      <a:pt x="237393" y="200601"/>
                      <a:pt x="239082" y="197112"/>
                      <a:pt x="241300" y="194007"/>
                    </a:cubicBezTo>
                    <a:cubicBezTo>
                      <a:pt x="246626" y="186551"/>
                      <a:pt x="252932" y="177551"/>
                      <a:pt x="260350" y="171782"/>
                    </a:cubicBezTo>
                    <a:cubicBezTo>
                      <a:pt x="296389" y="143752"/>
                      <a:pt x="265931" y="167404"/>
                      <a:pt x="288925" y="155907"/>
                    </a:cubicBezTo>
                    <a:cubicBezTo>
                      <a:pt x="292338" y="154200"/>
                      <a:pt x="295037" y="151264"/>
                      <a:pt x="298450" y="149557"/>
                    </a:cubicBezTo>
                    <a:cubicBezTo>
                      <a:pt x="301443" y="148060"/>
                      <a:pt x="304841" y="147557"/>
                      <a:pt x="307975" y="146382"/>
                    </a:cubicBezTo>
                    <a:cubicBezTo>
                      <a:pt x="313311" y="144381"/>
                      <a:pt x="318514" y="142033"/>
                      <a:pt x="323850" y="140032"/>
                    </a:cubicBezTo>
                    <a:cubicBezTo>
                      <a:pt x="326984" y="138857"/>
                      <a:pt x="330299" y="138175"/>
                      <a:pt x="333375" y="136857"/>
                    </a:cubicBezTo>
                    <a:cubicBezTo>
                      <a:pt x="360838" y="125087"/>
                      <a:pt x="333262" y="134778"/>
                      <a:pt x="355600" y="127332"/>
                    </a:cubicBezTo>
                    <a:cubicBezTo>
                      <a:pt x="361950" y="122040"/>
                      <a:pt x="368195" y="116621"/>
                      <a:pt x="374650" y="111457"/>
                    </a:cubicBezTo>
                    <a:cubicBezTo>
                      <a:pt x="384073" y="103919"/>
                      <a:pt x="394692" y="97765"/>
                      <a:pt x="403225" y="89232"/>
                    </a:cubicBezTo>
                    <a:cubicBezTo>
                      <a:pt x="407458" y="84999"/>
                      <a:pt x="411250" y="80272"/>
                      <a:pt x="415925" y="76532"/>
                    </a:cubicBezTo>
                    <a:cubicBezTo>
                      <a:pt x="421884" y="71764"/>
                      <a:pt x="428625" y="68065"/>
                      <a:pt x="434975" y="63832"/>
                    </a:cubicBezTo>
                    <a:cubicBezTo>
                      <a:pt x="438150" y="61715"/>
                      <a:pt x="441087" y="59189"/>
                      <a:pt x="444500" y="57482"/>
                    </a:cubicBezTo>
                    <a:cubicBezTo>
                      <a:pt x="448733" y="55365"/>
                      <a:pt x="453141" y="53567"/>
                      <a:pt x="457200" y="51132"/>
                    </a:cubicBezTo>
                    <a:cubicBezTo>
                      <a:pt x="463744" y="47205"/>
                      <a:pt x="468695" y="39511"/>
                      <a:pt x="476250" y="38432"/>
                    </a:cubicBezTo>
                    <a:lnTo>
                      <a:pt x="498475" y="35257"/>
                    </a:lnTo>
                    <a:cubicBezTo>
                      <a:pt x="507985" y="34068"/>
                      <a:pt x="517563" y="33437"/>
                      <a:pt x="527050" y="32082"/>
                    </a:cubicBezTo>
                    <a:cubicBezTo>
                      <a:pt x="532392" y="31319"/>
                      <a:pt x="537690" y="30216"/>
                      <a:pt x="542925" y="28907"/>
                    </a:cubicBezTo>
                    <a:cubicBezTo>
                      <a:pt x="546172" y="28095"/>
                      <a:pt x="549168" y="26388"/>
                      <a:pt x="552450" y="25732"/>
                    </a:cubicBezTo>
                    <a:cubicBezTo>
                      <a:pt x="559788" y="24264"/>
                      <a:pt x="567293" y="23787"/>
                      <a:pt x="574675" y="22557"/>
                    </a:cubicBezTo>
                    <a:cubicBezTo>
                      <a:pt x="579998" y="21670"/>
                      <a:pt x="585344" y="20802"/>
                      <a:pt x="590550" y="19382"/>
                    </a:cubicBezTo>
                    <a:lnTo>
                      <a:pt x="619125" y="9857"/>
                    </a:lnTo>
                    <a:lnTo>
                      <a:pt x="628650" y="6682"/>
                    </a:lnTo>
                    <a:cubicBezTo>
                      <a:pt x="639179" y="3172"/>
                      <a:pt x="633942" y="-1255"/>
                      <a:pt x="641350" y="332"/>
                    </a:cubicBezTo>
                    <a:close/>
                  </a:path>
                </a:pathLst>
              </a:custGeom>
              <a:solidFill>
                <a:schemeClr val="bg1">
                  <a:lumMod val="50000"/>
                </a:schemeClr>
              </a:solidFill>
              <a:ln w="254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3" name="Freeform 11">
                <a:extLst>
                  <a:ext uri="{FF2B5EF4-FFF2-40B4-BE49-F238E27FC236}">
                    <a16:creationId xmlns:a16="http://schemas.microsoft.com/office/drawing/2014/main" id="{1B9FFE10-0F91-4F70-92EA-5928DE0A7986}"/>
                  </a:ext>
                </a:extLst>
              </p:cNvPr>
              <p:cNvSpPr/>
              <p:nvPr/>
            </p:nvSpPr>
            <p:spPr>
              <a:xfrm>
                <a:off x="8222513" y="2242846"/>
                <a:ext cx="746873" cy="728003"/>
              </a:xfrm>
              <a:custGeom>
                <a:avLst/>
                <a:gdLst>
                  <a:gd name="connsiteX0" fmla="*/ 1003300 w 1330325"/>
                  <a:gd name="connsiteY0" fmla="*/ 19050 h 1622425"/>
                  <a:gd name="connsiteX1" fmla="*/ 1025525 w 1330325"/>
                  <a:gd name="connsiteY1" fmla="*/ 28575 h 1622425"/>
                  <a:gd name="connsiteX2" fmla="*/ 1031875 w 1330325"/>
                  <a:gd name="connsiteY2" fmla="*/ 38100 h 1622425"/>
                  <a:gd name="connsiteX3" fmla="*/ 1060450 w 1330325"/>
                  <a:gd name="connsiteY3" fmla="*/ 63500 h 1622425"/>
                  <a:gd name="connsiteX4" fmla="*/ 1082675 w 1330325"/>
                  <a:gd name="connsiteY4" fmla="*/ 88900 h 1622425"/>
                  <a:gd name="connsiteX5" fmla="*/ 1085850 w 1330325"/>
                  <a:gd name="connsiteY5" fmla="*/ 98425 h 1622425"/>
                  <a:gd name="connsiteX6" fmla="*/ 1095375 w 1330325"/>
                  <a:gd name="connsiteY6" fmla="*/ 104775 h 1622425"/>
                  <a:gd name="connsiteX7" fmla="*/ 1104900 w 1330325"/>
                  <a:gd name="connsiteY7" fmla="*/ 114300 h 1622425"/>
                  <a:gd name="connsiteX8" fmla="*/ 1111250 w 1330325"/>
                  <a:gd name="connsiteY8" fmla="*/ 123825 h 1622425"/>
                  <a:gd name="connsiteX9" fmla="*/ 1130300 w 1330325"/>
                  <a:gd name="connsiteY9" fmla="*/ 136525 h 1622425"/>
                  <a:gd name="connsiteX10" fmla="*/ 1139825 w 1330325"/>
                  <a:gd name="connsiteY10" fmla="*/ 142875 h 1622425"/>
                  <a:gd name="connsiteX11" fmla="*/ 1165225 w 1330325"/>
                  <a:gd name="connsiteY11" fmla="*/ 120650 h 1622425"/>
                  <a:gd name="connsiteX12" fmla="*/ 1174750 w 1330325"/>
                  <a:gd name="connsiteY12" fmla="*/ 114300 h 1622425"/>
                  <a:gd name="connsiteX13" fmla="*/ 1184275 w 1330325"/>
                  <a:gd name="connsiteY13" fmla="*/ 107950 h 1622425"/>
                  <a:gd name="connsiteX14" fmla="*/ 1190625 w 1330325"/>
                  <a:gd name="connsiteY14" fmla="*/ 76200 h 1622425"/>
                  <a:gd name="connsiteX15" fmla="*/ 1203325 w 1330325"/>
                  <a:gd name="connsiteY15" fmla="*/ 57150 h 1622425"/>
                  <a:gd name="connsiteX16" fmla="*/ 1212850 w 1330325"/>
                  <a:gd name="connsiteY16" fmla="*/ 53975 h 1622425"/>
                  <a:gd name="connsiteX17" fmla="*/ 1219200 w 1330325"/>
                  <a:gd name="connsiteY17" fmla="*/ 44450 h 1622425"/>
                  <a:gd name="connsiteX18" fmla="*/ 1228725 w 1330325"/>
                  <a:gd name="connsiteY18" fmla="*/ 47625 h 1622425"/>
                  <a:gd name="connsiteX19" fmla="*/ 1231900 w 1330325"/>
                  <a:gd name="connsiteY19" fmla="*/ 101600 h 1622425"/>
                  <a:gd name="connsiteX20" fmla="*/ 1235075 w 1330325"/>
                  <a:gd name="connsiteY20" fmla="*/ 127000 h 1622425"/>
                  <a:gd name="connsiteX21" fmla="*/ 1244600 w 1330325"/>
                  <a:gd name="connsiteY21" fmla="*/ 165100 h 1622425"/>
                  <a:gd name="connsiteX22" fmla="*/ 1257300 w 1330325"/>
                  <a:gd name="connsiteY22" fmla="*/ 184150 h 1622425"/>
                  <a:gd name="connsiteX23" fmla="*/ 1263650 w 1330325"/>
                  <a:gd name="connsiteY23" fmla="*/ 193675 h 1622425"/>
                  <a:gd name="connsiteX24" fmla="*/ 1266825 w 1330325"/>
                  <a:gd name="connsiteY24" fmla="*/ 203200 h 1622425"/>
                  <a:gd name="connsiteX25" fmla="*/ 1273175 w 1330325"/>
                  <a:gd name="connsiteY25" fmla="*/ 212725 h 1622425"/>
                  <a:gd name="connsiteX26" fmla="*/ 1276350 w 1330325"/>
                  <a:gd name="connsiteY26" fmla="*/ 222250 h 1622425"/>
                  <a:gd name="connsiteX27" fmla="*/ 1282700 w 1330325"/>
                  <a:gd name="connsiteY27" fmla="*/ 231775 h 1622425"/>
                  <a:gd name="connsiteX28" fmla="*/ 1295400 w 1330325"/>
                  <a:gd name="connsiteY28" fmla="*/ 260350 h 1622425"/>
                  <a:gd name="connsiteX29" fmla="*/ 1298575 w 1330325"/>
                  <a:gd name="connsiteY29" fmla="*/ 288925 h 1622425"/>
                  <a:gd name="connsiteX30" fmla="*/ 1301750 w 1330325"/>
                  <a:gd name="connsiteY30" fmla="*/ 298450 h 1622425"/>
                  <a:gd name="connsiteX31" fmla="*/ 1311275 w 1330325"/>
                  <a:gd name="connsiteY31" fmla="*/ 307975 h 1622425"/>
                  <a:gd name="connsiteX32" fmla="*/ 1320800 w 1330325"/>
                  <a:gd name="connsiteY32" fmla="*/ 330200 h 1622425"/>
                  <a:gd name="connsiteX33" fmla="*/ 1330325 w 1330325"/>
                  <a:gd name="connsiteY33" fmla="*/ 349250 h 1622425"/>
                  <a:gd name="connsiteX34" fmla="*/ 1323975 w 1330325"/>
                  <a:gd name="connsiteY34" fmla="*/ 381000 h 1622425"/>
                  <a:gd name="connsiteX35" fmla="*/ 1317625 w 1330325"/>
                  <a:gd name="connsiteY35" fmla="*/ 441325 h 1622425"/>
                  <a:gd name="connsiteX36" fmla="*/ 1311275 w 1330325"/>
                  <a:gd name="connsiteY36" fmla="*/ 504825 h 1622425"/>
                  <a:gd name="connsiteX37" fmla="*/ 1308100 w 1330325"/>
                  <a:gd name="connsiteY37" fmla="*/ 514350 h 1622425"/>
                  <a:gd name="connsiteX38" fmla="*/ 1298575 w 1330325"/>
                  <a:gd name="connsiteY38" fmla="*/ 520700 h 1622425"/>
                  <a:gd name="connsiteX39" fmla="*/ 1285875 w 1330325"/>
                  <a:gd name="connsiteY39" fmla="*/ 539750 h 1622425"/>
                  <a:gd name="connsiteX40" fmla="*/ 1282700 w 1330325"/>
                  <a:gd name="connsiteY40" fmla="*/ 549275 h 1622425"/>
                  <a:gd name="connsiteX41" fmla="*/ 1270000 w 1330325"/>
                  <a:gd name="connsiteY41" fmla="*/ 568325 h 1622425"/>
                  <a:gd name="connsiteX42" fmla="*/ 1263650 w 1330325"/>
                  <a:gd name="connsiteY42" fmla="*/ 587375 h 1622425"/>
                  <a:gd name="connsiteX43" fmla="*/ 1257300 w 1330325"/>
                  <a:gd name="connsiteY43" fmla="*/ 596900 h 1622425"/>
                  <a:gd name="connsiteX44" fmla="*/ 1241425 w 1330325"/>
                  <a:gd name="connsiteY44" fmla="*/ 619125 h 1622425"/>
                  <a:gd name="connsiteX45" fmla="*/ 1235075 w 1330325"/>
                  <a:gd name="connsiteY45" fmla="*/ 631825 h 1622425"/>
                  <a:gd name="connsiteX46" fmla="*/ 1228725 w 1330325"/>
                  <a:gd name="connsiteY46" fmla="*/ 641350 h 1622425"/>
                  <a:gd name="connsiteX47" fmla="*/ 1212850 w 1330325"/>
                  <a:gd name="connsiteY47" fmla="*/ 669925 h 1622425"/>
                  <a:gd name="connsiteX48" fmla="*/ 1203325 w 1330325"/>
                  <a:gd name="connsiteY48" fmla="*/ 679450 h 1622425"/>
                  <a:gd name="connsiteX49" fmla="*/ 1190625 w 1330325"/>
                  <a:gd name="connsiteY49" fmla="*/ 698500 h 1622425"/>
                  <a:gd name="connsiteX50" fmla="*/ 1184275 w 1330325"/>
                  <a:gd name="connsiteY50" fmla="*/ 708025 h 1622425"/>
                  <a:gd name="connsiteX51" fmla="*/ 1174750 w 1330325"/>
                  <a:gd name="connsiteY51" fmla="*/ 714375 h 1622425"/>
                  <a:gd name="connsiteX52" fmla="*/ 1158875 w 1330325"/>
                  <a:gd name="connsiteY52" fmla="*/ 742950 h 1622425"/>
                  <a:gd name="connsiteX53" fmla="*/ 1152525 w 1330325"/>
                  <a:gd name="connsiteY53" fmla="*/ 752475 h 1622425"/>
                  <a:gd name="connsiteX54" fmla="*/ 1149350 w 1330325"/>
                  <a:gd name="connsiteY54" fmla="*/ 762000 h 1622425"/>
                  <a:gd name="connsiteX55" fmla="*/ 1139825 w 1330325"/>
                  <a:gd name="connsiteY55" fmla="*/ 768350 h 1622425"/>
                  <a:gd name="connsiteX56" fmla="*/ 1120775 w 1330325"/>
                  <a:gd name="connsiteY56" fmla="*/ 787400 h 1622425"/>
                  <a:gd name="connsiteX57" fmla="*/ 1111250 w 1330325"/>
                  <a:gd name="connsiteY57" fmla="*/ 793750 h 1622425"/>
                  <a:gd name="connsiteX58" fmla="*/ 1092200 w 1330325"/>
                  <a:gd name="connsiteY58" fmla="*/ 809625 h 1622425"/>
                  <a:gd name="connsiteX59" fmla="*/ 1079500 w 1330325"/>
                  <a:gd name="connsiteY59" fmla="*/ 838200 h 1622425"/>
                  <a:gd name="connsiteX60" fmla="*/ 1076325 w 1330325"/>
                  <a:gd name="connsiteY60" fmla="*/ 847725 h 1622425"/>
                  <a:gd name="connsiteX61" fmla="*/ 1066800 w 1330325"/>
                  <a:gd name="connsiteY61" fmla="*/ 854075 h 1622425"/>
                  <a:gd name="connsiteX62" fmla="*/ 1057275 w 1330325"/>
                  <a:gd name="connsiteY62" fmla="*/ 863600 h 1622425"/>
                  <a:gd name="connsiteX63" fmla="*/ 1038225 w 1330325"/>
                  <a:gd name="connsiteY63" fmla="*/ 876300 h 1622425"/>
                  <a:gd name="connsiteX64" fmla="*/ 1028700 w 1330325"/>
                  <a:gd name="connsiteY64" fmla="*/ 885825 h 1622425"/>
                  <a:gd name="connsiteX65" fmla="*/ 1000125 w 1330325"/>
                  <a:gd name="connsiteY65" fmla="*/ 908050 h 1622425"/>
                  <a:gd name="connsiteX66" fmla="*/ 987425 w 1330325"/>
                  <a:gd name="connsiteY66" fmla="*/ 927100 h 1622425"/>
                  <a:gd name="connsiteX67" fmla="*/ 974725 w 1330325"/>
                  <a:gd name="connsiteY67" fmla="*/ 955675 h 1622425"/>
                  <a:gd name="connsiteX68" fmla="*/ 977900 w 1330325"/>
                  <a:gd name="connsiteY68" fmla="*/ 977900 h 1622425"/>
                  <a:gd name="connsiteX69" fmla="*/ 984250 w 1330325"/>
                  <a:gd name="connsiteY69" fmla="*/ 987425 h 1622425"/>
                  <a:gd name="connsiteX70" fmla="*/ 987425 w 1330325"/>
                  <a:gd name="connsiteY70" fmla="*/ 996950 h 1622425"/>
                  <a:gd name="connsiteX71" fmla="*/ 984250 w 1330325"/>
                  <a:gd name="connsiteY71" fmla="*/ 1006475 h 1622425"/>
                  <a:gd name="connsiteX72" fmla="*/ 974725 w 1330325"/>
                  <a:gd name="connsiteY72" fmla="*/ 1009650 h 1622425"/>
                  <a:gd name="connsiteX73" fmla="*/ 968375 w 1330325"/>
                  <a:gd name="connsiteY73" fmla="*/ 1028700 h 1622425"/>
                  <a:gd name="connsiteX74" fmla="*/ 974725 w 1330325"/>
                  <a:gd name="connsiteY74" fmla="*/ 1057275 h 1622425"/>
                  <a:gd name="connsiteX75" fmla="*/ 977900 w 1330325"/>
                  <a:gd name="connsiteY75" fmla="*/ 1066800 h 1622425"/>
                  <a:gd name="connsiteX76" fmla="*/ 984250 w 1330325"/>
                  <a:gd name="connsiteY76" fmla="*/ 1076325 h 1622425"/>
                  <a:gd name="connsiteX77" fmla="*/ 990600 w 1330325"/>
                  <a:gd name="connsiteY77" fmla="*/ 1095375 h 1622425"/>
                  <a:gd name="connsiteX78" fmla="*/ 1000125 w 1330325"/>
                  <a:gd name="connsiteY78" fmla="*/ 1114425 h 1622425"/>
                  <a:gd name="connsiteX79" fmla="*/ 1009650 w 1330325"/>
                  <a:gd name="connsiteY79" fmla="*/ 1120775 h 1622425"/>
                  <a:gd name="connsiteX80" fmla="*/ 993775 w 1330325"/>
                  <a:gd name="connsiteY80" fmla="*/ 1158875 h 1622425"/>
                  <a:gd name="connsiteX81" fmla="*/ 987425 w 1330325"/>
                  <a:gd name="connsiteY81" fmla="*/ 1168400 h 1622425"/>
                  <a:gd name="connsiteX82" fmla="*/ 974725 w 1330325"/>
                  <a:gd name="connsiteY82" fmla="*/ 1187450 h 1622425"/>
                  <a:gd name="connsiteX83" fmla="*/ 968375 w 1330325"/>
                  <a:gd name="connsiteY83" fmla="*/ 1206500 h 1622425"/>
                  <a:gd name="connsiteX84" fmla="*/ 936625 w 1330325"/>
                  <a:gd name="connsiteY84" fmla="*/ 1254125 h 1622425"/>
                  <a:gd name="connsiteX85" fmla="*/ 923925 w 1330325"/>
                  <a:gd name="connsiteY85" fmla="*/ 1273175 h 1622425"/>
                  <a:gd name="connsiteX86" fmla="*/ 908050 w 1330325"/>
                  <a:gd name="connsiteY86" fmla="*/ 1289050 h 1622425"/>
                  <a:gd name="connsiteX87" fmla="*/ 885825 w 1330325"/>
                  <a:gd name="connsiteY87" fmla="*/ 1295400 h 1622425"/>
                  <a:gd name="connsiteX88" fmla="*/ 841375 w 1330325"/>
                  <a:gd name="connsiteY88" fmla="*/ 1308100 h 1622425"/>
                  <a:gd name="connsiteX89" fmla="*/ 790575 w 1330325"/>
                  <a:gd name="connsiteY89" fmla="*/ 1311275 h 1622425"/>
                  <a:gd name="connsiteX90" fmla="*/ 758825 w 1330325"/>
                  <a:gd name="connsiteY90" fmla="*/ 1317625 h 1622425"/>
                  <a:gd name="connsiteX91" fmla="*/ 749300 w 1330325"/>
                  <a:gd name="connsiteY91" fmla="*/ 1323975 h 1622425"/>
                  <a:gd name="connsiteX92" fmla="*/ 720725 w 1330325"/>
                  <a:gd name="connsiteY92" fmla="*/ 1336675 h 1622425"/>
                  <a:gd name="connsiteX93" fmla="*/ 714375 w 1330325"/>
                  <a:gd name="connsiteY93" fmla="*/ 1346200 h 1622425"/>
                  <a:gd name="connsiteX94" fmla="*/ 723900 w 1330325"/>
                  <a:gd name="connsiteY94" fmla="*/ 1352550 h 1622425"/>
                  <a:gd name="connsiteX95" fmla="*/ 733425 w 1330325"/>
                  <a:gd name="connsiteY95" fmla="*/ 1362075 h 1622425"/>
                  <a:gd name="connsiteX96" fmla="*/ 714375 w 1330325"/>
                  <a:gd name="connsiteY96" fmla="*/ 1371600 h 1622425"/>
                  <a:gd name="connsiteX97" fmla="*/ 704850 w 1330325"/>
                  <a:gd name="connsiteY97" fmla="*/ 1377950 h 1622425"/>
                  <a:gd name="connsiteX98" fmla="*/ 685800 w 1330325"/>
                  <a:gd name="connsiteY98" fmla="*/ 1387475 h 1622425"/>
                  <a:gd name="connsiteX99" fmla="*/ 692150 w 1330325"/>
                  <a:gd name="connsiteY99" fmla="*/ 1412875 h 1622425"/>
                  <a:gd name="connsiteX100" fmla="*/ 698500 w 1330325"/>
                  <a:gd name="connsiteY100" fmla="*/ 1422400 h 1622425"/>
                  <a:gd name="connsiteX101" fmla="*/ 701675 w 1330325"/>
                  <a:gd name="connsiteY101" fmla="*/ 1431925 h 1622425"/>
                  <a:gd name="connsiteX102" fmla="*/ 714375 w 1330325"/>
                  <a:gd name="connsiteY102" fmla="*/ 1450975 h 1622425"/>
                  <a:gd name="connsiteX103" fmla="*/ 720725 w 1330325"/>
                  <a:gd name="connsiteY103" fmla="*/ 1470025 h 1622425"/>
                  <a:gd name="connsiteX104" fmla="*/ 727075 w 1330325"/>
                  <a:gd name="connsiteY104" fmla="*/ 1479550 h 1622425"/>
                  <a:gd name="connsiteX105" fmla="*/ 733425 w 1330325"/>
                  <a:gd name="connsiteY105" fmla="*/ 1498600 h 1622425"/>
                  <a:gd name="connsiteX106" fmla="*/ 746125 w 1330325"/>
                  <a:gd name="connsiteY106" fmla="*/ 1517650 h 1622425"/>
                  <a:gd name="connsiteX107" fmla="*/ 752475 w 1330325"/>
                  <a:gd name="connsiteY107" fmla="*/ 1527175 h 1622425"/>
                  <a:gd name="connsiteX108" fmla="*/ 781050 w 1330325"/>
                  <a:gd name="connsiteY108" fmla="*/ 1543050 h 1622425"/>
                  <a:gd name="connsiteX109" fmla="*/ 784225 w 1330325"/>
                  <a:gd name="connsiteY109" fmla="*/ 1552575 h 1622425"/>
                  <a:gd name="connsiteX110" fmla="*/ 774700 w 1330325"/>
                  <a:gd name="connsiteY110" fmla="*/ 1593850 h 1622425"/>
                  <a:gd name="connsiteX111" fmla="*/ 768350 w 1330325"/>
                  <a:gd name="connsiteY111" fmla="*/ 1619250 h 1622425"/>
                  <a:gd name="connsiteX112" fmla="*/ 758825 w 1330325"/>
                  <a:gd name="connsiteY112" fmla="*/ 1622425 h 1622425"/>
                  <a:gd name="connsiteX113" fmla="*/ 749300 w 1330325"/>
                  <a:gd name="connsiteY113" fmla="*/ 1616075 h 1622425"/>
                  <a:gd name="connsiteX114" fmla="*/ 730250 w 1330325"/>
                  <a:gd name="connsiteY114" fmla="*/ 1609725 h 1622425"/>
                  <a:gd name="connsiteX115" fmla="*/ 720725 w 1330325"/>
                  <a:gd name="connsiteY115" fmla="*/ 1606550 h 1622425"/>
                  <a:gd name="connsiteX116" fmla="*/ 704850 w 1330325"/>
                  <a:gd name="connsiteY116" fmla="*/ 1603375 h 1622425"/>
                  <a:gd name="connsiteX117" fmla="*/ 685800 w 1330325"/>
                  <a:gd name="connsiteY117" fmla="*/ 1597025 h 1622425"/>
                  <a:gd name="connsiteX118" fmla="*/ 676275 w 1330325"/>
                  <a:gd name="connsiteY118" fmla="*/ 1590675 h 1622425"/>
                  <a:gd name="connsiteX119" fmla="*/ 650875 w 1330325"/>
                  <a:gd name="connsiteY119" fmla="*/ 1584325 h 1622425"/>
                  <a:gd name="connsiteX120" fmla="*/ 641350 w 1330325"/>
                  <a:gd name="connsiteY120" fmla="*/ 1581150 h 1622425"/>
                  <a:gd name="connsiteX121" fmla="*/ 619125 w 1330325"/>
                  <a:gd name="connsiteY121" fmla="*/ 1574800 h 1622425"/>
                  <a:gd name="connsiteX122" fmla="*/ 600075 w 1330325"/>
                  <a:gd name="connsiteY122" fmla="*/ 1555750 h 1622425"/>
                  <a:gd name="connsiteX123" fmla="*/ 590550 w 1330325"/>
                  <a:gd name="connsiteY123" fmla="*/ 1549400 h 1622425"/>
                  <a:gd name="connsiteX124" fmla="*/ 581025 w 1330325"/>
                  <a:gd name="connsiteY124" fmla="*/ 1539875 h 1622425"/>
                  <a:gd name="connsiteX125" fmla="*/ 552450 w 1330325"/>
                  <a:gd name="connsiteY125" fmla="*/ 1524000 h 1622425"/>
                  <a:gd name="connsiteX126" fmla="*/ 530225 w 1330325"/>
                  <a:gd name="connsiteY126" fmla="*/ 1495425 h 1622425"/>
                  <a:gd name="connsiteX127" fmla="*/ 523875 w 1330325"/>
                  <a:gd name="connsiteY127" fmla="*/ 1485900 h 1622425"/>
                  <a:gd name="connsiteX128" fmla="*/ 504825 w 1330325"/>
                  <a:gd name="connsiteY128" fmla="*/ 1470025 h 1622425"/>
                  <a:gd name="connsiteX129" fmla="*/ 495300 w 1330325"/>
                  <a:gd name="connsiteY129" fmla="*/ 1463675 h 1622425"/>
                  <a:gd name="connsiteX130" fmla="*/ 488950 w 1330325"/>
                  <a:gd name="connsiteY130" fmla="*/ 1454150 h 1622425"/>
                  <a:gd name="connsiteX131" fmla="*/ 438150 w 1330325"/>
                  <a:gd name="connsiteY131" fmla="*/ 1441450 h 1622425"/>
                  <a:gd name="connsiteX132" fmla="*/ 390525 w 1330325"/>
                  <a:gd name="connsiteY132" fmla="*/ 1425575 h 1622425"/>
                  <a:gd name="connsiteX133" fmla="*/ 371475 w 1330325"/>
                  <a:gd name="connsiteY133" fmla="*/ 1416050 h 1622425"/>
                  <a:gd name="connsiteX134" fmla="*/ 361950 w 1330325"/>
                  <a:gd name="connsiteY134" fmla="*/ 1412875 h 1622425"/>
                  <a:gd name="connsiteX135" fmla="*/ 352425 w 1330325"/>
                  <a:gd name="connsiteY135" fmla="*/ 1406525 h 1622425"/>
                  <a:gd name="connsiteX136" fmla="*/ 342900 w 1330325"/>
                  <a:gd name="connsiteY136" fmla="*/ 1403350 h 1622425"/>
                  <a:gd name="connsiteX137" fmla="*/ 333375 w 1330325"/>
                  <a:gd name="connsiteY137" fmla="*/ 1397000 h 1622425"/>
                  <a:gd name="connsiteX138" fmla="*/ 314325 w 1330325"/>
                  <a:gd name="connsiteY138" fmla="*/ 1390650 h 1622425"/>
                  <a:gd name="connsiteX139" fmla="*/ 301625 w 1330325"/>
                  <a:gd name="connsiteY139" fmla="*/ 1384300 h 1622425"/>
                  <a:gd name="connsiteX140" fmla="*/ 279400 w 1330325"/>
                  <a:gd name="connsiteY140" fmla="*/ 1371600 h 1622425"/>
                  <a:gd name="connsiteX141" fmla="*/ 269875 w 1330325"/>
                  <a:gd name="connsiteY141" fmla="*/ 1368425 h 1622425"/>
                  <a:gd name="connsiteX142" fmla="*/ 250825 w 1330325"/>
                  <a:gd name="connsiteY142" fmla="*/ 1355725 h 1622425"/>
                  <a:gd name="connsiteX143" fmla="*/ 228600 w 1330325"/>
                  <a:gd name="connsiteY143" fmla="*/ 1343025 h 1622425"/>
                  <a:gd name="connsiteX144" fmla="*/ 219075 w 1330325"/>
                  <a:gd name="connsiteY144" fmla="*/ 1333500 h 1622425"/>
                  <a:gd name="connsiteX145" fmla="*/ 209550 w 1330325"/>
                  <a:gd name="connsiteY145" fmla="*/ 1330325 h 1622425"/>
                  <a:gd name="connsiteX146" fmla="*/ 190500 w 1330325"/>
                  <a:gd name="connsiteY146" fmla="*/ 1317625 h 1622425"/>
                  <a:gd name="connsiteX147" fmla="*/ 180975 w 1330325"/>
                  <a:gd name="connsiteY147" fmla="*/ 1314450 h 1622425"/>
                  <a:gd name="connsiteX148" fmla="*/ 161925 w 1330325"/>
                  <a:gd name="connsiteY148" fmla="*/ 1301750 h 1622425"/>
                  <a:gd name="connsiteX149" fmla="*/ 133350 w 1330325"/>
                  <a:gd name="connsiteY149" fmla="*/ 1285875 h 1622425"/>
                  <a:gd name="connsiteX150" fmla="*/ 123825 w 1330325"/>
                  <a:gd name="connsiteY150" fmla="*/ 1276350 h 1622425"/>
                  <a:gd name="connsiteX151" fmla="*/ 104775 w 1330325"/>
                  <a:gd name="connsiteY151" fmla="*/ 1263650 h 1622425"/>
                  <a:gd name="connsiteX152" fmla="*/ 95250 w 1330325"/>
                  <a:gd name="connsiteY152" fmla="*/ 1254125 h 1622425"/>
                  <a:gd name="connsiteX153" fmla="*/ 76200 w 1330325"/>
                  <a:gd name="connsiteY153" fmla="*/ 1241425 h 1622425"/>
                  <a:gd name="connsiteX154" fmla="*/ 53975 w 1330325"/>
                  <a:gd name="connsiteY154" fmla="*/ 1222375 h 1622425"/>
                  <a:gd name="connsiteX155" fmla="*/ 44450 w 1330325"/>
                  <a:gd name="connsiteY155" fmla="*/ 1212850 h 1622425"/>
                  <a:gd name="connsiteX156" fmla="*/ 25400 w 1330325"/>
                  <a:gd name="connsiteY156" fmla="*/ 1200150 h 1622425"/>
                  <a:gd name="connsiteX157" fmla="*/ 12700 w 1330325"/>
                  <a:gd name="connsiteY157" fmla="*/ 1181100 h 1622425"/>
                  <a:gd name="connsiteX158" fmla="*/ 0 w 1330325"/>
                  <a:gd name="connsiteY158" fmla="*/ 1152525 h 1622425"/>
                  <a:gd name="connsiteX159" fmla="*/ 3175 w 1330325"/>
                  <a:gd name="connsiteY159" fmla="*/ 1041400 h 1622425"/>
                  <a:gd name="connsiteX160" fmla="*/ 9525 w 1330325"/>
                  <a:gd name="connsiteY160" fmla="*/ 996950 h 1622425"/>
                  <a:gd name="connsiteX161" fmla="*/ 15875 w 1330325"/>
                  <a:gd name="connsiteY161" fmla="*/ 895350 h 1622425"/>
                  <a:gd name="connsiteX162" fmla="*/ 12700 w 1330325"/>
                  <a:gd name="connsiteY162" fmla="*/ 708025 h 1622425"/>
                  <a:gd name="connsiteX163" fmla="*/ 19050 w 1330325"/>
                  <a:gd name="connsiteY163" fmla="*/ 581025 h 1622425"/>
                  <a:gd name="connsiteX164" fmla="*/ 22225 w 1330325"/>
                  <a:gd name="connsiteY164" fmla="*/ 558800 h 1622425"/>
                  <a:gd name="connsiteX165" fmla="*/ 25400 w 1330325"/>
                  <a:gd name="connsiteY165" fmla="*/ 549275 h 1622425"/>
                  <a:gd name="connsiteX166" fmla="*/ 28575 w 1330325"/>
                  <a:gd name="connsiteY166" fmla="*/ 536575 h 1622425"/>
                  <a:gd name="connsiteX167" fmla="*/ 31750 w 1330325"/>
                  <a:gd name="connsiteY167" fmla="*/ 527050 h 1622425"/>
                  <a:gd name="connsiteX168" fmla="*/ 34925 w 1330325"/>
                  <a:gd name="connsiteY168" fmla="*/ 514350 h 1622425"/>
                  <a:gd name="connsiteX169" fmla="*/ 41275 w 1330325"/>
                  <a:gd name="connsiteY169" fmla="*/ 498475 h 1622425"/>
                  <a:gd name="connsiteX170" fmla="*/ 44450 w 1330325"/>
                  <a:gd name="connsiteY170" fmla="*/ 482600 h 1622425"/>
                  <a:gd name="connsiteX171" fmla="*/ 47625 w 1330325"/>
                  <a:gd name="connsiteY171" fmla="*/ 469900 h 1622425"/>
                  <a:gd name="connsiteX172" fmla="*/ 50800 w 1330325"/>
                  <a:gd name="connsiteY172" fmla="*/ 450850 h 1622425"/>
                  <a:gd name="connsiteX173" fmla="*/ 60325 w 1330325"/>
                  <a:gd name="connsiteY173" fmla="*/ 425450 h 1622425"/>
                  <a:gd name="connsiteX174" fmla="*/ 63500 w 1330325"/>
                  <a:gd name="connsiteY174" fmla="*/ 409575 h 1622425"/>
                  <a:gd name="connsiteX175" fmla="*/ 69850 w 1330325"/>
                  <a:gd name="connsiteY175" fmla="*/ 390525 h 1622425"/>
                  <a:gd name="connsiteX176" fmla="*/ 104775 w 1330325"/>
                  <a:gd name="connsiteY176" fmla="*/ 377825 h 1622425"/>
                  <a:gd name="connsiteX177" fmla="*/ 120650 w 1330325"/>
                  <a:gd name="connsiteY177" fmla="*/ 368300 h 1622425"/>
                  <a:gd name="connsiteX178" fmla="*/ 190500 w 1330325"/>
                  <a:gd name="connsiteY178" fmla="*/ 317500 h 1622425"/>
                  <a:gd name="connsiteX179" fmla="*/ 215900 w 1330325"/>
                  <a:gd name="connsiteY179" fmla="*/ 298450 h 1622425"/>
                  <a:gd name="connsiteX180" fmla="*/ 238125 w 1330325"/>
                  <a:gd name="connsiteY180" fmla="*/ 279400 h 1622425"/>
                  <a:gd name="connsiteX181" fmla="*/ 288925 w 1330325"/>
                  <a:gd name="connsiteY181" fmla="*/ 241300 h 1622425"/>
                  <a:gd name="connsiteX182" fmla="*/ 317500 w 1330325"/>
                  <a:gd name="connsiteY182" fmla="*/ 222250 h 1622425"/>
                  <a:gd name="connsiteX183" fmla="*/ 358775 w 1330325"/>
                  <a:gd name="connsiteY183" fmla="*/ 187325 h 1622425"/>
                  <a:gd name="connsiteX184" fmla="*/ 384175 w 1330325"/>
                  <a:gd name="connsiteY184" fmla="*/ 171450 h 1622425"/>
                  <a:gd name="connsiteX185" fmla="*/ 403225 w 1330325"/>
                  <a:gd name="connsiteY185" fmla="*/ 152400 h 1622425"/>
                  <a:gd name="connsiteX186" fmla="*/ 463550 w 1330325"/>
                  <a:gd name="connsiteY186" fmla="*/ 111125 h 1622425"/>
                  <a:gd name="connsiteX187" fmla="*/ 473075 w 1330325"/>
                  <a:gd name="connsiteY187" fmla="*/ 104775 h 1622425"/>
                  <a:gd name="connsiteX188" fmla="*/ 485775 w 1330325"/>
                  <a:gd name="connsiteY188" fmla="*/ 92075 h 1622425"/>
                  <a:gd name="connsiteX189" fmla="*/ 542925 w 1330325"/>
                  <a:gd name="connsiteY189" fmla="*/ 47625 h 1622425"/>
                  <a:gd name="connsiteX190" fmla="*/ 555625 w 1330325"/>
                  <a:gd name="connsiteY190" fmla="*/ 38100 h 1622425"/>
                  <a:gd name="connsiteX191" fmla="*/ 568325 w 1330325"/>
                  <a:gd name="connsiteY191" fmla="*/ 31750 h 1622425"/>
                  <a:gd name="connsiteX192" fmla="*/ 587375 w 1330325"/>
                  <a:gd name="connsiteY192" fmla="*/ 15875 h 1622425"/>
                  <a:gd name="connsiteX193" fmla="*/ 612775 w 1330325"/>
                  <a:gd name="connsiteY193" fmla="*/ 9525 h 1622425"/>
                  <a:gd name="connsiteX194" fmla="*/ 762000 w 1330325"/>
                  <a:gd name="connsiteY194" fmla="*/ 6350 h 1622425"/>
                  <a:gd name="connsiteX195" fmla="*/ 815975 w 1330325"/>
                  <a:gd name="connsiteY195" fmla="*/ 0 h 1622425"/>
                  <a:gd name="connsiteX196" fmla="*/ 863600 w 1330325"/>
                  <a:gd name="connsiteY196" fmla="*/ 3175 h 1622425"/>
                  <a:gd name="connsiteX197" fmla="*/ 882650 w 1330325"/>
                  <a:gd name="connsiteY197" fmla="*/ 9525 h 1622425"/>
                  <a:gd name="connsiteX198" fmla="*/ 892175 w 1330325"/>
                  <a:gd name="connsiteY198" fmla="*/ 12700 h 1622425"/>
                  <a:gd name="connsiteX199" fmla="*/ 936625 w 1330325"/>
                  <a:gd name="connsiteY199" fmla="*/ 19050 h 1622425"/>
                  <a:gd name="connsiteX200" fmla="*/ 946150 w 1330325"/>
                  <a:gd name="connsiteY200" fmla="*/ 22225 h 1622425"/>
                  <a:gd name="connsiteX201" fmla="*/ 987425 w 1330325"/>
                  <a:gd name="connsiteY201" fmla="*/ 31750 h 1622425"/>
                  <a:gd name="connsiteX202" fmla="*/ 1003300 w 1330325"/>
                  <a:gd name="connsiteY202" fmla="*/ 19050 h 162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Lst>
                <a:rect l="l" t="t" r="r" b="b"/>
                <a:pathLst>
                  <a:path w="1330325" h="1622425">
                    <a:moveTo>
                      <a:pt x="1003300" y="19050"/>
                    </a:moveTo>
                    <a:cubicBezTo>
                      <a:pt x="1009650" y="18521"/>
                      <a:pt x="1018819" y="24104"/>
                      <a:pt x="1025525" y="28575"/>
                    </a:cubicBezTo>
                    <a:cubicBezTo>
                      <a:pt x="1028700" y="30692"/>
                      <a:pt x="1029177" y="35402"/>
                      <a:pt x="1031875" y="38100"/>
                    </a:cubicBezTo>
                    <a:cubicBezTo>
                      <a:pt x="1050962" y="57187"/>
                      <a:pt x="1033783" y="23499"/>
                      <a:pt x="1060450" y="63500"/>
                    </a:cubicBezTo>
                    <a:cubicBezTo>
                      <a:pt x="1075267" y="85725"/>
                      <a:pt x="1066800" y="78317"/>
                      <a:pt x="1082675" y="88900"/>
                    </a:cubicBezTo>
                    <a:cubicBezTo>
                      <a:pt x="1083733" y="92075"/>
                      <a:pt x="1083759" y="95812"/>
                      <a:pt x="1085850" y="98425"/>
                    </a:cubicBezTo>
                    <a:cubicBezTo>
                      <a:pt x="1088234" y="101405"/>
                      <a:pt x="1092444" y="102332"/>
                      <a:pt x="1095375" y="104775"/>
                    </a:cubicBezTo>
                    <a:cubicBezTo>
                      <a:pt x="1098824" y="107650"/>
                      <a:pt x="1102025" y="110851"/>
                      <a:pt x="1104900" y="114300"/>
                    </a:cubicBezTo>
                    <a:cubicBezTo>
                      <a:pt x="1107343" y="117231"/>
                      <a:pt x="1108378" y="121312"/>
                      <a:pt x="1111250" y="123825"/>
                    </a:cubicBezTo>
                    <a:cubicBezTo>
                      <a:pt x="1116993" y="128851"/>
                      <a:pt x="1123950" y="132292"/>
                      <a:pt x="1130300" y="136525"/>
                    </a:cubicBezTo>
                    <a:lnTo>
                      <a:pt x="1139825" y="142875"/>
                    </a:lnTo>
                    <a:cubicBezTo>
                      <a:pt x="1150408" y="127000"/>
                      <a:pt x="1143000" y="135467"/>
                      <a:pt x="1165225" y="120650"/>
                    </a:cubicBezTo>
                    <a:lnTo>
                      <a:pt x="1174750" y="114300"/>
                    </a:lnTo>
                    <a:lnTo>
                      <a:pt x="1184275" y="107950"/>
                    </a:lnTo>
                    <a:cubicBezTo>
                      <a:pt x="1185064" y="102428"/>
                      <a:pt x="1186362" y="83873"/>
                      <a:pt x="1190625" y="76200"/>
                    </a:cubicBezTo>
                    <a:cubicBezTo>
                      <a:pt x="1194331" y="69529"/>
                      <a:pt x="1196085" y="59563"/>
                      <a:pt x="1203325" y="57150"/>
                    </a:cubicBezTo>
                    <a:lnTo>
                      <a:pt x="1212850" y="53975"/>
                    </a:lnTo>
                    <a:cubicBezTo>
                      <a:pt x="1214967" y="50800"/>
                      <a:pt x="1215657" y="45867"/>
                      <a:pt x="1219200" y="44450"/>
                    </a:cubicBezTo>
                    <a:cubicBezTo>
                      <a:pt x="1222307" y="43207"/>
                      <a:pt x="1227999" y="44358"/>
                      <a:pt x="1228725" y="47625"/>
                    </a:cubicBezTo>
                    <a:cubicBezTo>
                      <a:pt x="1232635" y="65219"/>
                      <a:pt x="1230463" y="83635"/>
                      <a:pt x="1231900" y="101600"/>
                    </a:cubicBezTo>
                    <a:cubicBezTo>
                      <a:pt x="1232580" y="110105"/>
                      <a:pt x="1233868" y="118553"/>
                      <a:pt x="1235075" y="127000"/>
                    </a:cubicBezTo>
                    <a:cubicBezTo>
                      <a:pt x="1236373" y="136089"/>
                      <a:pt x="1239310" y="157164"/>
                      <a:pt x="1244600" y="165100"/>
                    </a:cubicBezTo>
                    <a:lnTo>
                      <a:pt x="1257300" y="184150"/>
                    </a:lnTo>
                    <a:cubicBezTo>
                      <a:pt x="1259417" y="187325"/>
                      <a:pt x="1262443" y="190055"/>
                      <a:pt x="1263650" y="193675"/>
                    </a:cubicBezTo>
                    <a:cubicBezTo>
                      <a:pt x="1264708" y="196850"/>
                      <a:pt x="1265328" y="200207"/>
                      <a:pt x="1266825" y="203200"/>
                    </a:cubicBezTo>
                    <a:cubicBezTo>
                      <a:pt x="1268532" y="206613"/>
                      <a:pt x="1271468" y="209312"/>
                      <a:pt x="1273175" y="212725"/>
                    </a:cubicBezTo>
                    <a:cubicBezTo>
                      <a:pt x="1274672" y="215718"/>
                      <a:pt x="1274853" y="219257"/>
                      <a:pt x="1276350" y="222250"/>
                    </a:cubicBezTo>
                    <a:cubicBezTo>
                      <a:pt x="1278057" y="225663"/>
                      <a:pt x="1281150" y="228288"/>
                      <a:pt x="1282700" y="231775"/>
                    </a:cubicBezTo>
                    <a:cubicBezTo>
                      <a:pt x="1297813" y="265780"/>
                      <a:pt x="1281029" y="238794"/>
                      <a:pt x="1295400" y="260350"/>
                    </a:cubicBezTo>
                    <a:cubicBezTo>
                      <a:pt x="1296458" y="269875"/>
                      <a:pt x="1296999" y="279472"/>
                      <a:pt x="1298575" y="288925"/>
                    </a:cubicBezTo>
                    <a:cubicBezTo>
                      <a:pt x="1299125" y="292226"/>
                      <a:pt x="1299894" y="295665"/>
                      <a:pt x="1301750" y="298450"/>
                    </a:cubicBezTo>
                    <a:cubicBezTo>
                      <a:pt x="1304241" y="302186"/>
                      <a:pt x="1308665" y="304321"/>
                      <a:pt x="1311275" y="307975"/>
                    </a:cubicBezTo>
                    <a:cubicBezTo>
                      <a:pt x="1322286" y="323391"/>
                      <a:pt x="1313891" y="316381"/>
                      <a:pt x="1320800" y="330200"/>
                    </a:cubicBezTo>
                    <a:cubicBezTo>
                      <a:pt x="1333110" y="354819"/>
                      <a:pt x="1322345" y="325309"/>
                      <a:pt x="1330325" y="349250"/>
                    </a:cubicBezTo>
                    <a:cubicBezTo>
                      <a:pt x="1325263" y="364435"/>
                      <a:pt x="1326550" y="358681"/>
                      <a:pt x="1323975" y="381000"/>
                    </a:cubicBezTo>
                    <a:cubicBezTo>
                      <a:pt x="1321657" y="401086"/>
                      <a:pt x="1318970" y="421150"/>
                      <a:pt x="1317625" y="441325"/>
                    </a:cubicBezTo>
                    <a:cubicBezTo>
                      <a:pt x="1315778" y="469025"/>
                      <a:pt x="1316998" y="481933"/>
                      <a:pt x="1311275" y="504825"/>
                    </a:cubicBezTo>
                    <a:cubicBezTo>
                      <a:pt x="1310463" y="508072"/>
                      <a:pt x="1310191" y="511737"/>
                      <a:pt x="1308100" y="514350"/>
                    </a:cubicBezTo>
                    <a:cubicBezTo>
                      <a:pt x="1305716" y="517330"/>
                      <a:pt x="1301750" y="518583"/>
                      <a:pt x="1298575" y="520700"/>
                    </a:cubicBezTo>
                    <a:cubicBezTo>
                      <a:pt x="1294342" y="527050"/>
                      <a:pt x="1288288" y="532510"/>
                      <a:pt x="1285875" y="539750"/>
                    </a:cubicBezTo>
                    <a:cubicBezTo>
                      <a:pt x="1284817" y="542925"/>
                      <a:pt x="1284325" y="546349"/>
                      <a:pt x="1282700" y="549275"/>
                    </a:cubicBezTo>
                    <a:cubicBezTo>
                      <a:pt x="1278994" y="555946"/>
                      <a:pt x="1272413" y="561085"/>
                      <a:pt x="1270000" y="568325"/>
                    </a:cubicBezTo>
                    <a:cubicBezTo>
                      <a:pt x="1267883" y="574675"/>
                      <a:pt x="1267363" y="581806"/>
                      <a:pt x="1263650" y="587375"/>
                    </a:cubicBezTo>
                    <a:cubicBezTo>
                      <a:pt x="1261533" y="590550"/>
                      <a:pt x="1259518" y="593795"/>
                      <a:pt x="1257300" y="596900"/>
                    </a:cubicBezTo>
                    <a:cubicBezTo>
                      <a:pt x="1252433" y="603714"/>
                      <a:pt x="1245701" y="611642"/>
                      <a:pt x="1241425" y="619125"/>
                    </a:cubicBezTo>
                    <a:cubicBezTo>
                      <a:pt x="1239077" y="623234"/>
                      <a:pt x="1237423" y="627716"/>
                      <a:pt x="1235075" y="631825"/>
                    </a:cubicBezTo>
                    <a:cubicBezTo>
                      <a:pt x="1233182" y="635138"/>
                      <a:pt x="1230432" y="637937"/>
                      <a:pt x="1228725" y="641350"/>
                    </a:cubicBezTo>
                    <a:cubicBezTo>
                      <a:pt x="1220740" y="657320"/>
                      <a:pt x="1232872" y="649903"/>
                      <a:pt x="1212850" y="669925"/>
                    </a:cubicBezTo>
                    <a:cubicBezTo>
                      <a:pt x="1209675" y="673100"/>
                      <a:pt x="1206082" y="675906"/>
                      <a:pt x="1203325" y="679450"/>
                    </a:cubicBezTo>
                    <a:cubicBezTo>
                      <a:pt x="1198640" y="685474"/>
                      <a:pt x="1194858" y="692150"/>
                      <a:pt x="1190625" y="698500"/>
                    </a:cubicBezTo>
                    <a:cubicBezTo>
                      <a:pt x="1188508" y="701675"/>
                      <a:pt x="1187450" y="705908"/>
                      <a:pt x="1184275" y="708025"/>
                    </a:cubicBezTo>
                    <a:lnTo>
                      <a:pt x="1174750" y="714375"/>
                    </a:lnTo>
                    <a:cubicBezTo>
                      <a:pt x="1169162" y="731140"/>
                      <a:pt x="1173431" y="721115"/>
                      <a:pt x="1158875" y="742950"/>
                    </a:cubicBezTo>
                    <a:cubicBezTo>
                      <a:pt x="1156758" y="746125"/>
                      <a:pt x="1153732" y="748855"/>
                      <a:pt x="1152525" y="752475"/>
                    </a:cubicBezTo>
                    <a:cubicBezTo>
                      <a:pt x="1151467" y="755650"/>
                      <a:pt x="1151441" y="759387"/>
                      <a:pt x="1149350" y="762000"/>
                    </a:cubicBezTo>
                    <a:cubicBezTo>
                      <a:pt x="1146966" y="764980"/>
                      <a:pt x="1142677" y="765815"/>
                      <a:pt x="1139825" y="768350"/>
                    </a:cubicBezTo>
                    <a:cubicBezTo>
                      <a:pt x="1133113" y="774316"/>
                      <a:pt x="1128247" y="782419"/>
                      <a:pt x="1120775" y="787400"/>
                    </a:cubicBezTo>
                    <a:cubicBezTo>
                      <a:pt x="1117600" y="789517"/>
                      <a:pt x="1114181" y="791307"/>
                      <a:pt x="1111250" y="793750"/>
                    </a:cubicBezTo>
                    <a:cubicBezTo>
                      <a:pt x="1086804" y="814122"/>
                      <a:pt x="1115849" y="793859"/>
                      <a:pt x="1092200" y="809625"/>
                    </a:cubicBezTo>
                    <a:cubicBezTo>
                      <a:pt x="1075818" y="858772"/>
                      <a:pt x="1094594" y="808011"/>
                      <a:pt x="1079500" y="838200"/>
                    </a:cubicBezTo>
                    <a:cubicBezTo>
                      <a:pt x="1078003" y="841193"/>
                      <a:pt x="1078416" y="845112"/>
                      <a:pt x="1076325" y="847725"/>
                    </a:cubicBezTo>
                    <a:cubicBezTo>
                      <a:pt x="1073941" y="850705"/>
                      <a:pt x="1069731" y="851632"/>
                      <a:pt x="1066800" y="854075"/>
                    </a:cubicBezTo>
                    <a:cubicBezTo>
                      <a:pt x="1063351" y="856950"/>
                      <a:pt x="1060819" y="860843"/>
                      <a:pt x="1057275" y="863600"/>
                    </a:cubicBezTo>
                    <a:cubicBezTo>
                      <a:pt x="1051251" y="868285"/>
                      <a:pt x="1043621" y="870904"/>
                      <a:pt x="1038225" y="876300"/>
                    </a:cubicBezTo>
                    <a:cubicBezTo>
                      <a:pt x="1035050" y="879475"/>
                      <a:pt x="1032244" y="883068"/>
                      <a:pt x="1028700" y="885825"/>
                    </a:cubicBezTo>
                    <a:cubicBezTo>
                      <a:pt x="1015195" y="896329"/>
                      <a:pt x="1009586" y="895886"/>
                      <a:pt x="1000125" y="908050"/>
                    </a:cubicBezTo>
                    <a:cubicBezTo>
                      <a:pt x="995440" y="914074"/>
                      <a:pt x="989838" y="919860"/>
                      <a:pt x="987425" y="927100"/>
                    </a:cubicBezTo>
                    <a:cubicBezTo>
                      <a:pt x="979868" y="949770"/>
                      <a:pt x="984788" y="940581"/>
                      <a:pt x="974725" y="955675"/>
                    </a:cubicBezTo>
                    <a:cubicBezTo>
                      <a:pt x="975783" y="963083"/>
                      <a:pt x="975750" y="970732"/>
                      <a:pt x="977900" y="977900"/>
                    </a:cubicBezTo>
                    <a:cubicBezTo>
                      <a:pt x="978996" y="981555"/>
                      <a:pt x="982543" y="984012"/>
                      <a:pt x="984250" y="987425"/>
                    </a:cubicBezTo>
                    <a:cubicBezTo>
                      <a:pt x="985747" y="990418"/>
                      <a:pt x="986367" y="993775"/>
                      <a:pt x="987425" y="996950"/>
                    </a:cubicBezTo>
                    <a:cubicBezTo>
                      <a:pt x="986367" y="1000125"/>
                      <a:pt x="986617" y="1004108"/>
                      <a:pt x="984250" y="1006475"/>
                    </a:cubicBezTo>
                    <a:cubicBezTo>
                      <a:pt x="981883" y="1008842"/>
                      <a:pt x="976670" y="1006927"/>
                      <a:pt x="974725" y="1009650"/>
                    </a:cubicBezTo>
                    <a:cubicBezTo>
                      <a:pt x="970834" y="1015097"/>
                      <a:pt x="968375" y="1028700"/>
                      <a:pt x="968375" y="1028700"/>
                    </a:cubicBezTo>
                    <a:cubicBezTo>
                      <a:pt x="970557" y="1039612"/>
                      <a:pt x="971736" y="1046813"/>
                      <a:pt x="974725" y="1057275"/>
                    </a:cubicBezTo>
                    <a:cubicBezTo>
                      <a:pt x="975644" y="1060493"/>
                      <a:pt x="976403" y="1063807"/>
                      <a:pt x="977900" y="1066800"/>
                    </a:cubicBezTo>
                    <a:cubicBezTo>
                      <a:pt x="979607" y="1070213"/>
                      <a:pt x="982700" y="1072838"/>
                      <a:pt x="984250" y="1076325"/>
                    </a:cubicBezTo>
                    <a:cubicBezTo>
                      <a:pt x="986968" y="1082442"/>
                      <a:pt x="988483" y="1089025"/>
                      <a:pt x="990600" y="1095375"/>
                    </a:cubicBezTo>
                    <a:cubicBezTo>
                      <a:pt x="993182" y="1103122"/>
                      <a:pt x="993970" y="1108270"/>
                      <a:pt x="1000125" y="1114425"/>
                    </a:cubicBezTo>
                    <a:cubicBezTo>
                      <a:pt x="1002823" y="1117123"/>
                      <a:pt x="1006475" y="1118658"/>
                      <a:pt x="1009650" y="1120775"/>
                    </a:cubicBezTo>
                    <a:cubicBezTo>
                      <a:pt x="1005530" y="1137255"/>
                      <a:pt x="1005496" y="1141293"/>
                      <a:pt x="993775" y="1158875"/>
                    </a:cubicBezTo>
                    <a:cubicBezTo>
                      <a:pt x="991658" y="1162050"/>
                      <a:pt x="989132" y="1164987"/>
                      <a:pt x="987425" y="1168400"/>
                    </a:cubicBezTo>
                    <a:cubicBezTo>
                      <a:pt x="978235" y="1186780"/>
                      <a:pt x="992781" y="1169394"/>
                      <a:pt x="974725" y="1187450"/>
                    </a:cubicBezTo>
                    <a:cubicBezTo>
                      <a:pt x="972608" y="1193800"/>
                      <a:pt x="972088" y="1200931"/>
                      <a:pt x="968375" y="1206500"/>
                    </a:cubicBezTo>
                    <a:lnTo>
                      <a:pt x="936625" y="1254125"/>
                    </a:lnTo>
                    <a:lnTo>
                      <a:pt x="923925" y="1273175"/>
                    </a:lnTo>
                    <a:cubicBezTo>
                      <a:pt x="917575" y="1282700"/>
                      <a:pt x="918633" y="1283758"/>
                      <a:pt x="908050" y="1289050"/>
                    </a:cubicBezTo>
                    <a:cubicBezTo>
                      <a:pt x="902715" y="1291718"/>
                      <a:pt x="890911" y="1293874"/>
                      <a:pt x="885825" y="1295400"/>
                    </a:cubicBezTo>
                    <a:cubicBezTo>
                      <a:pt x="873971" y="1298956"/>
                      <a:pt x="853091" y="1307368"/>
                      <a:pt x="841375" y="1308100"/>
                    </a:cubicBezTo>
                    <a:lnTo>
                      <a:pt x="790575" y="1311275"/>
                    </a:lnTo>
                    <a:cubicBezTo>
                      <a:pt x="782385" y="1312445"/>
                      <a:pt x="767691" y="1313192"/>
                      <a:pt x="758825" y="1317625"/>
                    </a:cubicBezTo>
                    <a:cubicBezTo>
                      <a:pt x="755412" y="1319332"/>
                      <a:pt x="752787" y="1322425"/>
                      <a:pt x="749300" y="1323975"/>
                    </a:cubicBezTo>
                    <a:cubicBezTo>
                      <a:pt x="715295" y="1339088"/>
                      <a:pt x="742281" y="1322304"/>
                      <a:pt x="720725" y="1336675"/>
                    </a:cubicBezTo>
                    <a:cubicBezTo>
                      <a:pt x="718608" y="1339850"/>
                      <a:pt x="713627" y="1342458"/>
                      <a:pt x="714375" y="1346200"/>
                    </a:cubicBezTo>
                    <a:cubicBezTo>
                      <a:pt x="715123" y="1349942"/>
                      <a:pt x="720969" y="1350107"/>
                      <a:pt x="723900" y="1352550"/>
                    </a:cubicBezTo>
                    <a:cubicBezTo>
                      <a:pt x="727349" y="1355425"/>
                      <a:pt x="730250" y="1358900"/>
                      <a:pt x="733425" y="1362075"/>
                    </a:cubicBezTo>
                    <a:cubicBezTo>
                      <a:pt x="706128" y="1380273"/>
                      <a:pt x="740665" y="1358455"/>
                      <a:pt x="714375" y="1371600"/>
                    </a:cubicBezTo>
                    <a:cubicBezTo>
                      <a:pt x="710962" y="1373307"/>
                      <a:pt x="708263" y="1376243"/>
                      <a:pt x="704850" y="1377950"/>
                    </a:cubicBezTo>
                    <a:cubicBezTo>
                      <a:pt x="678560" y="1391095"/>
                      <a:pt x="713097" y="1369277"/>
                      <a:pt x="685800" y="1387475"/>
                    </a:cubicBezTo>
                    <a:cubicBezTo>
                      <a:pt x="687008" y="1393513"/>
                      <a:pt x="688896" y="1406366"/>
                      <a:pt x="692150" y="1412875"/>
                    </a:cubicBezTo>
                    <a:cubicBezTo>
                      <a:pt x="693857" y="1416288"/>
                      <a:pt x="696793" y="1418987"/>
                      <a:pt x="698500" y="1422400"/>
                    </a:cubicBezTo>
                    <a:cubicBezTo>
                      <a:pt x="699997" y="1425393"/>
                      <a:pt x="700050" y="1428999"/>
                      <a:pt x="701675" y="1431925"/>
                    </a:cubicBezTo>
                    <a:cubicBezTo>
                      <a:pt x="705381" y="1438596"/>
                      <a:pt x="711962" y="1443735"/>
                      <a:pt x="714375" y="1450975"/>
                    </a:cubicBezTo>
                    <a:cubicBezTo>
                      <a:pt x="716492" y="1457325"/>
                      <a:pt x="717012" y="1464456"/>
                      <a:pt x="720725" y="1470025"/>
                    </a:cubicBezTo>
                    <a:cubicBezTo>
                      <a:pt x="722842" y="1473200"/>
                      <a:pt x="725525" y="1476063"/>
                      <a:pt x="727075" y="1479550"/>
                    </a:cubicBezTo>
                    <a:cubicBezTo>
                      <a:pt x="729793" y="1485667"/>
                      <a:pt x="729712" y="1493031"/>
                      <a:pt x="733425" y="1498600"/>
                    </a:cubicBezTo>
                    <a:lnTo>
                      <a:pt x="746125" y="1517650"/>
                    </a:lnTo>
                    <a:cubicBezTo>
                      <a:pt x="748242" y="1520825"/>
                      <a:pt x="749300" y="1525058"/>
                      <a:pt x="752475" y="1527175"/>
                    </a:cubicBezTo>
                    <a:cubicBezTo>
                      <a:pt x="774310" y="1541731"/>
                      <a:pt x="764285" y="1537462"/>
                      <a:pt x="781050" y="1543050"/>
                    </a:cubicBezTo>
                    <a:cubicBezTo>
                      <a:pt x="782108" y="1546225"/>
                      <a:pt x="784225" y="1549228"/>
                      <a:pt x="784225" y="1552575"/>
                    </a:cubicBezTo>
                    <a:cubicBezTo>
                      <a:pt x="784225" y="1574685"/>
                      <a:pt x="779730" y="1573730"/>
                      <a:pt x="774700" y="1593850"/>
                    </a:cubicBezTo>
                    <a:cubicBezTo>
                      <a:pt x="772583" y="1602317"/>
                      <a:pt x="776629" y="1616490"/>
                      <a:pt x="768350" y="1619250"/>
                    </a:cubicBezTo>
                    <a:lnTo>
                      <a:pt x="758825" y="1622425"/>
                    </a:lnTo>
                    <a:cubicBezTo>
                      <a:pt x="755650" y="1620308"/>
                      <a:pt x="752787" y="1617625"/>
                      <a:pt x="749300" y="1616075"/>
                    </a:cubicBezTo>
                    <a:cubicBezTo>
                      <a:pt x="743183" y="1613357"/>
                      <a:pt x="736600" y="1611842"/>
                      <a:pt x="730250" y="1609725"/>
                    </a:cubicBezTo>
                    <a:cubicBezTo>
                      <a:pt x="727075" y="1608667"/>
                      <a:pt x="724007" y="1607206"/>
                      <a:pt x="720725" y="1606550"/>
                    </a:cubicBezTo>
                    <a:cubicBezTo>
                      <a:pt x="715433" y="1605492"/>
                      <a:pt x="710056" y="1604795"/>
                      <a:pt x="704850" y="1603375"/>
                    </a:cubicBezTo>
                    <a:cubicBezTo>
                      <a:pt x="698392" y="1601614"/>
                      <a:pt x="691369" y="1600738"/>
                      <a:pt x="685800" y="1597025"/>
                    </a:cubicBezTo>
                    <a:cubicBezTo>
                      <a:pt x="682625" y="1594908"/>
                      <a:pt x="679861" y="1591979"/>
                      <a:pt x="676275" y="1590675"/>
                    </a:cubicBezTo>
                    <a:cubicBezTo>
                      <a:pt x="668073" y="1587693"/>
                      <a:pt x="659154" y="1587085"/>
                      <a:pt x="650875" y="1584325"/>
                    </a:cubicBezTo>
                    <a:cubicBezTo>
                      <a:pt x="647700" y="1583267"/>
                      <a:pt x="644568" y="1582069"/>
                      <a:pt x="641350" y="1581150"/>
                    </a:cubicBezTo>
                    <a:cubicBezTo>
                      <a:pt x="636603" y="1579794"/>
                      <a:pt x="624200" y="1577338"/>
                      <a:pt x="619125" y="1574800"/>
                    </a:cubicBezTo>
                    <a:cubicBezTo>
                      <a:pt x="604160" y="1567317"/>
                      <a:pt x="613328" y="1569003"/>
                      <a:pt x="600075" y="1555750"/>
                    </a:cubicBezTo>
                    <a:cubicBezTo>
                      <a:pt x="597377" y="1553052"/>
                      <a:pt x="593481" y="1551843"/>
                      <a:pt x="590550" y="1549400"/>
                    </a:cubicBezTo>
                    <a:cubicBezTo>
                      <a:pt x="587101" y="1546525"/>
                      <a:pt x="584761" y="1542366"/>
                      <a:pt x="581025" y="1539875"/>
                    </a:cubicBezTo>
                    <a:cubicBezTo>
                      <a:pt x="557070" y="1523905"/>
                      <a:pt x="590680" y="1562230"/>
                      <a:pt x="552450" y="1524000"/>
                    </a:cubicBezTo>
                    <a:cubicBezTo>
                      <a:pt x="537529" y="1509079"/>
                      <a:pt x="545416" y="1518211"/>
                      <a:pt x="530225" y="1495425"/>
                    </a:cubicBezTo>
                    <a:cubicBezTo>
                      <a:pt x="528108" y="1492250"/>
                      <a:pt x="527050" y="1488017"/>
                      <a:pt x="523875" y="1485900"/>
                    </a:cubicBezTo>
                    <a:cubicBezTo>
                      <a:pt x="500226" y="1470134"/>
                      <a:pt x="529271" y="1490397"/>
                      <a:pt x="504825" y="1470025"/>
                    </a:cubicBezTo>
                    <a:cubicBezTo>
                      <a:pt x="501894" y="1467582"/>
                      <a:pt x="498475" y="1465792"/>
                      <a:pt x="495300" y="1463675"/>
                    </a:cubicBezTo>
                    <a:cubicBezTo>
                      <a:pt x="493183" y="1460500"/>
                      <a:pt x="492186" y="1456172"/>
                      <a:pt x="488950" y="1454150"/>
                    </a:cubicBezTo>
                    <a:cubicBezTo>
                      <a:pt x="478088" y="1447361"/>
                      <a:pt x="446751" y="1444317"/>
                      <a:pt x="438150" y="1441450"/>
                    </a:cubicBezTo>
                    <a:lnTo>
                      <a:pt x="390525" y="1425575"/>
                    </a:lnTo>
                    <a:cubicBezTo>
                      <a:pt x="366584" y="1417595"/>
                      <a:pt x="396094" y="1428360"/>
                      <a:pt x="371475" y="1416050"/>
                    </a:cubicBezTo>
                    <a:cubicBezTo>
                      <a:pt x="368482" y="1414553"/>
                      <a:pt x="364943" y="1414372"/>
                      <a:pt x="361950" y="1412875"/>
                    </a:cubicBezTo>
                    <a:cubicBezTo>
                      <a:pt x="358537" y="1411168"/>
                      <a:pt x="355838" y="1408232"/>
                      <a:pt x="352425" y="1406525"/>
                    </a:cubicBezTo>
                    <a:cubicBezTo>
                      <a:pt x="349432" y="1405028"/>
                      <a:pt x="345893" y="1404847"/>
                      <a:pt x="342900" y="1403350"/>
                    </a:cubicBezTo>
                    <a:cubicBezTo>
                      <a:pt x="339487" y="1401643"/>
                      <a:pt x="336862" y="1398550"/>
                      <a:pt x="333375" y="1397000"/>
                    </a:cubicBezTo>
                    <a:cubicBezTo>
                      <a:pt x="327258" y="1394282"/>
                      <a:pt x="320312" y="1393643"/>
                      <a:pt x="314325" y="1390650"/>
                    </a:cubicBezTo>
                    <a:cubicBezTo>
                      <a:pt x="310092" y="1388533"/>
                      <a:pt x="305734" y="1386648"/>
                      <a:pt x="301625" y="1384300"/>
                    </a:cubicBezTo>
                    <a:cubicBezTo>
                      <a:pt x="285682" y="1375190"/>
                      <a:pt x="298589" y="1379824"/>
                      <a:pt x="279400" y="1371600"/>
                    </a:cubicBezTo>
                    <a:cubicBezTo>
                      <a:pt x="276324" y="1370282"/>
                      <a:pt x="272801" y="1370050"/>
                      <a:pt x="269875" y="1368425"/>
                    </a:cubicBezTo>
                    <a:cubicBezTo>
                      <a:pt x="263204" y="1364719"/>
                      <a:pt x="257651" y="1359138"/>
                      <a:pt x="250825" y="1355725"/>
                    </a:cubicBezTo>
                    <a:cubicBezTo>
                      <a:pt x="243061" y="1351843"/>
                      <a:pt x="235332" y="1348635"/>
                      <a:pt x="228600" y="1343025"/>
                    </a:cubicBezTo>
                    <a:cubicBezTo>
                      <a:pt x="225151" y="1340150"/>
                      <a:pt x="222811" y="1335991"/>
                      <a:pt x="219075" y="1333500"/>
                    </a:cubicBezTo>
                    <a:cubicBezTo>
                      <a:pt x="216290" y="1331644"/>
                      <a:pt x="212476" y="1331950"/>
                      <a:pt x="209550" y="1330325"/>
                    </a:cubicBezTo>
                    <a:cubicBezTo>
                      <a:pt x="202879" y="1326619"/>
                      <a:pt x="197740" y="1320038"/>
                      <a:pt x="190500" y="1317625"/>
                    </a:cubicBezTo>
                    <a:cubicBezTo>
                      <a:pt x="187325" y="1316567"/>
                      <a:pt x="183901" y="1316075"/>
                      <a:pt x="180975" y="1314450"/>
                    </a:cubicBezTo>
                    <a:cubicBezTo>
                      <a:pt x="174304" y="1310744"/>
                      <a:pt x="169165" y="1304163"/>
                      <a:pt x="161925" y="1301750"/>
                    </a:cubicBezTo>
                    <a:cubicBezTo>
                      <a:pt x="149947" y="1297757"/>
                      <a:pt x="144267" y="1296792"/>
                      <a:pt x="133350" y="1285875"/>
                    </a:cubicBezTo>
                    <a:cubicBezTo>
                      <a:pt x="130175" y="1282700"/>
                      <a:pt x="127369" y="1279107"/>
                      <a:pt x="123825" y="1276350"/>
                    </a:cubicBezTo>
                    <a:cubicBezTo>
                      <a:pt x="117801" y="1271665"/>
                      <a:pt x="110171" y="1269046"/>
                      <a:pt x="104775" y="1263650"/>
                    </a:cubicBezTo>
                    <a:cubicBezTo>
                      <a:pt x="101600" y="1260475"/>
                      <a:pt x="98794" y="1256882"/>
                      <a:pt x="95250" y="1254125"/>
                    </a:cubicBezTo>
                    <a:cubicBezTo>
                      <a:pt x="89226" y="1249440"/>
                      <a:pt x="81596" y="1246821"/>
                      <a:pt x="76200" y="1241425"/>
                    </a:cubicBezTo>
                    <a:cubicBezTo>
                      <a:pt x="52565" y="1217790"/>
                      <a:pt x="82486" y="1246813"/>
                      <a:pt x="53975" y="1222375"/>
                    </a:cubicBezTo>
                    <a:cubicBezTo>
                      <a:pt x="50566" y="1219453"/>
                      <a:pt x="47994" y="1215607"/>
                      <a:pt x="44450" y="1212850"/>
                    </a:cubicBezTo>
                    <a:cubicBezTo>
                      <a:pt x="38426" y="1208165"/>
                      <a:pt x="25400" y="1200150"/>
                      <a:pt x="25400" y="1200150"/>
                    </a:cubicBezTo>
                    <a:cubicBezTo>
                      <a:pt x="21167" y="1193800"/>
                      <a:pt x="15113" y="1188340"/>
                      <a:pt x="12700" y="1181100"/>
                    </a:cubicBezTo>
                    <a:cubicBezTo>
                      <a:pt x="5143" y="1158430"/>
                      <a:pt x="10063" y="1167619"/>
                      <a:pt x="0" y="1152525"/>
                    </a:cubicBezTo>
                    <a:cubicBezTo>
                      <a:pt x="1058" y="1115483"/>
                      <a:pt x="1530" y="1078420"/>
                      <a:pt x="3175" y="1041400"/>
                    </a:cubicBezTo>
                    <a:cubicBezTo>
                      <a:pt x="4346" y="1015063"/>
                      <a:pt x="4771" y="1015967"/>
                      <a:pt x="9525" y="996950"/>
                    </a:cubicBezTo>
                    <a:cubicBezTo>
                      <a:pt x="12754" y="961428"/>
                      <a:pt x="15875" y="932660"/>
                      <a:pt x="15875" y="895350"/>
                    </a:cubicBezTo>
                    <a:cubicBezTo>
                      <a:pt x="15875" y="832899"/>
                      <a:pt x="13758" y="770467"/>
                      <a:pt x="12700" y="708025"/>
                    </a:cubicBezTo>
                    <a:cubicBezTo>
                      <a:pt x="15544" y="617029"/>
                      <a:pt x="11823" y="635228"/>
                      <a:pt x="19050" y="581025"/>
                    </a:cubicBezTo>
                    <a:cubicBezTo>
                      <a:pt x="20039" y="573607"/>
                      <a:pt x="20757" y="566138"/>
                      <a:pt x="22225" y="558800"/>
                    </a:cubicBezTo>
                    <a:cubicBezTo>
                      <a:pt x="22881" y="555518"/>
                      <a:pt x="24481" y="552493"/>
                      <a:pt x="25400" y="549275"/>
                    </a:cubicBezTo>
                    <a:cubicBezTo>
                      <a:pt x="26599" y="545079"/>
                      <a:pt x="27376" y="540771"/>
                      <a:pt x="28575" y="536575"/>
                    </a:cubicBezTo>
                    <a:cubicBezTo>
                      <a:pt x="29494" y="533357"/>
                      <a:pt x="30831" y="530268"/>
                      <a:pt x="31750" y="527050"/>
                    </a:cubicBezTo>
                    <a:cubicBezTo>
                      <a:pt x="32949" y="522854"/>
                      <a:pt x="33545" y="518490"/>
                      <a:pt x="34925" y="514350"/>
                    </a:cubicBezTo>
                    <a:cubicBezTo>
                      <a:pt x="36727" y="508943"/>
                      <a:pt x="39637" y="503934"/>
                      <a:pt x="41275" y="498475"/>
                    </a:cubicBezTo>
                    <a:cubicBezTo>
                      <a:pt x="42826" y="493306"/>
                      <a:pt x="43279" y="487868"/>
                      <a:pt x="44450" y="482600"/>
                    </a:cubicBezTo>
                    <a:cubicBezTo>
                      <a:pt x="45397" y="478340"/>
                      <a:pt x="46769" y="474179"/>
                      <a:pt x="47625" y="469900"/>
                    </a:cubicBezTo>
                    <a:cubicBezTo>
                      <a:pt x="48888" y="463587"/>
                      <a:pt x="49403" y="457134"/>
                      <a:pt x="50800" y="450850"/>
                    </a:cubicBezTo>
                    <a:cubicBezTo>
                      <a:pt x="52563" y="442918"/>
                      <a:pt x="58206" y="432513"/>
                      <a:pt x="60325" y="425450"/>
                    </a:cubicBezTo>
                    <a:cubicBezTo>
                      <a:pt x="61876" y="420281"/>
                      <a:pt x="62080" y="414781"/>
                      <a:pt x="63500" y="409575"/>
                    </a:cubicBezTo>
                    <a:cubicBezTo>
                      <a:pt x="65261" y="403117"/>
                      <a:pt x="63500" y="392642"/>
                      <a:pt x="69850" y="390525"/>
                    </a:cubicBezTo>
                    <a:cubicBezTo>
                      <a:pt x="78741" y="387561"/>
                      <a:pt x="95939" y="382243"/>
                      <a:pt x="104775" y="377825"/>
                    </a:cubicBezTo>
                    <a:cubicBezTo>
                      <a:pt x="110295" y="375065"/>
                      <a:pt x="115515" y="371723"/>
                      <a:pt x="120650" y="368300"/>
                    </a:cubicBezTo>
                    <a:cubicBezTo>
                      <a:pt x="202821" y="313519"/>
                      <a:pt x="145785" y="352633"/>
                      <a:pt x="190500" y="317500"/>
                    </a:cubicBezTo>
                    <a:cubicBezTo>
                      <a:pt x="198822" y="310961"/>
                      <a:pt x="207636" y="305061"/>
                      <a:pt x="215900" y="298450"/>
                    </a:cubicBezTo>
                    <a:cubicBezTo>
                      <a:pt x="223519" y="292355"/>
                      <a:pt x="230441" y="285414"/>
                      <a:pt x="238125" y="279400"/>
                    </a:cubicBezTo>
                    <a:cubicBezTo>
                      <a:pt x="254794" y="266355"/>
                      <a:pt x="271313" y="253041"/>
                      <a:pt x="288925" y="241300"/>
                    </a:cubicBezTo>
                    <a:cubicBezTo>
                      <a:pt x="298450" y="234950"/>
                      <a:pt x="308442" y="229250"/>
                      <a:pt x="317500" y="222250"/>
                    </a:cubicBezTo>
                    <a:cubicBezTo>
                      <a:pt x="331761" y="211230"/>
                      <a:pt x="343492" y="196877"/>
                      <a:pt x="358775" y="187325"/>
                    </a:cubicBezTo>
                    <a:cubicBezTo>
                      <a:pt x="367242" y="182033"/>
                      <a:pt x="376324" y="177619"/>
                      <a:pt x="384175" y="171450"/>
                    </a:cubicBezTo>
                    <a:cubicBezTo>
                      <a:pt x="391236" y="165902"/>
                      <a:pt x="396075" y="157834"/>
                      <a:pt x="403225" y="152400"/>
                    </a:cubicBezTo>
                    <a:cubicBezTo>
                      <a:pt x="422623" y="137657"/>
                      <a:pt x="443419" y="124851"/>
                      <a:pt x="463550" y="111125"/>
                    </a:cubicBezTo>
                    <a:cubicBezTo>
                      <a:pt x="466703" y="108975"/>
                      <a:pt x="470377" y="107473"/>
                      <a:pt x="473075" y="104775"/>
                    </a:cubicBezTo>
                    <a:cubicBezTo>
                      <a:pt x="477308" y="100542"/>
                      <a:pt x="481325" y="96080"/>
                      <a:pt x="485775" y="92075"/>
                    </a:cubicBezTo>
                    <a:cubicBezTo>
                      <a:pt x="503134" y="76452"/>
                      <a:pt x="524883" y="61157"/>
                      <a:pt x="542925" y="47625"/>
                    </a:cubicBezTo>
                    <a:cubicBezTo>
                      <a:pt x="547158" y="44450"/>
                      <a:pt x="550892" y="40467"/>
                      <a:pt x="555625" y="38100"/>
                    </a:cubicBezTo>
                    <a:cubicBezTo>
                      <a:pt x="559858" y="35983"/>
                      <a:pt x="564474" y="34501"/>
                      <a:pt x="568325" y="31750"/>
                    </a:cubicBezTo>
                    <a:cubicBezTo>
                      <a:pt x="584709" y="20047"/>
                      <a:pt x="570578" y="24274"/>
                      <a:pt x="587375" y="15875"/>
                    </a:cubicBezTo>
                    <a:cubicBezTo>
                      <a:pt x="592573" y="13276"/>
                      <a:pt x="608850" y="9676"/>
                      <a:pt x="612775" y="9525"/>
                    </a:cubicBezTo>
                    <a:cubicBezTo>
                      <a:pt x="662491" y="7613"/>
                      <a:pt x="712258" y="7408"/>
                      <a:pt x="762000" y="6350"/>
                    </a:cubicBezTo>
                    <a:lnTo>
                      <a:pt x="815975" y="0"/>
                    </a:lnTo>
                    <a:cubicBezTo>
                      <a:pt x="831885" y="0"/>
                      <a:pt x="847725" y="2117"/>
                      <a:pt x="863600" y="3175"/>
                    </a:cubicBezTo>
                    <a:lnTo>
                      <a:pt x="882650" y="9525"/>
                    </a:lnTo>
                    <a:cubicBezTo>
                      <a:pt x="885825" y="10583"/>
                      <a:pt x="888854" y="12285"/>
                      <a:pt x="892175" y="12700"/>
                    </a:cubicBezTo>
                    <a:cubicBezTo>
                      <a:pt x="903160" y="14073"/>
                      <a:pt x="924854" y="16434"/>
                      <a:pt x="936625" y="19050"/>
                    </a:cubicBezTo>
                    <a:cubicBezTo>
                      <a:pt x="939892" y="19776"/>
                      <a:pt x="942921" y="21344"/>
                      <a:pt x="946150" y="22225"/>
                    </a:cubicBezTo>
                    <a:cubicBezTo>
                      <a:pt x="967212" y="27969"/>
                      <a:pt x="968912" y="28047"/>
                      <a:pt x="987425" y="31750"/>
                    </a:cubicBezTo>
                    <a:cubicBezTo>
                      <a:pt x="1007519" y="28401"/>
                      <a:pt x="996950" y="19579"/>
                      <a:pt x="1003300" y="19050"/>
                    </a:cubicBezTo>
                    <a:close/>
                  </a:path>
                </a:pathLst>
              </a:custGeom>
              <a:solidFill>
                <a:schemeClr val="bg1">
                  <a:lumMod val="50000"/>
                </a:schemeClr>
              </a:solidFill>
              <a:ln w="254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4" name="Freeform 12">
                <a:extLst>
                  <a:ext uri="{FF2B5EF4-FFF2-40B4-BE49-F238E27FC236}">
                    <a16:creationId xmlns:a16="http://schemas.microsoft.com/office/drawing/2014/main" id="{A6A70B30-32C9-42E7-87D4-2453924FCEC6}"/>
                  </a:ext>
                </a:extLst>
              </p:cNvPr>
              <p:cNvSpPr/>
              <p:nvPr/>
            </p:nvSpPr>
            <p:spPr>
              <a:xfrm>
                <a:off x="7911813" y="2775121"/>
                <a:ext cx="723112" cy="834090"/>
              </a:xfrm>
              <a:custGeom>
                <a:avLst/>
                <a:gdLst>
                  <a:gd name="connsiteX0" fmla="*/ 364077 w 1288002"/>
                  <a:gd name="connsiteY0" fmla="*/ 299923 h 1858848"/>
                  <a:gd name="connsiteX1" fmla="*/ 360902 w 1288002"/>
                  <a:gd name="connsiteY1" fmla="*/ 325323 h 1858848"/>
                  <a:gd name="connsiteX2" fmla="*/ 351377 w 1288002"/>
                  <a:gd name="connsiteY2" fmla="*/ 353898 h 1858848"/>
                  <a:gd name="connsiteX3" fmla="*/ 345027 w 1288002"/>
                  <a:gd name="connsiteY3" fmla="*/ 372948 h 1858848"/>
                  <a:gd name="connsiteX4" fmla="*/ 341852 w 1288002"/>
                  <a:gd name="connsiteY4" fmla="*/ 382473 h 1858848"/>
                  <a:gd name="connsiteX5" fmla="*/ 332327 w 1288002"/>
                  <a:gd name="connsiteY5" fmla="*/ 388823 h 1858848"/>
                  <a:gd name="connsiteX6" fmla="*/ 319627 w 1288002"/>
                  <a:gd name="connsiteY6" fmla="*/ 407873 h 1858848"/>
                  <a:gd name="connsiteX7" fmla="*/ 313277 w 1288002"/>
                  <a:gd name="connsiteY7" fmla="*/ 426923 h 1858848"/>
                  <a:gd name="connsiteX8" fmla="*/ 316452 w 1288002"/>
                  <a:gd name="connsiteY8" fmla="*/ 458673 h 1858848"/>
                  <a:gd name="connsiteX9" fmla="*/ 313277 w 1288002"/>
                  <a:gd name="connsiteY9" fmla="*/ 484073 h 1858848"/>
                  <a:gd name="connsiteX10" fmla="*/ 306927 w 1288002"/>
                  <a:gd name="connsiteY10" fmla="*/ 509473 h 1858848"/>
                  <a:gd name="connsiteX11" fmla="*/ 303752 w 1288002"/>
                  <a:gd name="connsiteY11" fmla="*/ 518998 h 1858848"/>
                  <a:gd name="connsiteX12" fmla="*/ 297402 w 1288002"/>
                  <a:gd name="connsiteY12" fmla="*/ 528523 h 1858848"/>
                  <a:gd name="connsiteX13" fmla="*/ 278352 w 1288002"/>
                  <a:gd name="connsiteY13" fmla="*/ 541223 h 1858848"/>
                  <a:gd name="connsiteX14" fmla="*/ 265652 w 1288002"/>
                  <a:gd name="connsiteY14" fmla="*/ 560273 h 1858848"/>
                  <a:gd name="connsiteX15" fmla="*/ 262477 w 1288002"/>
                  <a:gd name="connsiteY15" fmla="*/ 569798 h 1858848"/>
                  <a:gd name="connsiteX16" fmla="*/ 256127 w 1288002"/>
                  <a:gd name="connsiteY16" fmla="*/ 579323 h 1858848"/>
                  <a:gd name="connsiteX17" fmla="*/ 249777 w 1288002"/>
                  <a:gd name="connsiteY17" fmla="*/ 598373 h 1858848"/>
                  <a:gd name="connsiteX18" fmla="*/ 249777 w 1288002"/>
                  <a:gd name="connsiteY18" fmla="*/ 668223 h 1858848"/>
                  <a:gd name="connsiteX19" fmla="*/ 262477 w 1288002"/>
                  <a:gd name="connsiteY19" fmla="*/ 696798 h 1858848"/>
                  <a:gd name="connsiteX20" fmla="*/ 272002 w 1288002"/>
                  <a:gd name="connsiteY20" fmla="*/ 715848 h 1858848"/>
                  <a:gd name="connsiteX21" fmla="*/ 281527 w 1288002"/>
                  <a:gd name="connsiteY21" fmla="*/ 722198 h 1858848"/>
                  <a:gd name="connsiteX22" fmla="*/ 300577 w 1288002"/>
                  <a:gd name="connsiteY22" fmla="*/ 738073 h 1858848"/>
                  <a:gd name="connsiteX23" fmla="*/ 348202 w 1288002"/>
                  <a:gd name="connsiteY23" fmla="*/ 747598 h 1858848"/>
                  <a:gd name="connsiteX24" fmla="*/ 354552 w 1288002"/>
                  <a:gd name="connsiteY24" fmla="*/ 766648 h 1858848"/>
                  <a:gd name="connsiteX25" fmla="*/ 357727 w 1288002"/>
                  <a:gd name="connsiteY25" fmla="*/ 776173 h 1858848"/>
                  <a:gd name="connsiteX26" fmla="*/ 360902 w 1288002"/>
                  <a:gd name="connsiteY26" fmla="*/ 798398 h 1858848"/>
                  <a:gd name="connsiteX27" fmla="*/ 370427 w 1288002"/>
                  <a:gd name="connsiteY27" fmla="*/ 830148 h 1858848"/>
                  <a:gd name="connsiteX28" fmla="*/ 376777 w 1288002"/>
                  <a:gd name="connsiteY28" fmla="*/ 849198 h 1858848"/>
                  <a:gd name="connsiteX29" fmla="*/ 379952 w 1288002"/>
                  <a:gd name="connsiteY29" fmla="*/ 858723 h 1858848"/>
                  <a:gd name="connsiteX30" fmla="*/ 392652 w 1288002"/>
                  <a:gd name="connsiteY30" fmla="*/ 877773 h 1858848"/>
                  <a:gd name="connsiteX31" fmla="*/ 402177 w 1288002"/>
                  <a:gd name="connsiteY31" fmla="*/ 909523 h 1858848"/>
                  <a:gd name="connsiteX32" fmla="*/ 405352 w 1288002"/>
                  <a:gd name="connsiteY32" fmla="*/ 919048 h 1858848"/>
                  <a:gd name="connsiteX33" fmla="*/ 389477 w 1288002"/>
                  <a:gd name="connsiteY33" fmla="*/ 915873 h 1858848"/>
                  <a:gd name="connsiteX34" fmla="*/ 379952 w 1288002"/>
                  <a:gd name="connsiteY34" fmla="*/ 909523 h 1858848"/>
                  <a:gd name="connsiteX35" fmla="*/ 370427 w 1288002"/>
                  <a:gd name="connsiteY35" fmla="*/ 906348 h 1858848"/>
                  <a:gd name="connsiteX36" fmla="*/ 338677 w 1288002"/>
                  <a:gd name="connsiteY36" fmla="*/ 899998 h 1858848"/>
                  <a:gd name="connsiteX37" fmla="*/ 329152 w 1288002"/>
                  <a:gd name="connsiteY37" fmla="*/ 896823 h 1858848"/>
                  <a:gd name="connsiteX38" fmla="*/ 291052 w 1288002"/>
                  <a:gd name="connsiteY38" fmla="*/ 899998 h 1858848"/>
                  <a:gd name="connsiteX39" fmla="*/ 291052 w 1288002"/>
                  <a:gd name="connsiteY39" fmla="*/ 1227023 h 1858848"/>
                  <a:gd name="connsiteX40" fmla="*/ 300577 w 1288002"/>
                  <a:gd name="connsiteY40" fmla="*/ 1258773 h 1858848"/>
                  <a:gd name="connsiteX41" fmla="*/ 303752 w 1288002"/>
                  <a:gd name="connsiteY41" fmla="*/ 1268298 h 1858848"/>
                  <a:gd name="connsiteX42" fmla="*/ 310102 w 1288002"/>
                  <a:gd name="connsiteY42" fmla="*/ 1277823 h 1858848"/>
                  <a:gd name="connsiteX43" fmla="*/ 316452 w 1288002"/>
                  <a:gd name="connsiteY43" fmla="*/ 1296873 h 1858848"/>
                  <a:gd name="connsiteX44" fmla="*/ 319627 w 1288002"/>
                  <a:gd name="connsiteY44" fmla="*/ 1306398 h 1858848"/>
                  <a:gd name="connsiteX45" fmla="*/ 316452 w 1288002"/>
                  <a:gd name="connsiteY45" fmla="*/ 1360373 h 1858848"/>
                  <a:gd name="connsiteX46" fmla="*/ 306927 w 1288002"/>
                  <a:gd name="connsiteY46" fmla="*/ 1363548 h 1858848"/>
                  <a:gd name="connsiteX47" fmla="*/ 287877 w 1288002"/>
                  <a:gd name="connsiteY47" fmla="*/ 1385773 h 1858848"/>
                  <a:gd name="connsiteX48" fmla="*/ 275177 w 1288002"/>
                  <a:gd name="connsiteY48" fmla="*/ 1404823 h 1858848"/>
                  <a:gd name="connsiteX49" fmla="*/ 265652 w 1288002"/>
                  <a:gd name="connsiteY49" fmla="*/ 1427048 h 1858848"/>
                  <a:gd name="connsiteX50" fmla="*/ 246602 w 1288002"/>
                  <a:gd name="connsiteY50" fmla="*/ 1455623 h 1858848"/>
                  <a:gd name="connsiteX51" fmla="*/ 240252 w 1288002"/>
                  <a:gd name="connsiteY51" fmla="*/ 1465148 h 1858848"/>
                  <a:gd name="connsiteX52" fmla="*/ 233902 w 1288002"/>
                  <a:gd name="connsiteY52" fmla="*/ 1474673 h 1858848"/>
                  <a:gd name="connsiteX53" fmla="*/ 230727 w 1288002"/>
                  <a:gd name="connsiteY53" fmla="*/ 1484198 h 1858848"/>
                  <a:gd name="connsiteX54" fmla="*/ 218027 w 1288002"/>
                  <a:gd name="connsiteY54" fmla="*/ 1487373 h 1858848"/>
                  <a:gd name="connsiteX55" fmla="*/ 208502 w 1288002"/>
                  <a:gd name="connsiteY55" fmla="*/ 1490548 h 1858848"/>
                  <a:gd name="connsiteX56" fmla="*/ 189452 w 1288002"/>
                  <a:gd name="connsiteY56" fmla="*/ 1503248 h 1858848"/>
                  <a:gd name="connsiteX57" fmla="*/ 183102 w 1288002"/>
                  <a:gd name="connsiteY57" fmla="*/ 1512773 h 1858848"/>
                  <a:gd name="connsiteX58" fmla="*/ 164052 w 1288002"/>
                  <a:gd name="connsiteY58" fmla="*/ 1525473 h 1858848"/>
                  <a:gd name="connsiteX59" fmla="*/ 157702 w 1288002"/>
                  <a:gd name="connsiteY59" fmla="*/ 1534998 h 1858848"/>
                  <a:gd name="connsiteX60" fmla="*/ 148177 w 1288002"/>
                  <a:gd name="connsiteY60" fmla="*/ 1541348 h 1858848"/>
                  <a:gd name="connsiteX61" fmla="*/ 151352 w 1288002"/>
                  <a:gd name="connsiteY61" fmla="*/ 1554048 h 1858848"/>
                  <a:gd name="connsiteX62" fmla="*/ 164052 w 1288002"/>
                  <a:gd name="connsiteY62" fmla="*/ 1573098 h 1858848"/>
                  <a:gd name="connsiteX63" fmla="*/ 154527 w 1288002"/>
                  <a:gd name="connsiteY63" fmla="*/ 1579448 h 1858848"/>
                  <a:gd name="connsiteX64" fmla="*/ 135477 w 1288002"/>
                  <a:gd name="connsiteY64" fmla="*/ 1585798 h 1858848"/>
                  <a:gd name="connsiteX65" fmla="*/ 125952 w 1288002"/>
                  <a:gd name="connsiteY65" fmla="*/ 1604848 h 1858848"/>
                  <a:gd name="connsiteX66" fmla="*/ 122777 w 1288002"/>
                  <a:gd name="connsiteY66" fmla="*/ 1655648 h 1858848"/>
                  <a:gd name="connsiteX67" fmla="*/ 103727 w 1288002"/>
                  <a:gd name="connsiteY67" fmla="*/ 1658823 h 1858848"/>
                  <a:gd name="connsiteX68" fmla="*/ 84677 w 1288002"/>
                  <a:gd name="connsiteY68" fmla="*/ 1668348 h 1858848"/>
                  <a:gd name="connsiteX69" fmla="*/ 68802 w 1288002"/>
                  <a:gd name="connsiteY69" fmla="*/ 1687398 h 1858848"/>
                  <a:gd name="connsiteX70" fmla="*/ 62452 w 1288002"/>
                  <a:gd name="connsiteY70" fmla="*/ 1696923 h 1858848"/>
                  <a:gd name="connsiteX71" fmla="*/ 52927 w 1288002"/>
                  <a:gd name="connsiteY71" fmla="*/ 1706448 h 1858848"/>
                  <a:gd name="connsiteX72" fmla="*/ 46577 w 1288002"/>
                  <a:gd name="connsiteY72" fmla="*/ 1715973 h 1858848"/>
                  <a:gd name="connsiteX73" fmla="*/ 37052 w 1288002"/>
                  <a:gd name="connsiteY73" fmla="*/ 1725498 h 1858848"/>
                  <a:gd name="connsiteX74" fmla="*/ 27527 w 1288002"/>
                  <a:gd name="connsiteY74" fmla="*/ 1744548 h 1858848"/>
                  <a:gd name="connsiteX75" fmla="*/ 14827 w 1288002"/>
                  <a:gd name="connsiteY75" fmla="*/ 1763598 h 1858848"/>
                  <a:gd name="connsiteX76" fmla="*/ 8477 w 1288002"/>
                  <a:gd name="connsiteY76" fmla="*/ 1773123 h 1858848"/>
                  <a:gd name="connsiteX77" fmla="*/ 2127 w 1288002"/>
                  <a:gd name="connsiteY77" fmla="*/ 1792173 h 1858848"/>
                  <a:gd name="connsiteX78" fmla="*/ 30702 w 1288002"/>
                  <a:gd name="connsiteY78" fmla="*/ 1788998 h 1858848"/>
                  <a:gd name="connsiteX79" fmla="*/ 91027 w 1288002"/>
                  <a:gd name="connsiteY79" fmla="*/ 1792173 h 1858848"/>
                  <a:gd name="connsiteX80" fmla="*/ 113252 w 1288002"/>
                  <a:gd name="connsiteY80" fmla="*/ 1795348 h 1858848"/>
                  <a:gd name="connsiteX81" fmla="*/ 141827 w 1288002"/>
                  <a:gd name="connsiteY81" fmla="*/ 1792173 h 1858848"/>
                  <a:gd name="connsiteX82" fmla="*/ 157702 w 1288002"/>
                  <a:gd name="connsiteY82" fmla="*/ 1776298 h 1858848"/>
                  <a:gd name="connsiteX83" fmla="*/ 167227 w 1288002"/>
                  <a:gd name="connsiteY83" fmla="*/ 1769948 h 1858848"/>
                  <a:gd name="connsiteX84" fmla="*/ 173577 w 1288002"/>
                  <a:gd name="connsiteY84" fmla="*/ 1760423 h 1858848"/>
                  <a:gd name="connsiteX85" fmla="*/ 205327 w 1288002"/>
                  <a:gd name="connsiteY85" fmla="*/ 1769948 h 1858848"/>
                  <a:gd name="connsiteX86" fmla="*/ 224377 w 1288002"/>
                  <a:gd name="connsiteY86" fmla="*/ 1776298 h 1858848"/>
                  <a:gd name="connsiteX87" fmla="*/ 237077 w 1288002"/>
                  <a:gd name="connsiteY87" fmla="*/ 1782648 h 1858848"/>
                  <a:gd name="connsiteX88" fmla="*/ 256127 w 1288002"/>
                  <a:gd name="connsiteY88" fmla="*/ 1788998 h 1858848"/>
                  <a:gd name="connsiteX89" fmla="*/ 265652 w 1288002"/>
                  <a:gd name="connsiteY89" fmla="*/ 1795348 h 1858848"/>
                  <a:gd name="connsiteX90" fmla="*/ 284702 w 1288002"/>
                  <a:gd name="connsiteY90" fmla="*/ 1801698 h 1858848"/>
                  <a:gd name="connsiteX91" fmla="*/ 294227 w 1288002"/>
                  <a:gd name="connsiteY91" fmla="*/ 1808048 h 1858848"/>
                  <a:gd name="connsiteX92" fmla="*/ 313277 w 1288002"/>
                  <a:gd name="connsiteY92" fmla="*/ 1814398 h 1858848"/>
                  <a:gd name="connsiteX93" fmla="*/ 322802 w 1288002"/>
                  <a:gd name="connsiteY93" fmla="*/ 1817573 h 1858848"/>
                  <a:gd name="connsiteX94" fmla="*/ 332327 w 1288002"/>
                  <a:gd name="connsiteY94" fmla="*/ 1823923 h 1858848"/>
                  <a:gd name="connsiteX95" fmla="*/ 351377 w 1288002"/>
                  <a:gd name="connsiteY95" fmla="*/ 1830273 h 1858848"/>
                  <a:gd name="connsiteX96" fmla="*/ 379952 w 1288002"/>
                  <a:gd name="connsiteY96" fmla="*/ 1842973 h 1858848"/>
                  <a:gd name="connsiteX97" fmla="*/ 389477 w 1288002"/>
                  <a:gd name="connsiteY97" fmla="*/ 1846148 h 1858848"/>
                  <a:gd name="connsiteX98" fmla="*/ 399002 w 1288002"/>
                  <a:gd name="connsiteY98" fmla="*/ 1849323 h 1858848"/>
                  <a:gd name="connsiteX99" fmla="*/ 421227 w 1288002"/>
                  <a:gd name="connsiteY99" fmla="*/ 1858848 h 1858848"/>
                  <a:gd name="connsiteX100" fmla="*/ 446627 w 1288002"/>
                  <a:gd name="connsiteY100" fmla="*/ 1855673 h 1858848"/>
                  <a:gd name="connsiteX101" fmla="*/ 456152 w 1288002"/>
                  <a:gd name="connsiteY101" fmla="*/ 1852498 h 1858848"/>
                  <a:gd name="connsiteX102" fmla="*/ 462502 w 1288002"/>
                  <a:gd name="connsiteY102" fmla="*/ 1833448 h 1858848"/>
                  <a:gd name="connsiteX103" fmla="*/ 465677 w 1288002"/>
                  <a:gd name="connsiteY103" fmla="*/ 1823923 h 1858848"/>
                  <a:gd name="connsiteX104" fmla="*/ 468852 w 1288002"/>
                  <a:gd name="connsiteY104" fmla="*/ 1773123 h 1858848"/>
                  <a:gd name="connsiteX105" fmla="*/ 478377 w 1288002"/>
                  <a:gd name="connsiteY105" fmla="*/ 1779473 h 1858848"/>
                  <a:gd name="connsiteX106" fmla="*/ 608552 w 1288002"/>
                  <a:gd name="connsiteY106" fmla="*/ 1782648 h 1858848"/>
                  <a:gd name="connsiteX107" fmla="*/ 624427 w 1288002"/>
                  <a:gd name="connsiteY107" fmla="*/ 1785823 h 1858848"/>
                  <a:gd name="connsiteX108" fmla="*/ 643477 w 1288002"/>
                  <a:gd name="connsiteY108" fmla="*/ 1792173 h 1858848"/>
                  <a:gd name="connsiteX109" fmla="*/ 662527 w 1288002"/>
                  <a:gd name="connsiteY109" fmla="*/ 1769948 h 1858848"/>
                  <a:gd name="connsiteX110" fmla="*/ 662527 w 1288002"/>
                  <a:gd name="connsiteY110" fmla="*/ 1769948 h 1858848"/>
                  <a:gd name="connsiteX111" fmla="*/ 681577 w 1288002"/>
                  <a:gd name="connsiteY111" fmla="*/ 1763598 h 1858848"/>
                  <a:gd name="connsiteX112" fmla="*/ 716502 w 1288002"/>
                  <a:gd name="connsiteY112" fmla="*/ 1763598 h 1858848"/>
                  <a:gd name="connsiteX113" fmla="*/ 722852 w 1288002"/>
                  <a:gd name="connsiteY113" fmla="*/ 1754073 h 1858848"/>
                  <a:gd name="connsiteX114" fmla="*/ 726027 w 1288002"/>
                  <a:gd name="connsiteY114" fmla="*/ 1744548 h 1858848"/>
                  <a:gd name="connsiteX115" fmla="*/ 745077 w 1288002"/>
                  <a:gd name="connsiteY115" fmla="*/ 1738198 h 1858848"/>
                  <a:gd name="connsiteX116" fmla="*/ 751427 w 1288002"/>
                  <a:gd name="connsiteY116" fmla="*/ 1677873 h 1858848"/>
                  <a:gd name="connsiteX117" fmla="*/ 754602 w 1288002"/>
                  <a:gd name="connsiteY117" fmla="*/ 1668348 h 1858848"/>
                  <a:gd name="connsiteX118" fmla="*/ 764127 w 1288002"/>
                  <a:gd name="connsiteY118" fmla="*/ 1665173 h 1858848"/>
                  <a:gd name="connsiteX119" fmla="*/ 783177 w 1288002"/>
                  <a:gd name="connsiteY119" fmla="*/ 1661998 h 1858848"/>
                  <a:gd name="connsiteX120" fmla="*/ 795877 w 1288002"/>
                  <a:gd name="connsiteY120" fmla="*/ 1642948 h 1858848"/>
                  <a:gd name="connsiteX121" fmla="*/ 802227 w 1288002"/>
                  <a:gd name="connsiteY121" fmla="*/ 1633423 h 1858848"/>
                  <a:gd name="connsiteX122" fmla="*/ 811752 w 1288002"/>
                  <a:gd name="connsiteY122" fmla="*/ 1627073 h 1858848"/>
                  <a:gd name="connsiteX123" fmla="*/ 818102 w 1288002"/>
                  <a:gd name="connsiteY123" fmla="*/ 1614373 h 1858848"/>
                  <a:gd name="connsiteX124" fmla="*/ 824452 w 1288002"/>
                  <a:gd name="connsiteY124" fmla="*/ 1604848 h 1858848"/>
                  <a:gd name="connsiteX125" fmla="*/ 833977 w 1288002"/>
                  <a:gd name="connsiteY125" fmla="*/ 1585798 h 1858848"/>
                  <a:gd name="connsiteX126" fmla="*/ 843502 w 1288002"/>
                  <a:gd name="connsiteY126" fmla="*/ 1563573 h 1858848"/>
                  <a:gd name="connsiteX127" fmla="*/ 846677 w 1288002"/>
                  <a:gd name="connsiteY127" fmla="*/ 1554048 h 1858848"/>
                  <a:gd name="connsiteX128" fmla="*/ 859377 w 1288002"/>
                  <a:gd name="connsiteY128" fmla="*/ 1534998 h 1858848"/>
                  <a:gd name="connsiteX129" fmla="*/ 865727 w 1288002"/>
                  <a:gd name="connsiteY129" fmla="*/ 1515948 h 1858848"/>
                  <a:gd name="connsiteX130" fmla="*/ 868902 w 1288002"/>
                  <a:gd name="connsiteY130" fmla="*/ 1506423 h 1858848"/>
                  <a:gd name="connsiteX131" fmla="*/ 872077 w 1288002"/>
                  <a:gd name="connsiteY131" fmla="*/ 1493723 h 1858848"/>
                  <a:gd name="connsiteX132" fmla="*/ 878427 w 1288002"/>
                  <a:gd name="connsiteY132" fmla="*/ 1481023 h 1858848"/>
                  <a:gd name="connsiteX133" fmla="*/ 884777 w 1288002"/>
                  <a:gd name="connsiteY133" fmla="*/ 1461973 h 1858848"/>
                  <a:gd name="connsiteX134" fmla="*/ 887952 w 1288002"/>
                  <a:gd name="connsiteY134" fmla="*/ 1452448 h 1858848"/>
                  <a:gd name="connsiteX135" fmla="*/ 907002 w 1288002"/>
                  <a:gd name="connsiteY135" fmla="*/ 1446098 h 1858848"/>
                  <a:gd name="connsiteX136" fmla="*/ 926052 w 1288002"/>
                  <a:gd name="connsiteY136" fmla="*/ 1430223 h 1858848"/>
                  <a:gd name="connsiteX137" fmla="*/ 945102 w 1288002"/>
                  <a:gd name="connsiteY137" fmla="*/ 1417523 h 1858848"/>
                  <a:gd name="connsiteX138" fmla="*/ 954627 w 1288002"/>
                  <a:gd name="connsiteY138" fmla="*/ 1411173 h 1858848"/>
                  <a:gd name="connsiteX139" fmla="*/ 964152 w 1288002"/>
                  <a:gd name="connsiteY139" fmla="*/ 1404823 h 1858848"/>
                  <a:gd name="connsiteX140" fmla="*/ 970502 w 1288002"/>
                  <a:gd name="connsiteY140" fmla="*/ 1395298 h 1858848"/>
                  <a:gd name="connsiteX141" fmla="*/ 980027 w 1288002"/>
                  <a:gd name="connsiteY141" fmla="*/ 1388948 h 1858848"/>
                  <a:gd name="connsiteX142" fmla="*/ 992727 w 1288002"/>
                  <a:gd name="connsiteY142" fmla="*/ 1369898 h 1858848"/>
                  <a:gd name="connsiteX143" fmla="*/ 999077 w 1288002"/>
                  <a:gd name="connsiteY143" fmla="*/ 1360373 h 1858848"/>
                  <a:gd name="connsiteX144" fmla="*/ 1008602 w 1288002"/>
                  <a:gd name="connsiteY144" fmla="*/ 1354023 h 1858848"/>
                  <a:gd name="connsiteX145" fmla="*/ 1018127 w 1288002"/>
                  <a:gd name="connsiteY145" fmla="*/ 1350848 h 1858848"/>
                  <a:gd name="connsiteX146" fmla="*/ 1037177 w 1288002"/>
                  <a:gd name="connsiteY146" fmla="*/ 1338148 h 1858848"/>
                  <a:gd name="connsiteX147" fmla="*/ 1046702 w 1288002"/>
                  <a:gd name="connsiteY147" fmla="*/ 1331798 h 1858848"/>
                  <a:gd name="connsiteX148" fmla="*/ 1053052 w 1288002"/>
                  <a:gd name="connsiteY148" fmla="*/ 1293698 h 1858848"/>
                  <a:gd name="connsiteX149" fmla="*/ 1056227 w 1288002"/>
                  <a:gd name="connsiteY149" fmla="*/ 1284173 h 1858848"/>
                  <a:gd name="connsiteX150" fmla="*/ 1075277 w 1288002"/>
                  <a:gd name="connsiteY150" fmla="*/ 1271473 h 1858848"/>
                  <a:gd name="connsiteX151" fmla="*/ 1081627 w 1288002"/>
                  <a:gd name="connsiteY151" fmla="*/ 1261948 h 1858848"/>
                  <a:gd name="connsiteX152" fmla="*/ 1097502 w 1288002"/>
                  <a:gd name="connsiteY152" fmla="*/ 1242898 h 1858848"/>
                  <a:gd name="connsiteX153" fmla="*/ 1100677 w 1288002"/>
                  <a:gd name="connsiteY153" fmla="*/ 1233373 h 1858848"/>
                  <a:gd name="connsiteX154" fmla="*/ 1110202 w 1288002"/>
                  <a:gd name="connsiteY154" fmla="*/ 1230198 h 1858848"/>
                  <a:gd name="connsiteX155" fmla="*/ 1100677 w 1288002"/>
                  <a:gd name="connsiteY155" fmla="*/ 1236548 h 1858848"/>
                  <a:gd name="connsiteX156" fmla="*/ 1046702 w 1288002"/>
                  <a:gd name="connsiteY156" fmla="*/ 1223848 h 1858848"/>
                  <a:gd name="connsiteX157" fmla="*/ 1043527 w 1288002"/>
                  <a:gd name="connsiteY157" fmla="*/ 1204798 h 1858848"/>
                  <a:gd name="connsiteX158" fmla="*/ 1043527 w 1288002"/>
                  <a:gd name="connsiteY158" fmla="*/ 1071448 h 1858848"/>
                  <a:gd name="connsiteX159" fmla="*/ 1037177 w 1288002"/>
                  <a:gd name="connsiteY159" fmla="*/ 1052398 h 1858848"/>
                  <a:gd name="connsiteX160" fmla="*/ 1034002 w 1288002"/>
                  <a:gd name="connsiteY160" fmla="*/ 1042873 h 1858848"/>
                  <a:gd name="connsiteX161" fmla="*/ 1030827 w 1288002"/>
                  <a:gd name="connsiteY161" fmla="*/ 1033348 h 1858848"/>
                  <a:gd name="connsiteX162" fmla="*/ 1034002 w 1288002"/>
                  <a:gd name="connsiteY162" fmla="*/ 969848 h 1858848"/>
                  <a:gd name="connsiteX163" fmla="*/ 1037177 w 1288002"/>
                  <a:gd name="connsiteY163" fmla="*/ 947623 h 1858848"/>
                  <a:gd name="connsiteX164" fmla="*/ 1034002 w 1288002"/>
                  <a:gd name="connsiteY164" fmla="*/ 887298 h 1858848"/>
                  <a:gd name="connsiteX165" fmla="*/ 1027652 w 1288002"/>
                  <a:gd name="connsiteY165" fmla="*/ 868248 h 1858848"/>
                  <a:gd name="connsiteX166" fmla="*/ 1021302 w 1288002"/>
                  <a:gd name="connsiteY166" fmla="*/ 846023 h 1858848"/>
                  <a:gd name="connsiteX167" fmla="*/ 1014952 w 1288002"/>
                  <a:gd name="connsiteY167" fmla="*/ 826973 h 1858848"/>
                  <a:gd name="connsiteX168" fmla="*/ 995902 w 1288002"/>
                  <a:gd name="connsiteY168" fmla="*/ 814273 h 1858848"/>
                  <a:gd name="connsiteX169" fmla="*/ 986377 w 1288002"/>
                  <a:gd name="connsiteY169" fmla="*/ 807923 h 1858848"/>
                  <a:gd name="connsiteX170" fmla="*/ 970502 w 1288002"/>
                  <a:gd name="connsiteY170" fmla="*/ 788873 h 1858848"/>
                  <a:gd name="connsiteX171" fmla="*/ 964152 w 1288002"/>
                  <a:gd name="connsiteY171" fmla="*/ 779348 h 1858848"/>
                  <a:gd name="connsiteX172" fmla="*/ 945102 w 1288002"/>
                  <a:gd name="connsiteY172" fmla="*/ 772998 h 1858848"/>
                  <a:gd name="connsiteX173" fmla="*/ 935577 w 1288002"/>
                  <a:gd name="connsiteY173" fmla="*/ 766648 h 1858848"/>
                  <a:gd name="connsiteX174" fmla="*/ 929227 w 1288002"/>
                  <a:gd name="connsiteY174" fmla="*/ 757123 h 1858848"/>
                  <a:gd name="connsiteX175" fmla="*/ 913352 w 1288002"/>
                  <a:gd name="connsiteY175" fmla="*/ 741248 h 1858848"/>
                  <a:gd name="connsiteX176" fmla="*/ 919702 w 1288002"/>
                  <a:gd name="connsiteY176" fmla="*/ 731723 h 1858848"/>
                  <a:gd name="connsiteX177" fmla="*/ 932402 w 1288002"/>
                  <a:gd name="connsiteY177" fmla="*/ 719023 h 1858848"/>
                  <a:gd name="connsiteX178" fmla="*/ 922877 w 1288002"/>
                  <a:gd name="connsiteY178" fmla="*/ 696798 h 1858848"/>
                  <a:gd name="connsiteX179" fmla="*/ 913352 w 1288002"/>
                  <a:gd name="connsiteY179" fmla="*/ 693623 h 1858848"/>
                  <a:gd name="connsiteX180" fmla="*/ 932402 w 1288002"/>
                  <a:gd name="connsiteY180" fmla="*/ 680923 h 1858848"/>
                  <a:gd name="connsiteX181" fmla="*/ 960977 w 1288002"/>
                  <a:gd name="connsiteY181" fmla="*/ 658698 h 1858848"/>
                  <a:gd name="connsiteX182" fmla="*/ 970502 w 1288002"/>
                  <a:gd name="connsiteY182" fmla="*/ 655523 h 1858848"/>
                  <a:gd name="connsiteX183" fmla="*/ 989552 w 1288002"/>
                  <a:gd name="connsiteY183" fmla="*/ 642823 h 1858848"/>
                  <a:gd name="connsiteX184" fmla="*/ 999077 w 1288002"/>
                  <a:gd name="connsiteY184" fmla="*/ 639648 h 1858848"/>
                  <a:gd name="connsiteX185" fmla="*/ 1018127 w 1288002"/>
                  <a:gd name="connsiteY185" fmla="*/ 626948 h 1858848"/>
                  <a:gd name="connsiteX186" fmla="*/ 1040352 w 1288002"/>
                  <a:gd name="connsiteY186" fmla="*/ 617423 h 1858848"/>
                  <a:gd name="connsiteX187" fmla="*/ 1059402 w 1288002"/>
                  <a:gd name="connsiteY187" fmla="*/ 604723 h 1858848"/>
                  <a:gd name="connsiteX188" fmla="*/ 1078452 w 1288002"/>
                  <a:gd name="connsiteY188" fmla="*/ 598373 h 1858848"/>
                  <a:gd name="connsiteX189" fmla="*/ 1084802 w 1288002"/>
                  <a:gd name="connsiteY189" fmla="*/ 588848 h 1858848"/>
                  <a:gd name="connsiteX190" fmla="*/ 1103852 w 1288002"/>
                  <a:gd name="connsiteY190" fmla="*/ 579323 h 1858848"/>
                  <a:gd name="connsiteX191" fmla="*/ 1122902 w 1288002"/>
                  <a:gd name="connsiteY191" fmla="*/ 566623 h 1858848"/>
                  <a:gd name="connsiteX192" fmla="*/ 1141952 w 1288002"/>
                  <a:gd name="connsiteY192" fmla="*/ 553923 h 1858848"/>
                  <a:gd name="connsiteX193" fmla="*/ 1151477 w 1288002"/>
                  <a:gd name="connsiteY193" fmla="*/ 547573 h 1858848"/>
                  <a:gd name="connsiteX194" fmla="*/ 1180052 w 1288002"/>
                  <a:gd name="connsiteY194" fmla="*/ 534873 h 1858848"/>
                  <a:gd name="connsiteX195" fmla="*/ 1202277 w 1288002"/>
                  <a:gd name="connsiteY195" fmla="*/ 528523 h 1858848"/>
                  <a:gd name="connsiteX196" fmla="*/ 1221327 w 1288002"/>
                  <a:gd name="connsiteY196" fmla="*/ 522173 h 1858848"/>
                  <a:gd name="connsiteX197" fmla="*/ 1240377 w 1288002"/>
                  <a:gd name="connsiteY197" fmla="*/ 506298 h 1858848"/>
                  <a:gd name="connsiteX198" fmla="*/ 1256252 w 1288002"/>
                  <a:gd name="connsiteY198" fmla="*/ 487248 h 1858848"/>
                  <a:gd name="connsiteX199" fmla="*/ 1259427 w 1288002"/>
                  <a:gd name="connsiteY199" fmla="*/ 477723 h 1858848"/>
                  <a:gd name="connsiteX200" fmla="*/ 1268952 w 1288002"/>
                  <a:gd name="connsiteY200" fmla="*/ 471373 h 1858848"/>
                  <a:gd name="connsiteX201" fmla="*/ 1275302 w 1288002"/>
                  <a:gd name="connsiteY201" fmla="*/ 452323 h 1858848"/>
                  <a:gd name="connsiteX202" fmla="*/ 1288002 w 1288002"/>
                  <a:gd name="connsiteY202" fmla="*/ 433273 h 1858848"/>
                  <a:gd name="connsiteX203" fmla="*/ 1278477 w 1288002"/>
                  <a:gd name="connsiteY203" fmla="*/ 426923 h 1858848"/>
                  <a:gd name="connsiteX204" fmla="*/ 1265777 w 1288002"/>
                  <a:gd name="connsiteY204" fmla="*/ 398348 h 1858848"/>
                  <a:gd name="connsiteX205" fmla="*/ 1262602 w 1288002"/>
                  <a:gd name="connsiteY205" fmla="*/ 385648 h 1858848"/>
                  <a:gd name="connsiteX206" fmla="*/ 1205452 w 1288002"/>
                  <a:gd name="connsiteY206" fmla="*/ 382473 h 1858848"/>
                  <a:gd name="connsiteX207" fmla="*/ 1173702 w 1288002"/>
                  <a:gd name="connsiteY207" fmla="*/ 372948 h 1858848"/>
                  <a:gd name="connsiteX208" fmla="*/ 1151477 w 1288002"/>
                  <a:gd name="connsiteY208" fmla="*/ 360248 h 1858848"/>
                  <a:gd name="connsiteX209" fmla="*/ 1132427 w 1288002"/>
                  <a:gd name="connsiteY209" fmla="*/ 347548 h 1858848"/>
                  <a:gd name="connsiteX210" fmla="*/ 1110202 w 1288002"/>
                  <a:gd name="connsiteY210" fmla="*/ 338023 h 1858848"/>
                  <a:gd name="connsiteX211" fmla="*/ 1094327 w 1288002"/>
                  <a:gd name="connsiteY211" fmla="*/ 328498 h 1858848"/>
                  <a:gd name="connsiteX212" fmla="*/ 1081627 w 1288002"/>
                  <a:gd name="connsiteY212" fmla="*/ 315798 h 1858848"/>
                  <a:gd name="connsiteX213" fmla="*/ 1072102 w 1288002"/>
                  <a:gd name="connsiteY213" fmla="*/ 309448 h 1858848"/>
                  <a:gd name="connsiteX214" fmla="*/ 1053052 w 1288002"/>
                  <a:gd name="connsiteY214" fmla="*/ 293573 h 1858848"/>
                  <a:gd name="connsiteX215" fmla="*/ 1037177 w 1288002"/>
                  <a:gd name="connsiteY215" fmla="*/ 274523 h 1858848"/>
                  <a:gd name="connsiteX216" fmla="*/ 1008602 w 1288002"/>
                  <a:gd name="connsiteY216" fmla="*/ 252298 h 1858848"/>
                  <a:gd name="connsiteX217" fmla="*/ 983202 w 1288002"/>
                  <a:gd name="connsiteY217" fmla="*/ 230073 h 1858848"/>
                  <a:gd name="connsiteX218" fmla="*/ 970502 w 1288002"/>
                  <a:gd name="connsiteY218" fmla="*/ 223723 h 1858848"/>
                  <a:gd name="connsiteX219" fmla="*/ 960977 w 1288002"/>
                  <a:gd name="connsiteY219" fmla="*/ 217373 h 1858848"/>
                  <a:gd name="connsiteX220" fmla="*/ 948277 w 1288002"/>
                  <a:gd name="connsiteY220" fmla="*/ 207848 h 1858848"/>
                  <a:gd name="connsiteX221" fmla="*/ 929227 w 1288002"/>
                  <a:gd name="connsiteY221" fmla="*/ 195148 h 1858848"/>
                  <a:gd name="connsiteX222" fmla="*/ 919702 w 1288002"/>
                  <a:gd name="connsiteY222" fmla="*/ 185623 h 1858848"/>
                  <a:gd name="connsiteX223" fmla="*/ 907002 w 1288002"/>
                  <a:gd name="connsiteY223" fmla="*/ 182448 h 1858848"/>
                  <a:gd name="connsiteX224" fmla="*/ 887952 w 1288002"/>
                  <a:gd name="connsiteY224" fmla="*/ 172923 h 1858848"/>
                  <a:gd name="connsiteX225" fmla="*/ 865727 w 1288002"/>
                  <a:gd name="connsiteY225" fmla="*/ 160223 h 1858848"/>
                  <a:gd name="connsiteX226" fmla="*/ 843502 w 1288002"/>
                  <a:gd name="connsiteY226" fmla="*/ 147523 h 1858848"/>
                  <a:gd name="connsiteX227" fmla="*/ 833977 w 1288002"/>
                  <a:gd name="connsiteY227" fmla="*/ 141173 h 1858848"/>
                  <a:gd name="connsiteX228" fmla="*/ 805402 w 1288002"/>
                  <a:gd name="connsiteY228" fmla="*/ 125298 h 1858848"/>
                  <a:gd name="connsiteX229" fmla="*/ 786352 w 1288002"/>
                  <a:gd name="connsiteY229" fmla="*/ 118948 h 1858848"/>
                  <a:gd name="connsiteX230" fmla="*/ 776827 w 1288002"/>
                  <a:gd name="connsiteY230" fmla="*/ 112598 h 1858848"/>
                  <a:gd name="connsiteX231" fmla="*/ 754602 w 1288002"/>
                  <a:gd name="connsiteY231" fmla="*/ 103073 h 1858848"/>
                  <a:gd name="connsiteX232" fmla="*/ 735552 w 1288002"/>
                  <a:gd name="connsiteY232" fmla="*/ 90373 h 1858848"/>
                  <a:gd name="connsiteX233" fmla="*/ 716502 w 1288002"/>
                  <a:gd name="connsiteY233" fmla="*/ 71323 h 1858848"/>
                  <a:gd name="connsiteX234" fmla="*/ 710152 w 1288002"/>
                  <a:gd name="connsiteY234" fmla="*/ 61798 h 1858848"/>
                  <a:gd name="connsiteX235" fmla="*/ 691102 w 1288002"/>
                  <a:gd name="connsiteY235" fmla="*/ 49098 h 1858848"/>
                  <a:gd name="connsiteX236" fmla="*/ 681577 w 1288002"/>
                  <a:gd name="connsiteY236" fmla="*/ 42748 h 1858848"/>
                  <a:gd name="connsiteX237" fmla="*/ 668877 w 1288002"/>
                  <a:gd name="connsiteY237" fmla="*/ 39573 h 1858848"/>
                  <a:gd name="connsiteX238" fmla="*/ 656177 w 1288002"/>
                  <a:gd name="connsiteY238" fmla="*/ 33223 h 1858848"/>
                  <a:gd name="connsiteX239" fmla="*/ 640302 w 1288002"/>
                  <a:gd name="connsiteY239" fmla="*/ 26873 h 1858848"/>
                  <a:gd name="connsiteX240" fmla="*/ 605377 w 1288002"/>
                  <a:gd name="connsiteY240" fmla="*/ 17348 h 1858848"/>
                  <a:gd name="connsiteX241" fmla="*/ 579977 w 1288002"/>
                  <a:gd name="connsiteY241" fmla="*/ 14173 h 1858848"/>
                  <a:gd name="connsiteX242" fmla="*/ 557752 w 1288002"/>
                  <a:gd name="connsiteY242" fmla="*/ 7823 h 1858848"/>
                  <a:gd name="connsiteX243" fmla="*/ 526002 w 1288002"/>
                  <a:gd name="connsiteY243" fmla="*/ 1473 h 1858848"/>
                  <a:gd name="connsiteX244" fmla="*/ 491077 w 1288002"/>
                  <a:gd name="connsiteY244" fmla="*/ 4648 h 1858848"/>
                  <a:gd name="connsiteX245" fmla="*/ 487902 w 1288002"/>
                  <a:gd name="connsiteY245" fmla="*/ 45923 h 1858848"/>
                  <a:gd name="connsiteX246" fmla="*/ 478377 w 1288002"/>
                  <a:gd name="connsiteY246" fmla="*/ 64973 h 1858848"/>
                  <a:gd name="connsiteX247" fmla="*/ 468852 w 1288002"/>
                  <a:gd name="connsiteY247" fmla="*/ 74498 h 1858848"/>
                  <a:gd name="connsiteX248" fmla="*/ 456152 w 1288002"/>
                  <a:gd name="connsiteY248" fmla="*/ 96723 h 1858848"/>
                  <a:gd name="connsiteX249" fmla="*/ 446627 w 1288002"/>
                  <a:gd name="connsiteY249" fmla="*/ 106248 h 1858848"/>
                  <a:gd name="connsiteX250" fmla="*/ 440277 w 1288002"/>
                  <a:gd name="connsiteY250" fmla="*/ 115773 h 1858848"/>
                  <a:gd name="connsiteX251" fmla="*/ 424402 w 1288002"/>
                  <a:gd name="connsiteY251" fmla="*/ 137998 h 1858848"/>
                  <a:gd name="connsiteX252" fmla="*/ 421227 w 1288002"/>
                  <a:gd name="connsiteY252" fmla="*/ 147523 h 1858848"/>
                  <a:gd name="connsiteX253" fmla="*/ 414877 w 1288002"/>
                  <a:gd name="connsiteY253" fmla="*/ 163398 h 1858848"/>
                  <a:gd name="connsiteX254" fmla="*/ 408527 w 1288002"/>
                  <a:gd name="connsiteY254" fmla="*/ 176098 h 1858848"/>
                  <a:gd name="connsiteX255" fmla="*/ 405352 w 1288002"/>
                  <a:gd name="connsiteY255" fmla="*/ 188798 h 1858848"/>
                  <a:gd name="connsiteX256" fmla="*/ 399002 w 1288002"/>
                  <a:gd name="connsiteY256" fmla="*/ 207848 h 1858848"/>
                  <a:gd name="connsiteX257" fmla="*/ 395827 w 1288002"/>
                  <a:gd name="connsiteY257" fmla="*/ 217373 h 1858848"/>
                  <a:gd name="connsiteX258" fmla="*/ 373602 w 1288002"/>
                  <a:gd name="connsiteY258" fmla="*/ 245948 h 1858848"/>
                  <a:gd name="connsiteX259" fmla="*/ 364077 w 1288002"/>
                  <a:gd name="connsiteY259" fmla="*/ 299923 h 18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1288002" h="1858848">
                    <a:moveTo>
                      <a:pt x="364077" y="299923"/>
                    </a:moveTo>
                    <a:cubicBezTo>
                      <a:pt x="363019" y="308390"/>
                      <a:pt x="362690" y="316980"/>
                      <a:pt x="360902" y="325323"/>
                    </a:cubicBezTo>
                    <a:lnTo>
                      <a:pt x="351377" y="353898"/>
                    </a:lnTo>
                    <a:lnTo>
                      <a:pt x="345027" y="372948"/>
                    </a:lnTo>
                    <a:cubicBezTo>
                      <a:pt x="343969" y="376123"/>
                      <a:pt x="344637" y="380617"/>
                      <a:pt x="341852" y="382473"/>
                    </a:cubicBezTo>
                    <a:lnTo>
                      <a:pt x="332327" y="388823"/>
                    </a:lnTo>
                    <a:cubicBezTo>
                      <a:pt x="328094" y="395173"/>
                      <a:pt x="322040" y="400633"/>
                      <a:pt x="319627" y="407873"/>
                    </a:cubicBezTo>
                    <a:lnTo>
                      <a:pt x="313277" y="426923"/>
                    </a:lnTo>
                    <a:cubicBezTo>
                      <a:pt x="314335" y="437506"/>
                      <a:pt x="316452" y="448037"/>
                      <a:pt x="316452" y="458673"/>
                    </a:cubicBezTo>
                    <a:cubicBezTo>
                      <a:pt x="316452" y="467206"/>
                      <a:pt x="314849" y="475687"/>
                      <a:pt x="313277" y="484073"/>
                    </a:cubicBezTo>
                    <a:cubicBezTo>
                      <a:pt x="311669" y="492651"/>
                      <a:pt x="309687" y="501194"/>
                      <a:pt x="306927" y="509473"/>
                    </a:cubicBezTo>
                    <a:cubicBezTo>
                      <a:pt x="305869" y="512648"/>
                      <a:pt x="305249" y="516005"/>
                      <a:pt x="303752" y="518998"/>
                    </a:cubicBezTo>
                    <a:cubicBezTo>
                      <a:pt x="302045" y="522411"/>
                      <a:pt x="300274" y="526010"/>
                      <a:pt x="297402" y="528523"/>
                    </a:cubicBezTo>
                    <a:cubicBezTo>
                      <a:pt x="291659" y="533549"/>
                      <a:pt x="278352" y="541223"/>
                      <a:pt x="278352" y="541223"/>
                    </a:cubicBezTo>
                    <a:cubicBezTo>
                      <a:pt x="274119" y="547573"/>
                      <a:pt x="268065" y="553033"/>
                      <a:pt x="265652" y="560273"/>
                    </a:cubicBezTo>
                    <a:cubicBezTo>
                      <a:pt x="264594" y="563448"/>
                      <a:pt x="263974" y="566805"/>
                      <a:pt x="262477" y="569798"/>
                    </a:cubicBezTo>
                    <a:cubicBezTo>
                      <a:pt x="260770" y="573211"/>
                      <a:pt x="257677" y="575836"/>
                      <a:pt x="256127" y="579323"/>
                    </a:cubicBezTo>
                    <a:cubicBezTo>
                      <a:pt x="253409" y="585440"/>
                      <a:pt x="249777" y="598373"/>
                      <a:pt x="249777" y="598373"/>
                    </a:cubicBezTo>
                    <a:cubicBezTo>
                      <a:pt x="246259" y="630036"/>
                      <a:pt x="244167" y="632693"/>
                      <a:pt x="249777" y="668223"/>
                    </a:cubicBezTo>
                    <a:cubicBezTo>
                      <a:pt x="253558" y="692167"/>
                      <a:pt x="254567" y="680978"/>
                      <a:pt x="262477" y="696798"/>
                    </a:cubicBezTo>
                    <a:cubicBezTo>
                      <a:pt x="267642" y="707127"/>
                      <a:pt x="262903" y="706749"/>
                      <a:pt x="272002" y="715848"/>
                    </a:cubicBezTo>
                    <a:cubicBezTo>
                      <a:pt x="274700" y="718546"/>
                      <a:pt x="278596" y="719755"/>
                      <a:pt x="281527" y="722198"/>
                    </a:cubicBezTo>
                    <a:cubicBezTo>
                      <a:pt x="290072" y="729319"/>
                      <a:pt x="290442" y="733568"/>
                      <a:pt x="300577" y="738073"/>
                    </a:cubicBezTo>
                    <a:cubicBezTo>
                      <a:pt x="319338" y="746411"/>
                      <a:pt x="326405" y="745176"/>
                      <a:pt x="348202" y="747598"/>
                    </a:cubicBezTo>
                    <a:lnTo>
                      <a:pt x="354552" y="766648"/>
                    </a:lnTo>
                    <a:lnTo>
                      <a:pt x="357727" y="776173"/>
                    </a:lnTo>
                    <a:cubicBezTo>
                      <a:pt x="358785" y="783581"/>
                      <a:pt x="359563" y="791035"/>
                      <a:pt x="360902" y="798398"/>
                    </a:cubicBezTo>
                    <a:cubicBezTo>
                      <a:pt x="362821" y="808955"/>
                      <a:pt x="367113" y="820207"/>
                      <a:pt x="370427" y="830148"/>
                    </a:cubicBezTo>
                    <a:lnTo>
                      <a:pt x="376777" y="849198"/>
                    </a:lnTo>
                    <a:cubicBezTo>
                      <a:pt x="377835" y="852373"/>
                      <a:pt x="378096" y="855938"/>
                      <a:pt x="379952" y="858723"/>
                    </a:cubicBezTo>
                    <a:lnTo>
                      <a:pt x="392652" y="877773"/>
                    </a:lnTo>
                    <a:cubicBezTo>
                      <a:pt x="397450" y="896967"/>
                      <a:pt x="394447" y="886333"/>
                      <a:pt x="402177" y="909523"/>
                    </a:cubicBezTo>
                    <a:cubicBezTo>
                      <a:pt x="403235" y="912698"/>
                      <a:pt x="408634" y="919704"/>
                      <a:pt x="405352" y="919048"/>
                    </a:cubicBezTo>
                    <a:lnTo>
                      <a:pt x="389477" y="915873"/>
                    </a:lnTo>
                    <a:cubicBezTo>
                      <a:pt x="386302" y="913756"/>
                      <a:pt x="383365" y="911230"/>
                      <a:pt x="379952" y="909523"/>
                    </a:cubicBezTo>
                    <a:cubicBezTo>
                      <a:pt x="376959" y="908026"/>
                      <a:pt x="373645" y="907267"/>
                      <a:pt x="370427" y="906348"/>
                    </a:cubicBezTo>
                    <a:cubicBezTo>
                      <a:pt x="348287" y="900022"/>
                      <a:pt x="366744" y="906235"/>
                      <a:pt x="338677" y="899998"/>
                    </a:cubicBezTo>
                    <a:cubicBezTo>
                      <a:pt x="335410" y="899272"/>
                      <a:pt x="332327" y="897881"/>
                      <a:pt x="329152" y="896823"/>
                    </a:cubicBezTo>
                    <a:cubicBezTo>
                      <a:pt x="316452" y="897881"/>
                      <a:pt x="293708" y="887534"/>
                      <a:pt x="291052" y="899998"/>
                    </a:cubicBezTo>
                    <a:cubicBezTo>
                      <a:pt x="283890" y="933603"/>
                      <a:pt x="288714" y="1172086"/>
                      <a:pt x="291052" y="1227023"/>
                    </a:cubicBezTo>
                    <a:cubicBezTo>
                      <a:pt x="291286" y="1232524"/>
                      <a:pt x="299848" y="1256587"/>
                      <a:pt x="300577" y="1258773"/>
                    </a:cubicBezTo>
                    <a:cubicBezTo>
                      <a:pt x="301635" y="1261948"/>
                      <a:pt x="301896" y="1265513"/>
                      <a:pt x="303752" y="1268298"/>
                    </a:cubicBezTo>
                    <a:cubicBezTo>
                      <a:pt x="305869" y="1271473"/>
                      <a:pt x="308552" y="1274336"/>
                      <a:pt x="310102" y="1277823"/>
                    </a:cubicBezTo>
                    <a:cubicBezTo>
                      <a:pt x="312820" y="1283940"/>
                      <a:pt x="314335" y="1290523"/>
                      <a:pt x="316452" y="1296873"/>
                    </a:cubicBezTo>
                    <a:lnTo>
                      <a:pt x="319627" y="1306398"/>
                    </a:lnTo>
                    <a:cubicBezTo>
                      <a:pt x="318569" y="1324390"/>
                      <a:pt x="320362" y="1342779"/>
                      <a:pt x="316452" y="1360373"/>
                    </a:cubicBezTo>
                    <a:cubicBezTo>
                      <a:pt x="315726" y="1363640"/>
                      <a:pt x="309712" y="1361692"/>
                      <a:pt x="306927" y="1363548"/>
                    </a:cubicBezTo>
                    <a:cubicBezTo>
                      <a:pt x="300760" y="1367659"/>
                      <a:pt x="291728" y="1380271"/>
                      <a:pt x="287877" y="1385773"/>
                    </a:cubicBezTo>
                    <a:cubicBezTo>
                      <a:pt x="283500" y="1392025"/>
                      <a:pt x="277590" y="1397583"/>
                      <a:pt x="275177" y="1404823"/>
                    </a:cubicBezTo>
                    <a:cubicBezTo>
                      <a:pt x="271892" y="1414677"/>
                      <a:pt x="271537" y="1417240"/>
                      <a:pt x="265652" y="1427048"/>
                    </a:cubicBezTo>
                    <a:lnTo>
                      <a:pt x="246602" y="1455623"/>
                    </a:lnTo>
                    <a:lnTo>
                      <a:pt x="240252" y="1465148"/>
                    </a:lnTo>
                    <a:cubicBezTo>
                      <a:pt x="238135" y="1468323"/>
                      <a:pt x="235109" y="1471053"/>
                      <a:pt x="233902" y="1474673"/>
                    </a:cubicBezTo>
                    <a:cubicBezTo>
                      <a:pt x="232844" y="1477848"/>
                      <a:pt x="233340" y="1482107"/>
                      <a:pt x="230727" y="1484198"/>
                    </a:cubicBezTo>
                    <a:cubicBezTo>
                      <a:pt x="227320" y="1486924"/>
                      <a:pt x="222223" y="1486174"/>
                      <a:pt x="218027" y="1487373"/>
                    </a:cubicBezTo>
                    <a:cubicBezTo>
                      <a:pt x="214809" y="1488292"/>
                      <a:pt x="211428" y="1488923"/>
                      <a:pt x="208502" y="1490548"/>
                    </a:cubicBezTo>
                    <a:cubicBezTo>
                      <a:pt x="201831" y="1494254"/>
                      <a:pt x="189452" y="1503248"/>
                      <a:pt x="189452" y="1503248"/>
                    </a:cubicBezTo>
                    <a:cubicBezTo>
                      <a:pt x="187335" y="1506423"/>
                      <a:pt x="185974" y="1510260"/>
                      <a:pt x="183102" y="1512773"/>
                    </a:cubicBezTo>
                    <a:cubicBezTo>
                      <a:pt x="177359" y="1517799"/>
                      <a:pt x="164052" y="1525473"/>
                      <a:pt x="164052" y="1525473"/>
                    </a:cubicBezTo>
                    <a:cubicBezTo>
                      <a:pt x="161935" y="1528648"/>
                      <a:pt x="160400" y="1532300"/>
                      <a:pt x="157702" y="1534998"/>
                    </a:cubicBezTo>
                    <a:cubicBezTo>
                      <a:pt x="155004" y="1537696"/>
                      <a:pt x="149384" y="1537728"/>
                      <a:pt x="148177" y="1541348"/>
                    </a:cubicBezTo>
                    <a:cubicBezTo>
                      <a:pt x="146797" y="1545488"/>
                      <a:pt x="149401" y="1550145"/>
                      <a:pt x="151352" y="1554048"/>
                    </a:cubicBezTo>
                    <a:cubicBezTo>
                      <a:pt x="154765" y="1560874"/>
                      <a:pt x="164052" y="1573098"/>
                      <a:pt x="164052" y="1573098"/>
                    </a:cubicBezTo>
                    <a:cubicBezTo>
                      <a:pt x="160877" y="1575215"/>
                      <a:pt x="158014" y="1577898"/>
                      <a:pt x="154527" y="1579448"/>
                    </a:cubicBezTo>
                    <a:cubicBezTo>
                      <a:pt x="148410" y="1582166"/>
                      <a:pt x="135477" y="1585798"/>
                      <a:pt x="135477" y="1585798"/>
                    </a:cubicBezTo>
                    <a:cubicBezTo>
                      <a:pt x="131330" y="1592019"/>
                      <a:pt x="126774" y="1597043"/>
                      <a:pt x="125952" y="1604848"/>
                    </a:cubicBezTo>
                    <a:cubicBezTo>
                      <a:pt x="124176" y="1621721"/>
                      <a:pt x="129237" y="1639960"/>
                      <a:pt x="122777" y="1655648"/>
                    </a:cubicBezTo>
                    <a:cubicBezTo>
                      <a:pt x="120326" y="1661601"/>
                      <a:pt x="110011" y="1657426"/>
                      <a:pt x="103727" y="1658823"/>
                    </a:cubicBezTo>
                    <a:cubicBezTo>
                      <a:pt x="93868" y="1661014"/>
                      <a:pt x="93240" y="1662640"/>
                      <a:pt x="84677" y="1668348"/>
                    </a:cubicBezTo>
                    <a:cubicBezTo>
                      <a:pt x="68911" y="1691997"/>
                      <a:pt x="89174" y="1662952"/>
                      <a:pt x="68802" y="1687398"/>
                    </a:cubicBezTo>
                    <a:cubicBezTo>
                      <a:pt x="66359" y="1690329"/>
                      <a:pt x="64895" y="1693992"/>
                      <a:pt x="62452" y="1696923"/>
                    </a:cubicBezTo>
                    <a:cubicBezTo>
                      <a:pt x="59577" y="1700372"/>
                      <a:pt x="55802" y="1702999"/>
                      <a:pt x="52927" y="1706448"/>
                    </a:cubicBezTo>
                    <a:cubicBezTo>
                      <a:pt x="50484" y="1709379"/>
                      <a:pt x="49020" y="1713042"/>
                      <a:pt x="46577" y="1715973"/>
                    </a:cubicBezTo>
                    <a:cubicBezTo>
                      <a:pt x="43702" y="1719422"/>
                      <a:pt x="39927" y="1722049"/>
                      <a:pt x="37052" y="1725498"/>
                    </a:cubicBezTo>
                    <a:cubicBezTo>
                      <a:pt x="22957" y="1742412"/>
                      <a:pt x="37073" y="1727365"/>
                      <a:pt x="27527" y="1744548"/>
                    </a:cubicBezTo>
                    <a:cubicBezTo>
                      <a:pt x="23821" y="1751219"/>
                      <a:pt x="19060" y="1757248"/>
                      <a:pt x="14827" y="1763598"/>
                    </a:cubicBezTo>
                    <a:cubicBezTo>
                      <a:pt x="12710" y="1766773"/>
                      <a:pt x="9684" y="1769503"/>
                      <a:pt x="8477" y="1773123"/>
                    </a:cubicBezTo>
                    <a:cubicBezTo>
                      <a:pt x="6360" y="1779473"/>
                      <a:pt x="-4526" y="1792912"/>
                      <a:pt x="2127" y="1792173"/>
                    </a:cubicBezTo>
                    <a:lnTo>
                      <a:pt x="30702" y="1788998"/>
                    </a:lnTo>
                    <a:cubicBezTo>
                      <a:pt x="50810" y="1790056"/>
                      <a:pt x="70950" y="1790629"/>
                      <a:pt x="91027" y="1792173"/>
                    </a:cubicBezTo>
                    <a:cubicBezTo>
                      <a:pt x="98489" y="1792747"/>
                      <a:pt x="105768" y="1795348"/>
                      <a:pt x="113252" y="1795348"/>
                    </a:cubicBezTo>
                    <a:cubicBezTo>
                      <a:pt x="122836" y="1795348"/>
                      <a:pt x="132302" y="1793231"/>
                      <a:pt x="141827" y="1792173"/>
                    </a:cubicBezTo>
                    <a:cubicBezTo>
                      <a:pt x="167227" y="1775240"/>
                      <a:pt x="136535" y="1797465"/>
                      <a:pt x="157702" y="1776298"/>
                    </a:cubicBezTo>
                    <a:cubicBezTo>
                      <a:pt x="160400" y="1773600"/>
                      <a:pt x="164052" y="1772065"/>
                      <a:pt x="167227" y="1769948"/>
                    </a:cubicBezTo>
                    <a:cubicBezTo>
                      <a:pt x="169344" y="1766773"/>
                      <a:pt x="169852" y="1761251"/>
                      <a:pt x="173577" y="1760423"/>
                    </a:cubicBezTo>
                    <a:cubicBezTo>
                      <a:pt x="195637" y="1755521"/>
                      <a:pt x="191585" y="1763841"/>
                      <a:pt x="205327" y="1769948"/>
                    </a:cubicBezTo>
                    <a:cubicBezTo>
                      <a:pt x="211444" y="1772666"/>
                      <a:pt x="218390" y="1773305"/>
                      <a:pt x="224377" y="1776298"/>
                    </a:cubicBezTo>
                    <a:cubicBezTo>
                      <a:pt x="228610" y="1778415"/>
                      <a:pt x="232683" y="1780890"/>
                      <a:pt x="237077" y="1782648"/>
                    </a:cubicBezTo>
                    <a:cubicBezTo>
                      <a:pt x="243292" y="1785134"/>
                      <a:pt x="250558" y="1785285"/>
                      <a:pt x="256127" y="1788998"/>
                    </a:cubicBezTo>
                    <a:cubicBezTo>
                      <a:pt x="259302" y="1791115"/>
                      <a:pt x="262165" y="1793798"/>
                      <a:pt x="265652" y="1795348"/>
                    </a:cubicBezTo>
                    <a:cubicBezTo>
                      <a:pt x="271769" y="1798066"/>
                      <a:pt x="279133" y="1797985"/>
                      <a:pt x="284702" y="1801698"/>
                    </a:cubicBezTo>
                    <a:cubicBezTo>
                      <a:pt x="287877" y="1803815"/>
                      <a:pt x="290740" y="1806498"/>
                      <a:pt x="294227" y="1808048"/>
                    </a:cubicBezTo>
                    <a:cubicBezTo>
                      <a:pt x="300344" y="1810766"/>
                      <a:pt x="306927" y="1812281"/>
                      <a:pt x="313277" y="1814398"/>
                    </a:cubicBezTo>
                    <a:cubicBezTo>
                      <a:pt x="316452" y="1815456"/>
                      <a:pt x="320017" y="1815717"/>
                      <a:pt x="322802" y="1817573"/>
                    </a:cubicBezTo>
                    <a:cubicBezTo>
                      <a:pt x="325977" y="1819690"/>
                      <a:pt x="328840" y="1822373"/>
                      <a:pt x="332327" y="1823923"/>
                    </a:cubicBezTo>
                    <a:cubicBezTo>
                      <a:pt x="338444" y="1826641"/>
                      <a:pt x="345808" y="1826560"/>
                      <a:pt x="351377" y="1830273"/>
                    </a:cubicBezTo>
                    <a:cubicBezTo>
                      <a:pt x="366471" y="1840336"/>
                      <a:pt x="357282" y="1835416"/>
                      <a:pt x="379952" y="1842973"/>
                    </a:cubicBezTo>
                    <a:lnTo>
                      <a:pt x="389477" y="1846148"/>
                    </a:lnTo>
                    <a:cubicBezTo>
                      <a:pt x="392652" y="1847206"/>
                      <a:pt x="396217" y="1847467"/>
                      <a:pt x="399002" y="1849323"/>
                    </a:cubicBezTo>
                    <a:cubicBezTo>
                      <a:pt x="412158" y="1858094"/>
                      <a:pt x="404825" y="1854748"/>
                      <a:pt x="421227" y="1858848"/>
                    </a:cubicBezTo>
                    <a:cubicBezTo>
                      <a:pt x="429694" y="1857790"/>
                      <a:pt x="438232" y="1857199"/>
                      <a:pt x="446627" y="1855673"/>
                    </a:cubicBezTo>
                    <a:cubicBezTo>
                      <a:pt x="449920" y="1855074"/>
                      <a:pt x="454207" y="1855221"/>
                      <a:pt x="456152" y="1852498"/>
                    </a:cubicBezTo>
                    <a:cubicBezTo>
                      <a:pt x="460043" y="1847051"/>
                      <a:pt x="460385" y="1839798"/>
                      <a:pt x="462502" y="1833448"/>
                    </a:cubicBezTo>
                    <a:lnTo>
                      <a:pt x="465677" y="1823923"/>
                    </a:lnTo>
                    <a:cubicBezTo>
                      <a:pt x="466735" y="1806990"/>
                      <a:pt x="464191" y="1789437"/>
                      <a:pt x="468852" y="1773123"/>
                    </a:cubicBezTo>
                    <a:cubicBezTo>
                      <a:pt x="469900" y="1769454"/>
                      <a:pt x="474570" y="1779213"/>
                      <a:pt x="478377" y="1779473"/>
                    </a:cubicBezTo>
                    <a:cubicBezTo>
                      <a:pt x="521681" y="1782426"/>
                      <a:pt x="565160" y="1781590"/>
                      <a:pt x="608552" y="1782648"/>
                    </a:cubicBezTo>
                    <a:cubicBezTo>
                      <a:pt x="613844" y="1783706"/>
                      <a:pt x="619221" y="1784403"/>
                      <a:pt x="624427" y="1785823"/>
                    </a:cubicBezTo>
                    <a:cubicBezTo>
                      <a:pt x="630885" y="1787584"/>
                      <a:pt x="643477" y="1792173"/>
                      <a:pt x="643477" y="1792173"/>
                    </a:cubicBezTo>
                    <a:cubicBezTo>
                      <a:pt x="662671" y="1787375"/>
                      <a:pt x="654797" y="1793138"/>
                      <a:pt x="662527" y="1769948"/>
                    </a:cubicBezTo>
                    <a:lnTo>
                      <a:pt x="662527" y="1769948"/>
                    </a:lnTo>
                    <a:lnTo>
                      <a:pt x="681577" y="1763598"/>
                    </a:lnTo>
                    <a:cubicBezTo>
                      <a:pt x="687635" y="1764355"/>
                      <a:pt x="707772" y="1770582"/>
                      <a:pt x="716502" y="1763598"/>
                    </a:cubicBezTo>
                    <a:cubicBezTo>
                      <a:pt x="719482" y="1761214"/>
                      <a:pt x="721145" y="1757486"/>
                      <a:pt x="722852" y="1754073"/>
                    </a:cubicBezTo>
                    <a:cubicBezTo>
                      <a:pt x="724349" y="1751080"/>
                      <a:pt x="723304" y="1746493"/>
                      <a:pt x="726027" y="1744548"/>
                    </a:cubicBezTo>
                    <a:cubicBezTo>
                      <a:pt x="731474" y="1740657"/>
                      <a:pt x="745077" y="1738198"/>
                      <a:pt x="745077" y="1738198"/>
                    </a:cubicBezTo>
                    <a:cubicBezTo>
                      <a:pt x="754285" y="1710575"/>
                      <a:pt x="744659" y="1742165"/>
                      <a:pt x="751427" y="1677873"/>
                    </a:cubicBezTo>
                    <a:cubicBezTo>
                      <a:pt x="751777" y="1674545"/>
                      <a:pt x="752235" y="1670715"/>
                      <a:pt x="754602" y="1668348"/>
                    </a:cubicBezTo>
                    <a:cubicBezTo>
                      <a:pt x="756969" y="1665981"/>
                      <a:pt x="760860" y="1665899"/>
                      <a:pt x="764127" y="1665173"/>
                    </a:cubicBezTo>
                    <a:cubicBezTo>
                      <a:pt x="770411" y="1663776"/>
                      <a:pt x="776827" y="1663056"/>
                      <a:pt x="783177" y="1661998"/>
                    </a:cubicBezTo>
                    <a:lnTo>
                      <a:pt x="795877" y="1642948"/>
                    </a:lnTo>
                    <a:cubicBezTo>
                      <a:pt x="797994" y="1639773"/>
                      <a:pt x="799052" y="1635540"/>
                      <a:pt x="802227" y="1633423"/>
                    </a:cubicBezTo>
                    <a:lnTo>
                      <a:pt x="811752" y="1627073"/>
                    </a:lnTo>
                    <a:cubicBezTo>
                      <a:pt x="813869" y="1622840"/>
                      <a:pt x="815754" y="1618482"/>
                      <a:pt x="818102" y="1614373"/>
                    </a:cubicBezTo>
                    <a:cubicBezTo>
                      <a:pt x="819995" y="1611060"/>
                      <a:pt x="822745" y="1608261"/>
                      <a:pt x="824452" y="1604848"/>
                    </a:cubicBezTo>
                    <a:cubicBezTo>
                      <a:pt x="837597" y="1578558"/>
                      <a:pt x="815779" y="1613095"/>
                      <a:pt x="833977" y="1585798"/>
                    </a:cubicBezTo>
                    <a:cubicBezTo>
                      <a:pt x="840585" y="1559367"/>
                      <a:pt x="832539" y="1585499"/>
                      <a:pt x="843502" y="1563573"/>
                    </a:cubicBezTo>
                    <a:cubicBezTo>
                      <a:pt x="844999" y="1560580"/>
                      <a:pt x="845052" y="1556974"/>
                      <a:pt x="846677" y="1554048"/>
                    </a:cubicBezTo>
                    <a:cubicBezTo>
                      <a:pt x="850383" y="1547377"/>
                      <a:pt x="856964" y="1542238"/>
                      <a:pt x="859377" y="1534998"/>
                    </a:cubicBezTo>
                    <a:lnTo>
                      <a:pt x="865727" y="1515948"/>
                    </a:lnTo>
                    <a:cubicBezTo>
                      <a:pt x="866785" y="1512773"/>
                      <a:pt x="868090" y="1509670"/>
                      <a:pt x="868902" y="1506423"/>
                    </a:cubicBezTo>
                    <a:cubicBezTo>
                      <a:pt x="869960" y="1502190"/>
                      <a:pt x="870545" y="1497809"/>
                      <a:pt x="872077" y="1493723"/>
                    </a:cubicBezTo>
                    <a:cubicBezTo>
                      <a:pt x="873739" y="1489291"/>
                      <a:pt x="876669" y="1485417"/>
                      <a:pt x="878427" y="1481023"/>
                    </a:cubicBezTo>
                    <a:cubicBezTo>
                      <a:pt x="880913" y="1474808"/>
                      <a:pt x="882660" y="1468323"/>
                      <a:pt x="884777" y="1461973"/>
                    </a:cubicBezTo>
                    <a:cubicBezTo>
                      <a:pt x="885835" y="1458798"/>
                      <a:pt x="884777" y="1453506"/>
                      <a:pt x="887952" y="1452448"/>
                    </a:cubicBezTo>
                    <a:cubicBezTo>
                      <a:pt x="894302" y="1450331"/>
                      <a:pt x="901433" y="1449811"/>
                      <a:pt x="907002" y="1446098"/>
                    </a:cubicBezTo>
                    <a:cubicBezTo>
                      <a:pt x="941039" y="1423407"/>
                      <a:pt x="889382" y="1458744"/>
                      <a:pt x="926052" y="1430223"/>
                    </a:cubicBezTo>
                    <a:cubicBezTo>
                      <a:pt x="932076" y="1425538"/>
                      <a:pt x="938752" y="1421756"/>
                      <a:pt x="945102" y="1417523"/>
                    </a:cubicBezTo>
                    <a:lnTo>
                      <a:pt x="954627" y="1411173"/>
                    </a:lnTo>
                    <a:lnTo>
                      <a:pt x="964152" y="1404823"/>
                    </a:lnTo>
                    <a:cubicBezTo>
                      <a:pt x="966269" y="1401648"/>
                      <a:pt x="967804" y="1397996"/>
                      <a:pt x="970502" y="1395298"/>
                    </a:cubicBezTo>
                    <a:cubicBezTo>
                      <a:pt x="973200" y="1392600"/>
                      <a:pt x="977514" y="1391820"/>
                      <a:pt x="980027" y="1388948"/>
                    </a:cubicBezTo>
                    <a:cubicBezTo>
                      <a:pt x="985053" y="1383205"/>
                      <a:pt x="988494" y="1376248"/>
                      <a:pt x="992727" y="1369898"/>
                    </a:cubicBezTo>
                    <a:cubicBezTo>
                      <a:pt x="994844" y="1366723"/>
                      <a:pt x="995902" y="1362490"/>
                      <a:pt x="999077" y="1360373"/>
                    </a:cubicBezTo>
                    <a:cubicBezTo>
                      <a:pt x="1002252" y="1358256"/>
                      <a:pt x="1005189" y="1355730"/>
                      <a:pt x="1008602" y="1354023"/>
                    </a:cubicBezTo>
                    <a:cubicBezTo>
                      <a:pt x="1011595" y="1352526"/>
                      <a:pt x="1015201" y="1352473"/>
                      <a:pt x="1018127" y="1350848"/>
                    </a:cubicBezTo>
                    <a:cubicBezTo>
                      <a:pt x="1024798" y="1347142"/>
                      <a:pt x="1030827" y="1342381"/>
                      <a:pt x="1037177" y="1338148"/>
                    </a:cubicBezTo>
                    <a:lnTo>
                      <a:pt x="1046702" y="1331798"/>
                    </a:lnTo>
                    <a:cubicBezTo>
                      <a:pt x="1049279" y="1311184"/>
                      <a:pt x="1048390" y="1310014"/>
                      <a:pt x="1053052" y="1293698"/>
                    </a:cubicBezTo>
                    <a:cubicBezTo>
                      <a:pt x="1053971" y="1290480"/>
                      <a:pt x="1053860" y="1286540"/>
                      <a:pt x="1056227" y="1284173"/>
                    </a:cubicBezTo>
                    <a:cubicBezTo>
                      <a:pt x="1061623" y="1278777"/>
                      <a:pt x="1075277" y="1271473"/>
                      <a:pt x="1075277" y="1271473"/>
                    </a:cubicBezTo>
                    <a:cubicBezTo>
                      <a:pt x="1077394" y="1268298"/>
                      <a:pt x="1079184" y="1264879"/>
                      <a:pt x="1081627" y="1261948"/>
                    </a:cubicBezTo>
                    <a:cubicBezTo>
                      <a:pt x="1090404" y="1251415"/>
                      <a:pt x="1091590" y="1254722"/>
                      <a:pt x="1097502" y="1242898"/>
                    </a:cubicBezTo>
                    <a:cubicBezTo>
                      <a:pt x="1098999" y="1239905"/>
                      <a:pt x="1098310" y="1235740"/>
                      <a:pt x="1100677" y="1233373"/>
                    </a:cubicBezTo>
                    <a:cubicBezTo>
                      <a:pt x="1103044" y="1231006"/>
                      <a:pt x="1110202" y="1226851"/>
                      <a:pt x="1110202" y="1230198"/>
                    </a:cubicBezTo>
                    <a:cubicBezTo>
                      <a:pt x="1110202" y="1234014"/>
                      <a:pt x="1103852" y="1234431"/>
                      <a:pt x="1100677" y="1236548"/>
                    </a:cubicBezTo>
                    <a:cubicBezTo>
                      <a:pt x="1081600" y="1235276"/>
                      <a:pt x="1054117" y="1246094"/>
                      <a:pt x="1046702" y="1223848"/>
                    </a:cubicBezTo>
                    <a:cubicBezTo>
                      <a:pt x="1044666" y="1217741"/>
                      <a:pt x="1044585" y="1211148"/>
                      <a:pt x="1043527" y="1204798"/>
                    </a:cubicBezTo>
                    <a:cubicBezTo>
                      <a:pt x="1046623" y="1149076"/>
                      <a:pt x="1049481" y="1130987"/>
                      <a:pt x="1043527" y="1071448"/>
                    </a:cubicBezTo>
                    <a:cubicBezTo>
                      <a:pt x="1042861" y="1064788"/>
                      <a:pt x="1039294" y="1058748"/>
                      <a:pt x="1037177" y="1052398"/>
                    </a:cubicBezTo>
                    <a:lnTo>
                      <a:pt x="1034002" y="1042873"/>
                    </a:lnTo>
                    <a:lnTo>
                      <a:pt x="1030827" y="1033348"/>
                    </a:lnTo>
                    <a:cubicBezTo>
                      <a:pt x="1031885" y="1012181"/>
                      <a:pt x="1032436" y="990983"/>
                      <a:pt x="1034002" y="969848"/>
                    </a:cubicBezTo>
                    <a:cubicBezTo>
                      <a:pt x="1034555" y="962385"/>
                      <a:pt x="1037177" y="955107"/>
                      <a:pt x="1037177" y="947623"/>
                    </a:cubicBezTo>
                    <a:cubicBezTo>
                      <a:pt x="1037177" y="927487"/>
                      <a:pt x="1036401" y="907291"/>
                      <a:pt x="1034002" y="887298"/>
                    </a:cubicBezTo>
                    <a:cubicBezTo>
                      <a:pt x="1033205" y="880652"/>
                      <a:pt x="1029769" y="874598"/>
                      <a:pt x="1027652" y="868248"/>
                    </a:cubicBezTo>
                    <a:cubicBezTo>
                      <a:pt x="1016982" y="836237"/>
                      <a:pt x="1033262" y="885890"/>
                      <a:pt x="1021302" y="846023"/>
                    </a:cubicBezTo>
                    <a:cubicBezTo>
                      <a:pt x="1019379" y="839612"/>
                      <a:pt x="1020521" y="830686"/>
                      <a:pt x="1014952" y="826973"/>
                    </a:cubicBezTo>
                    <a:lnTo>
                      <a:pt x="995902" y="814273"/>
                    </a:lnTo>
                    <a:lnTo>
                      <a:pt x="986377" y="807923"/>
                    </a:lnTo>
                    <a:cubicBezTo>
                      <a:pt x="970611" y="784274"/>
                      <a:pt x="990874" y="813319"/>
                      <a:pt x="970502" y="788873"/>
                    </a:cubicBezTo>
                    <a:cubicBezTo>
                      <a:pt x="968059" y="785942"/>
                      <a:pt x="967388" y="781370"/>
                      <a:pt x="964152" y="779348"/>
                    </a:cubicBezTo>
                    <a:cubicBezTo>
                      <a:pt x="958476" y="775800"/>
                      <a:pt x="950671" y="776711"/>
                      <a:pt x="945102" y="772998"/>
                    </a:cubicBezTo>
                    <a:lnTo>
                      <a:pt x="935577" y="766648"/>
                    </a:lnTo>
                    <a:cubicBezTo>
                      <a:pt x="933460" y="763473"/>
                      <a:pt x="931925" y="759821"/>
                      <a:pt x="929227" y="757123"/>
                    </a:cubicBezTo>
                    <a:cubicBezTo>
                      <a:pt x="908060" y="735956"/>
                      <a:pt x="930285" y="766648"/>
                      <a:pt x="913352" y="741248"/>
                    </a:cubicBezTo>
                    <a:cubicBezTo>
                      <a:pt x="915469" y="738073"/>
                      <a:pt x="916722" y="734107"/>
                      <a:pt x="919702" y="731723"/>
                    </a:cubicBezTo>
                    <a:cubicBezTo>
                      <a:pt x="935096" y="719408"/>
                      <a:pt x="925475" y="739805"/>
                      <a:pt x="932402" y="719023"/>
                    </a:cubicBezTo>
                    <a:cubicBezTo>
                      <a:pt x="930495" y="711397"/>
                      <a:pt x="929729" y="702280"/>
                      <a:pt x="922877" y="696798"/>
                    </a:cubicBezTo>
                    <a:cubicBezTo>
                      <a:pt x="920264" y="694707"/>
                      <a:pt x="916527" y="694681"/>
                      <a:pt x="913352" y="693623"/>
                    </a:cubicBezTo>
                    <a:cubicBezTo>
                      <a:pt x="919702" y="689390"/>
                      <a:pt x="927006" y="686319"/>
                      <a:pt x="932402" y="680923"/>
                    </a:cubicBezTo>
                    <a:cubicBezTo>
                      <a:pt x="940620" y="672705"/>
                      <a:pt x="949584" y="662496"/>
                      <a:pt x="960977" y="658698"/>
                    </a:cubicBezTo>
                    <a:cubicBezTo>
                      <a:pt x="964152" y="657640"/>
                      <a:pt x="967576" y="657148"/>
                      <a:pt x="970502" y="655523"/>
                    </a:cubicBezTo>
                    <a:cubicBezTo>
                      <a:pt x="977173" y="651817"/>
                      <a:pt x="982312" y="645236"/>
                      <a:pt x="989552" y="642823"/>
                    </a:cubicBezTo>
                    <a:cubicBezTo>
                      <a:pt x="992727" y="641765"/>
                      <a:pt x="996151" y="641273"/>
                      <a:pt x="999077" y="639648"/>
                    </a:cubicBezTo>
                    <a:cubicBezTo>
                      <a:pt x="1005748" y="635942"/>
                      <a:pt x="1010887" y="629361"/>
                      <a:pt x="1018127" y="626948"/>
                    </a:cubicBezTo>
                    <a:cubicBezTo>
                      <a:pt x="1027981" y="623663"/>
                      <a:pt x="1030544" y="623308"/>
                      <a:pt x="1040352" y="617423"/>
                    </a:cubicBezTo>
                    <a:cubicBezTo>
                      <a:pt x="1046896" y="613496"/>
                      <a:pt x="1052162" y="607136"/>
                      <a:pt x="1059402" y="604723"/>
                    </a:cubicBezTo>
                    <a:lnTo>
                      <a:pt x="1078452" y="598373"/>
                    </a:lnTo>
                    <a:cubicBezTo>
                      <a:pt x="1080569" y="595198"/>
                      <a:pt x="1082104" y="591546"/>
                      <a:pt x="1084802" y="588848"/>
                    </a:cubicBezTo>
                    <a:cubicBezTo>
                      <a:pt x="1090957" y="582693"/>
                      <a:pt x="1096105" y="581905"/>
                      <a:pt x="1103852" y="579323"/>
                    </a:cubicBezTo>
                    <a:cubicBezTo>
                      <a:pt x="1124991" y="558184"/>
                      <a:pt x="1102225" y="578110"/>
                      <a:pt x="1122902" y="566623"/>
                    </a:cubicBezTo>
                    <a:cubicBezTo>
                      <a:pt x="1129573" y="562917"/>
                      <a:pt x="1135602" y="558156"/>
                      <a:pt x="1141952" y="553923"/>
                    </a:cubicBezTo>
                    <a:cubicBezTo>
                      <a:pt x="1145127" y="551806"/>
                      <a:pt x="1147857" y="548780"/>
                      <a:pt x="1151477" y="547573"/>
                    </a:cubicBezTo>
                    <a:cubicBezTo>
                      <a:pt x="1200624" y="531191"/>
                      <a:pt x="1149863" y="549967"/>
                      <a:pt x="1180052" y="534873"/>
                    </a:cubicBezTo>
                    <a:cubicBezTo>
                      <a:pt x="1185387" y="532205"/>
                      <a:pt x="1197191" y="530049"/>
                      <a:pt x="1202277" y="528523"/>
                    </a:cubicBezTo>
                    <a:cubicBezTo>
                      <a:pt x="1208688" y="526600"/>
                      <a:pt x="1215758" y="525886"/>
                      <a:pt x="1221327" y="522173"/>
                    </a:cubicBezTo>
                    <a:cubicBezTo>
                      <a:pt x="1230693" y="515929"/>
                      <a:pt x="1232737" y="515465"/>
                      <a:pt x="1240377" y="506298"/>
                    </a:cubicBezTo>
                    <a:cubicBezTo>
                      <a:pt x="1262479" y="479776"/>
                      <a:pt x="1228425" y="515075"/>
                      <a:pt x="1256252" y="487248"/>
                    </a:cubicBezTo>
                    <a:cubicBezTo>
                      <a:pt x="1257310" y="484073"/>
                      <a:pt x="1257336" y="480336"/>
                      <a:pt x="1259427" y="477723"/>
                    </a:cubicBezTo>
                    <a:cubicBezTo>
                      <a:pt x="1261811" y="474743"/>
                      <a:pt x="1266930" y="474609"/>
                      <a:pt x="1268952" y="471373"/>
                    </a:cubicBezTo>
                    <a:cubicBezTo>
                      <a:pt x="1272500" y="465697"/>
                      <a:pt x="1271589" y="457892"/>
                      <a:pt x="1275302" y="452323"/>
                    </a:cubicBezTo>
                    <a:lnTo>
                      <a:pt x="1288002" y="433273"/>
                    </a:lnTo>
                    <a:cubicBezTo>
                      <a:pt x="1284827" y="431156"/>
                      <a:pt x="1281175" y="429621"/>
                      <a:pt x="1278477" y="426923"/>
                    </a:cubicBezTo>
                    <a:cubicBezTo>
                      <a:pt x="1271527" y="419973"/>
                      <a:pt x="1267873" y="406732"/>
                      <a:pt x="1265777" y="398348"/>
                    </a:cubicBezTo>
                    <a:cubicBezTo>
                      <a:pt x="1264719" y="394115"/>
                      <a:pt x="1266822" y="386759"/>
                      <a:pt x="1262602" y="385648"/>
                    </a:cubicBezTo>
                    <a:cubicBezTo>
                      <a:pt x="1244151" y="380792"/>
                      <a:pt x="1224502" y="383531"/>
                      <a:pt x="1205452" y="382473"/>
                    </a:cubicBezTo>
                    <a:cubicBezTo>
                      <a:pt x="1198353" y="380698"/>
                      <a:pt x="1178340" y="376040"/>
                      <a:pt x="1173702" y="372948"/>
                    </a:cubicBezTo>
                    <a:cubicBezTo>
                      <a:pt x="1140753" y="350982"/>
                      <a:pt x="1191760" y="384418"/>
                      <a:pt x="1151477" y="360248"/>
                    </a:cubicBezTo>
                    <a:cubicBezTo>
                      <a:pt x="1144933" y="356321"/>
                      <a:pt x="1139667" y="349961"/>
                      <a:pt x="1132427" y="347548"/>
                    </a:cubicBezTo>
                    <a:cubicBezTo>
                      <a:pt x="1121186" y="343801"/>
                      <a:pt x="1121972" y="344562"/>
                      <a:pt x="1110202" y="338023"/>
                    </a:cubicBezTo>
                    <a:cubicBezTo>
                      <a:pt x="1104807" y="335026"/>
                      <a:pt x="1099198" y="332287"/>
                      <a:pt x="1094327" y="328498"/>
                    </a:cubicBezTo>
                    <a:cubicBezTo>
                      <a:pt x="1089601" y="324822"/>
                      <a:pt x="1086173" y="319694"/>
                      <a:pt x="1081627" y="315798"/>
                    </a:cubicBezTo>
                    <a:cubicBezTo>
                      <a:pt x="1078730" y="313315"/>
                      <a:pt x="1075033" y="311891"/>
                      <a:pt x="1072102" y="309448"/>
                    </a:cubicBezTo>
                    <a:cubicBezTo>
                      <a:pt x="1047656" y="289076"/>
                      <a:pt x="1076701" y="309339"/>
                      <a:pt x="1053052" y="293573"/>
                    </a:cubicBezTo>
                    <a:cubicBezTo>
                      <a:pt x="1046808" y="284207"/>
                      <a:pt x="1046344" y="282163"/>
                      <a:pt x="1037177" y="274523"/>
                    </a:cubicBezTo>
                    <a:cubicBezTo>
                      <a:pt x="1027907" y="266798"/>
                      <a:pt x="1017135" y="260831"/>
                      <a:pt x="1008602" y="252298"/>
                    </a:cubicBezTo>
                    <a:cubicBezTo>
                      <a:pt x="999422" y="243118"/>
                      <a:pt x="994831" y="237825"/>
                      <a:pt x="983202" y="230073"/>
                    </a:cubicBezTo>
                    <a:cubicBezTo>
                      <a:pt x="979264" y="227448"/>
                      <a:pt x="974611" y="226071"/>
                      <a:pt x="970502" y="223723"/>
                    </a:cubicBezTo>
                    <a:cubicBezTo>
                      <a:pt x="967189" y="221830"/>
                      <a:pt x="964082" y="219591"/>
                      <a:pt x="960977" y="217373"/>
                    </a:cubicBezTo>
                    <a:cubicBezTo>
                      <a:pt x="956671" y="214297"/>
                      <a:pt x="952612" y="210883"/>
                      <a:pt x="948277" y="207848"/>
                    </a:cubicBezTo>
                    <a:cubicBezTo>
                      <a:pt x="942025" y="203471"/>
                      <a:pt x="935251" y="199833"/>
                      <a:pt x="929227" y="195148"/>
                    </a:cubicBezTo>
                    <a:cubicBezTo>
                      <a:pt x="925683" y="192391"/>
                      <a:pt x="923601" y="187851"/>
                      <a:pt x="919702" y="185623"/>
                    </a:cubicBezTo>
                    <a:cubicBezTo>
                      <a:pt x="915913" y="183458"/>
                      <a:pt x="911054" y="184069"/>
                      <a:pt x="907002" y="182448"/>
                    </a:cubicBezTo>
                    <a:cubicBezTo>
                      <a:pt x="900410" y="179811"/>
                      <a:pt x="894040" y="176576"/>
                      <a:pt x="887952" y="172923"/>
                    </a:cubicBezTo>
                    <a:cubicBezTo>
                      <a:pt x="863925" y="158507"/>
                      <a:pt x="885743" y="166895"/>
                      <a:pt x="865727" y="160223"/>
                    </a:cubicBezTo>
                    <a:cubicBezTo>
                      <a:pt x="835018" y="137191"/>
                      <a:pt x="867744" y="159644"/>
                      <a:pt x="843502" y="147523"/>
                    </a:cubicBezTo>
                    <a:cubicBezTo>
                      <a:pt x="840089" y="145816"/>
                      <a:pt x="837273" y="143096"/>
                      <a:pt x="833977" y="141173"/>
                    </a:cubicBezTo>
                    <a:cubicBezTo>
                      <a:pt x="824565" y="135683"/>
                      <a:pt x="815276" y="129906"/>
                      <a:pt x="805402" y="125298"/>
                    </a:cubicBezTo>
                    <a:cubicBezTo>
                      <a:pt x="799336" y="122467"/>
                      <a:pt x="791921" y="122661"/>
                      <a:pt x="786352" y="118948"/>
                    </a:cubicBezTo>
                    <a:cubicBezTo>
                      <a:pt x="783177" y="116831"/>
                      <a:pt x="780240" y="114305"/>
                      <a:pt x="776827" y="112598"/>
                    </a:cubicBezTo>
                    <a:cubicBezTo>
                      <a:pt x="750550" y="99460"/>
                      <a:pt x="787636" y="122893"/>
                      <a:pt x="754602" y="103073"/>
                    </a:cubicBezTo>
                    <a:cubicBezTo>
                      <a:pt x="748058" y="99146"/>
                      <a:pt x="735552" y="90373"/>
                      <a:pt x="735552" y="90373"/>
                    </a:cubicBezTo>
                    <a:cubicBezTo>
                      <a:pt x="720587" y="67925"/>
                      <a:pt x="740131" y="94952"/>
                      <a:pt x="716502" y="71323"/>
                    </a:cubicBezTo>
                    <a:cubicBezTo>
                      <a:pt x="713804" y="68625"/>
                      <a:pt x="713024" y="64311"/>
                      <a:pt x="710152" y="61798"/>
                    </a:cubicBezTo>
                    <a:cubicBezTo>
                      <a:pt x="704409" y="56772"/>
                      <a:pt x="697452" y="53331"/>
                      <a:pt x="691102" y="49098"/>
                    </a:cubicBezTo>
                    <a:cubicBezTo>
                      <a:pt x="687927" y="46981"/>
                      <a:pt x="685279" y="43673"/>
                      <a:pt x="681577" y="42748"/>
                    </a:cubicBezTo>
                    <a:cubicBezTo>
                      <a:pt x="677344" y="41690"/>
                      <a:pt x="672963" y="41105"/>
                      <a:pt x="668877" y="39573"/>
                    </a:cubicBezTo>
                    <a:cubicBezTo>
                      <a:pt x="664445" y="37911"/>
                      <a:pt x="660502" y="35145"/>
                      <a:pt x="656177" y="33223"/>
                    </a:cubicBezTo>
                    <a:cubicBezTo>
                      <a:pt x="650969" y="30908"/>
                      <a:pt x="645638" y="28874"/>
                      <a:pt x="640302" y="26873"/>
                    </a:cubicBezTo>
                    <a:cubicBezTo>
                      <a:pt x="630958" y="23369"/>
                      <a:pt x="611962" y="18171"/>
                      <a:pt x="605377" y="17348"/>
                    </a:cubicBezTo>
                    <a:lnTo>
                      <a:pt x="579977" y="14173"/>
                    </a:lnTo>
                    <a:cubicBezTo>
                      <a:pt x="572569" y="12056"/>
                      <a:pt x="565252" y="9588"/>
                      <a:pt x="557752" y="7823"/>
                    </a:cubicBezTo>
                    <a:cubicBezTo>
                      <a:pt x="547246" y="5351"/>
                      <a:pt x="526002" y="1473"/>
                      <a:pt x="526002" y="1473"/>
                    </a:cubicBezTo>
                    <a:cubicBezTo>
                      <a:pt x="514360" y="2531"/>
                      <a:pt x="498685" y="-4227"/>
                      <a:pt x="491077" y="4648"/>
                    </a:cubicBezTo>
                    <a:cubicBezTo>
                      <a:pt x="482097" y="15125"/>
                      <a:pt x="490745" y="32420"/>
                      <a:pt x="487902" y="45923"/>
                    </a:cubicBezTo>
                    <a:cubicBezTo>
                      <a:pt x="486439" y="52870"/>
                      <a:pt x="482315" y="59066"/>
                      <a:pt x="478377" y="64973"/>
                    </a:cubicBezTo>
                    <a:cubicBezTo>
                      <a:pt x="475886" y="68709"/>
                      <a:pt x="471727" y="71049"/>
                      <a:pt x="468852" y="74498"/>
                    </a:cubicBezTo>
                    <a:cubicBezTo>
                      <a:pt x="453854" y="92496"/>
                      <a:pt x="471679" y="74985"/>
                      <a:pt x="456152" y="96723"/>
                    </a:cubicBezTo>
                    <a:cubicBezTo>
                      <a:pt x="453542" y="100377"/>
                      <a:pt x="449502" y="102799"/>
                      <a:pt x="446627" y="106248"/>
                    </a:cubicBezTo>
                    <a:cubicBezTo>
                      <a:pt x="444184" y="109179"/>
                      <a:pt x="442495" y="112668"/>
                      <a:pt x="440277" y="115773"/>
                    </a:cubicBezTo>
                    <a:cubicBezTo>
                      <a:pt x="437880" y="119129"/>
                      <a:pt x="426896" y="133010"/>
                      <a:pt x="424402" y="137998"/>
                    </a:cubicBezTo>
                    <a:cubicBezTo>
                      <a:pt x="422905" y="140991"/>
                      <a:pt x="422402" y="144389"/>
                      <a:pt x="421227" y="147523"/>
                    </a:cubicBezTo>
                    <a:cubicBezTo>
                      <a:pt x="419226" y="152859"/>
                      <a:pt x="417192" y="158190"/>
                      <a:pt x="414877" y="163398"/>
                    </a:cubicBezTo>
                    <a:cubicBezTo>
                      <a:pt x="412955" y="167723"/>
                      <a:pt x="410189" y="171666"/>
                      <a:pt x="408527" y="176098"/>
                    </a:cubicBezTo>
                    <a:cubicBezTo>
                      <a:pt x="406995" y="180184"/>
                      <a:pt x="406606" y="184618"/>
                      <a:pt x="405352" y="188798"/>
                    </a:cubicBezTo>
                    <a:cubicBezTo>
                      <a:pt x="403429" y="195209"/>
                      <a:pt x="401119" y="201498"/>
                      <a:pt x="399002" y="207848"/>
                    </a:cubicBezTo>
                    <a:cubicBezTo>
                      <a:pt x="397944" y="211023"/>
                      <a:pt x="397683" y="214588"/>
                      <a:pt x="395827" y="217373"/>
                    </a:cubicBezTo>
                    <a:cubicBezTo>
                      <a:pt x="380636" y="240159"/>
                      <a:pt x="388523" y="231027"/>
                      <a:pt x="373602" y="245948"/>
                    </a:cubicBezTo>
                    <a:cubicBezTo>
                      <a:pt x="361897" y="281062"/>
                      <a:pt x="367252" y="258305"/>
                      <a:pt x="364077" y="299923"/>
                    </a:cubicBezTo>
                    <a:close/>
                  </a:path>
                </a:pathLst>
              </a:custGeom>
              <a:solidFill>
                <a:srgbClr val="C00000"/>
              </a:solidFill>
              <a:ln w="254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5" name="Freeform 10">
                <a:extLst>
                  <a:ext uri="{FF2B5EF4-FFF2-40B4-BE49-F238E27FC236}">
                    <a16:creationId xmlns:a16="http://schemas.microsoft.com/office/drawing/2014/main" id="{5C292D6A-B3A8-46DA-A83C-12CDE8CF80C2}"/>
                  </a:ext>
                </a:extLst>
              </p:cNvPr>
              <p:cNvSpPr/>
              <p:nvPr/>
            </p:nvSpPr>
            <p:spPr>
              <a:xfrm>
                <a:off x="7995405" y="2322817"/>
                <a:ext cx="676055" cy="656480"/>
              </a:xfrm>
              <a:custGeom>
                <a:avLst/>
                <a:gdLst>
                  <a:gd name="connsiteX0" fmla="*/ 1203325 w 1204185"/>
                  <a:gd name="connsiteY0" fmla="*/ 15875 h 1463029"/>
                  <a:gd name="connsiteX1" fmla="*/ 1200150 w 1204185"/>
                  <a:gd name="connsiteY1" fmla="*/ 101600 h 1463029"/>
                  <a:gd name="connsiteX2" fmla="*/ 1193800 w 1204185"/>
                  <a:gd name="connsiteY2" fmla="*/ 161925 h 1463029"/>
                  <a:gd name="connsiteX3" fmla="*/ 1187450 w 1204185"/>
                  <a:gd name="connsiteY3" fmla="*/ 209550 h 1463029"/>
                  <a:gd name="connsiteX4" fmla="*/ 1181100 w 1204185"/>
                  <a:gd name="connsiteY4" fmla="*/ 225425 h 1463029"/>
                  <a:gd name="connsiteX5" fmla="*/ 1177925 w 1204185"/>
                  <a:gd name="connsiteY5" fmla="*/ 234950 h 1463029"/>
                  <a:gd name="connsiteX6" fmla="*/ 1174750 w 1204185"/>
                  <a:gd name="connsiteY6" fmla="*/ 247650 h 1463029"/>
                  <a:gd name="connsiteX7" fmla="*/ 1168400 w 1204185"/>
                  <a:gd name="connsiteY7" fmla="*/ 260350 h 1463029"/>
                  <a:gd name="connsiteX8" fmla="*/ 1165225 w 1204185"/>
                  <a:gd name="connsiteY8" fmla="*/ 276225 h 1463029"/>
                  <a:gd name="connsiteX9" fmla="*/ 1162050 w 1204185"/>
                  <a:gd name="connsiteY9" fmla="*/ 285750 h 1463029"/>
                  <a:gd name="connsiteX10" fmla="*/ 1158875 w 1204185"/>
                  <a:gd name="connsiteY10" fmla="*/ 301625 h 1463029"/>
                  <a:gd name="connsiteX11" fmla="*/ 1152525 w 1204185"/>
                  <a:gd name="connsiteY11" fmla="*/ 327025 h 1463029"/>
                  <a:gd name="connsiteX12" fmla="*/ 1149350 w 1204185"/>
                  <a:gd name="connsiteY12" fmla="*/ 358775 h 1463029"/>
                  <a:gd name="connsiteX13" fmla="*/ 1139825 w 1204185"/>
                  <a:gd name="connsiteY13" fmla="*/ 390525 h 1463029"/>
                  <a:gd name="connsiteX14" fmla="*/ 1136650 w 1204185"/>
                  <a:gd name="connsiteY14" fmla="*/ 400050 h 1463029"/>
                  <a:gd name="connsiteX15" fmla="*/ 1127125 w 1204185"/>
                  <a:gd name="connsiteY15" fmla="*/ 419100 h 1463029"/>
                  <a:gd name="connsiteX16" fmla="*/ 1120775 w 1204185"/>
                  <a:gd name="connsiteY16" fmla="*/ 466725 h 1463029"/>
                  <a:gd name="connsiteX17" fmla="*/ 1117600 w 1204185"/>
                  <a:gd name="connsiteY17" fmla="*/ 476250 h 1463029"/>
                  <a:gd name="connsiteX18" fmla="*/ 1104900 w 1204185"/>
                  <a:gd name="connsiteY18" fmla="*/ 479425 h 1463029"/>
                  <a:gd name="connsiteX19" fmla="*/ 1076325 w 1204185"/>
                  <a:gd name="connsiteY19" fmla="*/ 492125 h 1463029"/>
                  <a:gd name="connsiteX20" fmla="*/ 1041400 w 1204185"/>
                  <a:gd name="connsiteY20" fmla="*/ 501650 h 1463029"/>
                  <a:gd name="connsiteX21" fmla="*/ 1031875 w 1204185"/>
                  <a:gd name="connsiteY21" fmla="*/ 508000 h 1463029"/>
                  <a:gd name="connsiteX22" fmla="*/ 1000125 w 1204185"/>
                  <a:gd name="connsiteY22" fmla="*/ 517525 h 1463029"/>
                  <a:gd name="connsiteX23" fmla="*/ 981075 w 1204185"/>
                  <a:gd name="connsiteY23" fmla="*/ 527050 h 1463029"/>
                  <a:gd name="connsiteX24" fmla="*/ 949325 w 1204185"/>
                  <a:gd name="connsiteY24" fmla="*/ 536575 h 1463029"/>
                  <a:gd name="connsiteX25" fmla="*/ 930275 w 1204185"/>
                  <a:gd name="connsiteY25" fmla="*/ 546100 h 1463029"/>
                  <a:gd name="connsiteX26" fmla="*/ 920750 w 1204185"/>
                  <a:gd name="connsiteY26" fmla="*/ 552450 h 1463029"/>
                  <a:gd name="connsiteX27" fmla="*/ 873125 w 1204185"/>
                  <a:gd name="connsiteY27" fmla="*/ 555625 h 1463029"/>
                  <a:gd name="connsiteX28" fmla="*/ 762000 w 1204185"/>
                  <a:gd name="connsiteY28" fmla="*/ 561975 h 1463029"/>
                  <a:gd name="connsiteX29" fmla="*/ 717550 w 1204185"/>
                  <a:gd name="connsiteY29" fmla="*/ 565150 h 1463029"/>
                  <a:gd name="connsiteX30" fmla="*/ 708025 w 1204185"/>
                  <a:gd name="connsiteY30" fmla="*/ 571500 h 1463029"/>
                  <a:gd name="connsiteX31" fmla="*/ 704850 w 1204185"/>
                  <a:gd name="connsiteY31" fmla="*/ 733425 h 1463029"/>
                  <a:gd name="connsiteX32" fmla="*/ 701675 w 1204185"/>
                  <a:gd name="connsiteY32" fmla="*/ 746125 h 1463029"/>
                  <a:gd name="connsiteX33" fmla="*/ 698500 w 1204185"/>
                  <a:gd name="connsiteY33" fmla="*/ 762000 h 1463029"/>
                  <a:gd name="connsiteX34" fmla="*/ 695325 w 1204185"/>
                  <a:gd name="connsiteY34" fmla="*/ 771525 h 1463029"/>
                  <a:gd name="connsiteX35" fmla="*/ 692150 w 1204185"/>
                  <a:gd name="connsiteY35" fmla="*/ 790575 h 1463029"/>
                  <a:gd name="connsiteX36" fmla="*/ 688975 w 1204185"/>
                  <a:gd name="connsiteY36" fmla="*/ 838200 h 1463029"/>
                  <a:gd name="connsiteX37" fmla="*/ 685800 w 1204185"/>
                  <a:gd name="connsiteY37" fmla="*/ 847725 h 1463029"/>
                  <a:gd name="connsiteX38" fmla="*/ 682625 w 1204185"/>
                  <a:gd name="connsiteY38" fmla="*/ 863600 h 1463029"/>
                  <a:gd name="connsiteX39" fmla="*/ 679450 w 1204185"/>
                  <a:gd name="connsiteY39" fmla="*/ 873125 h 1463029"/>
                  <a:gd name="connsiteX40" fmla="*/ 673100 w 1204185"/>
                  <a:gd name="connsiteY40" fmla="*/ 911225 h 1463029"/>
                  <a:gd name="connsiteX41" fmla="*/ 669925 w 1204185"/>
                  <a:gd name="connsiteY41" fmla="*/ 933450 h 1463029"/>
                  <a:gd name="connsiteX42" fmla="*/ 663575 w 1204185"/>
                  <a:gd name="connsiteY42" fmla="*/ 990600 h 1463029"/>
                  <a:gd name="connsiteX43" fmla="*/ 666750 w 1204185"/>
                  <a:gd name="connsiteY43" fmla="*/ 1016000 h 1463029"/>
                  <a:gd name="connsiteX44" fmla="*/ 704850 w 1204185"/>
                  <a:gd name="connsiteY44" fmla="*/ 1009650 h 1463029"/>
                  <a:gd name="connsiteX45" fmla="*/ 714375 w 1204185"/>
                  <a:gd name="connsiteY45" fmla="*/ 1012825 h 1463029"/>
                  <a:gd name="connsiteX46" fmla="*/ 720725 w 1204185"/>
                  <a:gd name="connsiteY46" fmla="*/ 1035050 h 1463029"/>
                  <a:gd name="connsiteX47" fmla="*/ 727075 w 1204185"/>
                  <a:gd name="connsiteY47" fmla="*/ 1054100 h 1463029"/>
                  <a:gd name="connsiteX48" fmla="*/ 733425 w 1204185"/>
                  <a:gd name="connsiteY48" fmla="*/ 1073150 h 1463029"/>
                  <a:gd name="connsiteX49" fmla="*/ 736600 w 1204185"/>
                  <a:gd name="connsiteY49" fmla="*/ 1082675 h 1463029"/>
                  <a:gd name="connsiteX50" fmla="*/ 739775 w 1204185"/>
                  <a:gd name="connsiteY50" fmla="*/ 1092200 h 1463029"/>
                  <a:gd name="connsiteX51" fmla="*/ 752475 w 1204185"/>
                  <a:gd name="connsiteY51" fmla="*/ 1111250 h 1463029"/>
                  <a:gd name="connsiteX52" fmla="*/ 758825 w 1204185"/>
                  <a:gd name="connsiteY52" fmla="*/ 1120775 h 1463029"/>
                  <a:gd name="connsiteX53" fmla="*/ 762000 w 1204185"/>
                  <a:gd name="connsiteY53" fmla="*/ 1130300 h 1463029"/>
                  <a:gd name="connsiteX54" fmla="*/ 774700 w 1204185"/>
                  <a:gd name="connsiteY54" fmla="*/ 1149350 h 1463029"/>
                  <a:gd name="connsiteX55" fmla="*/ 762000 w 1204185"/>
                  <a:gd name="connsiteY55" fmla="*/ 1168400 h 1463029"/>
                  <a:gd name="connsiteX56" fmla="*/ 749300 w 1204185"/>
                  <a:gd name="connsiteY56" fmla="*/ 1187450 h 1463029"/>
                  <a:gd name="connsiteX57" fmla="*/ 742950 w 1204185"/>
                  <a:gd name="connsiteY57" fmla="*/ 1196975 h 1463029"/>
                  <a:gd name="connsiteX58" fmla="*/ 733425 w 1204185"/>
                  <a:gd name="connsiteY58" fmla="*/ 1203325 h 1463029"/>
                  <a:gd name="connsiteX59" fmla="*/ 720725 w 1204185"/>
                  <a:gd name="connsiteY59" fmla="*/ 1231900 h 1463029"/>
                  <a:gd name="connsiteX60" fmla="*/ 711200 w 1204185"/>
                  <a:gd name="connsiteY60" fmla="*/ 1238250 h 1463029"/>
                  <a:gd name="connsiteX61" fmla="*/ 698500 w 1204185"/>
                  <a:gd name="connsiteY61" fmla="*/ 1270000 h 1463029"/>
                  <a:gd name="connsiteX62" fmla="*/ 695325 w 1204185"/>
                  <a:gd name="connsiteY62" fmla="*/ 1279525 h 1463029"/>
                  <a:gd name="connsiteX63" fmla="*/ 688975 w 1204185"/>
                  <a:gd name="connsiteY63" fmla="*/ 1289050 h 1463029"/>
                  <a:gd name="connsiteX64" fmla="*/ 682625 w 1204185"/>
                  <a:gd name="connsiteY64" fmla="*/ 1308100 h 1463029"/>
                  <a:gd name="connsiteX65" fmla="*/ 679450 w 1204185"/>
                  <a:gd name="connsiteY65" fmla="*/ 1317625 h 1463029"/>
                  <a:gd name="connsiteX66" fmla="*/ 676275 w 1204185"/>
                  <a:gd name="connsiteY66" fmla="*/ 1327150 h 1463029"/>
                  <a:gd name="connsiteX67" fmla="*/ 669925 w 1204185"/>
                  <a:gd name="connsiteY67" fmla="*/ 1336675 h 1463029"/>
                  <a:gd name="connsiteX68" fmla="*/ 650875 w 1204185"/>
                  <a:gd name="connsiteY68" fmla="*/ 1349375 h 1463029"/>
                  <a:gd name="connsiteX69" fmla="*/ 638175 w 1204185"/>
                  <a:gd name="connsiteY69" fmla="*/ 1368425 h 1463029"/>
                  <a:gd name="connsiteX70" fmla="*/ 631825 w 1204185"/>
                  <a:gd name="connsiteY70" fmla="*/ 1377950 h 1463029"/>
                  <a:gd name="connsiteX71" fmla="*/ 622300 w 1204185"/>
                  <a:gd name="connsiteY71" fmla="*/ 1384300 h 1463029"/>
                  <a:gd name="connsiteX72" fmla="*/ 612775 w 1204185"/>
                  <a:gd name="connsiteY72" fmla="*/ 1403350 h 1463029"/>
                  <a:gd name="connsiteX73" fmla="*/ 603250 w 1204185"/>
                  <a:gd name="connsiteY73" fmla="*/ 1406525 h 1463029"/>
                  <a:gd name="connsiteX74" fmla="*/ 593725 w 1204185"/>
                  <a:gd name="connsiteY74" fmla="*/ 1412875 h 1463029"/>
                  <a:gd name="connsiteX75" fmla="*/ 574675 w 1204185"/>
                  <a:gd name="connsiteY75" fmla="*/ 1419225 h 1463029"/>
                  <a:gd name="connsiteX76" fmla="*/ 555625 w 1204185"/>
                  <a:gd name="connsiteY76" fmla="*/ 1425575 h 1463029"/>
                  <a:gd name="connsiteX77" fmla="*/ 536575 w 1204185"/>
                  <a:gd name="connsiteY77" fmla="*/ 1431925 h 1463029"/>
                  <a:gd name="connsiteX78" fmla="*/ 527050 w 1204185"/>
                  <a:gd name="connsiteY78" fmla="*/ 1435100 h 1463029"/>
                  <a:gd name="connsiteX79" fmla="*/ 450850 w 1204185"/>
                  <a:gd name="connsiteY79" fmla="*/ 1441450 h 1463029"/>
                  <a:gd name="connsiteX80" fmla="*/ 434975 w 1204185"/>
                  <a:gd name="connsiteY80" fmla="*/ 1444625 h 1463029"/>
                  <a:gd name="connsiteX81" fmla="*/ 415925 w 1204185"/>
                  <a:gd name="connsiteY81" fmla="*/ 1447800 h 1463029"/>
                  <a:gd name="connsiteX82" fmla="*/ 387350 w 1204185"/>
                  <a:gd name="connsiteY82" fmla="*/ 1450975 h 1463029"/>
                  <a:gd name="connsiteX83" fmla="*/ 365125 w 1204185"/>
                  <a:gd name="connsiteY83" fmla="*/ 1454150 h 1463029"/>
                  <a:gd name="connsiteX84" fmla="*/ 346075 w 1204185"/>
                  <a:gd name="connsiteY84" fmla="*/ 1457325 h 1463029"/>
                  <a:gd name="connsiteX85" fmla="*/ 307975 w 1204185"/>
                  <a:gd name="connsiteY85" fmla="*/ 1460500 h 1463029"/>
                  <a:gd name="connsiteX86" fmla="*/ 250825 w 1204185"/>
                  <a:gd name="connsiteY86" fmla="*/ 1457325 h 1463029"/>
                  <a:gd name="connsiteX87" fmla="*/ 247650 w 1204185"/>
                  <a:gd name="connsiteY87" fmla="*/ 1416050 h 1463029"/>
                  <a:gd name="connsiteX88" fmla="*/ 244475 w 1204185"/>
                  <a:gd name="connsiteY88" fmla="*/ 1400175 h 1463029"/>
                  <a:gd name="connsiteX89" fmla="*/ 234950 w 1204185"/>
                  <a:gd name="connsiteY89" fmla="*/ 1368425 h 1463029"/>
                  <a:gd name="connsiteX90" fmla="*/ 231775 w 1204185"/>
                  <a:gd name="connsiteY90" fmla="*/ 1358900 h 1463029"/>
                  <a:gd name="connsiteX91" fmla="*/ 228600 w 1204185"/>
                  <a:gd name="connsiteY91" fmla="*/ 1349375 h 1463029"/>
                  <a:gd name="connsiteX92" fmla="*/ 222250 w 1204185"/>
                  <a:gd name="connsiteY92" fmla="*/ 1317625 h 1463029"/>
                  <a:gd name="connsiteX93" fmla="*/ 219075 w 1204185"/>
                  <a:gd name="connsiteY93" fmla="*/ 1273175 h 1463029"/>
                  <a:gd name="connsiteX94" fmla="*/ 215900 w 1204185"/>
                  <a:gd name="connsiteY94" fmla="*/ 1257300 h 1463029"/>
                  <a:gd name="connsiteX95" fmla="*/ 219075 w 1204185"/>
                  <a:gd name="connsiteY95" fmla="*/ 1143000 h 1463029"/>
                  <a:gd name="connsiteX96" fmla="*/ 225425 w 1204185"/>
                  <a:gd name="connsiteY96" fmla="*/ 1123950 h 1463029"/>
                  <a:gd name="connsiteX97" fmla="*/ 228600 w 1204185"/>
                  <a:gd name="connsiteY97" fmla="*/ 1114425 h 1463029"/>
                  <a:gd name="connsiteX98" fmla="*/ 231775 w 1204185"/>
                  <a:gd name="connsiteY98" fmla="*/ 1104900 h 1463029"/>
                  <a:gd name="connsiteX99" fmla="*/ 238125 w 1204185"/>
                  <a:gd name="connsiteY99" fmla="*/ 1095375 h 1463029"/>
                  <a:gd name="connsiteX100" fmla="*/ 247650 w 1204185"/>
                  <a:gd name="connsiteY100" fmla="*/ 1076325 h 1463029"/>
                  <a:gd name="connsiteX101" fmla="*/ 257175 w 1204185"/>
                  <a:gd name="connsiteY101" fmla="*/ 1066800 h 1463029"/>
                  <a:gd name="connsiteX102" fmla="*/ 276225 w 1204185"/>
                  <a:gd name="connsiteY102" fmla="*/ 1050925 h 1463029"/>
                  <a:gd name="connsiteX103" fmla="*/ 288925 w 1204185"/>
                  <a:gd name="connsiteY103" fmla="*/ 1031875 h 1463029"/>
                  <a:gd name="connsiteX104" fmla="*/ 298450 w 1204185"/>
                  <a:gd name="connsiteY104" fmla="*/ 1012825 h 1463029"/>
                  <a:gd name="connsiteX105" fmla="*/ 263525 w 1204185"/>
                  <a:gd name="connsiteY105" fmla="*/ 1006475 h 1463029"/>
                  <a:gd name="connsiteX106" fmla="*/ 244475 w 1204185"/>
                  <a:gd name="connsiteY106" fmla="*/ 1003300 h 1463029"/>
                  <a:gd name="connsiteX107" fmla="*/ 234950 w 1204185"/>
                  <a:gd name="connsiteY107" fmla="*/ 1000125 h 1463029"/>
                  <a:gd name="connsiteX108" fmla="*/ 215900 w 1204185"/>
                  <a:gd name="connsiteY108" fmla="*/ 996950 h 1463029"/>
                  <a:gd name="connsiteX109" fmla="*/ 196850 w 1204185"/>
                  <a:gd name="connsiteY109" fmla="*/ 990600 h 1463029"/>
                  <a:gd name="connsiteX110" fmla="*/ 187325 w 1204185"/>
                  <a:gd name="connsiteY110" fmla="*/ 987425 h 1463029"/>
                  <a:gd name="connsiteX111" fmla="*/ 177800 w 1204185"/>
                  <a:gd name="connsiteY111" fmla="*/ 984250 h 1463029"/>
                  <a:gd name="connsiteX112" fmla="*/ 158750 w 1204185"/>
                  <a:gd name="connsiteY112" fmla="*/ 974725 h 1463029"/>
                  <a:gd name="connsiteX113" fmla="*/ 146050 w 1204185"/>
                  <a:gd name="connsiteY113" fmla="*/ 955675 h 1463029"/>
                  <a:gd name="connsiteX114" fmla="*/ 139700 w 1204185"/>
                  <a:gd name="connsiteY114" fmla="*/ 946150 h 1463029"/>
                  <a:gd name="connsiteX115" fmla="*/ 139700 w 1204185"/>
                  <a:gd name="connsiteY115" fmla="*/ 841375 h 1463029"/>
                  <a:gd name="connsiteX116" fmla="*/ 133350 w 1204185"/>
                  <a:gd name="connsiteY116" fmla="*/ 809625 h 1463029"/>
                  <a:gd name="connsiteX117" fmla="*/ 123825 w 1204185"/>
                  <a:gd name="connsiteY117" fmla="*/ 777875 h 1463029"/>
                  <a:gd name="connsiteX118" fmla="*/ 117475 w 1204185"/>
                  <a:gd name="connsiteY118" fmla="*/ 733425 h 1463029"/>
                  <a:gd name="connsiteX119" fmla="*/ 114300 w 1204185"/>
                  <a:gd name="connsiteY119" fmla="*/ 704850 h 1463029"/>
                  <a:gd name="connsiteX120" fmla="*/ 111125 w 1204185"/>
                  <a:gd name="connsiteY120" fmla="*/ 695325 h 1463029"/>
                  <a:gd name="connsiteX121" fmla="*/ 107950 w 1204185"/>
                  <a:gd name="connsiteY121" fmla="*/ 682625 h 1463029"/>
                  <a:gd name="connsiteX122" fmla="*/ 101600 w 1204185"/>
                  <a:gd name="connsiteY122" fmla="*/ 660400 h 1463029"/>
                  <a:gd name="connsiteX123" fmla="*/ 95250 w 1204185"/>
                  <a:gd name="connsiteY123" fmla="*/ 600075 h 1463029"/>
                  <a:gd name="connsiteX124" fmla="*/ 85725 w 1204185"/>
                  <a:gd name="connsiteY124" fmla="*/ 568325 h 1463029"/>
                  <a:gd name="connsiteX125" fmla="*/ 82550 w 1204185"/>
                  <a:gd name="connsiteY125" fmla="*/ 558800 h 1463029"/>
                  <a:gd name="connsiteX126" fmla="*/ 76200 w 1204185"/>
                  <a:gd name="connsiteY126" fmla="*/ 536575 h 1463029"/>
                  <a:gd name="connsiteX127" fmla="*/ 73025 w 1204185"/>
                  <a:gd name="connsiteY127" fmla="*/ 523875 h 1463029"/>
                  <a:gd name="connsiteX128" fmla="*/ 69850 w 1204185"/>
                  <a:gd name="connsiteY128" fmla="*/ 514350 h 1463029"/>
                  <a:gd name="connsiteX129" fmla="*/ 63500 w 1204185"/>
                  <a:gd name="connsiteY129" fmla="*/ 485775 h 1463029"/>
                  <a:gd name="connsiteX130" fmla="*/ 60325 w 1204185"/>
                  <a:gd name="connsiteY130" fmla="*/ 476250 h 1463029"/>
                  <a:gd name="connsiteX131" fmla="*/ 47625 w 1204185"/>
                  <a:gd name="connsiteY131" fmla="*/ 457200 h 1463029"/>
                  <a:gd name="connsiteX132" fmla="*/ 41275 w 1204185"/>
                  <a:gd name="connsiteY132" fmla="*/ 447675 h 1463029"/>
                  <a:gd name="connsiteX133" fmla="*/ 34925 w 1204185"/>
                  <a:gd name="connsiteY133" fmla="*/ 438150 h 1463029"/>
                  <a:gd name="connsiteX134" fmla="*/ 25400 w 1204185"/>
                  <a:gd name="connsiteY134" fmla="*/ 406400 h 1463029"/>
                  <a:gd name="connsiteX135" fmla="*/ 22225 w 1204185"/>
                  <a:gd name="connsiteY135" fmla="*/ 361950 h 1463029"/>
                  <a:gd name="connsiteX136" fmla="*/ 12700 w 1204185"/>
                  <a:gd name="connsiteY136" fmla="*/ 320675 h 1463029"/>
                  <a:gd name="connsiteX137" fmla="*/ 9525 w 1204185"/>
                  <a:gd name="connsiteY137" fmla="*/ 307975 h 1463029"/>
                  <a:gd name="connsiteX138" fmla="*/ 6350 w 1204185"/>
                  <a:gd name="connsiteY138" fmla="*/ 298450 h 1463029"/>
                  <a:gd name="connsiteX139" fmla="*/ 0 w 1204185"/>
                  <a:gd name="connsiteY139" fmla="*/ 273050 h 1463029"/>
                  <a:gd name="connsiteX140" fmla="*/ 19050 w 1204185"/>
                  <a:gd name="connsiteY140" fmla="*/ 263525 h 1463029"/>
                  <a:gd name="connsiteX141" fmla="*/ 38100 w 1204185"/>
                  <a:gd name="connsiteY141" fmla="*/ 254000 h 1463029"/>
                  <a:gd name="connsiteX142" fmla="*/ 38100 w 1204185"/>
                  <a:gd name="connsiteY142" fmla="*/ 187325 h 1463029"/>
                  <a:gd name="connsiteX143" fmla="*/ 63500 w 1204185"/>
                  <a:gd name="connsiteY143" fmla="*/ 174625 h 1463029"/>
                  <a:gd name="connsiteX144" fmla="*/ 98425 w 1204185"/>
                  <a:gd name="connsiteY144" fmla="*/ 149225 h 1463029"/>
                  <a:gd name="connsiteX145" fmla="*/ 127000 w 1204185"/>
                  <a:gd name="connsiteY145" fmla="*/ 133350 h 1463029"/>
                  <a:gd name="connsiteX146" fmla="*/ 146050 w 1204185"/>
                  <a:gd name="connsiteY146" fmla="*/ 120650 h 1463029"/>
                  <a:gd name="connsiteX147" fmla="*/ 165100 w 1204185"/>
                  <a:gd name="connsiteY147" fmla="*/ 107950 h 1463029"/>
                  <a:gd name="connsiteX148" fmla="*/ 174625 w 1204185"/>
                  <a:gd name="connsiteY148" fmla="*/ 104775 h 1463029"/>
                  <a:gd name="connsiteX149" fmla="*/ 203200 w 1204185"/>
                  <a:gd name="connsiteY149" fmla="*/ 88900 h 1463029"/>
                  <a:gd name="connsiteX150" fmla="*/ 222250 w 1204185"/>
                  <a:gd name="connsiteY150" fmla="*/ 73025 h 1463029"/>
                  <a:gd name="connsiteX151" fmla="*/ 231775 w 1204185"/>
                  <a:gd name="connsiteY151" fmla="*/ 63500 h 1463029"/>
                  <a:gd name="connsiteX152" fmla="*/ 250825 w 1204185"/>
                  <a:gd name="connsiteY152" fmla="*/ 50800 h 1463029"/>
                  <a:gd name="connsiteX153" fmla="*/ 260350 w 1204185"/>
                  <a:gd name="connsiteY153" fmla="*/ 57150 h 1463029"/>
                  <a:gd name="connsiteX154" fmla="*/ 266700 w 1204185"/>
                  <a:gd name="connsiteY154" fmla="*/ 66675 h 1463029"/>
                  <a:gd name="connsiteX155" fmla="*/ 276225 w 1204185"/>
                  <a:gd name="connsiteY155" fmla="*/ 69850 h 1463029"/>
                  <a:gd name="connsiteX156" fmla="*/ 285750 w 1204185"/>
                  <a:gd name="connsiteY156" fmla="*/ 63500 h 1463029"/>
                  <a:gd name="connsiteX157" fmla="*/ 301625 w 1204185"/>
                  <a:gd name="connsiteY157" fmla="*/ 47625 h 1463029"/>
                  <a:gd name="connsiteX158" fmla="*/ 311150 w 1204185"/>
                  <a:gd name="connsiteY158" fmla="*/ 28575 h 1463029"/>
                  <a:gd name="connsiteX159" fmla="*/ 307975 w 1204185"/>
                  <a:gd name="connsiteY159" fmla="*/ 19050 h 1463029"/>
                  <a:gd name="connsiteX160" fmla="*/ 311150 w 1204185"/>
                  <a:gd name="connsiteY160" fmla="*/ 9525 h 1463029"/>
                  <a:gd name="connsiteX161" fmla="*/ 320675 w 1204185"/>
                  <a:gd name="connsiteY161" fmla="*/ 6350 h 1463029"/>
                  <a:gd name="connsiteX162" fmla="*/ 330200 w 1204185"/>
                  <a:gd name="connsiteY162" fmla="*/ 0 h 1463029"/>
                  <a:gd name="connsiteX163" fmla="*/ 349250 w 1204185"/>
                  <a:gd name="connsiteY163" fmla="*/ 6350 h 1463029"/>
                  <a:gd name="connsiteX164" fmla="*/ 368300 w 1204185"/>
                  <a:gd name="connsiteY164" fmla="*/ 19050 h 1463029"/>
                  <a:gd name="connsiteX165" fmla="*/ 387350 w 1204185"/>
                  <a:gd name="connsiteY165" fmla="*/ 25400 h 1463029"/>
                  <a:gd name="connsiteX166" fmla="*/ 409575 w 1204185"/>
                  <a:gd name="connsiteY166" fmla="*/ 38100 h 1463029"/>
                  <a:gd name="connsiteX167" fmla="*/ 457200 w 1204185"/>
                  <a:gd name="connsiteY167" fmla="*/ 44450 h 1463029"/>
                  <a:gd name="connsiteX168" fmla="*/ 488950 w 1204185"/>
                  <a:gd name="connsiteY168" fmla="*/ 47625 h 1463029"/>
                  <a:gd name="connsiteX169" fmla="*/ 504825 w 1204185"/>
                  <a:gd name="connsiteY169" fmla="*/ 50800 h 1463029"/>
                  <a:gd name="connsiteX170" fmla="*/ 546100 w 1204185"/>
                  <a:gd name="connsiteY170" fmla="*/ 53975 h 1463029"/>
                  <a:gd name="connsiteX171" fmla="*/ 606425 w 1204185"/>
                  <a:gd name="connsiteY171" fmla="*/ 63500 h 1463029"/>
                  <a:gd name="connsiteX172" fmla="*/ 647700 w 1204185"/>
                  <a:gd name="connsiteY172" fmla="*/ 66675 h 1463029"/>
                  <a:gd name="connsiteX173" fmla="*/ 768350 w 1204185"/>
                  <a:gd name="connsiteY173" fmla="*/ 63500 h 1463029"/>
                  <a:gd name="connsiteX174" fmla="*/ 777875 w 1204185"/>
                  <a:gd name="connsiteY174" fmla="*/ 60325 h 1463029"/>
                  <a:gd name="connsiteX175" fmla="*/ 790575 w 1204185"/>
                  <a:gd name="connsiteY175" fmla="*/ 57150 h 1463029"/>
                  <a:gd name="connsiteX176" fmla="*/ 800100 w 1204185"/>
                  <a:gd name="connsiteY176" fmla="*/ 53975 h 1463029"/>
                  <a:gd name="connsiteX177" fmla="*/ 812800 w 1204185"/>
                  <a:gd name="connsiteY177" fmla="*/ 50800 h 1463029"/>
                  <a:gd name="connsiteX178" fmla="*/ 831850 w 1204185"/>
                  <a:gd name="connsiteY178" fmla="*/ 44450 h 1463029"/>
                  <a:gd name="connsiteX179" fmla="*/ 847725 w 1204185"/>
                  <a:gd name="connsiteY179" fmla="*/ 41275 h 1463029"/>
                  <a:gd name="connsiteX180" fmla="*/ 863600 w 1204185"/>
                  <a:gd name="connsiteY180" fmla="*/ 34925 h 1463029"/>
                  <a:gd name="connsiteX181" fmla="*/ 892175 w 1204185"/>
                  <a:gd name="connsiteY181" fmla="*/ 28575 h 1463029"/>
                  <a:gd name="connsiteX182" fmla="*/ 917575 w 1204185"/>
                  <a:gd name="connsiteY182" fmla="*/ 22225 h 1463029"/>
                  <a:gd name="connsiteX183" fmla="*/ 1095375 w 1204185"/>
                  <a:gd name="connsiteY183" fmla="*/ 15875 h 1463029"/>
                  <a:gd name="connsiteX184" fmla="*/ 1136650 w 1204185"/>
                  <a:gd name="connsiteY184" fmla="*/ 12700 h 1463029"/>
                  <a:gd name="connsiteX185" fmla="*/ 1158875 w 1204185"/>
                  <a:gd name="connsiteY185" fmla="*/ 9525 h 1463029"/>
                  <a:gd name="connsiteX186" fmla="*/ 1187450 w 1204185"/>
                  <a:gd name="connsiteY186" fmla="*/ 6350 h 1463029"/>
                  <a:gd name="connsiteX187" fmla="*/ 1203325 w 1204185"/>
                  <a:gd name="connsiteY187" fmla="*/ 9525 h 1463029"/>
                  <a:gd name="connsiteX188" fmla="*/ 1203325 w 1204185"/>
                  <a:gd name="connsiteY188" fmla="*/ 15875 h 1463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1204185" h="1463029">
                    <a:moveTo>
                      <a:pt x="1203325" y="15875"/>
                    </a:moveTo>
                    <a:cubicBezTo>
                      <a:pt x="1202796" y="31221"/>
                      <a:pt x="1201653" y="73045"/>
                      <a:pt x="1200150" y="101600"/>
                    </a:cubicBezTo>
                    <a:cubicBezTo>
                      <a:pt x="1198908" y="125190"/>
                      <a:pt x="1196450" y="139401"/>
                      <a:pt x="1193800" y="161925"/>
                    </a:cubicBezTo>
                    <a:cubicBezTo>
                      <a:pt x="1192926" y="169352"/>
                      <a:pt x="1190177" y="199550"/>
                      <a:pt x="1187450" y="209550"/>
                    </a:cubicBezTo>
                    <a:cubicBezTo>
                      <a:pt x="1185950" y="215048"/>
                      <a:pt x="1183101" y="220089"/>
                      <a:pt x="1181100" y="225425"/>
                    </a:cubicBezTo>
                    <a:cubicBezTo>
                      <a:pt x="1179925" y="228559"/>
                      <a:pt x="1178844" y="231732"/>
                      <a:pt x="1177925" y="234950"/>
                    </a:cubicBezTo>
                    <a:cubicBezTo>
                      <a:pt x="1176726" y="239146"/>
                      <a:pt x="1176282" y="243564"/>
                      <a:pt x="1174750" y="247650"/>
                    </a:cubicBezTo>
                    <a:cubicBezTo>
                      <a:pt x="1173088" y="252082"/>
                      <a:pt x="1170517" y="256117"/>
                      <a:pt x="1168400" y="260350"/>
                    </a:cubicBezTo>
                    <a:cubicBezTo>
                      <a:pt x="1167342" y="265642"/>
                      <a:pt x="1166534" y="270990"/>
                      <a:pt x="1165225" y="276225"/>
                    </a:cubicBezTo>
                    <a:cubicBezTo>
                      <a:pt x="1164413" y="279472"/>
                      <a:pt x="1162862" y="282503"/>
                      <a:pt x="1162050" y="285750"/>
                    </a:cubicBezTo>
                    <a:cubicBezTo>
                      <a:pt x="1160741" y="290985"/>
                      <a:pt x="1160088" y="296367"/>
                      <a:pt x="1158875" y="301625"/>
                    </a:cubicBezTo>
                    <a:cubicBezTo>
                      <a:pt x="1156913" y="310129"/>
                      <a:pt x="1152525" y="327025"/>
                      <a:pt x="1152525" y="327025"/>
                    </a:cubicBezTo>
                    <a:cubicBezTo>
                      <a:pt x="1151467" y="337608"/>
                      <a:pt x="1150854" y="348246"/>
                      <a:pt x="1149350" y="358775"/>
                    </a:cubicBezTo>
                    <a:cubicBezTo>
                      <a:pt x="1148150" y="367172"/>
                      <a:pt x="1142035" y="383896"/>
                      <a:pt x="1139825" y="390525"/>
                    </a:cubicBezTo>
                    <a:cubicBezTo>
                      <a:pt x="1138767" y="393700"/>
                      <a:pt x="1138506" y="397265"/>
                      <a:pt x="1136650" y="400050"/>
                    </a:cubicBezTo>
                    <a:cubicBezTo>
                      <a:pt x="1128444" y="412360"/>
                      <a:pt x="1131507" y="405955"/>
                      <a:pt x="1127125" y="419100"/>
                    </a:cubicBezTo>
                    <a:cubicBezTo>
                      <a:pt x="1125141" y="438938"/>
                      <a:pt x="1125159" y="449189"/>
                      <a:pt x="1120775" y="466725"/>
                    </a:cubicBezTo>
                    <a:cubicBezTo>
                      <a:pt x="1119963" y="469972"/>
                      <a:pt x="1120213" y="474159"/>
                      <a:pt x="1117600" y="476250"/>
                    </a:cubicBezTo>
                    <a:cubicBezTo>
                      <a:pt x="1114193" y="478976"/>
                      <a:pt x="1109133" y="478367"/>
                      <a:pt x="1104900" y="479425"/>
                    </a:cubicBezTo>
                    <a:cubicBezTo>
                      <a:pt x="1093498" y="487026"/>
                      <a:pt x="1092518" y="488886"/>
                      <a:pt x="1076325" y="492125"/>
                    </a:cubicBezTo>
                    <a:cubicBezTo>
                      <a:pt x="1067805" y="493829"/>
                      <a:pt x="1048306" y="497046"/>
                      <a:pt x="1041400" y="501650"/>
                    </a:cubicBezTo>
                    <a:cubicBezTo>
                      <a:pt x="1038225" y="503767"/>
                      <a:pt x="1035382" y="506497"/>
                      <a:pt x="1031875" y="508000"/>
                    </a:cubicBezTo>
                    <a:cubicBezTo>
                      <a:pt x="1019451" y="513325"/>
                      <a:pt x="1012930" y="508988"/>
                      <a:pt x="1000125" y="517525"/>
                    </a:cubicBezTo>
                    <a:cubicBezTo>
                      <a:pt x="989689" y="524482"/>
                      <a:pt x="992577" y="523764"/>
                      <a:pt x="981075" y="527050"/>
                    </a:cubicBezTo>
                    <a:cubicBezTo>
                      <a:pt x="973310" y="529269"/>
                      <a:pt x="954984" y="532802"/>
                      <a:pt x="949325" y="536575"/>
                    </a:cubicBezTo>
                    <a:cubicBezTo>
                      <a:pt x="922028" y="554773"/>
                      <a:pt x="956565" y="532955"/>
                      <a:pt x="930275" y="546100"/>
                    </a:cubicBezTo>
                    <a:cubicBezTo>
                      <a:pt x="926862" y="547807"/>
                      <a:pt x="924514" y="551823"/>
                      <a:pt x="920750" y="552450"/>
                    </a:cubicBezTo>
                    <a:cubicBezTo>
                      <a:pt x="905056" y="555066"/>
                      <a:pt x="889000" y="554567"/>
                      <a:pt x="873125" y="555625"/>
                    </a:cubicBezTo>
                    <a:cubicBezTo>
                      <a:pt x="821716" y="564193"/>
                      <a:pt x="870371" y="556935"/>
                      <a:pt x="762000" y="561975"/>
                    </a:cubicBezTo>
                    <a:cubicBezTo>
                      <a:pt x="747162" y="562665"/>
                      <a:pt x="732367" y="564092"/>
                      <a:pt x="717550" y="565150"/>
                    </a:cubicBezTo>
                    <a:cubicBezTo>
                      <a:pt x="714375" y="567267"/>
                      <a:pt x="708312" y="567695"/>
                      <a:pt x="708025" y="571500"/>
                    </a:cubicBezTo>
                    <a:cubicBezTo>
                      <a:pt x="703962" y="625332"/>
                      <a:pt x="706812" y="679475"/>
                      <a:pt x="704850" y="733425"/>
                    </a:cubicBezTo>
                    <a:cubicBezTo>
                      <a:pt x="704691" y="737786"/>
                      <a:pt x="702622" y="741865"/>
                      <a:pt x="701675" y="746125"/>
                    </a:cubicBezTo>
                    <a:cubicBezTo>
                      <a:pt x="700504" y="751393"/>
                      <a:pt x="699809" y="756765"/>
                      <a:pt x="698500" y="762000"/>
                    </a:cubicBezTo>
                    <a:cubicBezTo>
                      <a:pt x="697688" y="765247"/>
                      <a:pt x="696051" y="768258"/>
                      <a:pt x="695325" y="771525"/>
                    </a:cubicBezTo>
                    <a:cubicBezTo>
                      <a:pt x="693928" y="777809"/>
                      <a:pt x="693208" y="784225"/>
                      <a:pt x="692150" y="790575"/>
                    </a:cubicBezTo>
                    <a:cubicBezTo>
                      <a:pt x="691092" y="806450"/>
                      <a:pt x="690732" y="822387"/>
                      <a:pt x="688975" y="838200"/>
                    </a:cubicBezTo>
                    <a:cubicBezTo>
                      <a:pt x="688605" y="841526"/>
                      <a:pt x="686612" y="844478"/>
                      <a:pt x="685800" y="847725"/>
                    </a:cubicBezTo>
                    <a:cubicBezTo>
                      <a:pt x="684491" y="852960"/>
                      <a:pt x="683934" y="858365"/>
                      <a:pt x="682625" y="863600"/>
                    </a:cubicBezTo>
                    <a:cubicBezTo>
                      <a:pt x="681813" y="866847"/>
                      <a:pt x="680106" y="869843"/>
                      <a:pt x="679450" y="873125"/>
                    </a:cubicBezTo>
                    <a:cubicBezTo>
                      <a:pt x="676925" y="885750"/>
                      <a:pt x="674921" y="898479"/>
                      <a:pt x="673100" y="911225"/>
                    </a:cubicBezTo>
                    <a:cubicBezTo>
                      <a:pt x="672042" y="918633"/>
                      <a:pt x="670635" y="926000"/>
                      <a:pt x="669925" y="933450"/>
                    </a:cubicBezTo>
                    <a:cubicBezTo>
                      <a:pt x="664562" y="989761"/>
                      <a:pt x="670904" y="961284"/>
                      <a:pt x="663575" y="990600"/>
                    </a:cubicBezTo>
                    <a:cubicBezTo>
                      <a:pt x="664633" y="999067"/>
                      <a:pt x="659760" y="1011107"/>
                      <a:pt x="666750" y="1016000"/>
                    </a:cubicBezTo>
                    <a:cubicBezTo>
                      <a:pt x="673610" y="1020802"/>
                      <a:pt x="694978" y="1012941"/>
                      <a:pt x="704850" y="1009650"/>
                    </a:cubicBezTo>
                    <a:cubicBezTo>
                      <a:pt x="708025" y="1010708"/>
                      <a:pt x="712008" y="1010458"/>
                      <a:pt x="714375" y="1012825"/>
                    </a:cubicBezTo>
                    <a:cubicBezTo>
                      <a:pt x="715899" y="1014349"/>
                      <a:pt x="720690" y="1034932"/>
                      <a:pt x="720725" y="1035050"/>
                    </a:cubicBezTo>
                    <a:cubicBezTo>
                      <a:pt x="722648" y="1041461"/>
                      <a:pt x="724958" y="1047750"/>
                      <a:pt x="727075" y="1054100"/>
                    </a:cubicBezTo>
                    <a:lnTo>
                      <a:pt x="733425" y="1073150"/>
                    </a:lnTo>
                    <a:lnTo>
                      <a:pt x="736600" y="1082675"/>
                    </a:lnTo>
                    <a:cubicBezTo>
                      <a:pt x="737658" y="1085850"/>
                      <a:pt x="737919" y="1089415"/>
                      <a:pt x="739775" y="1092200"/>
                    </a:cubicBezTo>
                    <a:lnTo>
                      <a:pt x="752475" y="1111250"/>
                    </a:lnTo>
                    <a:cubicBezTo>
                      <a:pt x="754592" y="1114425"/>
                      <a:pt x="757618" y="1117155"/>
                      <a:pt x="758825" y="1120775"/>
                    </a:cubicBezTo>
                    <a:cubicBezTo>
                      <a:pt x="759883" y="1123950"/>
                      <a:pt x="760375" y="1127374"/>
                      <a:pt x="762000" y="1130300"/>
                    </a:cubicBezTo>
                    <a:cubicBezTo>
                      <a:pt x="765706" y="1136971"/>
                      <a:pt x="774700" y="1149350"/>
                      <a:pt x="774700" y="1149350"/>
                    </a:cubicBezTo>
                    <a:cubicBezTo>
                      <a:pt x="766933" y="1188185"/>
                      <a:pt x="779085" y="1151315"/>
                      <a:pt x="762000" y="1168400"/>
                    </a:cubicBezTo>
                    <a:cubicBezTo>
                      <a:pt x="756604" y="1173796"/>
                      <a:pt x="753533" y="1181100"/>
                      <a:pt x="749300" y="1187450"/>
                    </a:cubicBezTo>
                    <a:cubicBezTo>
                      <a:pt x="747183" y="1190625"/>
                      <a:pt x="746125" y="1194858"/>
                      <a:pt x="742950" y="1196975"/>
                    </a:cubicBezTo>
                    <a:lnTo>
                      <a:pt x="733425" y="1203325"/>
                    </a:lnTo>
                    <a:cubicBezTo>
                      <a:pt x="730281" y="1212756"/>
                      <a:pt x="728272" y="1224353"/>
                      <a:pt x="720725" y="1231900"/>
                    </a:cubicBezTo>
                    <a:cubicBezTo>
                      <a:pt x="718027" y="1234598"/>
                      <a:pt x="714375" y="1236133"/>
                      <a:pt x="711200" y="1238250"/>
                    </a:cubicBezTo>
                    <a:cubicBezTo>
                      <a:pt x="696746" y="1281611"/>
                      <a:pt x="712515" y="1237298"/>
                      <a:pt x="698500" y="1270000"/>
                    </a:cubicBezTo>
                    <a:cubicBezTo>
                      <a:pt x="697182" y="1273076"/>
                      <a:pt x="696822" y="1276532"/>
                      <a:pt x="695325" y="1279525"/>
                    </a:cubicBezTo>
                    <a:cubicBezTo>
                      <a:pt x="693618" y="1282938"/>
                      <a:pt x="690525" y="1285563"/>
                      <a:pt x="688975" y="1289050"/>
                    </a:cubicBezTo>
                    <a:cubicBezTo>
                      <a:pt x="686257" y="1295167"/>
                      <a:pt x="684742" y="1301750"/>
                      <a:pt x="682625" y="1308100"/>
                    </a:cubicBezTo>
                    <a:lnTo>
                      <a:pt x="679450" y="1317625"/>
                    </a:lnTo>
                    <a:cubicBezTo>
                      <a:pt x="678392" y="1320800"/>
                      <a:pt x="678131" y="1324365"/>
                      <a:pt x="676275" y="1327150"/>
                    </a:cubicBezTo>
                    <a:cubicBezTo>
                      <a:pt x="674158" y="1330325"/>
                      <a:pt x="672797" y="1334162"/>
                      <a:pt x="669925" y="1336675"/>
                    </a:cubicBezTo>
                    <a:cubicBezTo>
                      <a:pt x="664182" y="1341701"/>
                      <a:pt x="650875" y="1349375"/>
                      <a:pt x="650875" y="1349375"/>
                    </a:cubicBezTo>
                    <a:lnTo>
                      <a:pt x="638175" y="1368425"/>
                    </a:lnTo>
                    <a:cubicBezTo>
                      <a:pt x="636058" y="1371600"/>
                      <a:pt x="635000" y="1375833"/>
                      <a:pt x="631825" y="1377950"/>
                    </a:cubicBezTo>
                    <a:lnTo>
                      <a:pt x="622300" y="1384300"/>
                    </a:lnTo>
                    <a:cubicBezTo>
                      <a:pt x="620208" y="1390575"/>
                      <a:pt x="618370" y="1398874"/>
                      <a:pt x="612775" y="1403350"/>
                    </a:cubicBezTo>
                    <a:cubicBezTo>
                      <a:pt x="610162" y="1405441"/>
                      <a:pt x="606243" y="1405028"/>
                      <a:pt x="603250" y="1406525"/>
                    </a:cubicBezTo>
                    <a:cubicBezTo>
                      <a:pt x="599837" y="1408232"/>
                      <a:pt x="597212" y="1411325"/>
                      <a:pt x="593725" y="1412875"/>
                    </a:cubicBezTo>
                    <a:cubicBezTo>
                      <a:pt x="587608" y="1415593"/>
                      <a:pt x="581025" y="1417108"/>
                      <a:pt x="574675" y="1419225"/>
                    </a:cubicBezTo>
                    <a:lnTo>
                      <a:pt x="555625" y="1425575"/>
                    </a:lnTo>
                    <a:lnTo>
                      <a:pt x="536575" y="1431925"/>
                    </a:lnTo>
                    <a:cubicBezTo>
                      <a:pt x="533400" y="1432983"/>
                      <a:pt x="530388" y="1434862"/>
                      <a:pt x="527050" y="1435100"/>
                    </a:cubicBezTo>
                    <a:cubicBezTo>
                      <a:pt x="506983" y="1436533"/>
                      <a:pt x="472326" y="1438587"/>
                      <a:pt x="450850" y="1441450"/>
                    </a:cubicBezTo>
                    <a:cubicBezTo>
                      <a:pt x="445501" y="1442163"/>
                      <a:pt x="440284" y="1443660"/>
                      <a:pt x="434975" y="1444625"/>
                    </a:cubicBezTo>
                    <a:cubicBezTo>
                      <a:pt x="428641" y="1445777"/>
                      <a:pt x="422306" y="1446949"/>
                      <a:pt x="415925" y="1447800"/>
                    </a:cubicBezTo>
                    <a:cubicBezTo>
                      <a:pt x="406425" y="1449067"/>
                      <a:pt x="396860" y="1449786"/>
                      <a:pt x="387350" y="1450975"/>
                    </a:cubicBezTo>
                    <a:cubicBezTo>
                      <a:pt x="379924" y="1451903"/>
                      <a:pt x="372522" y="1453012"/>
                      <a:pt x="365125" y="1454150"/>
                    </a:cubicBezTo>
                    <a:cubicBezTo>
                      <a:pt x="358762" y="1455129"/>
                      <a:pt x="352473" y="1456614"/>
                      <a:pt x="346075" y="1457325"/>
                    </a:cubicBezTo>
                    <a:cubicBezTo>
                      <a:pt x="333409" y="1458732"/>
                      <a:pt x="320675" y="1459442"/>
                      <a:pt x="307975" y="1460500"/>
                    </a:cubicBezTo>
                    <a:cubicBezTo>
                      <a:pt x="288925" y="1459442"/>
                      <a:pt x="266185" y="1468643"/>
                      <a:pt x="250825" y="1457325"/>
                    </a:cubicBezTo>
                    <a:cubicBezTo>
                      <a:pt x="239716" y="1449139"/>
                      <a:pt x="249174" y="1429765"/>
                      <a:pt x="247650" y="1416050"/>
                    </a:cubicBezTo>
                    <a:cubicBezTo>
                      <a:pt x="247054" y="1410687"/>
                      <a:pt x="245646" y="1405443"/>
                      <a:pt x="244475" y="1400175"/>
                    </a:cubicBezTo>
                    <a:cubicBezTo>
                      <a:pt x="241276" y="1385780"/>
                      <a:pt x="240226" y="1384254"/>
                      <a:pt x="234950" y="1368425"/>
                    </a:cubicBezTo>
                    <a:lnTo>
                      <a:pt x="231775" y="1358900"/>
                    </a:lnTo>
                    <a:cubicBezTo>
                      <a:pt x="230717" y="1355725"/>
                      <a:pt x="229412" y="1352622"/>
                      <a:pt x="228600" y="1349375"/>
                    </a:cubicBezTo>
                    <a:cubicBezTo>
                      <a:pt x="223864" y="1330430"/>
                      <a:pt x="226142" y="1340979"/>
                      <a:pt x="222250" y="1317625"/>
                    </a:cubicBezTo>
                    <a:cubicBezTo>
                      <a:pt x="221192" y="1302808"/>
                      <a:pt x="220630" y="1287948"/>
                      <a:pt x="219075" y="1273175"/>
                    </a:cubicBezTo>
                    <a:cubicBezTo>
                      <a:pt x="218510" y="1267808"/>
                      <a:pt x="215900" y="1262696"/>
                      <a:pt x="215900" y="1257300"/>
                    </a:cubicBezTo>
                    <a:cubicBezTo>
                      <a:pt x="215900" y="1219185"/>
                      <a:pt x="216359" y="1181018"/>
                      <a:pt x="219075" y="1143000"/>
                    </a:cubicBezTo>
                    <a:cubicBezTo>
                      <a:pt x="219552" y="1136324"/>
                      <a:pt x="223308" y="1130300"/>
                      <a:pt x="225425" y="1123950"/>
                    </a:cubicBezTo>
                    <a:lnTo>
                      <a:pt x="228600" y="1114425"/>
                    </a:lnTo>
                    <a:cubicBezTo>
                      <a:pt x="229658" y="1111250"/>
                      <a:pt x="229919" y="1107685"/>
                      <a:pt x="231775" y="1104900"/>
                    </a:cubicBezTo>
                    <a:cubicBezTo>
                      <a:pt x="233892" y="1101725"/>
                      <a:pt x="236418" y="1098788"/>
                      <a:pt x="238125" y="1095375"/>
                    </a:cubicBezTo>
                    <a:cubicBezTo>
                      <a:pt x="245285" y="1081056"/>
                      <a:pt x="236276" y="1089974"/>
                      <a:pt x="247650" y="1076325"/>
                    </a:cubicBezTo>
                    <a:cubicBezTo>
                      <a:pt x="250525" y="1072876"/>
                      <a:pt x="253726" y="1069675"/>
                      <a:pt x="257175" y="1066800"/>
                    </a:cubicBezTo>
                    <a:cubicBezTo>
                      <a:pt x="268761" y="1057145"/>
                      <a:pt x="265973" y="1064106"/>
                      <a:pt x="276225" y="1050925"/>
                    </a:cubicBezTo>
                    <a:cubicBezTo>
                      <a:pt x="280910" y="1044901"/>
                      <a:pt x="286512" y="1039115"/>
                      <a:pt x="288925" y="1031875"/>
                    </a:cubicBezTo>
                    <a:cubicBezTo>
                      <a:pt x="293307" y="1018730"/>
                      <a:pt x="290244" y="1025135"/>
                      <a:pt x="298450" y="1012825"/>
                    </a:cubicBezTo>
                    <a:cubicBezTo>
                      <a:pt x="241953" y="1004754"/>
                      <a:pt x="300950" y="1013960"/>
                      <a:pt x="263525" y="1006475"/>
                    </a:cubicBezTo>
                    <a:cubicBezTo>
                      <a:pt x="257212" y="1005212"/>
                      <a:pt x="250759" y="1004697"/>
                      <a:pt x="244475" y="1003300"/>
                    </a:cubicBezTo>
                    <a:cubicBezTo>
                      <a:pt x="241208" y="1002574"/>
                      <a:pt x="238217" y="1000851"/>
                      <a:pt x="234950" y="1000125"/>
                    </a:cubicBezTo>
                    <a:cubicBezTo>
                      <a:pt x="228666" y="998728"/>
                      <a:pt x="222145" y="998511"/>
                      <a:pt x="215900" y="996950"/>
                    </a:cubicBezTo>
                    <a:cubicBezTo>
                      <a:pt x="209406" y="995327"/>
                      <a:pt x="203200" y="992717"/>
                      <a:pt x="196850" y="990600"/>
                    </a:cubicBezTo>
                    <a:lnTo>
                      <a:pt x="187325" y="987425"/>
                    </a:lnTo>
                    <a:cubicBezTo>
                      <a:pt x="184150" y="986367"/>
                      <a:pt x="180585" y="986106"/>
                      <a:pt x="177800" y="984250"/>
                    </a:cubicBezTo>
                    <a:cubicBezTo>
                      <a:pt x="165490" y="976044"/>
                      <a:pt x="171895" y="979107"/>
                      <a:pt x="158750" y="974725"/>
                    </a:cubicBezTo>
                    <a:lnTo>
                      <a:pt x="146050" y="955675"/>
                    </a:lnTo>
                    <a:lnTo>
                      <a:pt x="139700" y="946150"/>
                    </a:lnTo>
                    <a:cubicBezTo>
                      <a:pt x="148158" y="903858"/>
                      <a:pt x="145990" y="921054"/>
                      <a:pt x="139700" y="841375"/>
                    </a:cubicBezTo>
                    <a:cubicBezTo>
                      <a:pt x="138851" y="830616"/>
                      <a:pt x="136763" y="819864"/>
                      <a:pt x="133350" y="809625"/>
                    </a:cubicBezTo>
                    <a:cubicBezTo>
                      <a:pt x="130527" y="801156"/>
                      <a:pt x="125424" y="787472"/>
                      <a:pt x="123825" y="777875"/>
                    </a:cubicBezTo>
                    <a:cubicBezTo>
                      <a:pt x="121364" y="763112"/>
                      <a:pt x="119128" y="748301"/>
                      <a:pt x="117475" y="733425"/>
                    </a:cubicBezTo>
                    <a:cubicBezTo>
                      <a:pt x="116417" y="723900"/>
                      <a:pt x="115876" y="714303"/>
                      <a:pt x="114300" y="704850"/>
                    </a:cubicBezTo>
                    <a:cubicBezTo>
                      <a:pt x="113750" y="701549"/>
                      <a:pt x="112044" y="698543"/>
                      <a:pt x="111125" y="695325"/>
                    </a:cubicBezTo>
                    <a:cubicBezTo>
                      <a:pt x="109926" y="691129"/>
                      <a:pt x="109149" y="686821"/>
                      <a:pt x="107950" y="682625"/>
                    </a:cubicBezTo>
                    <a:cubicBezTo>
                      <a:pt x="98840" y="650741"/>
                      <a:pt x="111526" y="700102"/>
                      <a:pt x="101600" y="660400"/>
                    </a:cubicBezTo>
                    <a:cubicBezTo>
                      <a:pt x="100187" y="644857"/>
                      <a:pt x="98025" y="616725"/>
                      <a:pt x="95250" y="600075"/>
                    </a:cubicBezTo>
                    <a:cubicBezTo>
                      <a:pt x="93651" y="590478"/>
                      <a:pt x="88548" y="576794"/>
                      <a:pt x="85725" y="568325"/>
                    </a:cubicBezTo>
                    <a:cubicBezTo>
                      <a:pt x="84667" y="565150"/>
                      <a:pt x="83362" y="562047"/>
                      <a:pt x="82550" y="558800"/>
                    </a:cubicBezTo>
                    <a:cubicBezTo>
                      <a:pt x="72624" y="519098"/>
                      <a:pt x="85310" y="568459"/>
                      <a:pt x="76200" y="536575"/>
                    </a:cubicBezTo>
                    <a:cubicBezTo>
                      <a:pt x="75001" y="532379"/>
                      <a:pt x="74224" y="528071"/>
                      <a:pt x="73025" y="523875"/>
                    </a:cubicBezTo>
                    <a:cubicBezTo>
                      <a:pt x="72106" y="520657"/>
                      <a:pt x="70662" y="517597"/>
                      <a:pt x="69850" y="514350"/>
                    </a:cubicBezTo>
                    <a:cubicBezTo>
                      <a:pt x="63303" y="488161"/>
                      <a:pt x="70019" y="508590"/>
                      <a:pt x="63500" y="485775"/>
                    </a:cubicBezTo>
                    <a:cubicBezTo>
                      <a:pt x="62581" y="482557"/>
                      <a:pt x="61950" y="479176"/>
                      <a:pt x="60325" y="476250"/>
                    </a:cubicBezTo>
                    <a:cubicBezTo>
                      <a:pt x="56619" y="469579"/>
                      <a:pt x="51858" y="463550"/>
                      <a:pt x="47625" y="457200"/>
                    </a:cubicBezTo>
                    <a:lnTo>
                      <a:pt x="41275" y="447675"/>
                    </a:lnTo>
                    <a:cubicBezTo>
                      <a:pt x="39158" y="444500"/>
                      <a:pt x="36132" y="441770"/>
                      <a:pt x="34925" y="438150"/>
                    </a:cubicBezTo>
                    <a:cubicBezTo>
                      <a:pt x="27195" y="414960"/>
                      <a:pt x="30198" y="425594"/>
                      <a:pt x="25400" y="406400"/>
                    </a:cubicBezTo>
                    <a:cubicBezTo>
                      <a:pt x="24342" y="391583"/>
                      <a:pt x="23780" y="376723"/>
                      <a:pt x="22225" y="361950"/>
                    </a:cubicBezTo>
                    <a:cubicBezTo>
                      <a:pt x="21337" y="353510"/>
                      <a:pt x="13893" y="325447"/>
                      <a:pt x="12700" y="320675"/>
                    </a:cubicBezTo>
                    <a:cubicBezTo>
                      <a:pt x="11642" y="316442"/>
                      <a:pt x="10905" y="312115"/>
                      <a:pt x="9525" y="307975"/>
                    </a:cubicBezTo>
                    <a:cubicBezTo>
                      <a:pt x="8467" y="304800"/>
                      <a:pt x="7231" y="301679"/>
                      <a:pt x="6350" y="298450"/>
                    </a:cubicBezTo>
                    <a:cubicBezTo>
                      <a:pt x="4054" y="290030"/>
                      <a:pt x="0" y="273050"/>
                      <a:pt x="0" y="273050"/>
                    </a:cubicBezTo>
                    <a:cubicBezTo>
                      <a:pt x="27297" y="254852"/>
                      <a:pt x="-7240" y="276670"/>
                      <a:pt x="19050" y="263525"/>
                    </a:cubicBezTo>
                    <a:cubicBezTo>
                      <a:pt x="43669" y="251215"/>
                      <a:pt x="14159" y="261980"/>
                      <a:pt x="38100" y="254000"/>
                    </a:cubicBezTo>
                    <a:cubicBezTo>
                      <a:pt x="35507" y="233259"/>
                      <a:pt x="30561" y="207429"/>
                      <a:pt x="38100" y="187325"/>
                    </a:cubicBezTo>
                    <a:cubicBezTo>
                      <a:pt x="40242" y="181612"/>
                      <a:pt x="57125" y="176750"/>
                      <a:pt x="63500" y="174625"/>
                    </a:cubicBezTo>
                    <a:cubicBezTo>
                      <a:pt x="69676" y="169684"/>
                      <a:pt x="91371" y="151576"/>
                      <a:pt x="98425" y="149225"/>
                    </a:cubicBezTo>
                    <a:cubicBezTo>
                      <a:pt x="110403" y="145232"/>
                      <a:pt x="116083" y="144267"/>
                      <a:pt x="127000" y="133350"/>
                    </a:cubicBezTo>
                    <a:cubicBezTo>
                      <a:pt x="148139" y="112211"/>
                      <a:pt x="125373" y="132137"/>
                      <a:pt x="146050" y="120650"/>
                    </a:cubicBezTo>
                    <a:cubicBezTo>
                      <a:pt x="152721" y="116944"/>
                      <a:pt x="157860" y="110363"/>
                      <a:pt x="165100" y="107950"/>
                    </a:cubicBezTo>
                    <a:cubicBezTo>
                      <a:pt x="168275" y="106892"/>
                      <a:pt x="171699" y="106400"/>
                      <a:pt x="174625" y="104775"/>
                    </a:cubicBezTo>
                    <a:cubicBezTo>
                      <a:pt x="207377" y="86579"/>
                      <a:pt x="181647" y="96084"/>
                      <a:pt x="203200" y="88900"/>
                    </a:cubicBezTo>
                    <a:cubicBezTo>
                      <a:pt x="231027" y="61073"/>
                      <a:pt x="195728" y="95127"/>
                      <a:pt x="222250" y="73025"/>
                    </a:cubicBezTo>
                    <a:cubicBezTo>
                      <a:pt x="225699" y="70150"/>
                      <a:pt x="228231" y="66257"/>
                      <a:pt x="231775" y="63500"/>
                    </a:cubicBezTo>
                    <a:cubicBezTo>
                      <a:pt x="237799" y="58815"/>
                      <a:pt x="250825" y="50800"/>
                      <a:pt x="250825" y="50800"/>
                    </a:cubicBezTo>
                    <a:cubicBezTo>
                      <a:pt x="254000" y="52917"/>
                      <a:pt x="257652" y="54452"/>
                      <a:pt x="260350" y="57150"/>
                    </a:cubicBezTo>
                    <a:cubicBezTo>
                      <a:pt x="263048" y="59848"/>
                      <a:pt x="263720" y="64291"/>
                      <a:pt x="266700" y="66675"/>
                    </a:cubicBezTo>
                    <a:cubicBezTo>
                      <a:pt x="269313" y="68766"/>
                      <a:pt x="273050" y="68792"/>
                      <a:pt x="276225" y="69850"/>
                    </a:cubicBezTo>
                    <a:cubicBezTo>
                      <a:pt x="279400" y="67733"/>
                      <a:pt x="283052" y="66198"/>
                      <a:pt x="285750" y="63500"/>
                    </a:cubicBezTo>
                    <a:cubicBezTo>
                      <a:pt x="306917" y="42333"/>
                      <a:pt x="276225" y="64558"/>
                      <a:pt x="301625" y="47625"/>
                    </a:cubicBezTo>
                    <a:cubicBezTo>
                      <a:pt x="304836" y="42809"/>
                      <a:pt x="311150" y="35148"/>
                      <a:pt x="311150" y="28575"/>
                    </a:cubicBezTo>
                    <a:cubicBezTo>
                      <a:pt x="311150" y="25228"/>
                      <a:pt x="309033" y="22225"/>
                      <a:pt x="307975" y="19050"/>
                    </a:cubicBezTo>
                    <a:cubicBezTo>
                      <a:pt x="309033" y="15875"/>
                      <a:pt x="308783" y="11892"/>
                      <a:pt x="311150" y="9525"/>
                    </a:cubicBezTo>
                    <a:cubicBezTo>
                      <a:pt x="313517" y="7158"/>
                      <a:pt x="317682" y="7847"/>
                      <a:pt x="320675" y="6350"/>
                    </a:cubicBezTo>
                    <a:cubicBezTo>
                      <a:pt x="324088" y="4643"/>
                      <a:pt x="327025" y="2117"/>
                      <a:pt x="330200" y="0"/>
                    </a:cubicBezTo>
                    <a:cubicBezTo>
                      <a:pt x="336550" y="2117"/>
                      <a:pt x="343681" y="2637"/>
                      <a:pt x="349250" y="6350"/>
                    </a:cubicBezTo>
                    <a:cubicBezTo>
                      <a:pt x="355600" y="10583"/>
                      <a:pt x="361060" y="16637"/>
                      <a:pt x="368300" y="19050"/>
                    </a:cubicBezTo>
                    <a:cubicBezTo>
                      <a:pt x="374650" y="21167"/>
                      <a:pt x="381781" y="21687"/>
                      <a:pt x="387350" y="25400"/>
                    </a:cubicBezTo>
                    <a:cubicBezTo>
                      <a:pt x="393318" y="29379"/>
                      <a:pt x="402758" y="36241"/>
                      <a:pt x="409575" y="38100"/>
                    </a:cubicBezTo>
                    <a:cubicBezTo>
                      <a:pt x="413126" y="39068"/>
                      <a:pt x="455297" y="44239"/>
                      <a:pt x="457200" y="44450"/>
                    </a:cubicBezTo>
                    <a:cubicBezTo>
                      <a:pt x="467771" y="45625"/>
                      <a:pt x="478407" y="46219"/>
                      <a:pt x="488950" y="47625"/>
                    </a:cubicBezTo>
                    <a:cubicBezTo>
                      <a:pt x="494299" y="48338"/>
                      <a:pt x="499462" y="50204"/>
                      <a:pt x="504825" y="50800"/>
                    </a:cubicBezTo>
                    <a:cubicBezTo>
                      <a:pt x="518540" y="52324"/>
                      <a:pt x="532342" y="52917"/>
                      <a:pt x="546100" y="53975"/>
                    </a:cubicBezTo>
                    <a:cubicBezTo>
                      <a:pt x="567034" y="58162"/>
                      <a:pt x="583307" y="61722"/>
                      <a:pt x="606425" y="63500"/>
                    </a:cubicBezTo>
                    <a:lnTo>
                      <a:pt x="647700" y="66675"/>
                    </a:lnTo>
                    <a:cubicBezTo>
                      <a:pt x="687917" y="65617"/>
                      <a:pt x="728167" y="65460"/>
                      <a:pt x="768350" y="63500"/>
                    </a:cubicBezTo>
                    <a:cubicBezTo>
                      <a:pt x="771693" y="63337"/>
                      <a:pt x="774657" y="61244"/>
                      <a:pt x="777875" y="60325"/>
                    </a:cubicBezTo>
                    <a:cubicBezTo>
                      <a:pt x="782071" y="59126"/>
                      <a:pt x="786379" y="58349"/>
                      <a:pt x="790575" y="57150"/>
                    </a:cubicBezTo>
                    <a:cubicBezTo>
                      <a:pt x="793793" y="56231"/>
                      <a:pt x="796882" y="54894"/>
                      <a:pt x="800100" y="53975"/>
                    </a:cubicBezTo>
                    <a:cubicBezTo>
                      <a:pt x="804296" y="52776"/>
                      <a:pt x="808620" y="52054"/>
                      <a:pt x="812800" y="50800"/>
                    </a:cubicBezTo>
                    <a:cubicBezTo>
                      <a:pt x="819211" y="48877"/>
                      <a:pt x="825286" y="45763"/>
                      <a:pt x="831850" y="44450"/>
                    </a:cubicBezTo>
                    <a:cubicBezTo>
                      <a:pt x="837142" y="43392"/>
                      <a:pt x="842556" y="42826"/>
                      <a:pt x="847725" y="41275"/>
                    </a:cubicBezTo>
                    <a:cubicBezTo>
                      <a:pt x="853184" y="39637"/>
                      <a:pt x="858193" y="36727"/>
                      <a:pt x="863600" y="34925"/>
                    </a:cubicBezTo>
                    <a:cubicBezTo>
                      <a:pt x="871852" y="32174"/>
                      <a:pt x="883997" y="30462"/>
                      <a:pt x="892175" y="28575"/>
                    </a:cubicBezTo>
                    <a:cubicBezTo>
                      <a:pt x="900679" y="26613"/>
                      <a:pt x="908853" y="22536"/>
                      <a:pt x="917575" y="22225"/>
                    </a:cubicBezTo>
                    <a:lnTo>
                      <a:pt x="1095375" y="15875"/>
                    </a:lnTo>
                    <a:cubicBezTo>
                      <a:pt x="1109133" y="14817"/>
                      <a:pt x="1122920" y="14073"/>
                      <a:pt x="1136650" y="12700"/>
                    </a:cubicBezTo>
                    <a:cubicBezTo>
                      <a:pt x="1144096" y="11955"/>
                      <a:pt x="1151449" y="10453"/>
                      <a:pt x="1158875" y="9525"/>
                    </a:cubicBezTo>
                    <a:cubicBezTo>
                      <a:pt x="1168385" y="8336"/>
                      <a:pt x="1177925" y="7408"/>
                      <a:pt x="1187450" y="6350"/>
                    </a:cubicBezTo>
                    <a:cubicBezTo>
                      <a:pt x="1192742" y="7408"/>
                      <a:pt x="1201199" y="4565"/>
                      <a:pt x="1203325" y="9525"/>
                    </a:cubicBezTo>
                    <a:cubicBezTo>
                      <a:pt x="1204963" y="13347"/>
                      <a:pt x="1203854" y="529"/>
                      <a:pt x="1203325" y="15875"/>
                    </a:cubicBezTo>
                    <a:close/>
                  </a:path>
                </a:pathLst>
              </a:custGeom>
              <a:solidFill>
                <a:schemeClr val="bg1">
                  <a:lumMod val="50000"/>
                </a:schemeClr>
              </a:solidFill>
              <a:ln w="254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6" name="Freeform 9">
                <a:extLst>
                  <a:ext uri="{FF2B5EF4-FFF2-40B4-BE49-F238E27FC236}">
                    <a16:creationId xmlns:a16="http://schemas.microsoft.com/office/drawing/2014/main" id="{B8E6AADD-3337-4619-B230-034A85492DF0}"/>
                  </a:ext>
                </a:extLst>
              </p:cNvPr>
              <p:cNvSpPr/>
              <p:nvPr/>
            </p:nvSpPr>
            <p:spPr>
              <a:xfrm>
                <a:off x="8202342" y="2072305"/>
                <a:ext cx="695180" cy="418857"/>
              </a:xfrm>
              <a:custGeom>
                <a:avLst/>
                <a:gdLst>
                  <a:gd name="connsiteX0" fmla="*/ 260350 w 1238250"/>
                  <a:gd name="connsiteY0" fmla="*/ 111138 h 933463"/>
                  <a:gd name="connsiteX1" fmla="*/ 250825 w 1238250"/>
                  <a:gd name="connsiteY1" fmla="*/ 133363 h 933463"/>
                  <a:gd name="connsiteX2" fmla="*/ 244475 w 1238250"/>
                  <a:gd name="connsiteY2" fmla="*/ 142888 h 933463"/>
                  <a:gd name="connsiteX3" fmla="*/ 241300 w 1238250"/>
                  <a:gd name="connsiteY3" fmla="*/ 152413 h 933463"/>
                  <a:gd name="connsiteX4" fmla="*/ 228600 w 1238250"/>
                  <a:gd name="connsiteY4" fmla="*/ 171463 h 933463"/>
                  <a:gd name="connsiteX5" fmla="*/ 215900 w 1238250"/>
                  <a:gd name="connsiteY5" fmla="*/ 190513 h 933463"/>
                  <a:gd name="connsiteX6" fmla="*/ 209550 w 1238250"/>
                  <a:gd name="connsiteY6" fmla="*/ 200038 h 933463"/>
                  <a:gd name="connsiteX7" fmla="*/ 206375 w 1238250"/>
                  <a:gd name="connsiteY7" fmla="*/ 209563 h 933463"/>
                  <a:gd name="connsiteX8" fmla="*/ 200025 w 1238250"/>
                  <a:gd name="connsiteY8" fmla="*/ 219088 h 933463"/>
                  <a:gd name="connsiteX9" fmla="*/ 193675 w 1238250"/>
                  <a:gd name="connsiteY9" fmla="*/ 238138 h 933463"/>
                  <a:gd name="connsiteX10" fmla="*/ 184150 w 1238250"/>
                  <a:gd name="connsiteY10" fmla="*/ 257188 h 933463"/>
                  <a:gd name="connsiteX11" fmla="*/ 177800 w 1238250"/>
                  <a:gd name="connsiteY11" fmla="*/ 266713 h 933463"/>
                  <a:gd name="connsiteX12" fmla="*/ 174625 w 1238250"/>
                  <a:gd name="connsiteY12" fmla="*/ 276238 h 933463"/>
                  <a:gd name="connsiteX13" fmla="*/ 171450 w 1238250"/>
                  <a:gd name="connsiteY13" fmla="*/ 288938 h 933463"/>
                  <a:gd name="connsiteX14" fmla="*/ 161925 w 1238250"/>
                  <a:gd name="connsiteY14" fmla="*/ 298463 h 933463"/>
                  <a:gd name="connsiteX15" fmla="*/ 149225 w 1238250"/>
                  <a:gd name="connsiteY15" fmla="*/ 327038 h 933463"/>
                  <a:gd name="connsiteX16" fmla="*/ 146050 w 1238250"/>
                  <a:gd name="connsiteY16" fmla="*/ 355613 h 933463"/>
                  <a:gd name="connsiteX17" fmla="*/ 136525 w 1238250"/>
                  <a:gd name="connsiteY17" fmla="*/ 361963 h 933463"/>
                  <a:gd name="connsiteX18" fmla="*/ 127000 w 1238250"/>
                  <a:gd name="connsiteY18" fmla="*/ 381013 h 933463"/>
                  <a:gd name="connsiteX19" fmla="*/ 130175 w 1238250"/>
                  <a:gd name="connsiteY19" fmla="*/ 390538 h 933463"/>
                  <a:gd name="connsiteX20" fmla="*/ 139700 w 1238250"/>
                  <a:gd name="connsiteY20" fmla="*/ 393713 h 933463"/>
                  <a:gd name="connsiteX21" fmla="*/ 149225 w 1238250"/>
                  <a:gd name="connsiteY21" fmla="*/ 403238 h 933463"/>
                  <a:gd name="connsiteX22" fmla="*/ 146050 w 1238250"/>
                  <a:gd name="connsiteY22" fmla="*/ 428638 h 933463"/>
                  <a:gd name="connsiteX23" fmla="*/ 139700 w 1238250"/>
                  <a:gd name="connsiteY23" fmla="*/ 450863 h 933463"/>
                  <a:gd name="connsiteX24" fmla="*/ 120650 w 1238250"/>
                  <a:gd name="connsiteY24" fmla="*/ 463563 h 933463"/>
                  <a:gd name="connsiteX25" fmla="*/ 101600 w 1238250"/>
                  <a:gd name="connsiteY25" fmla="*/ 457213 h 933463"/>
                  <a:gd name="connsiteX26" fmla="*/ 92075 w 1238250"/>
                  <a:gd name="connsiteY26" fmla="*/ 454038 h 933463"/>
                  <a:gd name="connsiteX27" fmla="*/ 73025 w 1238250"/>
                  <a:gd name="connsiteY27" fmla="*/ 444513 h 933463"/>
                  <a:gd name="connsiteX28" fmla="*/ 57150 w 1238250"/>
                  <a:gd name="connsiteY28" fmla="*/ 473088 h 933463"/>
                  <a:gd name="connsiteX29" fmla="*/ 50800 w 1238250"/>
                  <a:gd name="connsiteY29" fmla="*/ 482613 h 933463"/>
                  <a:gd name="connsiteX30" fmla="*/ 22225 w 1238250"/>
                  <a:gd name="connsiteY30" fmla="*/ 492138 h 933463"/>
                  <a:gd name="connsiteX31" fmla="*/ 12700 w 1238250"/>
                  <a:gd name="connsiteY31" fmla="*/ 495313 h 933463"/>
                  <a:gd name="connsiteX32" fmla="*/ 6350 w 1238250"/>
                  <a:gd name="connsiteY32" fmla="*/ 523888 h 933463"/>
                  <a:gd name="connsiteX33" fmla="*/ 0 w 1238250"/>
                  <a:gd name="connsiteY33" fmla="*/ 542938 h 933463"/>
                  <a:gd name="connsiteX34" fmla="*/ 15875 w 1238250"/>
                  <a:gd name="connsiteY34" fmla="*/ 571513 h 933463"/>
                  <a:gd name="connsiteX35" fmla="*/ 25400 w 1238250"/>
                  <a:gd name="connsiteY35" fmla="*/ 581038 h 933463"/>
                  <a:gd name="connsiteX36" fmla="*/ 31750 w 1238250"/>
                  <a:gd name="connsiteY36" fmla="*/ 590563 h 933463"/>
                  <a:gd name="connsiteX37" fmla="*/ 41275 w 1238250"/>
                  <a:gd name="connsiteY37" fmla="*/ 603263 h 933463"/>
                  <a:gd name="connsiteX38" fmla="*/ 47625 w 1238250"/>
                  <a:gd name="connsiteY38" fmla="*/ 612788 h 933463"/>
                  <a:gd name="connsiteX39" fmla="*/ 57150 w 1238250"/>
                  <a:gd name="connsiteY39" fmla="*/ 622313 h 933463"/>
                  <a:gd name="connsiteX40" fmla="*/ 73025 w 1238250"/>
                  <a:gd name="connsiteY40" fmla="*/ 650888 h 933463"/>
                  <a:gd name="connsiteX41" fmla="*/ 85725 w 1238250"/>
                  <a:gd name="connsiteY41" fmla="*/ 669938 h 933463"/>
                  <a:gd name="connsiteX42" fmla="*/ 98425 w 1238250"/>
                  <a:gd name="connsiteY42" fmla="*/ 688988 h 933463"/>
                  <a:gd name="connsiteX43" fmla="*/ 104775 w 1238250"/>
                  <a:gd name="connsiteY43" fmla="*/ 698513 h 933463"/>
                  <a:gd name="connsiteX44" fmla="*/ 111125 w 1238250"/>
                  <a:gd name="connsiteY44" fmla="*/ 708038 h 933463"/>
                  <a:gd name="connsiteX45" fmla="*/ 120650 w 1238250"/>
                  <a:gd name="connsiteY45" fmla="*/ 717563 h 933463"/>
                  <a:gd name="connsiteX46" fmla="*/ 133350 w 1238250"/>
                  <a:gd name="connsiteY46" fmla="*/ 736613 h 933463"/>
                  <a:gd name="connsiteX47" fmla="*/ 139700 w 1238250"/>
                  <a:gd name="connsiteY47" fmla="*/ 746138 h 933463"/>
                  <a:gd name="connsiteX48" fmla="*/ 158750 w 1238250"/>
                  <a:gd name="connsiteY48" fmla="*/ 762013 h 933463"/>
                  <a:gd name="connsiteX49" fmla="*/ 174625 w 1238250"/>
                  <a:gd name="connsiteY49" fmla="*/ 777888 h 933463"/>
                  <a:gd name="connsiteX50" fmla="*/ 180975 w 1238250"/>
                  <a:gd name="connsiteY50" fmla="*/ 787413 h 933463"/>
                  <a:gd name="connsiteX51" fmla="*/ 190500 w 1238250"/>
                  <a:gd name="connsiteY51" fmla="*/ 793763 h 933463"/>
                  <a:gd name="connsiteX52" fmla="*/ 200025 w 1238250"/>
                  <a:gd name="connsiteY52" fmla="*/ 803288 h 933463"/>
                  <a:gd name="connsiteX53" fmla="*/ 219075 w 1238250"/>
                  <a:gd name="connsiteY53" fmla="*/ 815988 h 933463"/>
                  <a:gd name="connsiteX54" fmla="*/ 228600 w 1238250"/>
                  <a:gd name="connsiteY54" fmla="*/ 825513 h 933463"/>
                  <a:gd name="connsiteX55" fmla="*/ 247650 w 1238250"/>
                  <a:gd name="connsiteY55" fmla="*/ 838213 h 933463"/>
                  <a:gd name="connsiteX56" fmla="*/ 276225 w 1238250"/>
                  <a:gd name="connsiteY56" fmla="*/ 860438 h 933463"/>
                  <a:gd name="connsiteX57" fmla="*/ 285750 w 1238250"/>
                  <a:gd name="connsiteY57" fmla="*/ 866788 h 933463"/>
                  <a:gd name="connsiteX58" fmla="*/ 298450 w 1238250"/>
                  <a:gd name="connsiteY58" fmla="*/ 873138 h 933463"/>
                  <a:gd name="connsiteX59" fmla="*/ 317500 w 1238250"/>
                  <a:gd name="connsiteY59" fmla="*/ 885838 h 933463"/>
                  <a:gd name="connsiteX60" fmla="*/ 374650 w 1238250"/>
                  <a:gd name="connsiteY60" fmla="*/ 904888 h 933463"/>
                  <a:gd name="connsiteX61" fmla="*/ 412750 w 1238250"/>
                  <a:gd name="connsiteY61" fmla="*/ 917588 h 933463"/>
                  <a:gd name="connsiteX62" fmla="*/ 422275 w 1238250"/>
                  <a:gd name="connsiteY62" fmla="*/ 920763 h 933463"/>
                  <a:gd name="connsiteX63" fmla="*/ 431800 w 1238250"/>
                  <a:gd name="connsiteY63" fmla="*/ 923938 h 933463"/>
                  <a:gd name="connsiteX64" fmla="*/ 444500 w 1238250"/>
                  <a:gd name="connsiteY64" fmla="*/ 927113 h 933463"/>
                  <a:gd name="connsiteX65" fmla="*/ 466725 w 1238250"/>
                  <a:gd name="connsiteY65" fmla="*/ 933463 h 933463"/>
                  <a:gd name="connsiteX66" fmla="*/ 536575 w 1238250"/>
                  <a:gd name="connsiteY66" fmla="*/ 930288 h 933463"/>
                  <a:gd name="connsiteX67" fmla="*/ 571500 w 1238250"/>
                  <a:gd name="connsiteY67" fmla="*/ 920763 h 933463"/>
                  <a:gd name="connsiteX68" fmla="*/ 581025 w 1238250"/>
                  <a:gd name="connsiteY68" fmla="*/ 917588 h 933463"/>
                  <a:gd name="connsiteX69" fmla="*/ 584200 w 1238250"/>
                  <a:gd name="connsiteY69" fmla="*/ 908063 h 933463"/>
                  <a:gd name="connsiteX70" fmla="*/ 590550 w 1238250"/>
                  <a:gd name="connsiteY70" fmla="*/ 898538 h 933463"/>
                  <a:gd name="connsiteX71" fmla="*/ 603250 w 1238250"/>
                  <a:gd name="connsiteY71" fmla="*/ 873138 h 933463"/>
                  <a:gd name="connsiteX72" fmla="*/ 606425 w 1238250"/>
                  <a:gd name="connsiteY72" fmla="*/ 863613 h 933463"/>
                  <a:gd name="connsiteX73" fmla="*/ 593725 w 1238250"/>
                  <a:gd name="connsiteY73" fmla="*/ 847738 h 933463"/>
                  <a:gd name="connsiteX74" fmla="*/ 574675 w 1238250"/>
                  <a:gd name="connsiteY74" fmla="*/ 815988 h 933463"/>
                  <a:gd name="connsiteX75" fmla="*/ 568325 w 1238250"/>
                  <a:gd name="connsiteY75" fmla="*/ 806463 h 933463"/>
                  <a:gd name="connsiteX76" fmla="*/ 558800 w 1238250"/>
                  <a:gd name="connsiteY76" fmla="*/ 774713 h 933463"/>
                  <a:gd name="connsiteX77" fmla="*/ 561975 w 1238250"/>
                  <a:gd name="connsiteY77" fmla="*/ 762013 h 933463"/>
                  <a:gd name="connsiteX78" fmla="*/ 590550 w 1238250"/>
                  <a:gd name="connsiteY78" fmla="*/ 758838 h 933463"/>
                  <a:gd name="connsiteX79" fmla="*/ 600075 w 1238250"/>
                  <a:gd name="connsiteY79" fmla="*/ 755663 h 933463"/>
                  <a:gd name="connsiteX80" fmla="*/ 625475 w 1238250"/>
                  <a:gd name="connsiteY80" fmla="*/ 727088 h 933463"/>
                  <a:gd name="connsiteX81" fmla="*/ 635000 w 1238250"/>
                  <a:gd name="connsiteY81" fmla="*/ 717563 h 933463"/>
                  <a:gd name="connsiteX82" fmla="*/ 644525 w 1238250"/>
                  <a:gd name="connsiteY82" fmla="*/ 708038 h 933463"/>
                  <a:gd name="connsiteX83" fmla="*/ 654050 w 1238250"/>
                  <a:gd name="connsiteY83" fmla="*/ 701688 h 933463"/>
                  <a:gd name="connsiteX84" fmla="*/ 657225 w 1238250"/>
                  <a:gd name="connsiteY84" fmla="*/ 682638 h 933463"/>
                  <a:gd name="connsiteX85" fmla="*/ 647700 w 1238250"/>
                  <a:gd name="connsiteY85" fmla="*/ 679463 h 933463"/>
                  <a:gd name="connsiteX86" fmla="*/ 635000 w 1238250"/>
                  <a:gd name="connsiteY86" fmla="*/ 660413 h 933463"/>
                  <a:gd name="connsiteX87" fmla="*/ 622300 w 1238250"/>
                  <a:gd name="connsiteY87" fmla="*/ 641363 h 933463"/>
                  <a:gd name="connsiteX88" fmla="*/ 625475 w 1238250"/>
                  <a:gd name="connsiteY88" fmla="*/ 631838 h 933463"/>
                  <a:gd name="connsiteX89" fmla="*/ 635000 w 1238250"/>
                  <a:gd name="connsiteY89" fmla="*/ 628663 h 933463"/>
                  <a:gd name="connsiteX90" fmla="*/ 654050 w 1238250"/>
                  <a:gd name="connsiteY90" fmla="*/ 625488 h 933463"/>
                  <a:gd name="connsiteX91" fmla="*/ 663575 w 1238250"/>
                  <a:gd name="connsiteY91" fmla="*/ 619138 h 933463"/>
                  <a:gd name="connsiteX92" fmla="*/ 673100 w 1238250"/>
                  <a:gd name="connsiteY92" fmla="*/ 609613 h 933463"/>
                  <a:gd name="connsiteX93" fmla="*/ 682625 w 1238250"/>
                  <a:gd name="connsiteY93" fmla="*/ 606438 h 933463"/>
                  <a:gd name="connsiteX94" fmla="*/ 701675 w 1238250"/>
                  <a:gd name="connsiteY94" fmla="*/ 593738 h 933463"/>
                  <a:gd name="connsiteX95" fmla="*/ 720725 w 1238250"/>
                  <a:gd name="connsiteY95" fmla="*/ 581038 h 933463"/>
                  <a:gd name="connsiteX96" fmla="*/ 730250 w 1238250"/>
                  <a:gd name="connsiteY96" fmla="*/ 574688 h 933463"/>
                  <a:gd name="connsiteX97" fmla="*/ 749300 w 1238250"/>
                  <a:gd name="connsiteY97" fmla="*/ 568338 h 933463"/>
                  <a:gd name="connsiteX98" fmla="*/ 771525 w 1238250"/>
                  <a:gd name="connsiteY98" fmla="*/ 561988 h 933463"/>
                  <a:gd name="connsiteX99" fmla="*/ 784225 w 1238250"/>
                  <a:gd name="connsiteY99" fmla="*/ 558813 h 933463"/>
                  <a:gd name="connsiteX100" fmla="*/ 803275 w 1238250"/>
                  <a:gd name="connsiteY100" fmla="*/ 552463 h 933463"/>
                  <a:gd name="connsiteX101" fmla="*/ 819150 w 1238250"/>
                  <a:gd name="connsiteY101" fmla="*/ 555638 h 933463"/>
                  <a:gd name="connsiteX102" fmla="*/ 825500 w 1238250"/>
                  <a:gd name="connsiteY102" fmla="*/ 574688 h 933463"/>
                  <a:gd name="connsiteX103" fmla="*/ 828675 w 1238250"/>
                  <a:gd name="connsiteY103" fmla="*/ 584213 h 933463"/>
                  <a:gd name="connsiteX104" fmla="*/ 838200 w 1238250"/>
                  <a:gd name="connsiteY104" fmla="*/ 587388 h 933463"/>
                  <a:gd name="connsiteX105" fmla="*/ 847725 w 1238250"/>
                  <a:gd name="connsiteY105" fmla="*/ 584213 h 933463"/>
                  <a:gd name="connsiteX106" fmla="*/ 850900 w 1238250"/>
                  <a:gd name="connsiteY106" fmla="*/ 574688 h 933463"/>
                  <a:gd name="connsiteX107" fmla="*/ 860425 w 1238250"/>
                  <a:gd name="connsiteY107" fmla="*/ 565163 h 933463"/>
                  <a:gd name="connsiteX108" fmla="*/ 869950 w 1238250"/>
                  <a:gd name="connsiteY108" fmla="*/ 561988 h 933463"/>
                  <a:gd name="connsiteX109" fmla="*/ 895350 w 1238250"/>
                  <a:gd name="connsiteY109" fmla="*/ 555638 h 933463"/>
                  <a:gd name="connsiteX110" fmla="*/ 936625 w 1238250"/>
                  <a:gd name="connsiteY110" fmla="*/ 546113 h 933463"/>
                  <a:gd name="connsiteX111" fmla="*/ 949325 w 1238250"/>
                  <a:gd name="connsiteY111" fmla="*/ 542938 h 933463"/>
                  <a:gd name="connsiteX112" fmla="*/ 1069975 w 1238250"/>
                  <a:gd name="connsiteY112" fmla="*/ 542938 h 933463"/>
                  <a:gd name="connsiteX113" fmla="*/ 1158875 w 1238250"/>
                  <a:gd name="connsiteY113" fmla="*/ 546113 h 933463"/>
                  <a:gd name="connsiteX114" fmla="*/ 1187450 w 1238250"/>
                  <a:gd name="connsiteY114" fmla="*/ 542938 h 933463"/>
                  <a:gd name="connsiteX115" fmla="*/ 1190625 w 1238250"/>
                  <a:gd name="connsiteY115" fmla="*/ 511188 h 933463"/>
                  <a:gd name="connsiteX116" fmla="*/ 1206500 w 1238250"/>
                  <a:gd name="connsiteY116" fmla="*/ 482613 h 933463"/>
                  <a:gd name="connsiteX117" fmla="*/ 1225550 w 1238250"/>
                  <a:gd name="connsiteY117" fmla="*/ 466738 h 933463"/>
                  <a:gd name="connsiteX118" fmla="*/ 1238250 w 1238250"/>
                  <a:gd name="connsiteY118" fmla="*/ 447688 h 933463"/>
                  <a:gd name="connsiteX119" fmla="*/ 1219200 w 1238250"/>
                  <a:gd name="connsiteY119" fmla="*/ 419113 h 933463"/>
                  <a:gd name="connsiteX120" fmla="*/ 1212850 w 1238250"/>
                  <a:gd name="connsiteY120" fmla="*/ 409588 h 933463"/>
                  <a:gd name="connsiteX121" fmla="*/ 1209675 w 1238250"/>
                  <a:gd name="connsiteY121" fmla="*/ 400063 h 933463"/>
                  <a:gd name="connsiteX122" fmla="*/ 1203325 w 1238250"/>
                  <a:gd name="connsiteY122" fmla="*/ 390538 h 933463"/>
                  <a:gd name="connsiteX123" fmla="*/ 1196975 w 1238250"/>
                  <a:gd name="connsiteY123" fmla="*/ 361963 h 933463"/>
                  <a:gd name="connsiteX124" fmla="*/ 1200150 w 1238250"/>
                  <a:gd name="connsiteY124" fmla="*/ 327038 h 933463"/>
                  <a:gd name="connsiteX125" fmla="*/ 1206500 w 1238250"/>
                  <a:gd name="connsiteY125" fmla="*/ 317513 h 933463"/>
                  <a:gd name="connsiteX126" fmla="*/ 1212850 w 1238250"/>
                  <a:gd name="connsiteY126" fmla="*/ 298463 h 933463"/>
                  <a:gd name="connsiteX127" fmla="*/ 1219200 w 1238250"/>
                  <a:gd name="connsiteY127" fmla="*/ 276238 h 933463"/>
                  <a:gd name="connsiteX128" fmla="*/ 1216025 w 1238250"/>
                  <a:gd name="connsiteY128" fmla="*/ 203213 h 933463"/>
                  <a:gd name="connsiteX129" fmla="*/ 1190625 w 1238250"/>
                  <a:gd name="connsiteY129" fmla="*/ 200038 h 933463"/>
                  <a:gd name="connsiteX130" fmla="*/ 1181100 w 1238250"/>
                  <a:gd name="connsiteY130" fmla="*/ 193688 h 933463"/>
                  <a:gd name="connsiteX131" fmla="*/ 1171575 w 1238250"/>
                  <a:gd name="connsiteY131" fmla="*/ 190513 h 933463"/>
                  <a:gd name="connsiteX132" fmla="*/ 1162050 w 1238250"/>
                  <a:gd name="connsiteY132" fmla="*/ 184163 h 933463"/>
                  <a:gd name="connsiteX133" fmla="*/ 1149350 w 1238250"/>
                  <a:gd name="connsiteY133" fmla="*/ 177813 h 933463"/>
                  <a:gd name="connsiteX134" fmla="*/ 1139825 w 1238250"/>
                  <a:gd name="connsiteY134" fmla="*/ 171463 h 933463"/>
                  <a:gd name="connsiteX135" fmla="*/ 1127125 w 1238250"/>
                  <a:gd name="connsiteY135" fmla="*/ 168288 h 933463"/>
                  <a:gd name="connsiteX136" fmla="*/ 1101725 w 1238250"/>
                  <a:gd name="connsiteY136" fmla="*/ 155588 h 933463"/>
                  <a:gd name="connsiteX137" fmla="*/ 1082675 w 1238250"/>
                  <a:gd name="connsiteY137" fmla="*/ 142888 h 933463"/>
                  <a:gd name="connsiteX138" fmla="*/ 1073150 w 1238250"/>
                  <a:gd name="connsiteY138" fmla="*/ 136538 h 933463"/>
                  <a:gd name="connsiteX139" fmla="*/ 1047750 w 1238250"/>
                  <a:gd name="connsiteY139" fmla="*/ 123838 h 933463"/>
                  <a:gd name="connsiteX140" fmla="*/ 1038225 w 1238250"/>
                  <a:gd name="connsiteY140" fmla="*/ 117488 h 933463"/>
                  <a:gd name="connsiteX141" fmla="*/ 1016000 w 1238250"/>
                  <a:gd name="connsiteY141" fmla="*/ 107963 h 933463"/>
                  <a:gd name="connsiteX142" fmla="*/ 996950 w 1238250"/>
                  <a:gd name="connsiteY142" fmla="*/ 88913 h 933463"/>
                  <a:gd name="connsiteX143" fmla="*/ 990600 w 1238250"/>
                  <a:gd name="connsiteY143" fmla="*/ 79388 h 933463"/>
                  <a:gd name="connsiteX144" fmla="*/ 981075 w 1238250"/>
                  <a:gd name="connsiteY144" fmla="*/ 73038 h 933463"/>
                  <a:gd name="connsiteX145" fmla="*/ 971550 w 1238250"/>
                  <a:gd name="connsiteY145" fmla="*/ 63513 h 933463"/>
                  <a:gd name="connsiteX146" fmla="*/ 949325 w 1238250"/>
                  <a:gd name="connsiteY146" fmla="*/ 50813 h 933463"/>
                  <a:gd name="connsiteX147" fmla="*/ 939800 w 1238250"/>
                  <a:gd name="connsiteY147" fmla="*/ 47638 h 933463"/>
                  <a:gd name="connsiteX148" fmla="*/ 920750 w 1238250"/>
                  <a:gd name="connsiteY148" fmla="*/ 34938 h 933463"/>
                  <a:gd name="connsiteX149" fmla="*/ 911225 w 1238250"/>
                  <a:gd name="connsiteY149" fmla="*/ 28588 h 933463"/>
                  <a:gd name="connsiteX150" fmla="*/ 882650 w 1238250"/>
                  <a:gd name="connsiteY150" fmla="*/ 19063 h 933463"/>
                  <a:gd name="connsiteX151" fmla="*/ 873125 w 1238250"/>
                  <a:gd name="connsiteY151" fmla="*/ 15888 h 933463"/>
                  <a:gd name="connsiteX152" fmla="*/ 863600 w 1238250"/>
                  <a:gd name="connsiteY152" fmla="*/ 12713 h 933463"/>
                  <a:gd name="connsiteX153" fmla="*/ 850900 w 1238250"/>
                  <a:gd name="connsiteY153" fmla="*/ 9538 h 933463"/>
                  <a:gd name="connsiteX154" fmla="*/ 841375 w 1238250"/>
                  <a:gd name="connsiteY154" fmla="*/ 6363 h 933463"/>
                  <a:gd name="connsiteX155" fmla="*/ 815975 w 1238250"/>
                  <a:gd name="connsiteY155" fmla="*/ 13 h 933463"/>
                  <a:gd name="connsiteX156" fmla="*/ 622300 w 1238250"/>
                  <a:gd name="connsiteY156" fmla="*/ 6363 h 933463"/>
                  <a:gd name="connsiteX157" fmla="*/ 590550 w 1238250"/>
                  <a:gd name="connsiteY157" fmla="*/ 12713 h 933463"/>
                  <a:gd name="connsiteX158" fmla="*/ 561975 w 1238250"/>
                  <a:gd name="connsiteY158" fmla="*/ 19063 h 933463"/>
                  <a:gd name="connsiteX159" fmla="*/ 552450 w 1238250"/>
                  <a:gd name="connsiteY159" fmla="*/ 22238 h 933463"/>
                  <a:gd name="connsiteX160" fmla="*/ 536575 w 1238250"/>
                  <a:gd name="connsiteY160" fmla="*/ 25413 h 933463"/>
                  <a:gd name="connsiteX161" fmla="*/ 514350 w 1238250"/>
                  <a:gd name="connsiteY161" fmla="*/ 34938 h 933463"/>
                  <a:gd name="connsiteX162" fmla="*/ 501650 w 1238250"/>
                  <a:gd name="connsiteY162" fmla="*/ 38113 h 933463"/>
                  <a:gd name="connsiteX163" fmla="*/ 492125 w 1238250"/>
                  <a:gd name="connsiteY163" fmla="*/ 41288 h 933463"/>
                  <a:gd name="connsiteX164" fmla="*/ 381000 w 1238250"/>
                  <a:gd name="connsiteY164" fmla="*/ 44463 h 933463"/>
                  <a:gd name="connsiteX165" fmla="*/ 342900 w 1238250"/>
                  <a:gd name="connsiteY165" fmla="*/ 50813 h 933463"/>
                  <a:gd name="connsiteX166" fmla="*/ 323850 w 1238250"/>
                  <a:gd name="connsiteY166" fmla="*/ 57163 h 933463"/>
                  <a:gd name="connsiteX167" fmla="*/ 314325 w 1238250"/>
                  <a:gd name="connsiteY167" fmla="*/ 60338 h 933463"/>
                  <a:gd name="connsiteX168" fmla="*/ 311150 w 1238250"/>
                  <a:gd name="connsiteY168" fmla="*/ 69863 h 933463"/>
                  <a:gd name="connsiteX169" fmla="*/ 301625 w 1238250"/>
                  <a:gd name="connsiteY169" fmla="*/ 73038 h 933463"/>
                  <a:gd name="connsiteX170" fmla="*/ 282575 w 1238250"/>
                  <a:gd name="connsiteY170" fmla="*/ 85738 h 933463"/>
                  <a:gd name="connsiteX171" fmla="*/ 273050 w 1238250"/>
                  <a:gd name="connsiteY171" fmla="*/ 92088 h 933463"/>
                  <a:gd name="connsiteX172" fmla="*/ 260350 w 1238250"/>
                  <a:gd name="connsiteY172" fmla="*/ 111138 h 93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1238250" h="933463">
                    <a:moveTo>
                      <a:pt x="260350" y="111138"/>
                    </a:moveTo>
                    <a:cubicBezTo>
                      <a:pt x="256646" y="118017"/>
                      <a:pt x="254430" y="126154"/>
                      <a:pt x="250825" y="133363"/>
                    </a:cubicBezTo>
                    <a:cubicBezTo>
                      <a:pt x="249118" y="136776"/>
                      <a:pt x="246182" y="139475"/>
                      <a:pt x="244475" y="142888"/>
                    </a:cubicBezTo>
                    <a:cubicBezTo>
                      <a:pt x="242978" y="145881"/>
                      <a:pt x="242925" y="149487"/>
                      <a:pt x="241300" y="152413"/>
                    </a:cubicBezTo>
                    <a:cubicBezTo>
                      <a:pt x="237594" y="159084"/>
                      <a:pt x="232833" y="165113"/>
                      <a:pt x="228600" y="171463"/>
                    </a:cubicBezTo>
                    <a:lnTo>
                      <a:pt x="215900" y="190513"/>
                    </a:lnTo>
                    <a:cubicBezTo>
                      <a:pt x="213783" y="193688"/>
                      <a:pt x="210757" y="196418"/>
                      <a:pt x="209550" y="200038"/>
                    </a:cubicBezTo>
                    <a:cubicBezTo>
                      <a:pt x="208492" y="203213"/>
                      <a:pt x="207872" y="206570"/>
                      <a:pt x="206375" y="209563"/>
                    </a:cubicBezTo>
                    <a:cubicBezTo>
                      <a:pt x="204668" y="212976"/>
                      <a:pt x="201575" y="215601"/>
                      <a:pt x="200025" y="219088"/>
                    </a:cubicBezTo>
                    <a:cubicBezTo>
                      <a:pt x="197307" y="225205"/>
                      <a:pt x="197388" y="232569"/>
                      <a:pt x="193675" y="238138"/>
                    </a:cubicBezTo>
                    <a:cubicBezTo>
                      <a:pt x="175477" y="265435"/>
                      <a:pt x="197295" y="230898"/>
                      <a:pt x="184150" y="257188"/>
                    </a:cubicBezTo>
                    <a:cubicBezTo>
                      <a:pt x="182443" y="260601"/>
                      <a:pt x="179507" y="263300"/>
                      <a:pt x="177800" y="266713"/>
                    </a:cubicBezTo>
                    <a:cubicBezTo>
                      <a:pt x="176303" y="269706"/>
                      <a:pt x="175544" y="273020"/>
                      <a:pt x="174625" y="276238"/>
                    </a:cubicBezTo>
                    <a:cubicBezTo>
                      <a:pt x="173426" y="280434"/>
                      <a:pt x="173615" y="285149"/>
                      <a:pt x="171450" y="288938"/>
                    </a:cubicBezTo>
                    <a:cubicBezTo>
                      <a:pt x="169222" y="292837"/>
                      <a:pt x="165100" y="295288"/>
                      <a:pt x="161925" y="298463"/>
                    </a:cubicBezTo>
                    <a:cubicBezTo>
                      <a:pt x="154368" y="321133"/>
                      <a:pt x="159288" y="311944"/>
                      <a:pt x="149225" y="327038"/>
                    </a:cubicBezTo>
                    <a:cubicBezTo>
                      <a:pt x="148167" y="336563"/>
                      <a:pt x="149325" y="346606"/>
                      <a:pt x="146050" y="355613"/>
                    </a:cubicBezTo>
                    <a:cubicBezTo>
                      <a:pt x="144746" y="359199"/>
                      <a:pt x="139223" y="359265"/>
                      <a:pt x="136525" y="361963"/>
                    </a:cubicBezTo>
                    <a:cubicBezTo>
                      <a:pt x="130370" y="368118"/>
                      <a:pt x="129582" y="373266"/>
                      <a:pt x="127000" y="381013"/>
                    </a:cubicBezTo>
                    <a:cubicBezTo>
                      <a:pt x="128058" y="384188"/>
                      <a:pt x="127808" y="388171"/>
                      <a:pt x="130175" y="390538"/>
                    </a:cubicBezTo>
                    <a:cubicBezTo>
                      <a:pt x="132542" y="392905"/>
                      <a:pt x="136915" y="391857"/>
                      <a:pt x="139700" y="393713"/>
                    </a:cubicBezTo>
                    <a:cubicBezTo>
                      <a:pt x="143436" y="396204"/>
                      <a:pt x="146050" y="400063"/>
                      <a:pt x="149225" y="403238"/>
                    </a:cubicBezTo>
                    <a:cubicBezTo>
                      <a:pt x="156782" y="425908"/>
                      <a:pt x="161144" y="418575"/>
                      <a:pt x="146050" y="428638"/>
                    </a:cubicBezTo>
                    <a:cubicBezTo>
                      <a:pt x="146023" y="428748"/>
                      <a:pt x="141218" y="449345"/>
                      <a:pt x="139700" y="450863"/>
                    </a:cubicBezTo>
                    <a:cubicBezTo>
                      <a:pt x="134304" y="456259"/>
                      <a:pt x="120650" y="463563"/>
                      <a:pt x="120650" y="463563"/>
                    </a:cubicBezTo>
                    <a:lnTo>
                      <a:pt x="101600" y="457213"/>
                    </a:lnTo>
                    <a:cubicBezTo>
                      <a:pt x="98425" y="456155"/>
                      <a:pt x="94860" y="455894"/>
                      <a:pt x="92075" y="454038"/>
                    </a:cubicBezTo>
                    <a:cubicBezTo>
                      <a:pt x="79765" y="445832"/>
                      <a:pt x="86170" y="448895"/>
                      <a:pt x="73025" y="444513"/>
                    </a:cubicBezTo>
                    <a:cubicBezTo>
                      <a:pt x="67437" y="461278"/>
                      <a:pt x="71706" y="451253"/>
                      <a:pt x="57150" y="473088"/>
                    </a:cubicBezTo>
                    <a:cubicBezTo>
                      <a:pt x="55033" y="476263"/>
                      <a:pt x="54420" y="481406"/>
                      <a:pt x="50800" y="482613"/>
                    </a:cubicBezTo>
                    <a:lnTo>
                      <a:pt x="22225" y="492138"/>
                    </a:lnTo>
                    <a:lnTo>
                      <a:pt x="12700" y="495313"/>
                    </a:lnTo>
                    <a:cubicBezTo>
                      <a:pt x="3616" y="522565"/>
                      <a:pt x="17526" y="479186"/>
                      <a:pt x="6350" y="523888"/>
                    </a:cubicBezTo>
                    <a:cubicBezTo>
                      <a:pt x="4727" y="530382"/>
                      <a:pt x="0" y="542938"/>
                      <a:pt x="0" y="542938"/>
                    </a:cubicBezTo>
                    <a:cubicBezTo>
                      <a:pt x="3993" y="554916"/>
                      <a:pt x="4958" y="560596"/>
                      <a:pt x="15875" y="571513"/>
                    </a:cubicBezTo>
                    <a:cubicBezTo>
                      <a:pt x="19050" y="574688"/>
                      <a:pt x="22525" y="577589"/>
                      <a:pt x="25400" y="581038"/>
                    </a:cubicBezTo>
                    <a:cubicBezTo>
                      <a:pt x="27843" y="583969"/>
                      <a:pt x="29532" y="587458"/>
                      <a:pt x="31750" y="590563"/>
                    </a:cubicBezTo>
                    <a:cubicBezTo>
                      <a:pt x="34826" y="594869"/>
                      <a:pt x="38199" y="598957"/>
                      <a:pt x="41275" y="603263"/>
                    </a:cubicBezTo>
                    <a:cubicBezTo>
                      <a:pt x="43493" y="606368"/>
                      <a:pt x="45182" y="609857"/>
                      <a:pt x="47625" y="612788"/>
                    </a:cubicBezTo>
                    <a:cubicBezTo>
                      <a:pt x="50500" y="616237"/>
                      <a:pt x="54393" y="618769"/>
                      <a:pt x="57150" y="622313"/>
                    </a:cubicBezTo>
                    <a:cubicBezTo>
                      <a:pt x="95376" y="671461"/>
                      <a:pt x="57057" y="622145"/>
                      <a:pt x="73025" y="650888"/>
                    </a:cubicBezTo>
                    <a:cubicBezTo>
                      <a:pt x="76731" y="657559"/>
                      <a:pt x="81492" y="663588"/>
                      <a:pt x="85725" y="669938"/>
                    </a:cubicBezTo>
                    <a:lnTo>
                      <a:pt x="98425" y="688988"/>
                    </a:lnTo>
                    <a:lnTo>
                      <a:pt x="104775" y="698513"/>
                    </a:lnTo>
                    <a:cubicBezTo>
                      <a:pt x="106892" y="701688"/>
                      <a:pt x="108427" y="705340"/>
                      <a:pt x="111125" y="708038"/>
                    </a:cubicBezTo>
                    <a:cubicBezTo>
                      <a:pt x="114300" y="711213"/>
                      <a:pt x="117893" y="714019"/>
                      <a:pt x="120650" y="717563"/>
                    </a:cubicBezTo>
                    <a:cubicBezTo>
                      <a:pt x="125335" y="723587"/>
                      <a:pt x="129117" y="730263"/>
                      <a:pt x="133350" y="736613"/>
                    </a:cubicBezTo>
                    <a:cubicBezTo>
                      <a:pt x="135467" y="739788"/>
                      <a:pt x="137002" y="743440"/>
                      <a:pt x="139700" y="746138"/>
                    </a:cubicBezTo>
                    <a:cubicBezTo>
                      <a:pt x="151923" y="758361"/>
                      <a:pt x="145489" y="753172"/>
                      <a:pt x="158750" y="762013"/>
                    </a:cubicBezTo>
                    <a:cubicBezTo>
                      <a:pt x="175683" y="787413"/>
                      <a:pt x="153458" y="756721"/>
                      <a:pt x="174625" y="777888"/>
                    </a:cubicBezTo>
                    <a:cubicBezTo>
                      <a:pt x="177323" y="780586"/>
                      <a:pt x="178277" y="784715"/>
                      <a:pt x="180975" y="787413"/>
                    </a:cubicBezTo>
                    <a:cubicBezTo>
                      <a:pt x="183673" y="790111"/>
                      <a:pt x="187569" y="791320"/>
                      <a:pt x="190500" y="793763"/>
                    </a:cubicBezTo>
                    <a:cubicBezTo>
                      <a:pt x="193949" y="796638"/>
                      <a:pt x="196481" y="800531"/>
                      <a:pt x="200025" y="803288"/>
                    </a:cubicBezTo>
                    <a:cubicBezTo>
                      <a:pt x="206049" y="807973"/>
                      <a:pt x="213679" y="810592"/>
                      <a:pt x="219075" y="815988"/>
                    </a:cubicBezTo>
                    <a:cubicBezTo>
                      <a:pt x="222250" y="819163"/>
                      <a:pt x="225056" y="822756"/>
                      <a:pt x="228600" y="825513"/>
                    </a:cubicBezTo>
                    <a:cubicBezTo>
                      <a:pt x="234624" y="830198"/>
                      <a:pt x="242254" y="832817"/>
                      <a:pt x="247650" y="838213"/>
                    </a:cubicBezTo>
                    <a:cubicBezTo>
                      <a:pt x="262571" y="853134"/>
                      <a:pt x="253439" y="845247"/>
                      <a:pt x="276225" y="860438"/>
                    </a:cubicBezTo>
                    <a:cubicBezTo>
                      <a:pt x="279400" y="862555"/>
                      <a:pt x="282337" y="865081"/>
                      <a:pt x="285750" y="866788"/>
                    </a:cubicBezTo>
                    <a:cubicBezTo>
                      <a:pt x="289983" y="868905"/>
                      <a:pt x="294391" y="870703"/>
                      <a:pt x="298450" y="873138"/>
                    </a:cubicBezTo>
                    <a:cubicBezTo>
                      <a:pt x="304994" y="877065"/>
                      <a:pt x="310260" y="883425"/>
                      <a:pt x="317500" y="885838"/>
                    </a:cubicBezTo>
                    <a:lnTo>
                      <a:pt x="374650" y="904888"/>
                    </a:lnTo>
                    <a:lnTo>
                      <a:pt x="412750" y="917588"/>
                    </a:lnTo>
                    <a:lnTo>
                      <a:pt x="422275" y="920763"/>
                    </a:lnTo>
                    <a:cubicBezTo>
                      <a:pt x="425450" y="921821"/>
                      <a:pt x="428553" y="923126"/>
                      <a:pt x="431800" y="923938"/>
                    </a:cubicBezTo>
                    <a:cubicBezTo>
                      <a:pt x="436033" y="924996"/>
                      <a:pt x="440304" y="925914"/>
                      <a:pt x="444500" y="927113"/>
                    </a:cubicBezTo>
                    <a:cubicBezTo>
                      <a:pt x="476384" y="936223"/>
                      <a:pt x="427023" y="923537"/>
                      <a:pt x="466725" y="933463"/>
                    </a:cubicBezTo>
                    <a:cubicBezTo>
                      <a:pt x="490008" y="932405"/>
                      <a:pt x="513331" y="932010"/>
                      <a:pt x="536575" y="930288"/>
                    </a:cubicBezTo>
                    <a:cubicBezTo>
                      <a:pt x="548115" y="929433"/>
                      <a:pt x="560849" y="924313"/>
                      <a:pt x="571500" y="920763"/>
                    </a:cubicBezTo>
                    <a:lnTo>
                      <a:pt x="581025" y="917588"/>
                    </a:lnTo>
                    <a:cubicBezTo>
                      <a:pt x="582083" y="914413"/>
                      <a:pt x="582703" y="911056"/>
                      <a:pt x="584200" y="908063"/>
                    </a:cubicBezTo>
                    <a:cubicBezTo>
                      <a:pt x="585907" y="904650"/>
                      <a:pt x="589343" y="902158"/>
                      <a:pt x="590550" y="898538"/>
                    </a:cubicBezTo>
                    <a:cubicBezTo>
                      <a:pt x="599241" y="872465"/>
                      <a:pt x="585471" y="884991"/>
                      <a:pt x="603250" y="873138"/>
                    </a:cubicBezTo>
                    <a:cubicBezTo>
                      <a:pt x="604308" y="869963"/>
                      <a:pt x="606425" y="866960"/>
                      <a:pt x="606425" y="863613"/>
                    </a:cubicBezTo>
                    <a:cubicBezTo>
                      <a:pt x="606425" y="853389"/>
                      <a:pt x="601039" y="852614"/>
                      <a:pt x="593725" y="847738"/>
                    </a:cubicBezTo>
                    <a:cubicBezTo>
                      <a:pt x="562657" y="801136"/>
                      <a:pt x="594201" y="850159"/>
                      <a:pt x="574675" y="815988"/>
                    </a:cubicBezTo>
                    <a:cubicBezTo>
                      <a:pt x="572782" y="812675"/>
                      <a:pt x="569875" y="809950"/>
                      <a:pt x="568325" y="806463"/>
                    </a:cubicBezTo>
                    <a:cubicBezTo>
                      <a:pt x="563908" y="796525"/>
                      <a:pt x="561439" y="785268"/>
                      <a:pt x="558800" y="774713"/>
                    </a:cubicBezTo>
                    <a:cubicBezTo>
                      <a:pt x="559858" y="770480"/>
                      <a:pt x="558072" y="763964"/>
                      <a:pt x="561975" y="762013"/>
                    </a:cubicBezTo>
                    <a:cubicBezTo>
                      <a:pt x="570547" y="757727"/>
                      <a:pt x="581097" y="760414"/>
                      <a:pt x="590550" y="758838"/>
                    </a:cubicBezTo>
                    <a:cubicBezTo>
                      <a:pt x="593851" y="758288"/>
                      <a:pt x="596900" y="756721"/>
                      <a:pt x="600075" y="755663"/>
                    </a:cubicBezTo>
                    <a:cubicBezTo>
                      <a:pt x="611406" y="738666"/>
                      <a:pt x="603727" y="748836"/>
                      <a:pt x="625475" y="727088"/>
                    </a:cubicBezTo>
                    <a:lnTo>
                      <a:pt x="635000" y="717563"/>
                    </a:lnTo>
                    <a:cubicBezTo>
                      <a:pt x="638175" y="714388"/>
                      <a:pt x="640789" y="710529"/>
                      <a:pt x="644525" y="708038"/>
                    </a:cubicBezTo>
                    <a:lnTo>
                      <a:pt x="654050" y="701688"/>
                    </a:lnTo>
                    <a:cubicBezTo>
                      <a:pt x="658260" y="695373"/>
                      <a:pt x="665112" y="690525"/>
                      <a:pt x="657225" y="682638"/>
                    </a:cubicBezTo>
                    <a:cubicBezTo>
                      <a:pt x="654858" y="680271"/>
                      <a:pt x="650875" y="680521"/>
                      <a:pt x="647700" y="679463"/>
                    </a:cubicBezTo>
                    <a:cubicBezTo>
                      <a:pt x="626561" y="658324"/>
                      <a:pt x="646487" y="681090"/>
                      <a:pt x="635000" y="660413"/>
                    </a:cubicBezTo>
                    <a:cubicBezTo>
                      <a:pt x="631294" y="653742"/>
                      <a:pt x="622300" y="641363"/>
                      <a:pt x="622300" y="641363"/>
                    </a:cubicBezTo>
                    <a:cubicBezTo>
                      <a:pt x="623358" y="638188"/>
                      <a:pt x="623108" y="634205"/>
                      <a:pt x="625475" y="631838"/>
                    </a:cubicBezTo>
                    <a:cubicBezTo>
                      <a:pt x="627842" y="629471"/>
                      <a:pt x="631733" y="629389"/>
                      <a:pt x="635000" y="628663"/>
                    </a:cubicBezTo>
                    <a:cubicBezTo>
                      <a:pt x="641284" y="627266"/>
                      <a:pt x="647700" y="626546"/>
                      <a:pt x="654050" y="625488"/>
                    </a:cubicBezTo>
                    <a:cubicBezTo>
                      <a:pt x="657225" y="623371"/>
                      <a:pt x="660644" y="621581"/>
                      <a:pt x="663575" y="619138"/>
                    </a:cubicBezTo>
                    <a:cubicBezTo>
                      <a:pt x="667024" y="616263"/>
                      <a:pt x="669364" y="612104"/>
                      <a:pt x="673100" y="609613"/>
                    </a:cubicBezTo>
                    <a:cubicBezTo>
                      <a:pt x="675885" y="607757"/>
                      <a:pt x="679699" y="608063"/>
                      <a:pt x="682625" y="606438"/>
                    </a:cubicBezTo>
                    <a:cubicBezTo>
                      <a:pt x="689296" y="602732"/>
                      <a:pt x="695325" y="597971"/>
                      <a:pt x="701675" y="593738"/>
                    </a:cubicBezTo>
                    <a:lnTo>
                      <a:pt x="720725" y="581038"/>
                    </a:lnTo>
                    <a:cubicBezTo>
                      <a:pt x="723900" y="578921"/>
                      <a:pt x="726630" y="575895"/>
                      <a:pt x="730250" y="574688"/>
                    </a:cubicBezTo>
                    <a:cubicBezTo>
                      <a:pt x="736600" y="572571"/>
                      <a:pt x="742806" y="569961"/>
                      <a:pt x="749300" y="568338"/>
                    </a:cubicBezTo>
                    <a:cubicBezTo>
                      <a:pt x="789002" y="558412"/>
                      <a:pt x="739641" y="571098"/>
                      <a:pt x="771525" y="561988"/>
                    </a:cubicBezTo>
                    <a:cubicBezTo>
                      <a:pt x="775721" y="560789"/>
                      <a:pt x="780045" y="560067"/>
                      <a:pt x="784225" y="558813"/>
                    </a:cubicBezTo>
                    <a:cubicBezTo>
                      <a:pt x="790636" y="556890"/>
                      <a:pt x="803275" y="552463"/>
                      <a:pt x="803275" y="552463"/>
                    </a:cubicBezTo>
                    <a:cubicBezTo>
                      <a:pt x="808567" y="553521"/>
                      <a:pt x="815334" y="551822"/>
                      <a:pt x="819150" y="555638"/>
                    </a:cubicBezTo>
                    <a:cubicBezTo>
                      <a:pt x="823883" y="560371"/>
                      <a:pt x="823383" y="568338"/>
                      <a:pt x="825500" y="574688"/>
                    </a:cubicBezTo>
                    <a:cubicBezTo>
                      <a:pt x="826558" y="577863"/>
                      <a:pt x="825500" y="583155"/>
                      <a:pt x="828675" y="584213"/>
                    </a:cubicBezTo>
                    <a:lnTo>
                      <a:pt x="838200" y="587388"/>
                    </a:lnTo>
                    <a:cubicBezTo>
                      <a:pt x="841375" y="586330"/>
                      <a:pt x="845358" y="586580"/>
                      <a:pt x="847725" y="584213"/>
                    </a:cubicBezTo>
                    <a:cubicBezTo>
                      <a:pt x="850092" y="581846"/>
                      <a:pt x="849044" y="577473"/>
                      <a:pt x="850900" y="574688"/>
                    </a:cubicBezTo>
                    <a:cubicBezTo>
                      <a:pt x="853391" y="570952"/>
                      <a:pt x="856689" y="567654"/>
                      <a:pt x="860425" y="565163"/>
                    </a:cubicBezTo>
                    <a:cubicBezTo>
                      <a:pt x="863210" y="563307"/>
                      <a:pt x="866721" y="562869"/>
                      <a:pt x="869950" y="561988"/>
                    </a:cubicBezTo>
                    <a:cubicBezTo>
                      <a:pt x="878370" y="559692"/>
                      <a:pt x="886792" y="557350"/>
                      <a:pt x="895350" y="555638"/>
                    </a:cubicBezTo>
                    <a:cubicBezTo>
                      <a:pt x="919783" y="550751"/>
                      <a:pt x="905990" y="553772"/>
                      <a:pt x="936625" y="546113"/>
                    </a:cubicBezTo>
                    <a:lnTo>
                      <a:pt x="949325" y="542938"/>
                    </a:lnTo>
                    <a:cubicBezTo>
                      <a:pt x="1094525" y="551005"/>
                      <a:pt x="913119" y="542938"/>
                      <a:pt x="1069975" y="542938"/>
                    </a:cubicBezTo>
                    <a:cubicBezTo>
                      <a:pt x="1099627" y="542938"/>
                      <a:pt x="1129242" y="545055"/>
                      <a:pt x="1158875" y="546113"/>
                    </a:cubicBezTo>
                    <a:cubicBezTo>
                      <a:pt x="1168400" y="545055"/>
                      <a:pt x="1181003" y="550029"/>
                      <a:pt x="1187450" y="542938"/>
                    </a:cubicBezTo>
                    <a:cubicBezTo>
                      <a:pt x="1194605" y="535068"/>
                      <a:pt x="1189008" y="521700"/>
                      <a:pt x="1190625" y="511188"/>
                    </a:cubicBezTo>
                    <a:cubicBezTo>
                      <a:pt x="1191948" y="502586"/>
                      <a:pt x="1201669" y="485834"/>
                      <a:pt x="1206500" y="482613"/>
                    </a:cubicBezTo>
                    <a:cubicBezTo>
                      <a:pt x="1214967" y="476969"/>
                      <a:pt x="1218968" y="475200"/>
                      <a:pt x="1225550" y="466738"/>
                    </a:cubicBezTo>
                    <a:cubicBezTo>
                      <a:pt x="1230235" y="460714"/>
                      <a:pt x="1238250" y="447688"/>
                      <a:pt x="1238250" y="447688"/>
                    </a:cubicBezTo>
                    <a:lnTo>
                      <a:pt x="1219200" y="419113"/>
                    </a:lnTo>
                    <a:cubicBezTo>
                      <a:pt x="1217083" y="415938"/>
                      <a:pt x="1214057" y="413208"/>
                      <a:pt x="1212850" y="409588"/>
                    </a:cubicBezTo>
                    <a:cubicBezTo>
                      <a:pt x="1211792" y="406413"/>
                      <a:pt x="1211172" y="403056"/>
                      <a:pt x="1209675" y="400063"/>
                    </a:cubicBezTo>
                    <a:cubicBezTo>
                      <a:pt x="1207968" y="396650"/>
                      <a:pt x="1205032" y="393951"/>
                      <a:pt x="1203325" y="390538"/>
                    </a:cubicBezTo>
                    <a:cubicBezTo>
                      <a:pt x="1199417" y="382722"/>
                      <a:pt x="1198194" y="369280"/>
                      <a:pt x="1196975" y="361963"/>
                    </a:cubicBezTo>
                    <a:cubicBezTo>
                      <a:pt x="1198033" y="350321"/>
                      <a:pt x="1197701" y="338468"/>
                      <a:pt x="1200150" y="327038"/>
                    </a:cubicBezTo>
                    <a:cubicBezTo>
                      <a:pt x="1200950" y="323307"/>
                      <a:pt x="1204950" y="321000"/>
                      <a:pt x="1206500" y="317513"/>
                    </a:cubicBezTo>
                    <a:cubicBezTo>
                      <a:pt x="1209218" y="311396"/>
                      <a:pt x="1210733" y="304813"/>
                      <a:pt x="1212850" y="298463"/>
                    </a:cubicBezTo>
                    <a:cubicBezTo>
                      <a:pt x="1217405" y="284798"/>
                      <a:pt x="1215213" y="292185"/>
                      <a:pt x="1219200" y="276238"/>
                    </a:cubicBezTo>
                    <a:cubicBezTo>
                      <a:pt x="1218142" y="251896"/>
                      <a:pt x="1224580" y="226026"/>
                      <a:pt x="1216025" y="203213"/>
                    </a:cubicBezTo>
                    <a:cubicBezTo>
                      <a:pt x="1213029" y="195224"/>
                      <a:pt x="1198857" y="202283"/>
                      <a:pt x="1190625" y="200038"/>
                    </a:cubicBezTo>
                    <a:cubicBezTo>
                      <a:pt x="1186944" y="199034"/>
                      <a:pt x="1184513" y="195395"/>
                      <a:pt x="1181100" y="193688"/>
                    </a:cubicBezTo>
                    <a:cubicBezTo>
                      <a:pt x="1178107" y="192191"/>
                      <a:pt x="1174568" y="192010"/>
                      <a:pt x="1171575" y="190513"/>
                    </a:cubicBezTo>
                    <a:cubicBezTo>
                      <a:pt x="1168162" y="188806"/>
                      <a:pt x="1165363" y="186056"/>
                      <a:pt x="1162050" y="184163"/>
                    </a:cubicBezTo>
                    <a:cubicBezTo>
                      <a:pt x="1157941" y="181815"/>
                      <a:pt x="1153459" y="180161"/>
                      <a:pt x="1149350" y="177813"/>
                    </a:cubicBezTo>
                    <a:cubicBezTo>
                      <a:pt x="1146037" y="175920"/>
                      <a:pt x="1143332" y="172966"/>
                      <a:pt x="1139825" y="171463"/>
                    </a:cubicBezTo>
                    <a:cubicBezTo>
                      <a:pt x="1135814" y="169744"/>
                      <a:pt x="1131358" y="169346"/>
                      <a:pt x="1127125" y="168288"/>
                    </a:cubicBezTo>
                    <a:cubicBezTo>
                      <a:pt x="1097257" y="148376"/>
                      <a:pt x="1144444" y="178890"/>
                      <a:pt x="1101725" y="155588"/>
                    </a:cubicBezTo>
                    <a:cubicBezTo>
                      <a:pt x="1095025" y="151934"/>
                      <a:pt x="1089025" y="147121"/>
                      <a:pt x="1082675" y="142888"/>
                    </a:cubicBezTo>
                    <a:cubicBezTo>
                      <a:pt x="1079500" y="140771"/>
                      <a:pt x="1076563" y="138245"/>
                      <a:pt x="1073150" y="136538"/>
                    </a:cubicBezTo>
                    <a:cubicBezTo>
                      <a:pt x="1064683" y="132305"/>
                      <a:pt x="1055626" y="129089"/>
                      <a:pt x="1047750" y="123838"/>
                    </a:cubicBezTo>
                    <a:cubicBezTo>
                      <a:pt x="1044575" y="121721"/>
                      <a:pt x="1041638" y="119195"/>
                      <a:pt x="1038225" y="117488"/>
                    </a:cubicBezTo>
                    <a:cubicBezTo>
                      <a:pt x="1027521" y="112136"/>
                      <a:pt x="1027011" y="116772"/>
                      <a:pt x="1016000" y="107963"/>
                    </a:cubicBezTo>
                    <a:cubicBezTo>
                      <a:pt x="1008988" y="102353"/>
                      <a:pt x="1001931" y="96385"/>
                      <a:pt x="996950" y="88913"/>
                    </a:cubicBezTo>
                    <a:cubicBezTo>
                      <a:pt x="994833" y="85738"/>
                      <a:pt x="993298" y="82086"/>
                      <a:pt x="990600" y="79388"/>
                    </a:cubicBezTo>
                    <a:cubicBezTo>
                      <a:pt x="987902" y="76690"/>
                      <a:pt x="984006" y="75481"/>
                      <a:pt x="981075" y="73038"/>
                    </a:cubicBezTo>
                    <a:cubicBezTo>
                      <a:pt x="977626" y="70163"/>
                      <a:pt x="974999" y="66388"/>
                      <a:pt x="971550" y="63513"/>
                    </a:cubicBezTo>
                    <a:cubicBezTo>
                      <a:pt x="965923" y="58824"/>
                      <a:pt x="955719" y="53553"/>
                      <a:pt x="949325" y="50813"/>
                    </a:cubicBezTo>
                    <a:cubicBezTo>
                      <a:pt x="946249" y="49495"/>
                      <a:pt x="942726" y="49263"/>
                      <a:pt x="939800" y="47638"/>
                    </a:cubicBezTo>
                    <a:cubicBezTo>
                      <a:pt x="933129" y="43932"/>
                      <a:pt x="927100" y="39171"/>
                      <a:pt x="920750" y="34938"/>
                    </a:cubicBezTo>
                    <a:cubicBezTo>
                      <a:pt x="917575" y="32821"/>
                      <a:pt x="914845" y="29795"/>
                      <a:pt x="911225" y="28588"/>
                    </a:cubicBezTo>
                    <a:lnTo>
                      <a:pt x="882650" y="19063"/>
                    </a:lnTo>
                    <a:lnTo>
                      <a:pt x="873125" y="15888"/>
                    </a:lnTo>
                    <a:cubicBezTo>
                      <a:pt x="869950" y="14830"/>
                      <a:pt x="866847" y="13525"/>
                      <a:pt x="863600" y="12713"/>
                    </a:cubicBezTo>
                    <a:cubicBezTo>
                      <a:pt x="859367" y="11655"/>
                      <a:pt x="855096" y="10737"/>
                      <a:pt x="850900" y="9538"/>
                    </a:cubicBezTo>
                    <a:cubicBezTo>
                      <a:pt x="847682" y="8619"/>
                      <a:pt x="844622" y="7175"/>
                      <a:pt x="841375" y="6363"/>
                    </a:cubicBezTo>
                    <a:lnTo>
                      <a:pt x="815975" y="13"/>
                    </a:lnTo>
                    <a:cubicBezTo>
                      <a:pt x="813311" y="66"/>
                      <a:pt x="672880" y="-863"/>
                      <a:pt x="622300" y="6363"/>
                    </a:cubicBezTo>
                    <a:cubicBezTo>
                      <a:pt x="611616" y="7889"/>
                      <a:pt x="601133" y="10596"/>
                      <a:pt x="590550" y="12713"/>
                    </a:cubicBezTo>
                    <a:cubicBezTo>
                      <a:pt x="579638" y="14895"/>
                      <a:pt x="572437" y="16074"/>
                      <a:pt x="561975" y="19063"/>
                    </a:cubicBezTo>
                    <a:cubicBezTo>
                      <a:pt x="558757" y="19982"/>
                      <a:pt x="555697" y="21426"/>
                      <a:pt x="552450" y="22238"/>
                    </a:cubicBezTo>
                    <a:cubicBezTo>
                      <a:pt x="547215" y="23547"/>
                      <a:pt x="541810" y="24104"/>
                      <a:pt x="536575" y="25413"/>
                    </a:cubicBezTo>
                    <a:cubicBezTo>
                      <a:pt x="520806" y="29355"/>
                      <a:pt x="532523" y="28123"/>
                      <a:pt x="514350" y="34938"/>
                    </a:cubicBezTo>
                    <a:cubicBezTo>
                      <a:pt x="510264" y="36470"/>
                      <a:pt x="505846" y="36914"/>
                      <a:pt x="501650" y="38113"/>
                    </a:cubicBezTo>
                    <a:cubicBezTo>
                      <a:pt x="498432" y="39032"/>
                      <a:pt x="495467" y="41112"/>
                      <a:pt x="492125" y="41288"/>
                    </a:cubicBezTo>
                    <a:cubicBezTo>
                      <a:pt x="455119" y="43236"/>
                      <a:pt x="418042" y="43405"/>
                      <a:pt x="381000" y="44463"/>
                    </a:cubicBezTo>
                    <a:cubicBezTo>
                      <a:pt x="362990" y="46714"/>
                      <a:pt x="357884" y="46318"/>
                      <a:pt x="342900" y="50813"/>
                    </a:cubicBezTo>
                    <a:cubicBezTo>
                      <a:pt x="336489" y="52736"/>
                      <a:pt x="330200" y="55046"/>
                      <a:pt x="323850" y="57163"/>
                    </a:cubicBezTo>
                    <a:lnTo>
                      <a:pt x="314325" y="60338"/>
                    </a:lnTo>
                    <a:cubicBezTo>
                      <a:pt x="313267" y="63513"/>
                      <a:pt x="313517" y="67496"/>
                      <a:pt x="311150" y="69863"/>
                    </a:cubicBezTo>
                    <a:cubicBezTo>
                      <a:pt x="308783" y="72230"/>
                      <a:pt x="304551" y="71413"/>
                      <a:pt x="301625" y="73038"/>
                    </a:cubicBezTo>
                    <a:cubicBezTo>
                      <a:pt x="294954" y="76744"/>
                      <a:pt x="288925" y="81505"/>
                      <a:pt x="282575" y="85738"/>
                    </a:cubicBezTo>
                    <a:lnTo>
                      <a:pt x="273050" y="92088"/>
                    </a:lnTo>
                    <a:cubicBezTo>
                      <a:pt x="265040" y="104104"/>
                      <a:pt x="264054" y="104259"/>
                      <a:pt x="260350" y="111138"/>
                    </a:cubicBezTo>
                    <a:close/>
                  </a:path>
                </a:pathLst>
              </a:custGeom>
              <a:solidFill>
                <a:schemeClr val="bg1">
                  <a:lumMod val="50000"/>
                </a:schemeClr>
              </a:solidFill>
              <a:ln w="254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7" name="Freeform 8">
                <a:extLst>
                  <a:ext uri="{FF2B5EF4-FFF2-40B4-BE49-F238E27FC236}">
                    <a16:creationId xmlns:a16="http://schemas.microsoft.com/office/drawing/2014/main" id="{86D9EB13-A450-4F89-B276-F881C1AE86F6}"/>
                  </a:ext>
                </a:extLst>
              </p:cNvPr>
              <p:cNvSpPr/>
              <p:nvPr/>
            </p:nvSpPr>
            <p:spPr>
              <a:xfrm>
                <a:off x="8379335" y="1722361"/>
                <a:ext cx="474148" cy="425974"/>
              </a:xfrm>
              <a:custGeom>
                <a:avLst/>
                <a:gdLst>
                  <a:gd name="connsiteX0" fmla="*/ 231775 w 844550"/>
                  <a:gd name="connsiteY0" fmla="*/ 111125 h 949326"/>
                  <a:gd name="connsiteX1" fmla="*/ 225425 w 844550"/>
                  <a:gd name="connsiteY1" fmla="*/ 133350 h 949326"/>
                  <a:gd name="connsiteX2" fmla="*/ 212725 w 844550"/>
                  <a:gd name="connsiteY2" fmla="*/ 155575 h 949326"/>
                  <a:gd name="connsiteX3" fmla="*/ 209550 w 844550"/>
                  <a:gd name="connsiteY3" fmla="*/ 168275 h 949326"/>
                  <a:gd name="connsiteX4" fmla="*/ 206375 w 844550"/>
                  <a:gd name="connsiteY4" fmla="*/ 177800 h 949326"/>
                  <a:gd name="connsiteX5" fmla="*/ 196850 w 844550"/>
                  <a:gd name="connsiteY5" fmla="*/ 219075 h 949326"/>
                  <a:gd name="connsiteX6" fmla="*/ 180975 w 844550"/>
                  <a:gd name="connsiteY6" fmla="*/ 266700 h 949326"/>
                  <a:gd name="connsiteX7" fmla="*/ 177800 w 844550"/>
                  <a:gd name="connsiteY7" fmla="*/ 276225 h 949326"/>
                  <a:gd name="connsiteX8" fmla="*/ 174625 w 844550"/>
                  <a:gd name="connsiteY8" fmla="*/ 285750 h 949326"/>
                  <a:gd name="connsiteX9" fmla="*/ 171450 w 844550"/>
                  <a:gd name="connsiteY9" fmla="*/ 304800 h 949326"/>
                  <a:gd name="connsiteX10" fmla="*/ 165100 w 844550"/>
                  <a:gd name="connsiteY10" fmla="*/ 314325 h 949326"/>
                  <a:gd name="connsiteX11" fmla="*/ 142875 w 844550"/>
                  <a:gd name="connsiteY11" fmla="*/ 346075 h 949326"/>
                  <a:gd name="connsiteX12" fmla="*/ 123825 w 844550"/>
                  <a:gd name="connsiteY12" fmla="*/ 374650 h 949326"/>
                  <a:gd name="connsiteX13" fmla="*/ 117475 w 844550"/>
                  <a:gd name="connsiteY13" fmla="*/ 384175 h 949326"/>
                  <a:gd name="connsiteX14" fmla="*/ 104775 w 844550"/>
                  <a:gd name="connsiteY14" fmla="*/ 406400 h 949326"/>
                  <a:gd name="connsiteX15" fmla="*/ 95250 w 844550"/>
                  <a:gd name="connsiteY15" fmla="*/ 425450 h 949326"/>
                  <a:gd name="connsiteX16" fmla="*/ 92075 w 844550"/>
                  <a:gd name="connsiteY16" fmla="*/ 434975 h 949326"/>
                  <a:gd name="connsiteX17" fmla="*/ 79375 w 844550"/>
                  <a:gd name="connsiteY17" fmla="*/ 454025 h 949326"/>
                  <a:gd name="connsiteX18" fmla="*/ 73025 w 844550"/>
                  <a:gd name="connsiteY18" fmla="*/ 463550 h 949326"/>
                  <a:gd name="connsiteX19" fmla="*/ 66675 w 844550"/>
                  <a:gd name="connsiteY19" fmla="*/ 473075 h 949326"/>
                  <a:gd name="connsiteX20" fmla="*/ 57150 w 844550"/>
                  <a:gd name="connsiteY20" fmla="*/ 492125 h 949326"/>
                  <a:gd name="connsiteX21" fmla="*/ 50800 w 844550"/>
                  <a:gd name="connsiteY21" fmla="*/ 511175 h 949326"/>
                  <a:gd name="connsiteX22" fmla="*/ 47625 w 844550"/>
                  <a:gd name="connsiteY22" fmla="*/ 520700 h 949326"/>
                  <a:gd name="connsiteX23" fmla="*/ 41275 w 844550"/>
                  <a:gd name="connsiteY23" fmla="*/ 530225 h 949326"/>
                  <a:gd name="connsiteX24" fmla="*/ 53975 w 844550"/>
                  <a:gd name="connsiteY24" fmla="*/ 549275 h 949326"/>
                  <a:gd name="connsiteX25" fmla="*/ 66675 w 844550"/>
                  <a:gd name="connsiteY25" fmla="*/ 568325 h 949326"/>
                  <a:gd name="connsiteX26" fmla="*/ 76200 w 844550"/>
                  <a:gd name="connsiteY26" fmla="*/ 587375 h 949326"/>
                  <a:gd name="connsiteX27" fmla="*/ 85725 w 844550"/>
                  <a:gd name="connsiteY27" fmla="*/ 593725 h 949326"/>
                  <a:gd name="connsiteX28" fmla="*/ 142875 w 844550"/>
                  <a:gd name="connsiteY28" fmla="*/ 587375 h 949326"/>
                  <a:gd name="connsiteX29" fmla="*/ 136525 w 844550"/>
                  <a:gd name="connsiteY29" fmla="*/ 606425 h 949326"/>
                  <a:gd name="connsiteX30" fmla="*/ 123825 w 844550"/>
                  <a:gd name="connsiteY30" fmla="*/ 625475 h 949326"/>
                  <a:gd name="connsiteX31" fmla="*/ 117475 w 844550"/>
                  <a:gd name="connsiteY31" fmla="*/ 644525 h 949326"/>
                  <a:gd name="connsiteX32" fmla="*/ 114300 w 844550"/>
                  <a:gd name="connsiteY32" fmla="*/ 685800 h 949326"/>
                  <a:gd name="connsiteX33" fmla="*/ 111125 w 844550"/>
                  <a:gd name="connsiteY33" fmla="*/ 704850 h 949326"/>
                  <a:gd name="connsiteX34" fmla="*/ 92075 w 844550"/>
                  <a:gd name="connsiteY34" fmla="*/ 711200 h 949326"/>
                  <a:gd name="connsiteX35" fmla="*/ 73025 w 844550"/>
                  <a:gd name="connsiteY35" fmla="*/ 723900 h 949326"/>
                  <a:gd name="connsiteX36" fmla="*/ 63500 w 844550"/>
                  <a:gd name="connsiteY36" fmla="*/ 727075 h 949326"/>
                  <a:gd name="connsiteX37" fmla="*/ 44450 w 844550"/>
                  <a:gd name="connsiteY37" fmla="*/ 739775 h 949326"/>
                  <a:gd name="connsiteX38" fmla="*/ 38100 w 844550"/>
                  <a:gd name="connsiteY38" fmla="*/ 749300 h 949326"/>
                  <a:gd name="connsiteX39" fmla="*/ 34925 w 844550"/>
                  <a:gd name="connsiteY39" fmla="*/ 758825 h 949326"/>
                  <a:gd name="connsiteX40" fmla="*/ 22225 w 844550"/>
                  <a:gd name="connsiteY40" fmla="*/ 777875 h 949326"/>
                  <a:gd name="connsiteX41" fmla="*/ 15875 w 844550"/>
                  <a:gd name="connsiteY41" fmla="*/ 796925 h 949326"/>
                  <a:gd name="connsiteX42" fmla="*/ 0 w 844550"/>
                  <a:gd name="connsiteY42" fmla="*/ 825500 h 949326"/>
                  <a:gd name="connsiteX43" fmla="*/ 53975 w 844550"/>
                  <a:gd name="connsiteY43" fmla="*/ 828675 h 949326"/>
                  <a:gd name="connsiteX44" fmla="*/ 69850 w 844550"/>
                  <a:gd name="connsiteY44" fmla="*/ 831850 h 949326"/>
                  <a:gd name="connsiteX45" fmla="*/ 73025 w 844550"/>
                  <a:gd name="connsiteY45" fmla="*/ 841375 h 949326"/>
                  <a:gd name="connsiteX46" fmla="*/ 69850 w 844550"/>
                  <a:gd name="connsiteY46" fmla="*/ 850900 h 949326"/>
                  <a:gd name="connsiteX47" fmla="*/ 63500 w 844550"/>
                  <a:gd name="connsiteY47" fmla="*/ 860425 h 949326"/>
                  <a:gd name="connsiteX48" fmla="*/ 57150 w 844550"/>
                  <a:gd name="connsiteY48" fmla="*/ 879475 h 949326"/>
                  <a:gd name="connsiteX49" fmla="*/ 53975 w 844550"/>
                  <a:gd name="connsiteY49" fmla="*/ 889000 h 949326"/>
                  <a:gd name="connsiteX50" fmla="*/ 117475 w 844550"/>
                  <a:gd name="connsiteY50" fmla="*/ 895350 h 949326"/>
                  <a:gd name="connsiteX51" fmla="*/ 136525 w 844550"/>
                  <a:gd name="connsiteY51" fmla="*/ 901700 h 949326"/>
                  <a:gd name="connsiteX52" fmla="*/ 133350 w 844550"/>
                  <a:gd name="connsiteY52" fmla="*/ 920750 h 949326"/>
                  <a:gd name="connsiteX53" fmla="*/ 234950 w 844550"/>
                  <a:gd name="connsiteY53" fmla="*/ 936625 h 949326"/>
                  <a:gd name="connsiteX54" fmla="*/ 234950 w 844550"/>
                  <a:gd name="connsiteY54" fmla="*/ 819150 h 949326"/>
                  <a:gd name="connsiteX55" fmla="*/ 307975 w 844550"/>
                  <a:gd name="connsiteY55" fmla="*/ 822325 h 949326"/>
                  <a:gd name="connsiteX56" fmla="*/ 327025 w 844550"/>
                  <a:gd name="connsiteY56" fmla="*/ 831850 h 949326"/>
                  <a:gd name="connsiteX57" fmla="*/ 346075 w 844550"/>
                  <a:gd name="connsiteY57" fmla="*/ 838200 h 949326"/>
                  <a:gd name="connsiteX58" fmla="*/ 365125 w 844550"/>
                  <a:gd name="connsiteY58" fmla="*/ 844550 h 949326"/>
                  <a:gd name="connsiteX59" fmla="*/ 374650 w 844550"/>
                  <a:gd name="connsiteY59" fmla="*/ 847725 h 949326"/>
                  <a:gd name="connsiteX60" fmla="*/ 393700 w 844550"/>
                  <a:gd name="connsiteY60" fmla="*/ 860425 h 949326"/>
                  <a:gd name="connsiteX61" fmla="*/ 403225 w 844550"/>
                  <a:gd name="connsiteY61" fmla="*/ 866775 h 949326"/>
                  <a:gd name="connsiteX62" fmla="*/ 412750 w 844550"/>
                  <a:gd name="connsiteY62" fmla="*/ 869950 h 949326"/>
                  <a:gd name="connsiteX63" fmla="*/ 422275 w 844550"/>
                  <a:gd name="connsiteY63" fmla="*/ 876300 h 949326"/>
                  <a:gd name="connsiteX64" fmla="*/ 441325 w 844550"/>
                  <a:gd name="connsiteY64" fmla="*/ 882650 h 949326"/>
                  <a:gd name="connsiteX65" fmla="*/ 450850 w 844550"/>
                  <a:gd name="connsiteY65" fmla="*/ 885825 h 949326"/>
                  <a:gd name="connsiteX66" fmla="*/ 460375 w 844550"/>
                  <a:gd name="connsiteY66" fmla="*/ 889000 h 949326"/>
                  <a:gd name="connsiteX67" fmla="*/ 469900 w 844550"/>
                  <a:gd name="connsiteY67" fmla="*/ 895350 h 949326"/>
                  <a:gd name="connsiteX68" fmla="*/ 479425 w 844550"/>
                  <a:gd name="connsiteY68" fmla="*/ 889000 h 949326"/>
                  <a:gd name="connsiteX69" fmla="*/ 539750 w 844550"/>
                  <a:gd name="connsiteY69" fmla="*/ 882650 h 949326"/>
                  <a:gd name="connsiteX70" fmla="*/ 581025 w 844550"/>
                  <a:gd name="connsiteY70" fmla="*/ 876300 h 949326"/>
                  <a:gd name="connsiteX71" fmla="*/ 590550 w 844550"/>
                  <a:gd name="connsiteY71" fmla="*/ 873125 h 949326"/>
                  <a:gd name="connsiteX72" fmla="*/ 593725 w 844550"/>
                  <a:gd name="connsiteY72" fmla="*/ 828675 h 949326"/>
                  <a:gd name="connsiteX73" fmla="*/ 596900 w 844550"/>
                  <a:gd name="connsiteY73" fmla="*/ 819150 h 949326"/>
                  <a:gd name="connsiteX74" fmla="*/ 606425 w 844550"/>
                  <a:gd name="connsiteY74" fmla="*/ 787400 h 949326"/>
                  <a:gd name="connsiteX75" fmla="*/ 612775 w 844550"/>
                  <a:gd name="connsiteY75" fmla="*/ 768350 h 949326"/>
                  <a:gd name="connsiteX76" fmla="*/ 615950 w 844550"/>
                  <a:gd name="connsiteY76" fmla="*/ 758825 h 949326"/>
                  <a:gd name="connsiteX77" fmla="*/ 622300 w 844550"/>
                  <a:gd name="connsiteY77" fmla="*/ 749300 h 949326"/>
                  <a:gd name="connsiteX78" fmla="*/ 641350 w 844550"/>
                  <a:gd name="connsiteY78" fmla="*/ 758825 h 949326"/>
                  <a:gd name="connsiteX79" fmla="*/ 660400 w 844550"/>
                  <a:gd name="connsiteY79" fmla="*/ 774700 h 949326"/>
                  <a:gd name="connsiteX80" fmla="*/ 688975 w 844550"/>
                  <a:gd name="connsiteY80" fmla="*/ 787400 h 949326"/>
                  <a:gd name="connsiteX81" fmla="*/ 695325 w 844550"/>
                  <a:gd name="connsiteY81" fmla="*/ 796925 h 949326"/>
                  <a:gd name="connsiteX82" fmla="*/ 704850 w 844550"/>
                  <a:gd name="connsiteY82" fmla="*/ 790575 h 949326"/>
                  <a:gd name="connsiteX83" fmla="*/ 723900 w 844550"/>
                  <a:gd name="connsiteY83" fmla="*/ 784225 h 949326"/>
                  <a:gd name="connsiteX84" fmla="*/ 755650 w 844550"/>
                  <a:gd name="connsiteY84" fmla="*/ 777875 h 949326"/>
                  <a:gd name="connsiteX85" fmla="*/ 784225 w 844550"/>
                  <a:gd name="connsiteY85" fmla="*/ 768350 h 949326"/>
                  <a:gd name="connsiteX86" fmla="*/ 793750 w 844550"/>
                  <a:gd name="connsiteY86" fmla="*/ 765175 h 949326"/>
                  <a:gd name="connsiteX87" fmla="*/ 825500 w 844550"/>
                  <a:gd name="connsiteY87" fmla="*/ 755650 h 949326"/>
                  <a:gd name="connsiteX88" fmla="*/ 835025 w 844550"/>
                  <a:gd name="connsiteY88" fmla="*/ 752475 h 949326"/>
                  <a:gd name="connsiteX89" fmla="*/ 844550 w 844550"/>
                  <a:gd name="connsiteY89" fmla="*/ 749300 h 949326"/>
                  <a:gd name="connsiteX90" fmla="*/ 835025 w 844550"/>
                  <a:gd name="connsiteY90" fmla="*/ 730250 h 949326"/>
                  <a:gd name="connsiteX91" fmla="*/ 825500 w 844550"/>
                  <a:gd name="connsiteY91" fmla="*/ 723900 h 949326"/>
                  <a:gd name="connsiteX92" fmla="*/ 806450 w 844550"/>
                  <a:gd name="connsiteY92" fmla="*/ 704850 h 949326"/>
                  <a:gd name="connsiteX93" fmla="*/ 790575 w 844550"/>
                  <a:gd name="connsiteY93" fmla="*/ 685800 h 949326"/>
                  <a:gd name="connsiteX94" fmla="*/ 771525 w 844550"/>
                  <a:gd name="connsiteY94" fmla="*/ 669925 h 949326"/>
                  <a:gd name="connsiteX95" fmla="*/ 777875 w 844550"/>
                  <a:gd name="connsiteY95" fmla="*/ 660400 h 949326"/>
                  <a:gd name="connsiteX96" fmla="*/ 796925 w 844550"/>
                  <a:gd name="connsiteY96" fmla="*/ 654050 h 949326"/>
                  <a:gd name="connsiteX97" fmla="*/ 790575 w 844550"/>
                  <a:gd name="connsiteY97" fmla="*/ 644525 h 949326"/>
                  <a:gd name="connsiteX98" fmla="*/ 777875 w 844550"/>
                  <a:gd name="connsiteY98" fmla="*/ 641350 h 949326"/>
                  <a:gd name="connsiteX99" fmla="*/ 768350 w 844550"/>
                  <a:gd name="connsiteY99" fmla="*/ 635000 h 949326"/>
                  <a:gd name="connsiteX100" fmla="*/ 758825 w 844550"/>
                  <a:gd name="connsiteY100" fmla="*/ 631825 h 949326"/>
                  <a:gd name="connsiteX101" fmla="*/ 730250 w 844550"/>
                  <a:gd name="connsiteY101" fmla="*/ 609600 h 949326"/>
                  <a:gd name="connsiteX102" fmla="*/ 723900 w 844550"/>
                  <a:gd name="connsiteY102" fmla="*/ 600075 h 949326"/>
                  <a:gd name="connsiteX103" fmla="*/ 739775 w 844550"/>
                  <a:gd name="connsiteY103" fmla="*/ 584200 h 949326"/>
                  <a:gd name="connsiteX104" fmla="*/ 755650 w 844550"/>
                  <a:gd name="connsiteY104" fmla="*/ 565150 h 949326"/>
                  <a:gd name="connsiteX105" fmla="*/ 752475 w 844550"/>
                  <a:gd name="connsiteY105" fmla="*/ 555625 h 949326"/>
                  <a:gd name="connsiteX106" fmla="*/ 742950 w 844550"/>
                  <a:gd name="connsiteY106" fmla="*/ 552450 h 949326"/>
                  <a:gd name="connsiteX107" fmla="*/ 723900 w 844550"/>
                  <a:gd name="connsiteY107" fmla="*/ 539750 h 949326"/>
                  <a:gd name="connsiteX108" fmla="*/ 704850 w 844550"/>
                  <a:gd name="connsiteY108" fmla="*/ 520700 h 949326"/>
                  <a:gd name="connsiteX109" fmla="*/ 692150 w 844550"/>
                  <a:gd name="connsiteY109" fmla="*/ 514350 h 949326"/>
                  <a:gd name="connsiteX110" fmla="*/ 682625 w 844550"/>
                  <a:gd name="connsiteY110" fmla="*/ 504825 h 949326"/>
                  <a:gd name="connsiteX111" fmla="*/ 673100 w 844550"/>
                  <a:gd name="connsiteY111" fmla="*/ 498475 h 949326"/>
                  <a:gd name="connsiteX112" fmla="*/ 682625 w 844550"/>
                  <a:gd name="connsiteY112" fmla="*/ 495300 h 949326"/>
                  <a:gd name="connsiteX113" fmla="*/ 701675 w 844550"/>
                  <a:gd name="connsiteY113" fmla="*/ 463550 h 949326"/>
                  <a:gd name="connsiteX114" fmla="*/ 717550 w 844550"/>
                  <a:gd name="connsiteY114" fmla="*/ 441325 h 949326"/>
                  <a:gd name="connsiteX115" fmla="*/ 730250 w 844550"/>
                  <a:gd name="connsiteY115" fmla="*/ 412750 h 949326"/>
                  <a:gd name="connsiteX116" fmla="*/ 739775 w 844550"/>
                  <a:gd name="connsiteY116" fmla="*/ 396875 h 949326"/>
                  <a:gd name="connsiteX117" fmla="*/ 752475 w 844550"/>
                  <a:gd name="connsiteY117" fmla="*/ 374650 h 949326"/>
                  <a:gd name="connsiteX118" fmla="*/ 755650 w 844550"/>
                  <a:gd name="connsiteY118" fmla="*/ 361950 h 949326"/>
                  <a:gd name="connsiteX119" fmla="*/ 768350 w 844550"/>
                  <a:gd name="connsiteY119" fmla="*/ 342900 h 949326"/>
                  <a:gd name="connsiteX120" fmla="*/ 781050 w 844550"/>
                  <a:gd name="connsiteY120" fmla="*/ 323850 h 949326"/>
                  <a:gd name="connsiteX121" fmla="*/ 793750 w 844550"/>
                  <a:gd name="connsiteY121" fmla="*/ 301625 h 949326"/>
                  <a:gd name="connsiteX122" fmla="*/ 806450 w 844550"/>
                  <a:gd name="connsiteY122" fmla="*/ 282575 h 949326"/>
                  <a:gd name="connsiteX123" fmla="*/ 809625 w 844550"/>
                  <a:gd name="connsiteY123" fmla="*/ 273050 h 949326"/>
                  <a:gd name="connsiteX124" fmla="*/ 828675 w 844550"/>
                  <a:gd name="connsiteY124" fmla="*/ 244475 h 949326"/>
                  <a:gd name="connsiteX125" fmla="*/ 835025 w 844550"/>
                  <a:gd name="connsiteY125" fmla="*/ 234950 h 949326"/>
                  <a:gd name="connsiteX126" fmla="*/ 838200 w 844550"/>
                  <a:gd name="connsiteY126" fmla="*/ 225425 h 949326"/>
                  <a:gd name="connsiteX127" fmla="*/ 831850 w 844550"/>
                  <a:gd name="connsiteY127" fmla="*/ 215900 h 949326"/>
                  <a:gd name="connsiteX128" fmla="*/ 822325 w 844550"/>
                  <a:gd name="connsiteY128" fmla="*/ 212725 h 949326"/>
                  <a:gd name="connsiteX129" fmla="*/ 812800 w 844550"/>
                  <a:gd name="connsiteY129" fmla="*/ 206375 h 949326"/>
                  <a:gd name="connsiteX130" fmla="*/ 796925 w 844550"/>
                  <a:gd name="connsiteY130" fmla="*/ 187325 h 949326"/>
                  <a:gd name="connsiteX131" fmla="*/ 800100 w 844550"/>
                  <a:gd name="connsiteY131" fmla="*/ 177800 h 949326"/>
                  <a:gd name="connsiteX132" fmla="*/ 790575 w 844550"/>
                  <a:gd name="connsiteY132" fmla="*/ 136525 h 949326"/>
                  <a:gd name="connsiteX133" fmla="*/ 787400 w 844550"/>
                  <a:gd name="connsiteY133" fmla="*/ 127000 h 949326"/>
                  <a:gd name="connsiteX134" fmla="*/ 758825 w 844550"/>
                  <a:gd name="connsiteY134" fmla="*/ 123825 h 949326"/>
                  <a:gd name="connsiteX135" fmla="*/ 739775 w 844550"/>
                  <a:gd name="connsiteY135" fmla="*/ 114300 h 949326"/>
                  <a:gd name="connsiteX136" fmla="*/ 720725 w 844550"/>
                  <a:gd name="connsiteY136" fmla="*/ 107950 h 949326"/>
                  <a:gd name="connsiteX137" fmla="*/ 701675 w 844550"/>
                  <a:gd name="connsiteY137" fmla="*/ 95250 h 949326"/>
                  <a:gd name="connsiteX138" fmla="*/ 692150 w 844550"/>
                  <a:gd name="connsiteY138" fmla="*/ 88900 h 949326"/>
                  <a:gd name="connsiteX139" fmla="*/ 673100 w 844550"/>
                  <a:gd name="connsiteY139" fmla="*/ 79375 h 949326"/>
                  <a:gd name="connsiteX140" fmla="*/ 638175 w 844550"/>
                  <a:gd name="connsiteY140" fmla="*/ 63500 h 949326"/>
                  <a:gd name="connsiteX141" fmla="*/ 628650 w 844550"/>
                  <a:gd name="connsiteY141" fmla="*/ 57150 h 949326"/>
                  <a:gd name="connsiteX142" fmla="*/ 609600 w 844550"/>
                  <a:gd name="connsiteY142" fmla="*/ 50800 h 949326"/>
                  <a:gd name="connsiteX143" fmla="*/ 600075 w 844550"/>
                  <a:gd name="connsiteY143" fmla="*/ 47625 h 949326"/>
                  <a:gd name="connsiteX144" fmla="*/ 590550 w 844550"/>
                  <a:gd name="connsiteY144" fmla="*/ 44450 h 949326"/>
                  <a:gd name="connsiteX145" fmla="*/ 581025 w 844550"/>
                  <a:gd name="connsiteY145" fmla="*/ 38100 h 949326"/>
                  <a:gd name="connsiteX146" fmla="*/ 571500 w 844550"/>
                  <a:gd name="connsiteY146" fmla="*/ 34925 h 949326"/>
                  <a:gd name="connsiteX147" fmla="*/ 561975 w 844550"/>
                  <a:gd name="connsiteY147" fmla="*/ 28575 h 949326"/>
                  <a:gd name="connsiteX148" fmla="*/ 542925 w 844550"/>
                  <a:gd name="connsiteY148" fmla="*/ 12700 h 949326"/>
                  <a:gd name="connsiteX149" fmla="*/ 530225 w 844550"/>
                  <a:gd name="connsiteY149" fmla="*/ 9525 h 949326"/>
                  <a:gd name="connsiteX150" fmla="*/ 511175 w 844550"/>
                  <a:gd name="connsiteY150" fmla="*/ 3175 h 949326"/>
                  <a:gd name="connsiteX151" fmla="*/ 501650 w 844550"/>
                  <a:gd name="connsiteY151" fmla="*/ 0 h 949326"/>
                  <a:gd name="connsiteX152" fmla="*/ 415925 w 844550"/>
                  <a:gd name="connsiteY152" fmla="*/ 3175 h 949326"/>
                  <a:gd name="connsiteX153" fmla="*/ 393700 w 844550"/>
                  <a:gd name="connsiteY153" fmla="*/ 9525 h 949326"/>
                  <a:gd name="connsiteX154" fmla="*/ 361950 w 844550"/>
                  <a:gd name="connsiteY154" fmla="*/ 19050 h 949326"/>
                  <a:gd name="connsiteX155" fmla="*/ 333375 w 844550"/>
                  <a:gd name="connsiteY155" fmla="*/ 28575 h 949326"/>
                  <a:gd name="connsiteX156" fmla="*/ 323850 w 844550"/>
                  <a:gd name="connsiteY156" fmla="*/ 31750 h 949326"/>
                  <a:gd name="connsiteX157" fmla="*/ 304800 w 844550"/>
                  <a:gd name="connsiteY157" fmla="*/ 44450 h 949326"/>
                  <a:gd name="connsiteX158" fmla="*/ 295275 w 844550"/>
                  <a:gd name="connsiteY158" fmla="*/ 50800 h 949326"/>
                  <a:gd name="connsiteX159" fmla="*/ 266700 w 844550"/>
                  <a:gd name="connsiteY159" fmla="*/ 73025 h 949326"/>
                  <a:gd name="connsiteX160" fmla="*/ 247650 w 844550"/>
                  <a:gd name="connsiteY160" fmla="*/ 79375 h 949326"/>
                  <a:gd name="connsiteX161" fmla="*/ 231775 w 844550"/>
                  <a:gd name="connsiteY161" fmla="*/ 111125 h 949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844550" h="949326">
                    <a:moveTo>
                      <a:pt x="231775" y="111125"/>
                    </a:moveTo>
                    <a:cubicBezTo>
                      <a:pt x="228071" y="120121"/>
                      <a:pt x="228058" y="126109"/>
                      <a:pt x="225425" y="133350"/>
                    </a:cubicBezTo>
                    <a:cubicBezTo>
                      <a:pt x="222202" y="142212"/>
                      <a:pt x="217803" y="147958"/>
                      <a:pt x="212725" y="155575"/>
                    </a:cubicBezTo>
                    <a:cubicBezTo>
                      <a:pt x="211667" y="159808"/>
                      <a:pt x="210749" y="164079"/>
                      <a:pt x="209550" y="168275"/>
                    </a:cubicBezTo>
                    <a:cubicBezTo>
                      <a:pt x="208631" y="171493"/>
                      <a:pt x="207187" y="174553"/>
                      <a:pt x="206375" y="177800"/>
                    </a:cubicBezTo>
                    <a:cubicBezTo>
                      <a:pt x="201338" y="197949"/>
                      <a:pt x="204753" y="195367"/>
                      <a:pt x="196850" y="219075"/>
                    </a:cubicBezTo>
                    <a:lnTo>
                      <a:pt x="180975" y="266700"/>
                    </a:lnTo>
                    <a:lnTo>
                      <a:pt x="177800" y="276225"/>
                    </a:lnTo>
                    <a:cubicBezTo>
                      <a:pt x="176742" y="279400"/>
                      <a:pt x="175175" y="282449"/>
                      <a:pt x="174625" y="285750"/>
                    </a:cubicBezTo>
                    <a:cubicBezTo>
                      <a:pt x="173567" y="292100"/>
                      <a:pt x="173486" y="298693"/>
                      <a:pt x="171450" y="304800"/>
                    </a:cubicBezTo>
                    <a:cubicBezTo>
                      <a:pt x="170243" y="308420"/>
                      <a:pt x="167318" y="311220"/>
                      <a:pt x="165100" y="314325"/>
                    </a:cubicBezTo>
                    <a:cubicBezTo>
                      <a:pt x="141593" y="347234"/>
                      <a:pt x="172071" y="302281"/>
                      <a:pt x="142875" y="346075"/>
                    </a:cubicBezTo>
                    <a:lnTo>
                      <a:pt x="123825" y="374650"/>
                    </a:lnTo>
                    <a:cubicBezTo>
                      <a:pt x="121708" y="377825"/>
                      <a:pt x="118682" y="380555"/>
                      <a:pt x="117475" y="384175"/>
                    </a:cubicBezTo>
                    <a:cubicBezTo>
                      <a:pt x="112627" y="398720"/>
                      <a:pt x="116308" y="391023"/>
                      <a:pt x="104775" y="406400"/>
                    </a:cubicBezTo>
                    <a:cubicBezTo>
                      <a:pt x="96795" y="430341"/>
                      <a:pt x="107560" y="400831"/>
                      <a:pt x="95250" y="425450"/>
                    </a:cubicBezTo>
                    <a:cubicBezTo>
                      <a:pt x="93753" y="428443"/>
                      <a:pt x="93700" y="432049"/>
                      <a:pt x="92075" y="434975"/>
                    </a:cubicBezTo>
                    <a:cubicBezTo>
                      <a:pt x="88369" y="441646"/>
                      <a:pt x="83608" y="447675"/>
                      <a:pt x="79375" y="454025"/>
                    </a:cubicBezTo>
                    <a:lnTo>
                      <a:pt x="73025" y="463550"/>
                    </a:lnTo>
                    <a:cubicBezTo>
                      <a:pt x="70908" y="466725"/>
                      <a:pt x="67882" y="469455"/>
                      <a:pt x="66675" y="473075"/>
                    </a:cubicBezTo>
                    <a:cubicBezTo>
                      <a:pt x="55096" y="507813"/>
                      <a:pt x="73563" y="455196"/>
                      <a:pt x="57150" y="492125"/>
                    </a:cubicBezTo>
                    <a:cubicBezTo>
                      <a:pt x="54432" y="498242"/>
                      <a:pt x="52917" y="504825"/>
                      <a:pt x="50800" y="511175"/>
                    </a:cubicBezTo>
                    <a:cubicBezTo>
                      <a:pt x="49742" y="514350"/>
                      <a:pt x="49481" y="517915"/>
                      <a:pt x="47625" y="520700"/>
                    </a:cubicBezTo>
                    <a:lnTo>
                      <a:pt x="41275" y="530225"/>
                    </a:lnTo>
                    <a:cubicBezTo>
                      <a:pt x="47347" y="548441"/>
                      <a:pt x="40102" y="531438"/>
                      <a:pt x="53975" y="549275"/>
                    </a:cubicBezTo>
                    <a:cubicBezTo>
                      <a:pt x="58660" y="555299"/>
                      <a:pt x="64262" y="561085"/>
                      <a:pt x="66675" y="568325"/>
                    </a:cubicBezTo>
                    <a:cubicBezTo>
                      <a:pt x="69257" y="576072"/>
                      <a:pt x="70045" y="581220"/>
                      <a:pt x="76200" y="587375"/>
                    </a:cubicBezTo>
                    <a:cubicBezTo>
                      <a:pt x="78898" y="590073"/>
                      <a:pt x="82550" y="591608"/>
                      <a:pt x="85725" y="593725"/>
                    </a:cubicBezTo>
                    <a:cubicBezTo>
                      <a:pt x="103605" y="587765"/>
                      <a:pt x="123945" y="580094"/>
                      <a:pt x="142875" y="587375"/>
                    </a:cubicBezTo>
                    <a:cubicBezTo>
                      <a:pt x="149122" y="589778"/>
                      <a:pt x="140238" y="600856"/>
                      <a:pt x="136525" y="606425"/>
                    </a:cubicBezTo>
                    <a:cubicBezTo>
                      <a:pt x="132292" y="612775"/>
                      <a:pt x="126238" y="618235"/>
                      <a:pt x="123825" y="625475"/>
                    </a:cubicBezTo>
                    <a:lnTo>
                      <a:pt x="117475" y="644525"/>
                    </a:lnTo>
                    <a:cubicBezTo>
                      <a:pt x="116417" y="658283"/>
                      <a:pt x="115745" y="672077"/>
                      <a:pt x="114300" y="685800"/>
                    </a:cubicBezTo>
                    <a:cubicBezTo>
                      <a:pt x="113626" y="692202"/>
                      <a:pt x="115364" y="700005"/>
                      <a:pt x="111125" y="704850"/>
                    </a:cubicBezTo>
                    <a:cubicBezTo>
                      <a:pt x="106717" y="709887"/>
                      <a:pt x="97644" y="707487"/>
                      <a:pt x="92075" y="711200"/>
                    </a:cubicBezTo>
                    <a:cubicBezTo>
                      <a:pt x="85725" y="715433"/>
                      <a:pt x="80265" y="721487"/>
                      <a:pt x="73025" y="723900"/>
                    </a:cubicBezTo>
                    <a:cubicBezTo>
                      <a:pt x="69850" y="724958"/>
                      <a:pt x="66426" y="725450"/>
                      <a:pt x="63500" y="727075"/>
                    </a:cubicBezTo>
                    <a:cubicBezTo>
                      <a:pt x="56829" y="730781"/>
                      <a:pt x="44450" y="739775"/>
                      <a:pt x="44450" y="739775"/>
                    </a:cubicBezTo>
                    <a:cubicBezTo>
                      <a:pt x="42333" y="742950"/>
                      <a:pt x="39807" y="745887"/>
                      <a:pt x="38100" y="749300"/>
                    </a:cubicBezTo>
                    <a:cubicBezTo>
                      <a:pt x="36603" y="752293"/>
                      <a:pt x="36550" y="755899"/>
                      <a:pt x="34925" y="758825"/>
                    </a:cubicBezTo>
                    <a:cubicBezTo>
                      <a:pt x="31219" y="765496"/>
                      <a:pt x="24638" y="770635"/>
                      <a:pt x="22225" y="777875"/>
                    </a:cubicBezTo>
                    <a:cubicBezTo>
                      <a:pt x="20108" y="784225"/>
                      <a:pt x="19588" y="791356"/>
                      <a:pt x="15875" y="796925"/>
                    </a:cubicBezTo>
                    <a:cubicBezTo>
                      <a:pt x="1319" y="818760"/>
                      <a:pt x="5588" y="808735"/>
                      <a:pt x="0" y="825500"/>
                    </a:cubicBezTo>
                    <a:cubicBezTo>
                      <a:pt x="17992" y="826558"/>
                      <a:pt x="36026" y="827043"/>
                      <a:pt x="53975" y="828675"/>
                    </a:cubicBezTo>
                    <a:cubicBezTo>
                      <a:pt x="59349" y="829164"/>
                      <a:pt x="65360" y="828857"/>
                      <a:pt x="69850" y="831850"/>
                    </a:cubicBezTo>
                    <a:cubicBezTo>
                      <a:pt x="72635" y="833706"/>
                      <a:pt x="71967" y="838200"/>
                      <a:pt x="73025" y="841375"/>
                    </a:cubicBezTo>
                    <a:cubicBezTo>
                      <a:pt x="71967" y="844550"/>
                      <a:pt x="71347" y="847907"/>
                      <a:pt x="69850" y="850900"/>
                    </a:cubicBezTo>
                    <a:cubicBezTo>
                      <a:pt x="68143" y="854313"/>
                      <a:pt x="65050" y="856938"/>
                      <a:pt x="63500" y="860425"/>
                    </a:cubicBezTo>
                    <a:cubicBezTo>
                      <a:pt x="60782" y="866542"/>
                      <a:pt x="59267" y="873125"/>
                      <a:pt x="57150" y="879475"/>
                    </a:cubicBezTo>
                    <a:lnTo>
                      <a:pt x="53975" y="889000"/>
                    </a:lnTo>
                    <a:cubicBezTo>
                      <a:pt x="84354" y="899126"/>
                      <a:pt x="39930" y="885235"/>
                      <a:pt x="117475" y="895350"/>
                    </a:cubicBezTo>
                    <a:cubicBezTo>
                      <a:pt x="124112" y="896216"/>
                      <a:pt x="136525" y="901700"/>
                      <a:pt x="136525" y="901700"/>
                    </a:cubicBezTo>
                    <a:cubicBezTo>
                      <a:pt x="135467" y="908050"/>
                      <a:pt x="133350" y="914312"/>
                      <a:pt x="133350" y="920750"/>
                    </a:cubicBezTo>
                    <a:cubicBezTo>
                      <a:pt x="133350" y="972455"/>
                      <a:pt x="173797" y="938598"/>
                      <a:pt x="234950" y="936625"/>
                    </a:cubicBezTo>
                    <a:cubicBezTo>
                      <a:pt x="232850" y="911420"/>
                      <a:pt x="224464" y="829636"/>
                      <a:pt x="234950" y="819150"/>
                    </a:cubicBezTo>
                    <a:cubicBezTo>
                      <a:pt x="252178" y="801922"/>
                      <a:pt x="283633" y="821267"/>
                      <a:pt x="307975" y="822325"/>
                    </a:cubicBezTo>
                    <a:cubicBezTo>
                      <a:pt x="342713" y="833904"/>
                      <a:pt x="290096" y="815437"/>
                      <a:pt x="327025" y="831850"/>
                    </a:cubicBezTo>
                    <a:cubicBezTo>
                      <a:pt x="333142" y="834568"/>
                      <a:pt x="339725" y="836083"/>
                      <a:pt x="346075" y="838200"/>
                    </a:cubicBezTo>
                    <a:lnTo>
                      <a:pt x="365125" y="844550"/>
                    </a:lnTo>
                    <a:cubicBezTo>
                      <a:pt x="368300" y="845608"/>
                      <a:pt x="371865" y="845869"/>
                      <a:pt x="374650" y="847725"/>
                    </a:cubicBezTo>
                    <a:lnTo>
                      <a:pt x="393700" y="860425"/>
                    </a:lnTo>
                    <a:cubicBezTo>
                      <a:pt x="396875" y="862542"/>
                      <a:pt x="399605" y="865568"/>
                      <a:pt x="403225" y="866775"/>
                    </a:cubicBezTo>
                    <a:cubicBezTo>
                      <a:pt x="406400" y="867833"/>
                      <a:pt x="409757" y="868453"/>
                      <a:pt x="412750" y="869950"/>
                    </a:cubicBezTo>
                    <a:cubicBezTo>
                      <a:pt x="416163" y="871657"/>
                      <a:pt x="418788" y="874750"/>
                      <a:pt x="422275" y="876300"/>
                    </a:cubicBezTo>
                    <a:cubicBezTo>
                      <a:pt x="428392" y="879018"/>
                      <a:pt x="434975" y="880533"/>
                      <a:pt x="441325" y="882650"/>
                    </a:cubicBezTo>
                    <a:lnTo>
                      <a:pt x="450850" y="885825"/>
                    </a:lnTo>
                    <a:cubicBezTo>
                      <a:pt x="454025" y="886883"/>
                      <a:pt x="457590" y="887144"/>
                      <a:pt x="460375" y="889000"/>
                    </a:cubicBezTo>
                    <a:lnTo>
                      <a:pt x="469900" y="895350"/>
                    </a:lnTo>
                    <a:cubicBezTo>
                      <a:pt x="473075" y="893233"/>
                      <a:pt x="475805" y="890207"/>
                      <a:pt x="479425" y="889000"/>
                    </a:cubicBezTo>
                    <a:cubicBezTo>
                      <a:pt x="490935" y="885163"/>
                      <a:pt x="537394" y="882874"/>
                      <a:pt x="539750" y="882650"/>
                    </a:cubicBezTo>
                    <a:cubicBezTo>
                      <a:pt x="552207" y="881464"/>
                      <a:pt x="568356" y="879467"/>
                      <a:pt x="581025" y="876300"/>
                    </a:cubicBezTo>
                    <a:cubicBezTo>
                      <a:pt x="584272" y="875488"/>
                      <a:pt x="587375" y="874183"/>
                      <a:pt x="590550" y="873125"/>
                    </a:cubicBezTo>
                    <a:cubicBezTo>
                      <a:pt x="591608" y="858308"/>
                      <a:pt x="591989" y="843428"/>
                      <a:pt x="593725" y="828675"/>
                    </a:cubicBezTo>
                    <a:cubicBezTo>
                      <a:pt x="594116" y="825351"/>
                      <a:pt x="595981" y="822368"/>
                      <a:pt x="596900" y="819150"/>
                    </a:cubicBezTo>
                    <a:cubicBezTo>
                      <a:pt x="606497" y="785561"/>
                      <a:pt x="591335" y="832671"/>
                      <a:pt x="606425" y="787400"/>
                    </a:cubicBezTo>
                    <a:lnTo>
                      <a:pt x="612775" y="768350"/>
                    </a:lnTo>
                    <a:cubicBezTo>
                      <a:pt x="613833" y="765175"/>
                      <a:pt x="614094" y="761610"/>
                      <a:pt x="615950" y="758825"/>
                    </a:cubicBezTo>
                    <a:lnTo>
                      <a:pt x="622300" y="749300"/>
                    </a:lnTo>
                    <a:cubicBezTo>
                      <a:pt x="631846" y="752482"/>
                      <a:pt x="633144" y="751986"/>
                      <a:pt x="641350" y="758825"/>
                    </a:cubicBezTo>
                    <a:cubicBezTo>
                      <a:pt x="649895" y="765946"/>
                      <a:pt x="650265" y="770195"/>
                      <a:pt x="660400" y="774700"/>
                    </a:cubicBezTo>
                    <a:cubicBezTo>
                      <a:pt x="694405" y="789813"/>
                      <a:pt x="667419" y="773029"/>
                      <a:pt x="688975" y="787400"/>
                    </a:cubicBezTo>
                    <a:cubicBezTo>
                      <a:pt x="691092" y="790575"/>
                      <a:pt x="691583" y="796177"/>
                      <a:pt x="695325" y="796925"/>
                    </a:cubicBezTo>
                    <a:cubicBezTo>
                      <a:pt x="699067" y="797673"/>
                      <a:pt x="701363" y="792125"/>
                      <a:pt x="704850" y="790575"/>
                    </a:cubicBezTo>
                    <a:cubicBezTo>
                      <a:pt x="710967" y="787857"/>
                      <a:pt x="717336" y="785538"/>
                      <a:pt x="723900" y="784225"/>
                    </a:cubicBezTo>
                    <a:cubicBezTo>
                      <a:pt x="734483" y="782108"/>
                      <a:pt x="745411" y="781288"/>
                      <a:pt x="755650" y="777875"/>
                    </a:cubicBezTo>
                    <a:lnTo>
                      <a:pt x="784225" y="768350"/>
                    </a:lnTo>
                    <a:cubicBezTo>
                      <a:pt x="787400" y="767292"/>
                      <a:pt x="790503" y="765987"/>
                      <a:pt x="793750" y="765175"/>
                    </a:cubicBezTo>
                    <a:cubicBezTo>
                      <a:pt x="812944" y="760377"/>
                      <a:pt x="802310" y="763380"/>
                      <a:pt x="825500" y="755650"/>
                    </a:cubicBezTo>
                    <a:lnTo>
                      <a:pt x="835025" y="752475"/>
                    </a:lnTo>
                    <a:lnTo>
                      <a:pt x="844550" y="749300"/>
                    </a:lnTo>
                    <a:cubicBezTo>
                      <a:pt x="841968" y="741553"/>
                      <a:pt x="841180" y="736405"/>
                      <a:pt x="835025" y="730250"/>
                    </a:cubicBezTo>
                    <a:cubicBezTo>
                      <a:pt x="832327" y="727552"/>
                      <a:pt x="828352" y="726435"/>
                      <a:pt x="825500" y="723900"/>
                    </a:cubicBezTo>
                    <a:cubicBezTo>
                      <a:pt x="818788" y="717934"/>
                      <a:pt x="812800" y="711200"/>
                      <a:pt x="806450" y="704850"/>
                    </a:cubicBezTo>
                    <a:cubicBezTo>
                      <a:pt x="778623" y="677023"/>
                      <a:pt x="812677" y="712322"/>
                      <a:pt x="790575" y="685800"/>
                    </a:cubicBezTo>
                    <a:cubicBezTo>
                      <a:pt x="782935" y="676633"/>
                      <a:pt x="780891" y="676169"/>
                      <a:pt x="771525" y="669925"/>
                    </a:cubicBezTo>
                    <a:cubicBezTo>
                      <a:pt x="773642" y="666750"/>
                      <a:pt x="774639" y="662422"/>
                      <a:pt x="777875" y="660400"/>
                    </a:cubicBezTo>
                    <a:cubicBezTo>
                      <a:pt x="783551" y="656852"/>
                      <a:pt x="796925" y="654050"/>
                      <a:pt x="796925" y="654050"/>
                    </a:cubicBezTo>
                    <a:cubicBezTo>
                      <a:pt x="794808" y="650875"/>
                      <a:pt x="793750" y="646642"/>
                      <a:pt x="790575" y="644525"/>
                    </a:cubicBezTo>
                    <a:cubicBezTo>
                      <a:pt x="786944" y="642104"/>
                      <a:pt x="781886" y="643069"/>
                      <a:pt x="777875" y="641350"/>
                    </a:cubicBezTo>
                    <a:cubicBezTo>
                      <a:pt x="774368" y="639847"/>
                      <a:pt x="771763" y="636707"/>
                      <a:pt x="768350" y="635000"/>
                    </a:cubicBezTo>
                    <a:cubicBezTo>
                      <a:pt x="765357" y="633503"/>
                      <a:pt x="761751" y="633450"/>
                      <a:pt x="758825" y="631825"/>
                    </a:cubicBezTo>
                    <a:cubicBezTo>
                      <a:pt x="747838" y="625721"/>
                      <a:pt x="738229" y="619175"/>
                      <a:pt x="730250" y="609600"/>
                    </a:cubicBezTo>
                    <a:cubicBezTo>
                      <a:pt x="727807" y="606669"/>
                      <a:pt x="726017" y="603250"/>
                      <a:pt x="723900" y="600075"/>
                    </a:cubicBezTo>
                    <a:cubicBezTo>
                      <a:pt x="741362" y="588433"/>
                      <a:pt x="726546" y="600075"/>
                      <a:pt x="739775" y="584200"/>
                    </a:cubicBezTo>
                    <a:cubicBezTo>
                      <a:pt x="760147" y="559754"/>
                      <a:pt x="739884" y="588799"/>
                      <a:pt x="755650" y="565150"/>
                    </a:cubicBezTo>
                    <a:cubicBezTo>
                      <a:pt x="754592" y="561975"/>
                      <a:pt x="754842" y="557992"/>
                      <a:pt x="752475" y="555625"/>
                    </a:cubicBezTo>
                    <a:cubicBezTo>
                      <a:pt x="750108" y="553258"/>
                      <a:pt x="745876" y="554075"/>
                      <a:pt x="742950" y="552450"/>
                    </a:cubicBezTo>
                    <a:cubicBezTo>
                      <a:pt x="736279" y="548744"/>
                      <a:pt x="729296" y="545146"/>
                      <a:pt x="723900" y="539750"/>
                    </a:cubicBezTo>
                    <a:cubicBezTo>
                      <a:pt x="717550" y="533400"/>
                      <a:pt x="712882" y="524716"/>
                      <a:pt x="704850" y="520700"/>
                    </a:cubicBezTo>
                    <a:cubicBezTo>
                      <a:pt x="700617" y="518583"/>
                      <a:pt x="696001" y="517101"/>
                      <a:pt x="692150" y="514350"/>
                    </a:cubicBezTo>
                    <a:cubicBezTo>
                      <a:pt x="688496" y="511740"/>
                      <a:pt x="686074" y="507700"/>
                      <a:pt x="682625" y="504825"/>
                    </a:cubicBezTo>
                    <a:cubicBezTo>
                      <a:pt x="679694" y="502382"/>
                      <a:pt x="676275" y="500592"/>
                      <a:pt x="673100" y="498475"/>
                    </a:cubicBezTo>
                    <a:cubicBezTo>
                      <a:pt x="676275" y="497417"/>
                      <a:pt x="680258" y="497667"/>
                      <a:pt x="682625" y="495300"/>
                    </a:cubicBezTo>
                    <a:cubicBezTo>
                      <a:pt x="692981" y="484944"/>
                      <a:pt x="694994" y="475242"/>
                      <a:pt x="701675" y="463550"/>
                    </a:cubicBezTo>
                    <a:cubicBezTo>
                      <a:pt x="710631" y="447877"/>
                      <a:pt x="706193" y="459497"/>
                      <a:pt x="717550" y="441325"/>
                    </a:cubicBezTo>
                    <a:cubicBezTo>
                      <a:pt x="725966" y="427859"/>
                      <a:pt x="722723" y="427804"/>
                      <a:pt x="730250" y="412750"/>
                    </a:cubicBezTo>
                    <a:cubicBezTo>
                      <a:pt x="733010" y="407230"/>
                      <a:pt x="736778" y="402270"/>
                      <a:pt x="739775" y="396875"/>
                    </a:cubicBezTo>
                    <a:cubicBezTo>
                      <a:pt x="753203" y="372705"/>
                      <a:pt x="739169" y="394608"/>
                      <a:pt x="752475" y="374650"/>
                    </a:cubicBezTo>
                    <a:cubicBezTo>
                      <a:pt x="753533" y="370417"/>
                      <a:pt x="753699" y="365853"/>
                      <a:pt x="755650" y="361950"/>
                    </a:cubicBezTo>
                    <a:cubicBezTo>
                      <a:pt x="759063" y="355124"/>
                      <a:pt x="764117" y="349250"/>
                      <a:pt x="768350" y="342900"/>
                    </a:cubicBezTo>
                    <a:lnTo>
                      <a:pt x="781050" y="323850"/>
                    </a:lnTo>
                    <a:cubicBezTo>
                      <a:pt x="803016" y="290901"/>
                      <a:pt x="769580" y="341908"/>
                      <a:pt x="793750" y="301625"/>
                    </a:cubicBezTo>
                    <a:cubicBezTo>
                      <a:pt x="797677" y="295081"/>
                      <a:pt x="804037" y="289815"/>
                      <a:pt x="806450" y="282575"/>
                    </a:cubicBezTo>
                    <a:cubicBezTo>
                      <a:pt x="807508" y="279400"/>
                      <a:pt x="808000" y="275976"/>
                      <a:pt x="809625" y="273050"/>
                    </a:cubicBezTo>
                    <a:lnTo>
                      <a:pt x="828675" y="244475"/>
                    </a:lnTo>
                    <a:cubicBezTo>
                      <a:pt x="830792" y="241300"/>
                      <a:pt x="833818" y="238570"/>
                      <a:pt x="835025" y="234950"/>
                    </a:cubicBezTo>
                    <a:lnTo>
                      <a:pt x="838200" y="225425"/>
                    </a:lnTo>
                    <a:cubicBezTo>
                      <a:pt x="836083" y="222250"/>
                      <a:pt x="834830" y="218284"/>
                      <a:pt x="831850" y="215900"/>
                    </a:cubicBezTo>
                    <a:cubicBezTo>
                      <a:pt x="829237" y="213809"/>
                      <a:pt x="825318" y="214222"/>
                      <a:pt x="822325" y="212725"/>
                    </a:cubicBezTo>
                    <a:cubicBezTo>
                      <a:pt x="818912" y="211018"/>
                      <a:pt x="815731" y="208818"/>
                      <a:pt x="812800" y="206375"/>
                    </a:cubicBezTo>
                    <a:cubicBezTo>
                      <a:pt x="803633" y="198735"/>
                      <a:pt x="803169" y="196691"/>
                      <a:pt x="796925" y="187325"/>
                    </a:cubicBezTo>
                    <a:cubicBezTo>
                      <a:pt x="797983" y="184150"/>
                      <a:pt x="800100" y="181147"/>
                      <a:pt x="800100" y="177800"/>
                    </a:cubicBezTo>
                    <a:cubicBezTo>
                      <a:pt x="800100" y="161314"/>
                      <a:pt x="795605" y="151615"/>
                      <a:pt x="790575" y="136525"/>
                    </a:cubicBezTo>
                    <a:cubicBezTo>
                      <a:pt x="789517" y="133350"/>
                      <a:pt x="790726" y="127370"/>
                      <a:pt x="787400" y="127000"/>
                    </a:cubicBezTo>
                    <a:lnTo>
                      <a:pt x="758825" y="123825"/>
                    </a:lnTo>
                    <a:cubicBezTo>
                      <a:pt x="724087" y="112246"/>
                      <a:pt x="776704" y="130713"/>
                      <a:pt x="739775" y="114300"/>
                    </a:cubicBezTo>
                    <a:cubicBezTo>
                      <a:pt x="733658" y="111582"/>
                      <a:pt x="726294" y="111663"/>
                      <a:pt x="720725" y="107950"/>
                    </a:cubicBezTo>
                    <a:lnTo>
                      <a:pt x="701675" y="95250"/>
                    </a:lnTo>
                    <a:cubicBezTo>
                      <a:pt x="698500" y="93133"/>
                      <a:pt x="695770" y="90107"/>
                      <a:pt x="692150" y="88900"/>
                    </a:cubicBezTo>
                    <a:cubicBezTo>
                      <a:pt x="668209" y="80920"/>
                      <a:pt x="697719" y="91685"/>
                      <a:pt x="673100" y="79375"/>
                    </a:cubicBezTo>
                    <a:cubicBezTo>
                      <a:pt x="646128" y="65889"/>
                      <a:pt x="690516" y="98394"/>
                      <a:pt x="638175" y="63500"/>
                    </a:cubicBezTo>
                    <a:cubicBezTo>
                      <a:pt x="635000" y="61383"/>
                      <a:pt x="632137" y="58700"/>
                      <a:pt x="628650" y="57150"/>
                    </a:cubicBezTo>
                    <a:cubicBezTo>
                      <a:pt x="622533" y="54432"/>
                      <a:pt x="615950" y="52917"/>
                      <a:pt x="609600" y="50800"/>
                    </a:cubicBezTo>
                    <a:lnTo>
                      <a:pt x="600075" y="47625"/>
                    </a:lnTo>
                    <a:cubicBezTo>
                      <a:pt x="596900" y="46567"/>
                      <a:pt x="593335" y="46306"/>
                      <a:pt x="590550" y="44450"/>
                    </a:cubicBezTo>
                    <a:cubicBezTo>
                      <a:pt x="587375" y="42333"/>
                      <a:pt x="584438" y="39807"/>
                      <a:pt x="581025" y="38100"/>
                    </a:cubicBezTo>
                    <a:cubicBezTo>
                      <a:pt x="578032" y="36603"/>
                      <a:pt x="574493" y="36422"/>
                      <a:pt x="571500" y="34925"/>
                    </a:cubicBezTo>
                    <a:cubicBezTo>
                      <a:pt x="568087" y="33218"/>
                      <a:pt x="564906" y="31018"/>
                      <a:pt x="561975" y="28575"/>
                    </a:cubicBezTo>
                    <a:cubicBezTo>
                      <a:pt x="553898" y="21844"/>
                      <a:pt x="552663" y="16873"/>
                      <a:pt x="542925" y="12700"/>
                    </a:cubicBezTo>
                    <a:cubicBezTo>
                      <a:pt x="538914" y="10981"/>
                      <a:pt x="534405" y="10779"/>
                      <a:pt x="530225" y="9525"/>
                    </a:cubicBezTo>
                    <a:cubicBezTo>
                      <a:pt x="523814" y="7602"/>
                      <a:pt x="517525" y="5292"/>
                      <a:pt x="511175" y="3175"/>
                    </a:cubicBezTo>
                    <a:lnTo>
                      <a:pt x="501650" y="0"/>
                    </a:lnTo>
                    <a:cubicBezTo>
                      <a:pt x="473075" y="1058"/>
                      <a:pt x="444460" y="1334"/>
                      <a:pt x="415925" y="3175"/>
                    </a:cubicBezTo>
                    <a:cubicBezTo>
                      <a:pt x="409515" y="3589"/>
                      <a:pt x="400050" y="7711"/>
                      <a:pt x="393700" y="9525"/>
                    </a:cubicBezTo>
                    <a:cubicBezTo>
                      <a:pt x="360111" y="19122"/>
                      <a:pt x="407221" y="3960"/>
                      <a:pt x="361950" y="19050"/>
                    </a:cubicBezTo>
                    <a:lnTo>
                      <a:pt x="333375" y="28575"/>
                    </a:lnTo>
                    <a:cubicBezTo>
                      <a:pt x="330200" y="29633"/>
                      <a:pt x="326635" y="29894"/>
                      <a:pt x="323850" y="31750"/>
                    </a:cubicBezTo>
                    <a:lnTo>
                      <a:pt x="304800" y="44450"/>
                    </a:lnTo>
                    <a:cubicBezTo>
                      <a:pt x="301625" y="46567"/>
                      <a:pt x="297973" y="48102"/>
                      <a:pt x="295275" y="50800"/>
                    </a:cubicBezTo>
                    <a:cubicBezTo>
                      <a:pt x="287057" y="59018"/>
                      <a:pt x="278093" y="69227"/>
                      <a:pt x="266700" y="73025"/>
                    </a:cubicBezTo>
                    <a:lnTo>
                      <a:pt x="247650" y="79375"/>
                    </a:lnTo>
                    <a:cubicBezTo>
                      <a:pt x="236705" y="83023"/>
                      <a:pt x="235479" y="102129"/>
                      <a:pt x="231775" y="111125"/>
                    </a:cubicBezTo>
                    <a:close/>
                  </a:path>
                </a:pathLst>
              </a:custGeom>
              <a:solidFill>
                <a:schemeClr val="bg1">
                  <a:lumMod val="50000"/>
                </a:schemeClr>
              </a:solidFill>
              <a:ln w="254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8" name="Freeform 7">
                <a:extLst>
                  <a:ext uri="{FF2B5EF4-FFF2-40B4-BE49-F238E27FC236}">
                    <a16:creationId xmlns:a16="http://schemas.microsoft.com/office/drawing/2014/main" id="{10ED583B-36C9-4C39-9DF8-4058C1890674}"/>
                  </a:ext>
                </a:extLst>
              </p:cNvPr>
              <p:cNvSpPr/>
              <p:nvPr/>
            </p:nvSpPr>
            <p:spPr>
              <a:xfrm>
                <a:off x="8500179" y="1406523"/>
                <a:ext cx="288767" cy="383261"/>
              </a:xfrm>
              <a:custGeom>
                <a:avLst/>
                <a:gdLst>
                  <a:gd name="connsiteX0" fmla="*/ 406400 w 514350"/>
                  <a:gd name="connsiteY0" fmla="*/ 61 h 854136"/>
                  <a:gd name="connsiteX1" fmla="*/ 381000 w 514350"/>
                  <a:gd name="connsiteY1" fmla="*/ 3236 h 854136"/>
                  <a:gd name="connsiteX2" fmla="*/ 327025 w 514350"/>
                  <a:gd name="connsiteY2" fmla="*/ 6411 h 854136"/>
                  <a:gd name="connsiteX3" fmla="*/ 298450 w 514350"/>
                  <a:gd name="connsiteY3" fmla="*/ 12761 h 854136"/>
                  <a:gd name="connsiteX4" fmla="*/ 269875 w 514350"/>
                  <a:gd name="connsiteY4" fmla="*/ 19111 h 854136"/>
                  <a:gd name="connsiteX5" fmla="*/ 250825 w 514350"/>
                  <a:gd name="connsiteY5" fmla="*/ 25461 h 854136"/>
                  <a:gd name="connsiteX6" fmla="*/ 231775 w 514350"/>
                  <a:gd name="connsiteY6" fmla="*/ 31811 h 854136"/>
                  <a:gd name="connsiteX7" fmla="*/ 222250 w 514350"/>
                  <a:gd name="connsiteY7" fmla="*/ 34986 h 854136"/>
                  <a:gd name="connsiteX8" fmla="*/ 212725 w 514350"/>
                  <a:gd name="connsiteY8" fmla="*/ 38161 h 854136"/>
                  <a:gd name="connsiteX9" fmla="*/ 203200 w 514350"/>
                  <a:gd name="connsiteY9" fmla="*/ 44511 h 854136"/>
                  <a:gd name="connsiteX10" fmla="*/ 165100 w 514350"/>
                  <a:gd name="connsiteY10" fmla="*/ 63561 h 854136"/>
                  <a:gd name="connsiteX11" fmla="*/ 155575 w 514350"/>
                  <a:gd name="connsiteY11" fmla="*/ 69911 h 854136"/>
                  <a:gd name="connsiteX12" fmla="*/ 146050 w 514350"/>
                  <a:gd name="connsiteY12" fmla="*/ 76261 h 854136"/>
                  <a:gd name="connsiteX13" fmla="*/ 133350 w 514350"/>
                  <a:gd name="connsiteY13" fmla="*/ 95311 h 854136"/>
                  <a:gd name="connsiteX14" fmla="*/ 127000 w 514350"/>
                  <a:gd name="connsiteY14" fmla="*/ 104836 h 854136"/>
                  <a:gd name="connsiteX15" fmla="*/ 95250 w 514350"/>
                  <a:gd name="connsiteY15" fmla="*/ 130236 h 854136"/>
                  <a:gd name="connsiteX16" fmla="*/ 88900 w 514350"/>
                  <a:gd name="connsiteY16" fmla="*/ 139761 h 854136"/>
                  <a:gd name="connsiteX17" fmla="*/ 79375 w 514350"/>
                  <a:gd name="connsiteY17" fmla="*/ 158811 h 854136"/>
                  <a:gd name="connsiteX18" fmla="*/ 69850 w 514350"/>
                  <a:gd name="connsiteY18" fmla="*/ 165161 h 854136"/>
                  <a:gd name="connsiteX19" fmla="*/ 60325 w 514350"/>
                  <a:gd name="connsiteY19" fmla="*/ 184211 h 854136"/>
                  <a:gd name="connsiteX20" fmla="*/ 53975 w 514350"/>
                  <a:gd name="connsiteY20" fmla="*/ 203261 h 854136"/>
                  <a:gd name="connsiteX21" fmla="*/ 47625 w 514350"/>
                  <a:gd name="connsiteY21" fmla="*/ 222311 h 854136"/>
                  <a:gd name="connsiteX22" fmla="*/ 44450 w 514350"/>
                  <a:gd name="connsiteY22" fmla="*/ 231836 h 854136"/>
                  <a:gd name="connsiteX23" fmla="*/ 41275 w 514350"/>
                  <a:gd name="connsiteY23" fmla="*/ 244536 h 854136"/>
                  <a:gd name="connsiteX24" fmla="*/ 38100 w 514350"/>
                  <a:gd name="connsiteY24" fmla="*/ 273111 h 854136"/>
                  <a:gd name="connsiteX25" fmla="*/ 31750 w 514350"/>
                  <a:gd name="connsiteY25" fmla="*/ 292161 h 854136"/>
                  <a:gd name="connsiteX26" fmla="*/ 25400 w 514350"/>
                  <a:gd name="connsiteY26" fmla="*/ 314386 h 854136"/>
                  <a:gd name="connsiteX27" fmla="*/ 22225 w 514350"/>
                  <a:gd name="connsiteY27" fmla="*/ 539811 h 854136"/>
                  <a:gd name="connsiteX28" fmla="*/ 15875 w 514350"/>
                  <a:gd name="connsiteY28" fmla="*/ 593786 h 854136"/>
                  <a:gd name="connsiteX29" fmla="*/ 12700 w 514350"/>
                  <a:gd name="connsiteY29" fmla="*/ 606486 h 854136"/>
                  <a:gd name="connsiteX30" fmla="*/ 9525 w 514350"/>
                  <a:gd name="connsiteY30" fmla="*/ 631886 h 854136"/>
                  <a:gd name="connsiteX31" fmla="*/ 6350 w 514350"/>
                  <a:gd name="connsiteY31" fmla="*/ 723961 h 854136"/>
                  <a:gd name="connsiteX32" fmla="*/ 0 w 514350"/>
                  <a:gd name="connsiteY32" fmla="*/ 765236 h 854136"/>
                  <a:gd name="connsiteX33" fmla="*/ 28575 w 514350"/>
                  <a:gd name="connsiteY33" fmla="*/ 777936 h 854136"/>
                  <a:gd name="connsiteX34" fmla="*/ 63500 w 514350"/>
                  <a:gd name="connsiteY34" fmla="*/ 787461 h 854136"/>
                  <a:gd name="connsiteX35" fmla="*/ 73025 w 514350"/>
                  <a:gd name="connsiteY35" fmla="*/ 793811 h 854136"/>
                  <a:gd name="connsiteX36" fmla="*/ 76200 w 514350"/>
                  <a:gd name="connsiteY36" fmla="*/ 781111 h 854136"/>
                  <a:gd name="connsiteX37" fmla="*/ 101600 w 514350"/>
                  <a:gd name="connsiteY37" fmla="*/ 758886 h 854136"/>
                  <a:gd name="connsiteX38" fmla="*/ 111125 w 514350"/>
                  <a:gd name="connsiteY38" fmla="*/ 755711 h 854136"/>
                  <a:gd name="connsiteX39" fmla="*/ 114300 w 514350"/>
                  <a:gd name="connsiteY39" fmla="*/ 768411 h 854136"/>
                  <a:gd name="connsiteX40" fmla="*/ 117475 w 514350"/>
                  <a:gd name="connsiteY40" fmla="*/ 784286 h 854136"/>
                  <a:gd name="connsiteX41" fmla="*/ 146050 w 514350"/>
                  <a:gd name="connsiteY41" fmla="*/ 793811 h 854136"/>
                  <a:gd name="connsiteX42" fmla="*/ 174625 w 514350"/>
                  <a:gd name="connsiteY42" fmla="*/ 800161 h 854136"/>
                  <a:gd name="connsiteX43" fmla="*/ 184150 w 514350"/>
                  <a:gd name="connsiteY43" fmla="*/ 803336 h 854136"/>
                  <a:gd name="connsiteX44" fmla="*/ 190500 w 514350"/>
                  <a:gd name="connsiteY44" fmla="*/ 793811 h 854136"/>
                  <a:gd name="connsiteX45" fmla="*/ 196850 w 514350"/>
                  <a:gd name="connsiteY45" fmla="*/ 774761 h 854136"/>
                  <a:gd name="connsiteX46" fmla="*/ 209550 w 514350"/>
                  <a:gd name="connsiteY46" fmla="*/ 777936 h 854136"/>
                  <a:gd name="connsiteX47" fmla="*/ 215900 w 514350"/>
                  <a:gd name="connsiteY47" fmla="*/ 787461 h 854136"/>
                  <a:gd name="connsiteX48" fmla="*/ 234950 w 514350"/>
                  <a:gd name="connsiteY48" fmla="*/ 793811 h 854136"/>
                  <a:gd name="connsiteX49" fmla="*/ 241300 w 514350"/>
                  <a:gd name="connsiteY49" fmla="*/ 784286 h 854136"/>
                  <a:gd name="connsiteX50" fmla="*/ 244475 w 514350"/>
                  <a:gd name="connsiteY50" fmla="*/ 771586 h 854136"/>
                  <a:gd name="connsiteX51" fmla="*/ 254000 w 514350"/>
                  <a:gd name="connsiteY51" fmla="*/ 777936 h 854136"/>
                  <a:gd name="connsiteX52" fmla="*/ 260350 w 514350"/>
                  <a:gd name="connsiteY52" fmla="*/ 787461 h 854136"/>
                  <a:gd name="connsiteX53" fmla="*/ 269875 w 514350"/>
                  <a:gd name="connsiteY53" fmla="*/ 790636 h 854136"/>
                  <a:gd name="connsiteX54" fmla="*/ 288925 w 514350"/>
                  <a:gd name="connsiteY54" fmla="*/ 803336 h 854136"/>
                  <a:gd name="connsiteX55" fmla="*/ 298450 w 514350"/>
                  <a:gd name="connsiteY55" fmla="*/ 806511 h 854136"/>
                  <a:gd name="connsiteX56" fmla="*/ 327025 w 514350"/>
                  <a:gd name="connsiteY56" fmla="*/ 822386 h 854136"/>
                  <a:gd name="connsiteX57" fmla="*/ 333375 w 514350"/>
                  <a:gd name="connsiteY57" fmla="*/ 831911 h 854136"/>
                  <a:gd name="connsiteX58" fmla="*/ 361950 w 514350"/>
                  <a:gd name="connsiteY58" fmla="*/ 847786 h 854136"/>
                  <a:gd name="connsiteX59" fmla="*/ 371475 w 514350"/>
                  <a:gd name="connsiteY59" fmla="*/ 854136 h 854136"/>
                  <a:gd name="connsiteX60" fmla="*/ 377825 w 514350"/>
                  <a:gd name="connsiteY60" fmla="*/ 701736 h 854136"/>
                  <a:gd name="connsiteX61" fmla="*/ 368300 w 514350"/>
                  <a:gd name="connsiteY61" fmla="*/ 676336 h 854136"/>
                  <a:gd name="connsiteX62" fmla="*/ 355600 w 514350"/>
                  <a:gd name="connsiteY62" fmla="*/ 657286 h 854136"/>
                  <a:gd name="connsiteX63" fmla="*/ 365125 w 514350"/>
                  <a:gd name="connsiteY63" fmla="*/ 650936 h 854136"/>
                  <a:gd name="connsiteX64" fmla="*/ 390525 w 514350"/>
                  <a:gd name="connsiteY64" fmla="*/ 647761 h 854136"/>
                  <a:gd name="connsiteX65" fmla="*/ 396875 w 514350"/>
                  <a:gd name="connsiteY65" fmla="*/ 628711 h 854136"/>
                  <a:gd name="connsiteX66" fmla="*/ 403225 w 514350"/>
                  <a:gd name="connsiteY66" fmla="*/ 590611 h 854136"/>
                  <a:gd name="connsiteX67" fmla="*/ 409575 w 514350"/>
                  <a:gd name="connsiteY67" fmla="*/ 571561 h 854136"/>
                  <a:gd name="connsiteX68" fmla="*/ 415925 w 514350"/>
                  <a:gd name="connsiteY68" fmla="*/ 562036 h 854136"/>
                  <a:gd name="connsiteX69" fmla="*/ 425450 w 514350"/>
                  <a:gd name="connsiteY69" fmla="*/ 539811 h 854136"/>
                  <a:gd name="connsiteX70" fmla="*/ 431800 w 514350"/>
                  <a:gd name="connsiteY70" fmla="*/ 520761 h 854136"/>
                  <a:gd name="connsiteX71" fmla="*/ 434975 w 514350"/>
                  <a:gd name="connsiteY71" fmla="*/ 511236 h 854136"/>
                  <a:gd name="connsiteX72" fmla="*/ 447675 w 514350"/>
                  <a:gd name="connsiteY72" fmla="*/ 482661 h 854136"/>
                  <a:gd name="connsiteX73" fmla="*/ 454025 w 514350"/>
                  <a:gd name="connsiteY73" fmla="*/ 463611 h 854136"/>
                  <a:gd name="connsiteX74" fmla="*/ 463550 w 514350"/>
                  <a:gd name="connsiteY74" fmla="*/ 444561 h 854136"/>
                  <a:gd name="connsiteX75" fmla="*/ 473075 w 514350"/>
                  <a:gd name="connsiteY75" fmla="*/ 441386 h 854136"/>
                  <a:gd name="connsiteX76" fmla="*/ 498475 w 514350"/>
                  <a:gd name="connsiteY76" fmla="*/ 403286 h 854136"/>
                  <a:gd name="connsiteX77" fmla="*/ 504825 w 514350"/>
                  <a:gd name="connsiteY77" fmla="*/ 393761 h 854136"/>
                  <a:gd name="connsiteX78" fmla="*/ 511175 w 514350"/>
                  <a:gd name="connsiteY78" fmla="*/ 384236 h 854136"/>
                  <a:gd name="connsiteX79" fmla="*/ 514350 w 514350"/>
                  <a:gd name="connsiteY79" fmla="*/ 374711 h 854136"/>
                  <a:gd name="connsiteX80" fmla="*/ 511175 w 514350"/>
                  <a:gd name="connsiteY80" fmla="*/ 362011 h 854136"/>
                  <a:gd name="connsiteX81" fmla="*/ 501650 w 514350"/>
                  <a:gd name="connsiteY81" fmla="*/ 358836 h 854136"/>
                  <a:gd name="connsiteX82" fmla="*/ 479425 w 514350"/>
                  <a:gd name="connsiteY82" fmla="*/ 355661 h 854136"/>
                  <a:gd name="connsiteX83" fmla="*/ 473075 w 514350"/>
                  <a:gd name="connsiteY83" fmla="*/ 346136 h 854136"/>
                  <a:gd name="connsiteX84" fmla="*/ 485775 w 514350"/>
                  <a:gd name="connsiteY84" fmla="*/ 327086 h 854136"/>
                  <a:gd name="connsiteX85" fmla="*/ 495300 w 514350"/>
                  <a:gd name="connsiteY85" fmla="*/ 323911 h 854136"/>
                  <a:gd name="connsiteX86" fmla="*/ 495300 w 514350"/>
                  <a:gd name="connsiteY86" fmla="*/ 288986 h 854136"/>
                  <a:gd name="connsiteX87" fmla="*/ 498475 w 514350"/>
                  <a:gd name="connsiteY87" fmla="*/ 257236 h 854136"/>
                  <a:gd name="connsiteX88" fmla="*/ 495300 w 514350"/>
                  <a:gd name="connsiteY88" fmla="*/ 228661 h 854136"/>
                  <a:gd name="connsiteX89" fmla="*/ 492125 w 514350"/>
                  <a:gd name="connsiteY89" fmla="*/ 219136 h 854136"/>
                  <a:gd name="connsiteX90" fmla="*/ 488950 w 514350"/>
                  <a:gd name="connsiteY90" fmla="*/ 203261 h 854136"/>
                  <a:gd name="connsiteX91" fmla="*/ 479425 w 514350"/>
                  <a:gd name="connsiteY91" fmla="*/ 149286 h 854136"/>
                  <a:gd name="connsiteX92" fmla="*/ 476250 w 514350"/>
                  <a:gd name="connsiteY92" fmla="*/ 139761 h 854136"/>
                  <a:gd name="connsiteX93" fmla="*/ 473075 w 514350"/>
                  <a:gd name="connsiteY93" fmla="*/ 130236 h 854136"/>
                  <a:gd name="connsiteX94" fmla="*/ 463550 w 514350"/>
                  <a:gd name="connsiteY94" fmla="*/ 123886 h 854136"/>
                  <a:gd name="connsiteX95" fmla="*/ 434975 w 514350"/>
                  <a:gd name="connsiteY95" fmla="*/ 123886 h 854136"/>
                  <a:gd name="connsiteX96" fmla="*/ 428625 w 514350"/>
                  <a:gd name="connsiteY96" fmla="*/ 114361 h 854136"/>
                  <a:gd name="connsiteX97" fmla="*/ 425450 w 514350"/>
                  <a:gd name="connsiteY97" fmla="*/ 69911 h 854136"/>
                  <a:gd name="connsiteX98" fmla="*/ 415925 w 514350"/>
                  <a:gd name="connsiteY98" fmla="*/ 50861 h 854136"/>
                  <a:gd name="connsiteX99" fmla="*/ 412750 w 514350"/>
                  <a:gd name="connsiteY99" fmla="*/ 41336 h 854136"/>
                  <a:gd name="connsiteX100" fmla="*/ 400050 w 514350"/>
                  <a:gd name="connsiteY100" fmla="*/ 6411 h 854136"/>
                  <a:gd name="connsiteX101" fmla="*/ 406400 w 514350"/>
                  <a:gd name="connsiteY101" fmla="*/ 61 h 85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14350" h="854136">
                    <a:moveTo>
                      <a:pt x="406400" y="61"/>
                    </a:moveTo>
                    <a:cubicBezTo>
                      <a:pt x="403225" y="-468"/>
                      <a:pt x="389505" y="2556"/>
                      <a:pt x="381000" y="3236"/>
                    </a:cubicBezTo>
                    <a:cubicBezTo>
                      <a:pt x="363035" y="4673"/>
                      <a:pt x="344980" y="4850"/>
                      <a:pt x="327025" y="6411"/>
                    </a:cubicBezTo>
                    <a:cubicBezTo>
                      <a:pt x="300232" y="8741"/>
                      <a:pt x="316391" y="8276"/>
                      <a:pt x="298450" y="12761"/>
                    </a:cubicBezTo>
                    <a:cubicBezTo>
                      <a:pt x="280323" y="17293"/>
                      <a:pt x="286172" y="14222"/>
                      <a:pt x="269875" y="19111"/>
                    </a:cubicBezTo>
                    <a:cubicBezTo>
                      <a:pt x="263464" y="21034"/>
                      <a:pt x="257175" y="23344"/>
                      <a:pt x="250825" y="25461"/>
                    </a:cubicBezTo>
                    <a:lnTo>
                      <a:pt x="231775" y="31811"/>
                    </a:lnTo>
                    <a:lnTo>
                      <a:pt x="222250" y="34986"/>
                    </a:lnTo>
                    <a:cubicBezTo>
                      <a:pt x="219075" y="36044"/>
                      <a:pt x="215510" y="36305"/>
                      <a:pt x="212725" y="38161"/>
                    </a:cubicBezTo>
                    <a:cubicBezTo>
                      <a:pt x="209550" y="40278"/>
                      <a:pt x="206687" y="42961"/>
                      <a:pt x="203200" y="44511"/>
                    </a:cubicBezTo>
                    <a:cubicBezTo>
                      <a:pt x="163765" y="62038"/>
                      <a:pt x="204707" y="37156"/>
                      <a:pt x="165100" y="63561"/>
                    </a:cubicBezTo>
                    <a:lnTo>
                      <a:pt x="155575" y="69911"/>
                    </a:lnTo>
                    <a:lnTo>
                      <a:pt x="146050" y="76261"/>
                    </a:lnTo>
                    <a:lnTo>
                      <a:pt x="133350" y="95311"/>
                    </a:lnTo>
                    <a:cubicBezTo>
                      <a:pt x="131233" y="98486"/>
                      <a:pt x="130413" y="103129"/>
                      <a:pt x="127000" y="104836"/>
                    </a:cubicBezTo>
                    <a:cubicBezTo>
                      <a:pt x="112170" y="112251"/>
                      <a:pt x="106448" y="113438"/>
                      <a:pt x="95250" y="130236"/>
                    </a:cubicBezTo>
                    <a:cubicBezTo>
                      <a:pt x="93133" y="133411"/>
                      <a:pt x="90607" y="136348"/>
                      <a:pt x="88900" y="139761"/>
                    </a:cubicBezTo>
                    <a:cubicBezTo>
                      <a:pt x="83735" y="150090"/>
                      <a:pt x="88474" y="149712"/>
                      <a:pt x="79375" y="158811"/>
                    </a:cubicBezTo>
                    <a:cubicBezTo>
                      <a:pt x="76677" y="161509"/>
                      <a:pt x="73025" y="163044"/>
                      <a:pt x="69850" y="165161"/>
                    </a:cubicBezTo>
                    <a:cubicBezTo>
                      <a:pt x="58271" y="199899"/>
                      <a:pt x="76738" y="147282"/>
                      <a:pt x="60325" y="184211"/>
                    </a:cubicBezTo>
                    <a:cubicBezTo>
                      <a:pt x="57607" y="190328"/>
                      <a:pt x="56092" y="196911"/>
                      <a:pt x="53975" y="203261"/>
                    </a:cubicBezTo>
                    <a:lnTo>
                      <a:pt x="47625" y="222311"/>
                    </a:lnTo>
                    <a:cubicBezTo>
                      <a:pt x="46567" y="225486"/>
                      <a:pt x="45262" y="228589"/>
                      <a:pt x="44450" y="231836"/>
                    </a:cubicBezTo>
                    <a:lnTo>
                      <a:pt x="41275" y="244536"/>
                    </a:lnTo>
                    <a:cubicBezTo>
                      <a:pt x="40217" y="254061"/>
                      <a:pt x="39980" y="263713"/>
                      <a:pt x="38100" y="273111"/>
                    </a:cubicBezTo>
                    <a:cubicBezTo>
                      <a:pt x="36787" y="279675"/>
                      <a:pt x="33867" y="285811"/>
                      <a:pt x="31750" y="292161"/>
                    </a:cubicBezTo>
                    <a:cubicBezTo>
                      <a:pt x="27195" y="305826"/>
                      <a:pt x="29387" y="298439"/>
                      <a:pt x="25400" y="314386"/>
                    </a:cubicBezTo>
                    <a:cubicBezTo>
                      <a:pt x="24342" y="389528"/>
                      <a:pt x="24057" y="464684"/>
                      <a:pt x="22225" y="539811"/>
                    </a:cubicBezTo>
                    <a:cubicBezTo>
                      <a:pt x="21856" y="554949"/>
                      <a:pt x="19106" y="577633"/>
                      <a:pt x="15875" y="593786"/>
                    </a:cubicBezTo>
                    <a:cubicBezTo>
                      <a:pt x="15019" y="598065"/>
                      <a:pt x="13417" y="602182"/>
                      <a:pt x="12700" y="606486"/>
                    </a:cubicBezTo>
                    <a:cubicBezTo>
                      <a:pt x="11297" y="614902"/>
                      <a:pt x="10583" y="623419"/>
                      <a:pt x="9525" y="631886"/>
                    </a:cubicBezTo>
                    <a:cubicBezTo>
                      <a:pt x="8467" y="662578"/>
                      <a:pt x="8008" y="693296"/>
                      <a:pt x="6350" y="723961"/>
                    </a:cubicBezTo>
                    <a:cubicBezTo>
                      <a:pt x="5496" y="739766"/>
                      <a:pt x="2957" y="750450"/>
                      <a:pt x="0" y="765236"/>
                    </a:cubicBezTo>
                    <a:cubicBezTo>
                      <a:pt x="5987" y="783198"/>
                      <a:pt x="-437" y="773473"/>
                      <a:pt x="28575" y="777936"/>
                    </a:cubicBezTo>
                    <a:cubicBezTo>
                      <a:pt x="36328" y="779129"/>
                      <a:pt x="57546" y="783491"/>
                      <a:pt x="63500" y="787461"/>
                    </a:cubicBezTo>
                    <a:lnTo>
                      <a:pt x="73025" y="793811"/>
                    </a:lnTo>
                    <a:cubicBezTo>
                      <a:pt x="74083" y="789578"/>
                      <a:pt x="74481" y="785122"/>
                      <a:pt x="76200" y="781111"/>
                    </a:cubicBezTo>
                    <a:cubicBezTo>
                      <a:pt x="80522" y="771027"/>
                      <a:pt x="91899" y="762120"/>
                      <a:pt x="101600" y="758886"/>
                    </a:cubicBezTo>
                    <a:lnTo>
                      <a:pt x="111125" y="755711"/>
                    </a:lnTo>
                    <a:cubicBezTo>
                      <a:pt x="112183" y="759944"/>
                      <a:pt x="113353" y="764151"/>
                      <a:pt x="114300" y="768411"/>
                    </a:cubicBezTo>
                    <a:cubicBezTo>
                      <a:pt x="115471" y="773679"/>
                      <a:pt x="114798" y="779601"/>
                      <a:pt x="117475" y="784286"/>
                    </a:cubicBezTo>
                    <a:cubicBezTo>
                      <a:pt x="122207" y="792566"/>
                      <a:pt x="140359" y="792776"/>
                      <a:pt x="146050" y="793811"/>
                    </a:cubicBezTo>
                    <a:cubicBezTo>
                      <a:pt x="155052" y="795448"/>
                      <a:pt x="165707" y="797613"/>
                      <a:pt x="174625" y="800161"/>
                    </a:cubicBezTo>
                    <a:cubicBezTo>
                      <a:pt x="177843" y="801080"/>
                      <a:pt x="180975" y="802278"/>
                      <a:pt x="184150" y="803336"/>
                    </a:cubicBezTo>
                    <a:cubicBezTo>
                      <a:pt x="186267" y="800161"/>
                      <a:pt x="188950" y="797298"/>
                      <a:pt x="190500" y="793811"/>
                    </a:cubicBezTo>
                    <a:cubicBezTo>
                      <a:pt x="193218" y="787694"/>
                      <a:pt x="196850" y="774761"/>
                      <a:pt x="196850" y="774761"/>
                    </a:cubicBezTo>
                    <a:cubicBezTo>
                      <a:pt x="201083" y="775819"/>
                      <a:pt x="205919" y="775515"/>
                      <a:pt x="209550" y="777936"/>
                    </a:cubicBezTo>
                    <a:cubicBezTo>
                      <a:pt x="212725" y="780053"/>
                      <a:pt x="212664" y="785439"/>
                      <a:pt x="215900" y="787461"/>
                    </a:cubicBezTo>
                    <a:cubicBezTo>
                      <a:pt x="221576" y="791009"/>
                      <a:pt x="234950" y="793811"/>
                      <a:pt x="234950" y="793811"/>
                    </a:cubicBezTo>
                    <a:cubicBezTo>
                      <a:pt x="237067" y="790636"/>
                      <a:pt x="239797" y="787793"/>
                      <a:pt x="241300" y="784286"/>
                    </a:cubicBezTo>
                    <a:cubicBezTo>
                      <a:pt x="243019" y="780275"/>
                      <a:pt x="240572" y="773537"/>
                      <a:pt x="244475" y="771586"/>
                    </a:cubicBezTo>
                    <a:cubicBezTo>
                      <a:pt x="247888" y="769879"/>
                      <a:pt x="250825" y="775819"/>
                      <a:pt x="254000" y="777936"/>
                    </a:cubicBezTo>
                    <a:cubicBezTo>
                      <a:pt x="256117" y="781111"/>
                      <a:pt x="257370" y="785077"/>
                      <a:pt x="260350" y="787461"/>
                    </a:cubicBezTo>
                    <a:cubicBezTo>
                      <a:pt x="262963" y="789552"/>
                      <a:pt x="266949" y="789011"/>
                      <a:pt x="269875" y="790636"/>
                    </a:cubicBezTo>
                    <a:cubicBezTo>
                      <a:pt x="276546" y="794342"/>
                      <a:pt x="281685" y="800923"/>
                      <a:pt x="288925" y="803336"/>
                    </a:cubicBezTo>
                    <a:cubicBezTo>
                      <a:pt x="292100" y="804394"/>
                      <a:pt x="295524" y="804886"/>
                      <a:pt x="298450" y="806511"/>
                    </a:cubicBezTo>
                    <a:cubicBezTo>
                      <a:pt x="331202" y="824707"/>
                      <a:pt x="305472" y="815202"/>
                      <a:pt x="327025" y="822386"/>
                    </a:cubicBezTo>
                    <a:cubicBezTo>
                      <a:pt x="329142" y="825561"/>
                      <a:pt x="330503" y="829398"/>
                      <a:pt x="333375" y="831911"/>
                    </a:cubicBezTo>
                    <a:cubicBezTo>
                      <a:pt x="360071" y="855270"/>
                      <a:pt x="343053" y="838338"/>
                      <a:pt x="361950" y="847786"/>
                    </a:cubicBezTo>
                    <a:cubicBezTo>
                      <a:pt x="365363" y="849493"/>
                      <a:pt x="368300" y="852019"/>
                      <a:pt x="371475" y="854136"/>
                    </a:cubicBezTo>
                    <a:cubicBezTo>
                      <a:pt x="389486" y="800104"/>
                      <a:pt x="377825" y="838209"/>
                      <a:pt x="377825" y="701736"/>
                    </a:cubicBezTo>
                    <a:cubicBezTo>
                      <a:pt x="377825" y="683359"/>
                      <a:pt x="374869" y="689474"/>
                      <a:pt x="368300" y="676336"/>
                    </a:cubicBezTo>
                    <a:cubicBezTo>
                      <a:pt x="359110" y="657956"/>
                      <a:pt x="373656" y="675342"/>
                      <a:pt x="355600" y="657286"/>
                    </a:cubicBezTo>
                    <a:cubicBezTo>
                      <a:pt x="358775" y="655169"/>
                      <a:pt x="361444" y="651940"/>
                      <a:pt x="365125" y="650936"/>
                    </a:cubicBezTo>
                    <a:cubicBezTo>
                      <a:pt x="373357" y="648691"/>
                      <a:pt x="383535" y="652654"/>
                      <a:pt x="390525" y="647761"/>
                    </a:cubicBezTo>
                    <a:cubicBezTo>
                      <a:pt x="396009" y="643923"/>
                      <a:pt x="396875" y="628711"/>
                      <a:pt x="396875" y="628711"/>
                    </a:cubicBezTo>
                    <a:cubicBezTo>
                      <a:pt x="398238" y="619171"/>
                      <a:pt x="400439" y="600825"/>
                      <a:pt x="403225" y="590611"/>
                    </a:cubicBezTo>
                    <a:cubicBezTo>
                      <a:pt x="404986" y="584153"/>
                      <a:pt x="405862" y="577130"/>
                      <a:pt x="409575" y="571561"/>
                    </a:cubicBezTo>
                    <a:lnTo>
                      <a:pt x="415925" y="562036"/>
                    </a:lnTo>
                    <a:cubicBezTo>
                      <a:pt x="424324" y="528441"/>
                      <a:pt x="412921" y="568002"/>
                      <a:pt x="425450" y="539811"/>
                    </a:cubicBezTo>
                    <a:cubicBezTo>
                      <a:pt x="428168" y="533694"/>
                      <a:pt x="429683" y="527111"/>
                      <a:pt x="431800" y="520761"/>
                    </a:cubicBezTo>
                    <a:cubicBezTo>
                      <a:pt x="432858" y="517586"/>
                      <a:pt x="433119" y="514021"/>
                      <a:pt x="434975" y="511236"/>
                    </a:cubicBezTo>
                    <a:cubicBezTo>
                      <a:pt x="445038" y="496142"/>
                      <a:pt x="440118" y="505331"/>
                      <a:pt x="447675" y="482661"/>
                    </a:cubicBezTo>
                    <a:lnTo>
                      <a:pt x="454025" y="463611"/>
                    </a:lnTo>
                    <a:cubicBezTo>
                      <a:pt x="456117" y="457336"/>
                      <a:pt x="457955" y="449037"/>
                      <a:pt x="463550" y="444561"/>
                    </a:cubicBezTo>
                    <a:cubicBezTo>
                      <a:pt x="466163" y="442470"/>
                      <a:pt x="469900" y="442444"/>
                      <a:pt x="473075" y="441386"/>
                    </a:cubicBezTo>
                    <a:lnTo>
                      <a:pt x="498475" y="403286"/>
                    </a:lnTo>
                    <a:lnTo>
                      <a:pt x="504825" y="393761"/>
                    </a:lnTo>
                    <a:cubicBezTo>
                      <a:pt x="506942" y="390586"/>
                      <a:pt x="509968" y="387856"/>
                      <a:pt x="511175" y="384236"/>
                    </a:cubicBezTo>
                    <a:lnTo>
                      <a:pt x="514350" y="374711"/>
                    </a:lnTo>
                    <a:cubicBezTo>
                      <a:pt x="513292" y="370478"/>
                      <a:pt x="513901" y="365418"/>
                      <a:pt x="511175" y="362011"/>
                    </a:cubicBezTo>
                    <a:cubicBezTo>
                      <a:pt x="509084" y="359398"/>
                      <a:pt x="504932" y="359492"/>
                      <a:pt x="501650" y="358836"/>
                    </a:cubicBezTo>
                    <a:cubicBezTo>
                      <a:pt x="494312" y="357368"/>
                      <a:pt x="486833" y="356719"/>
                      <a:pt x="479425" y="355661"/>
                    </a:cubicBezTo>
                    <a:cubicBezTo>
                      <a:pt x="477308" y="352486"/>
                      <a:pt x="473615" y="349914"/>
                      <a:pt x="473075" y="346136"/>
                    </a:cubicBezTo>
                    <a:cubicBezTo>
                      <a:pt x="471496" y="335081"/>
                      <a:pt x="477586" y="331180"/>
                      <a:pt x="485775" y="327086"/>
                    </a:cubicBezTo>
                    <a:cubicBezTo>
                      <a:pt x="488768" y="325589"/>
                      <a:pt x="492125" y="324969"/>
                      <a:pt x="495300" y="323911"/>
                    </a:cubicBezTo>
                    <a:cubicBezTo>
                      <a:pt x="502581" y="302067"/>
                      <a:pt x="495300" y="328477"/>
                      <a:pt x="495300" y="288986"/>
                    </a:cubicBezTo>
                    <a:cubicBezTo>
                      <a:pt x="495300" y="278350"/>
                      <a:pt x="497417" y="267819"/>
                      <a:pt x="498475" y="257236"/>
                    </a:cubicBezTo>
                    <a:cubicBezTo>
                      <a:pt x="497417" y="247711"/>
                      <a:pt x="496876" y="238114"/>
                      <a:pt x="495300" y="228661"/>
                    </a:cubicBezTo>
                    <a:cubicBezTo>
                      <a:pt x="494750" y="225360"/>
                      <a:pt x="492937" y="222383"/>
                      <a:pt x="492125" y="219136"/>
                    </a:cubicBezTo>
                    <a:cubicBezTo>
                      <a:pt x="490816" y="213901"/>
                      <a:pt x="490008" y="208553"/>
                      <a:pt x="488950" y="203261"/>
                    </a:cubicBezTo>
                    <a:cubicBezTo>
                      <a:pt x="485169" y="161670"/>
                      <a:pt x="489472" y="179426"/>
                      <a:pt x="479425" y="149286"/>
                    </a:cubicBezTo>
                    <a:lnTo>
                      <a:pt x="476250" y="139761"/>
                    </a:lnTo>
                    <a:cubicBezTo>
                      <a:pt x="475192" y="136586"/>
                      <a:pt x="475860" y="132092"/>
                      <a:pt x="473075" y="130236"/>
                    </a:cubicBezTo>
                    <a:lnTo>
                      <a:pt x="463550" y="123886"/>
                    </a:lnTo>
                    <a:cubicBezTo>
                      <a:pt x="454060" y="125784"/>
                      <a:pt x="444288" y="130094"/>
                      <a:pt x="434975" y="123886"/>
                    </a:cubicBezTo>
                    <a:cubicBezTo>
                      <a:pt x="431800" y="121769"/>
                      <a:pt x="430742" y="117536"/>
                      <a:pt x="428625" y="114361"/>
                    </a:cubicBezTo>
                    <a:cubicBezTo>
                      <a:pt x="427567" y="99544"/>
                      <a:pt x="427186" y="84664"/>
                      <a:pt x="425450" y="69911"/>
                    </a:cubicBezTo>
                    <a:cubicBezTo>
                      <a:pt x="424222" y="59475"/>
                      <a:pt x="420535" y="60082"/>
                      <a:pt x="415925" y="50861"/>
                    </a:cubicBezTo>
                    <a:cubicBezTo>
                      <a:pt x="414428" y="47868"/>
                      <a:pt x="413808" y="44511"/>
                      <a:pt x="412750" y="41336"/>
                    </a:cubicBezTo>
                    <a:cubicBezTo>
                      <a:pt x="410516" y="21233"/>
                      <a:pt x="417006" y="13194"/>
                      <a:pt x="400050" y="6411"/>
                    </a:cubicBezTo>
                    <a:cubicBezTo>
                      <a:pt x="398085" y="5625"/>
                      <a:pt x="409575" y="590"/>
                      <a:pt x="406400" y="61"/>
                    </a:cubicBezTo>
                    <a:close/>
                  </a:path>
                </a:pathLst>
              </a:custGeom>
              <a:solidFill>
                <a:schemeClr val="bg1">
                  <a:lumMod val="50000"/>
                </a:schemeClr>
              </a:solidFill>
              <a:ln w="254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34" name="Text Placeholder 5">
              <a:extLst>
                <a:ext uri="{FF2B5EF4-FFF2-40B4-BE49-F238E27FC236}">
                  <a16:creationId xmlns:a16="http://schemas.microsoft.com/office/drawing/2014/main" id="{B236A2E3-45B7-4152-94DB-8067184B887C}"/>
                </a:ext>
              </a:extLst>
            </p:cNvPr>
            <p:cNvSpPr txBox="1">
              <a:spLocks/>
            </p:cNvSpPr>
            <p:nvPr/>
          </p:nvSpPr>
          <p:spPr>
            <a:xfrm>
              <a:off x="10605705" y="1518811"/>
              <a:ext cx="474149" cy="211666"/>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000" b="1" i="0" u="none" strike="noStrike" kern="1200" cap="none" spc="0" normalizeH="0" baseline="0" noProof="0">
                  <a:ln>
                    <a:noFill/>
                  </a:ln>
                  <a:solidFill>
                    <a:schemeClr val="bg1">
                      <a:lumMod val="50000"/>
                    </a:schemeClr>
                  </a:solidFill>
                  <a:uLnTx/>
                  <a:uFillTx/>
                  <a:latin typeface="Arial" panose="020B0604020202020204"/>
                  <a:ea typeface="+mn-ea"/>
                  <a:cs typeface="+mn-cs"/>
                </a:rPr>
                <a:t>Waterloo</a:t>
              </a:r>
              <a:br>
                <a:rPr kumimoji="0" lang="en-GB" sz="1000" b="1" i="0" u="none" strike="noStrike" kern="1200" cap="none" spc="0" normalizeH="0" baseline="0" noProof="0">
                  <a:ln>
                    <a:noFill/>
                  </a:ln>
                  <a:solidFill>
                    <a:schemeClr val="bg1">
                      <a:lumMod val="50000"/>
                    </a:schemeClr>
                  </a:solidFill>
                  <a:uLnTx/>
                  <a:uFillTx/>
                  <a:latin typeface="Arial" panose="020B0604020202020204"/>
                  <a:ea typeface="+mn-ea"/>
                  <a:cs typeface="+mn-cs"/>
                </a:rPr>
              </a:br>
              <a:r>
                <a:rPr lang="en-GB" sz="1000" b="1">
                  <a:solidFill>
                    <a:schemeClr val="bg1">
                      <a:lumMod val="50000"/>
                    </a:schemeClr>
                  </a:solidFill>
                  <a:latin typeface="Arial" panose="020B0604020202020204"/>
                </a:rPr>
                <a:t>65</a:t>
              </a:r>
              <a:r>
                <a:rPr kumimoji="0" lang="en-GB" sz="1000" b="1" i="0" u="none" strike="noStrike" kern="1200" cap="none" spc="0" normalizeH="0" baseline="0" noProof="0">
                  <a:ln>
                    <a:noFill/>
                  </a:ln>
                  <a:solidFill>
                    <a:schemeClr val="bg1">
                      <a:lumMod val="50000"/>
                    </a:schemeClr>
                  </a:solidFill>
                  <a:uLnTx/>
                  <a:uFillTx/>
                  <a:latin typeface="Arial" panose="020B0604020202020204"/>
                  <a:ea typeface="+mn-ea"/>
                  <a:cs typeface="+mn-cs"/>
                </a:rPr>
                <a:t>%*</a:t>
              </a:r>
            </a:p>
          </p:txBody>
        </p:sp>
        <p:sp>
          <p:nvSpPr>
            <p:cNvPr id="35" name="Text Placeholder 5">
              <a:extLst>
                <a:ext uri="{FF2B5EF4-FFF2-40B4-BE49-F238E27FC236}">
                  <a16:creationId xmlns:a16="http://schemas.microsoft.com/office/drawing/2014/main" id="{95C042E5-B7C7-4125-AFED-81C712BE5EDC}"/>
                </a:ext>
              </a:extLst>
            </p:cNvPr>
            <p:cNvSpPr txBox="1">
              <a:spLocks/>
            </p:cNvSpPr>
            <p:nvPr/>
          </p:nvSpPr>
          <p:spPr>
            <a:xfrm>
              <a:off x="9454451" y="1761689"/>
              <a:ext cx="510315" cy="317498"/>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000" b="1" i="0" u="none" strike="noStrike" kern="1200" cap="none" spc="0" normalizeH="0" baseline="0" noProof="0">
                  <a:ln>
                    <a:noFill/>
                  </a:ln>
                  <a:solidFill>
                    <a:schemeClr val="bg1">
                      <a:lumMod val="50000"/>
                    </a:schemeClr>
                  </a:solidFill>
                  <a:effectLst/>
                  <a:uLnTx/>
                  <a:uFillTx/>
                  <a:latin typeface="Arial" panose="020B0604020202020204"/>
                  <a:ea typeface="+mn-ea"/>
                  <a:cs typeface="+mn-cs"/>
                </a:rPr>
                <a:t>North Lambeth</a:t>
              </a:r>
              <a:br>
                <a:rPr kumimoji="0" lang="en-GB" sz="1000" b="1" i="0" u="none" strike="noStrike" kern="1200" cap="none" spc="0" normalizeH="0" baseline="0" noProof="0">
                  <a:ln>
                    <a:noFill/>
                  </a:ln>
                  <a:solidFill>
                    <a:schemeClr val="bg1">
                      <a:lumMod val="50000"/>
                    </a:schemeClr>
                  </a:solidFill>
                  <a:effectLst/>
                  <a:uLnTx/>
                  <a:uFillTx/>
                  <a:latin typeface="Arial" panose="020B0604020202020204"/>
                  <a:ea typeface="+mn-ea"/>
                  <a:cs typeface="+mn-cs"/>
                </a:rPr>
              </a:br>
              <a:r>
                <a:rPr kumimoji="0" lang="en-GB" sz="1000" b="1" i="0" u="none" strike="noStrike" kern="1200" cap="none" spc="0" normalizeH="0" baseline="0" noProof="0">
                  <a:ln>
                    <a:noFill/>
                  </a:ln>
                  <a:solidFill>
                    <a:schemeClr val="bg1">
                      <a:lumMod val="50000"/>
                    </a:schemeClr>
                  </a:solidFill>
                  <a:effectLst/>
                  <a:uLnTx/>
                  <a:uFillTx/>
                  <a:latin typeface="Arial" panose="020B0604020202020204"/>
                  <a:ea typeface="+mn-ea"/>
                  <a:cs typeface="+mn-cs"/>
                </a:rPr>
                <a:t>57%</a:t>
              </a:r>
            </a:p>
          </p:txBody>
        </p:sp>
        <p:sp>
          <p:nvSpPr>
            <p:cNvPr id="37" name="Text Placeholder 5">
              <a:extLst>
                <a:ext uri="{FF2B5EF4-FFF2-40B4-BE49-F238E27FC236}">
                  <a16:creationId xmlns:a16="http://schemas.microsoft.com/office/drawing/2014/main" id="{D61AD903-65C8-4A65-BEA3-F78CDDB247AF}"/>
                </a:ext>
              </a:extLst>
            </p:cNvPr>
            <p:cNvSpPr txBox="1">
              <a:spLocks/>
            </p:cNvSpPr>
            <p:nvPr/>
          </p:nvSpPr>
          <p:spPr>
            <a:xfrm>
              <a:off x="10708157" y="2071499"/>
              <a:ext cx="474149" cy="211666"/>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000" b="1" i="0" u="none" strike="noStrike" kern="1200" cap="none" spc="0" normalizeH="0" baseline="0" noProof="0">
                  <a:ln>
                    <a:noFill/>
                  </a:ln>
                  <a:solidFill>
                    <a:schemeClr val="bg1">
                      <a:lumMod val="50000"/>
                    </a:schemeClr>
                  </a:solidFill>
                  <a:effectLst/>
                  <a:uLnTx/>
                  <a:uFillTx/>
                  <a:latin typeface="Arial" panose="020B0604020202020204"/>
                  <a:ea typeface="+mn-ea"/>
                  <a:cs typeface="+mn-cs"/>
                </a:rPr>
                <a:t>Stockwell</a:t>
              </a:r>
              <a:br>
                <a:rPr kumimoji="0" lang="en-GB" sz="1000" b="1" i="0" u="none" strike="noStrike" kern="1200" cap="none" spc="0" normalizeH="0" baseline="0" noProof="0">
                  <a:ln>
                    <a:noFill/>
                  </a:ln>
                  <a:solidFill>
                    <a:schemeClr val="bg1">
                      <a:lumMod val="50000"/>
                    </a:schemeClr>
                  </a:solidFill>
                  <a:effectLst/>
                  <a:uLnTx/>
                  <a:uFillTx/>
                  <a:latin typeface="Arial" panose="020B0604020202020204"/>
                  <a:ea typeface="+mn-ea"/>
                  <a:cs typeface="+mn-cs"/>
                </a:rPr>
              </a:br>
              <a:r>
                <a:rPr kumimoji="0" lang="en-GB" sz="1000" b="1" i="0" u="none" strike="noStrike" kern="1200" cap="none" spc="0" normalizeH="0" baseline="0" noProof="0">
                  <a:ln>
                    <a:noFill/>
                  </a:ln>
                  <a:solidFill>
                    <a:schemeClr val="bg1">
                      <a:lumMod val="50000"/>
                    </a:schemeClr>
                  </a:solidFill>
                  <a:effectLst/>
                  <a:uLnTx/>
                  <a:uFillTx/>
                  <a:latin typeface="Arial" panose="020B0604020202020204"/>
                  <a:ea typeface="+mn-ea"/>
                  <a:cs typeface="+mn-cs"/>
                </a:rPr>
                <a:t>55%</a:t>
              </a:r>
            </a:p>
          </p:txBody>
        </p:sp>
        <p:sp>
          <p:nvSpPr>
            <p:cNvPr id="39" name="Text Placeholder 5">
              <a:extLst>
                <a:ext uri="{FF2B5EF4-FFF2-40B4-BE49-F238E27FC236}">
                  <a16:creationId xmlns:a16="http://schemas.microsoft.com/office/drawing/2014/main" id="{DD818297-4AB3-4FE4-839C-90D6FB3DFEBA}"/>
                </a:ext>
              </a:extLst>
            </p:cNvPr>
            <p:cNvSpPr txBox="1">
              <a:spLocks/>
            </p:cNvSpPr>
            <p:nvPr/>
          </p:nvSpPr>
          <p:spPr>
            <a:xfrm>
              <a:off x="9083504" y="2556703"/>
              <a:ext cx="510316" cy="211666"/>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000" b="1" i="0" u="none" strike="noStrike" kern="1200" cap="none" spc="0" normalizeH="0" baseline="0" noProof="0">
                  <a:ln>
                    <a:noFill/>
                  </a:ln>
                  <a:solidFill>
                    <a:schemeClr val="bg1">
                      <a:lumMod val="50000"/>
                    </a:schemeClr>
                  </a:solidFill>
                  <a:effectLst/>
                  <a:uLnTx/>
                  <a:uFillTx/>
                  <a:latin typeface="Arial" panose="020B0604020202020204"/>
                  <a:ea typeface="+mn-ea"/>
                  <a:cs typeface="+mn-cs"/>
                </a:rPr>
                <a:t>Clapham</a:t>
              </a:r>
              <a:br>
                <a:rPr kumimoji="0" lang="en-GB" sz="1000" b="1" i="0" u="none" strike="noStrike" kern="1200" cap="none" spc="0" normalizeH="0" baseline="0" noProof="0">
                  <a:ln>
                    <a:noFill/>
                  </a:ln>
                  <a:solidFill>
                    <a:schemeClr val="bg1">
                      <a:lumMod val="50000"/>
                    </a:schemeClr>
                  </a:solidFill>
                  <a:effectLst/>
                  <a:uLnTx/>
                  <a:uFillTx/>
                  <a:latin typeface="Arial" panose="020B0604020202020204"/>
                  <a:ea typeface="+mn-ea"/>
                  <a:cs typeface="+mn-cs"/>
                </a:rPr>
              </a:br>
              <a:r>
                <a:rPr lang="en-GB" sz="1000" b="1">
                  <a:solidFill>
                    <a:schemeClr val="bg1">
                      <a:lumMod val="50000"/>
                    </a:schemeClr>
                  </a:solidFill>
                  <a:latin typeface="Arial" panose="020B0604020202020204"/>
                </a:rPr>
                <a:t>60</a:t>
              </a:r>
              <a:r>
                <a:rPr kumimoji="0" lang="en-GB" sz="1000" b="1" i="0" u="none" strike="noStrike" kern="1200" cap="none" spc="0" normalizeH="0" baseline="0" noProof="0">
                  <a:ln>
                    <a:noFill/>
                  </a:ln>
                  <a:solidFill>
                    <a:schemeClr val="bg1">
                      <a:lumMod val="50000"/>
                    </a:schemeClr>
                  </a:solidFill>
                  <a:effectLst/>
                  <a:uLnTx/>
                  <a:uFillTx/>
                  <a:latin typeface="Arial" panose="020B0604020202020204"/>
                  <a:ea typeface="+mn-ea"/>
                  <a:cs typeface="+mn-cs"/>
                </a:rPr>
                <a:t>%</a:t>
              </a:r>
            </a:p>
          </p:txBody>
        </p:sp>
        <p:sp>
          <p:nvSpPr>
            <p:cNvPr id="40" name="Text Placeholder 5">
              <a:extLst>
                <a:ext uri="{FF2B5EF4-FFF2-40B4-BE49-F238E27FC236}">
                  <a16:creationId xmlns:a16="http://schemas.microsoft.com/office/drawing/2014/main" id="{3C69988D-225E-4080-92FE-AFA0A77A9EF1}"/>
                </a:ext>
              </a:extLst>
            </p:cNvPr>
            <p:cNvSpPr txBox="1">
              <a:spLocks/>
            </p:cNvSpPr>
            <p:nvPr/>
          </p:nvSpPr>
          <p:spPr>
            <a:xfrm>
              <a:off x="10715306" y="2560799"/>
              <a:ext cx="405198" cy="211666"/>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000" b="1" i="0" u="none" strike="noStrike" kern="1200" cap="none" spc="0" normalizeH="0" baseline="0" noProof="0">
                  <a:ln>
                    <a:noFill/>
                  </a:ln>
                  <a:solidFill>
                    <a:schemeClr val="bg1">
                      <a:lumMod val="50000"/>
                    </a:schemeClr>
                  </a:solidFill>
                  <a:effectLst/>
                  <a:uLnTx/>
                  <a:uFillTx/>
                  <a:latin typeface="Arial" panose="020B0604020202020204"/>
                  <a:ea typeface="+mn-ea"/>
                  <a:cs typeface="+mn-cs"/>
                </a:rPr>
                <a:t>Brixton</a:t>
              </a:r>
              <a:br>
                <a:rPr kumimoji="0" lang="en-GB" sz="1000" b="1" i="0" u="none" strike="noStrike" kern="1200" cap="none" spc="0" normalizeH="0" baseline="0" noProof="0">
                  <a:ln>
                    <a:noFill/>
                  </a:ln>
                  <a:solidFill>
                    <a:schemeClr val="bg1">
                      <a:lumMod val="50000"/>
                    </a:schemeClr>
                  </a:solidFill>
                  <a:effectLst/>
                  <a:uLnTx/>
                  <a:uFillTx/>
                  <a:latin typeface="Arial" panose="020B0604020202020204"/>
                  <a:ea typeface="+mn-ea"/>
                  <a:cs typeface="+mn-cs"/>
                </a:rPr>
              </a:br>
              <a:r>
                <a:rPr lang="en-GB" sz="1000" b="1">
                  <a:solidFill>
                    <a:schemeClr val="bg1">
                      <a:lumMod val="50000"/>
                    </a:schemeClr>
                  </a:solidFill>
                  <a:latin typeface="Arial" panose="020B0604020202020204"/>
                </a:rPr>
                <a:t>54</a:t>
              </a:r>
              <a:r>
                <a:rPr kumimoji="0" lang="en-GB" sz="1000" b="1" i="0" u="none" strike="noStrike" kern="1200" cap="none" spc="0" normalizeH="0" baseline="0" noProof="0">
                  <a:ln>
                    <a:noFill/>
                  </a:ln>
                  <a:solidFill>
                    <a:schemeClr val="bg1">
                      <a:lumMod val="50000"/>
                    </a:schemeClr>
                  </a:solidFill>
                  <a:effectLst/>
                  <a:uLnTx/>
                  <a:uFillTx/>
                  <a:latin typeface="Arial" panose="020B0604020202020204"/>
                  <a:ea typeface="+mn-ea"/>
                  <a:cs typeface="+mn-cs"/>
                </a:rPr>
                <a:t>%</a:t>
              </a:r>
            </a:p>
          </p:txBody>
        </p:sp>
        <p:sp>
          <p:nvSpPr>
            <p:cNvPr id="41" name="Text Placeholder 5">
              <a:extLst>
                <a:ext uri="{FF2B5EF4-FFF2-40B4-BE49-F238E27FC236}">
                  <a16:creationId xmlns:a16="http://schemas.microsoft.com/office/drawing/2014/main" id="{86AD292E-DE3F-4D87-9A00-CD2B8CA548ED}"/>
                </a:ext>
              </a:extLst>
            </p:cNvPr>
            <p:cNvSpPr txBox="1">
              <a:spLocks/>
            </p:cNvSpPr>
            <p:nvPr/>
          </p:nvSpPr>
          <p:spPr>
            <a:xfrm>
              <a:off x="9120021" y="3165953"/>
              <a:ext cx="510316" cy="211666"/>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000" b="1" i="0" u="none" strike="noStrike" kern="1200" cap="none" spc="0" normalizeH="0" baseline="0" noProof="0">
                  <a:ln>
                    <a:noFill/>
                  </a:ln>
                  <a:solidFill>
                    <a:srgbClr val="C00000"/>
                  </a:solidFill>
                  <a:effectLst/>
                  <a:uLnTx/>
                  <a:uFillTx/>
                  <a:latin typeface="Arial" panose="020B0604020202020204"/>
                  <a:ea typeface="+mn-ea"/>
                  <a:cs typeface="+mn-cs"/>
                </a:rPr>
                <a:t>Streatham</a:t>
              </a:r>
              <a:br>
                <a:rPr kumimoji="0" lang="en-GB" sz="1000" b="1" i="0" u="none" strike="noStrike" kern="1200" cap="none" spc="0" normalizeH="0" baseline="0" noProof="0">
                  <a:ln>
                    <a:noFill/>
                  </a:ln>
                  <a:solidFill>
                    <a:srgbClr val="C00000"/>
                  </a:solidFill>
                  <a:effectLst/>
                  <a:uLnTx/>
                  <a:uFillTx/>
                  <a:latin typeface="Arial" panose="020B0604020202020204"/>
                  <a:ea typeface="+mn-ea"/>
                  <a:cs typeface="+mn-cs"/>
                </a:rPr>
              </a:br>
              <a:r>
                <a:rPr lang="en-GB" sz="1000" b="1">
                  <a:solidFill>
                    <a:srgbClr val="C00000"/>
                  </a:solidFill>
                  <a:latin typeface="Arial" panose="020B0604020202020204"/>
                </a:rPr>
                <a:t>47</a:t>
              </a:r>
              <a:r>
                <a:rPr kumimoji="0" lang="en-GB" sz="1000" b="1" i="0" u="none" strike="noStrike" kern="1200" cap="none" spc="0" normalizeH="0" baseline="0" noProof="0">
                  <a:ln>
                    <a:noFill/>
                  </a:ln>
                  <a:solidFill>
                    <a:srgbClr val="C00000"/>
                  </a:solidFill>
                  <a:effectLst/>
                  <a:uLnTx/>
                  <a:uFillTx/>
                  <a:latin typeface="Arial" panose="020B0604020202020204"/>
                  <a:ea typeface="+mn-ea"/>
                  <a:cs typeface="+mn-cs"/>
                </a:rPr>
                <a:t>%</a:t>
              </a:r>
            </a:p>
          </p:txBody>
        </p:sp>
        <p:sp>
          <p:nvSpPr>
            <p:cNvPr id="42" name="Text Placeholder 5">
              <a:extLst>
                <a:ext uri="{FF2B5EF4-FFF2-40B4-BE49-F238E27FC236}">
                  <a16:creationId xmlns:a16="http://schemas.microsoft.com/office/drawing/2014/main" id="{24A1E8FB-238F-49EA-BF7D-30C1BD85BEBF}"/>
                </a:ext>
              </a:extLst>
            </p:cNvPr>
            <p:cNvSpPr txBox="1">
              <a:spLocks/>
            </p:cNvSpPr>
            <p:nvPr/>
          </p:nvSpPr>
          <p:spPr>
            <a:xfrm>
              <a:off x="10818436" y="3002956"/>
              <a:ext cx="501981" cy="211666"/>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000" b="1" i="0" u="none" strike="noStrike" kern="1200" cap="none" spc="0" normalizeH="0" baseline="0" noProof="0">
                  <a:ln>
                    <a:noFill/>
                  </a:ln>
                  <a:solidFill>
                    <a:schemeClr val="bg1">
                      <a:lumMod val="50000"/>
                    </a:schemeClr>
                  </a:solidFill>
                  <a:effectLst/>
                  <a:uLnTx/>
                  <a:uFillTx/>
                  <a:latin typeface="Arial" panose="020B0604020202020204"/>
                  <a:ea typeface="+mn-ea"/>
                  <a:cs typeface="+mn-cs"/>
                </a:rPr>
                <a:t>Norwood</a:t>
              </a:r>
              <a:br>
                <a:rPr kumimoji="0" lang="en-GB" sz="1000" b="1" i="0" u="none" strike="noStrike" kern="1200" cap="none" spc="0" normalizeH="0" baseline="0" noProof="0">
                  <a:ln>
                    <a:noFill/>
                  </a:ln>
                  <a:solidFill>
                    <a:schemeClr val="bg1">
                      <a:lumMod val="50000"/>
                    </a:schemeClr>
                  </a:solidFill>
                  <a:effectLst/>
                  <a:uLnTx/>
                  <a:uFillTx/>
                  <a:latin typeface="Arial" panose="020B0604020202020204"/>
                  <a:ea typeface="+mn-ea"/>
                  <a:cs typeface="+mn-cs"/>
                </a:rPr>
              </a:br>
              <a:r>
                <a:rPr kumimoji="0" lang="en-GB" sz="1000" b="1" i="0" u="none" strike="noStrike" kern="1200" cap="none" spc="0" normalizeH="0" baseline="0" noProof="0">
                  <a:ln>
                    <a:noFill/>
                  </a:ln>
                  <a:solidFill>
                    <a:schemeClr val="bg1">
                      <a:lumMod val="50000"/>
                    </a:schemeClr>
                  </a:solidFill>
                  <a:effectLst/>
                  <a:uLnTx/>
                  <a:uFillTx/>
                  <a:latin typeface="Arial" panose="020B0604020202020204"/>
                  <a:ea typeface="+mn-ea"/>
                  <a:cs typeface="+mn-cs"/>
                </a:rPr>
                <a:t>65%</a:t>
              </a:r>
            </a:p>
          </p:txBody>
        </p:sp>
        <p:cxnSp>
          <p:nvCxnSpPr>
            <p:cNvPr id="43" name="Straight Connector 42">
              <a:extLst>
                <a:ext uri="{FF2B5EF4-FFF2-40B4-BE49-F238E27FC236}">
                  <a16:creationId xmlns:a16="http://schemas.microsoft.com/office/drawing/2014/main" id="{74046010-D20A-49A3-B5B7-E30EC228CE66}"/>
                </a:ext>
              </a:extLst>
            </p:cNvPr>
            <p:cNvCxnSpPr>
              <a:cxnSpLocks/>
              <a:stCxn id="58" idx="76"/>
              <a:endCxn id="34" idx="1"/>
            </p:cNvCxnSpPr>
            <p:nvPr/>
          </p:nvCxnSpPr>
          <p:spPr>
            <a:xfrm>
              <a:off x="10467886" y="1613974"/>
              <a:ext cx="137819" cy="10671"/>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B7810BD-7014-4444-971A-69B921F4F91A}"/>
                </a:ext>
              </a:extLst>
            </p:cNvPr>
            <p:cNvCxnSpPr>
              <a:cxnSpLocks/>
              <a:stCxn id="57" idx="14"/>
              <a:endCxn id="35" idx="3"/>
            </p:cNvCxnSpPr>
            <p:nvPr/>
          </p:nvCxnSpPr>
          <p:spPr>
            <a:xfrm flipH="1" flipV="1">
              <a:off x="9964766" y="1920439"/>
              <a:ext cx="161244" cy="1077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04D2C6B-CC57-4163-84B4-05D0A82A4398}"/>
                </a:ext>
              </a:extLst>
            </p:cNvPr>
            <p:cNvCxnSpPr>
              <a:cxnSpLocks/>
              <a:stCxn id="37" idx="1"/>
              <a:endCxn id="56" idx="128"/>
            </p:cNvCxnSpPr>
            <p:nvPr/>
          </p:nvCxnSpPr>
          <p:spPr>
            <a:xfrm flipH="1">
              <a:off x="10572897" y="2177332"/>
              <a:ext cx="135260" cy="12648"/>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9F01DF6-E28F-486C-A765-0D2CBEF4DBEA}"/>
                </a:ext>
              </a:extLst>
            </p:cNvPr>
            <p:cNvCxnSpPr>
              <a:cxnSpLocks/>
              <a:stCxn id="39" idx="3"/>
              <a:endCxn id="55" idx="120"/>
            </p:cNvCxnSpPr>
            <p:nvPr/>
          </p:nvCxnSpPr>
          <p:spPr>
            <a:xfrm flipV="1">
              <a:off x="9593820" y="2661309"/>
              <a:ext cx="151825" cy="1227"/>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8FA83BB-5F18-4B90-8E43-EF03882E1BA1}"/>
                </a:ext>
              </a:extLst>
            </p:cNvPr>
            <p:cNvCxnSpPr>
              <a:cxnSpLocks/>
              <a:stCxn id="53" idx="52"/>
              <a:endCxn id="40" idx="1"/>
            </p:cNvCxnSpPr>
            <p:nvPr/>
          </p:nvCxnSpPr>
          <p:spPr>
            <a:xfrm>
              <a:off x="10560982" y="2602708"/>
              <a:ext cx="154324" cy="6392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4" name="TextBox 63">
            <a:extLst>
              <a:ext uri="{FF2B5EF4-FFF2-40B4-BE49-F238E27FC236}">
                <a16:creationId xmlns:a16="http://schemas.microsoft.com/office/drawing/2014/main" id="{3C67F617-688D-4806-B884-A84CED1AA8EB}"/>
              </a:ext>
              <a:ext uri="{C183D7F6-B498-43B3-948B-1728B52AA6E4}">
                <adec:decorative xmlns:adec="http://schemas.microsoft.com/office/drawing/2017/decorative" val="1"/>
              </a:ext>
            </a:extLst>
          </p:cNvPr>
          <p:cNvSpPr txBox="1"/>
          <p:nvPr/>
        </p:nvSpPr>
        <p:spPr>
          <a:xfrm rot="21420000">
            <a:off x="6075966" y="2544084"/>
            <a:ext cx="1633221" cy="276999"/>
          </a:xfrm>
          <a:prstGeom prst="rect">
            <a:avLst/>
          </a:prstGeom>
          <a:solidFill>
            <a:srgbClr val="002060"/>
          </a:solidFill>
          <a:effectLst>
            <a:outerShdw blurRad="50800" dist="38100" dir="2700000" algn="tl" rotWithShape="0">
              <a:prstClr val="black">
                <a:alpha val="40000"/>
              </a:prstClr>
            </a:outerShdw>
          </a:effectLst>
        </p:spPr>
        <p:txBody>
          <a:bodyPr wrap="square" rtlCol="0">
            <a:spAutoFit/>
          </a:bodyPr>
          <a:lstStyle>
            <a:defPPr>
              <a:defRPr lang="en-US"/>
            </a:defPPr>
            <a:lvl1pPr>
              <a:defRPr sz="4000" b="1" baseline="3000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779173" rtl="0" eaLnBrk="1" fontAlgn="auto" latinLnBrk="0" hangingPunct="1">
              <a:lnSpc>
                <a:spcPct val="100000"/>
              </a:lnSpc>
              <a:spcBef>
                <a:spcPts val="0"/>
              </a:spcBef>
              <a:spcAft>
                <a:spcPts val="0"/>
              </a:spcAft>
              <a:buClrTx/>
              <a:buSzTx/>
              <a:buFontTx/>
              <a:buNone/>
              <a:tabLst/>
              <a:defRPr/>
            </a:pPr>
            <a:r>
              <a:rPr lang="en-US" sz="1200" kern="0" baseline="0">
                <a:solidFill>
                  <a:prstClr val="white"/>
                </a:solidFill>
                <a:latin typeface="Arial" panose="020B0604020202020204"/>
              </a:rPr>
              <a:t>Sexual orientation</a:t>
            </a:r>
            <a:endParaRPr kumimoji="0" lang="en-US" sz="1200" b="1" i="0" u="none" strike="noStrike" kern="0" cap="none" spc="0" normalizeH="0" baseline="0" noProof="0">
              <a:ln>
                <a:noFill/>
              </a:ln>
              <a:solidFill>
                <a:prstClr val="white"/>
              </a:solidFill>
              <a:effectLst/>
              <a:uLnTx/>
              <a:uFillTx/>
              <a:latin typeface="Arial" panose="020B0604020202020204"/>
              <a:ea typeface="Verdana" panose="020B0604030504040204" pitchFamily="34" charset="0"/>
            </a:endParaRPr>
          </a:p>
        </p:txBody>
      </p:sp>
      <p:graphicFrame>
        <p:nvGraphicFramePr>
          <p:cNvPr id="65" name="Chart 64">
            <a:extLst>
              <a:ext uri="{FF2B5EF4-FFF2-40B4-BE49-F238E27FC236}">
                <a16:creationId xmlns:a16="http://schemas.microsoft.com/office/drawing/2014/main" id="{68EE00D7-7A86-4B8A-952B-42A64DF954C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16674503"/>
              </p:ext>
            </p:extLst>
          </p:nvPr>
        </p:nvGraphicFramePr>
        <p:xfrm>
          <a:off x="5946444" y="2917342"/>
          <a:ext cx="1923933" cy="90407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6" name="Chart 65">
            <a:extLst>
              <a:ext uri="{FF2B5EF4-FFF2-40B4-BE49-F238E27FC236}">
                <a16:creationId xmlns:a16="http://schemas.microsoft.com/office/drawing/2014/main" id="{BFB583C2-27C4-414E-8765-E81578E82B9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67284710"/>
              </p:ext>
            </p:extLst>
          </p:nvPr>
        </p:nvGraphicFramePr>
        <p:xfrm>
          <a:off x="5946444" y="4238876"/>
          <a:ext cx="1921969" cy="9040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7" name="Chart 66">
            <a:extLst>
              <a:ext uri="{FF2B5EF4-FFF2-40B4-BE49-F238E27FC236}">
                <a16:creationId xmlns:a16="http://schemas.microsoft.com/office/drawing/2014/main" id="{EF259513-B603-4B59-9B0A-DCDC002232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11919647"/>
              </p:ext>
            </p:extLst>
          </p:nvPr>
        </p:nvGraphicFramePr>
        <p:xfrm>
          <a:off x="5946444" y="5481713"/>
          <a:ext cx="1923933" cy="1046106"/>
        </p:xfrm>
        <a:graphic>
          <a:graphicData uri="http://schemas.openxmlformats.org/drawingml/2006/chart">
            <c:chart xmlns:c="http://schemas.openxmlformats.org/drawingml/2006/chart" xmlns:r="http://schemas.openxmlformats.org/officeDocument/2006/relationships" r:id="rId9"/>
          </a:graphicData>
        </a:graphic>
      </p:graphicFrame>
      <p:sp>
        <p:nvSpPr>
          <p:cNvPr id="68" name="TextBox 67">
            <a:extLst>
              <a:ext uri="{FF2B5EF4-FFF2-40B4-BE49-F238E27FC236}">
                <a16:creationId xmlns:a16="http://schemas.microsoft.com/office/drawing/2014/main" id="{799E22C0-D649-4ABE-8D43-94A8F7C84481}"/>
              </a:ext>
              <a:ext uri="{C183D7F6-B498-43B3-948B-1728B52AA6E4}">
                <adec:decorative xmlns:adec="http://schemas.microsoft.com/office/drawing/2017/decorative" val="1"/>
              </a:ext>
            </a:extLst>
          </p:cNvPr>
          <p:cNvSpPr txBox="1"/>
          <p:nvPr/>
        </p:nvSpPr>
        <p:spPr>
          <a:xfrm rot="21420000">
            <a:off x="6506302" y="3919515"/>
            <a:ext cx="791818" cy="276999"/>
          </a:xfrm>
          <a:prstGeom prst="rect">
            <a:avLst/>
          </a:prstGeom>
          <a:solidFill>
            <a:srgbClr val="002060"/>
          </a:solidFill>
          <a:effectLst>
            <a:outerShdw blurRad="50800" dist="38100" dir="2700000" algn="tl" rotWithShape="0">
              <a:prstClr val="black">
                <a:alpha val="40000"/>
              </a:prstClr>
            </a:outerShdw>
          </a:effectLst>
        </p:spPr>
        <p:txBody>
          <a:bodyPr wrap="square" rtlCol="0">
            <a:spAutoFit/>
          </a:bodyPr>
          <a:lstStyle>
            <a:defPPr>
              <a:defRPr lang="en-US"/>
            </a:defPPr>
            <a:lvl1pPr>
              <a:defRPr sz="4000" b="1" baseline="3000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779173"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Arial" panose="020B0604020202020204"/>
                <a:ea typeface="Verdana" panose="020B0604030504040204" pitchFamily="34" charset="0"/>
              </a:rPr>
              <a:t>Gender</a:t>
            </a:r>
          </a:p>
        </p:txBody>
      </p:sp>
      <p:sp>
        <p:nvSpPr>
          <p:cNvPr id="69" name="TextBox 68">
            <a:extLst>
              <a:ext uri="{FF2B5EF4-FFF2-40B4-BE49-F238E27FC236}">
                <a16:creationId xmlns:a16="http://schemas.microsoft.com/office/drawing/2014/main" id="{4128B07D-C47F-4B28-8560-057938818142}"/>
              </a:ext>
              <a:ext uri="{C183D7F6-B498-43B3-948B-1728B52AA6E4}">
                <adec:decorative xmlns:adec="http://schemas.microsoft.com/office/drawing/2017/decorative" val="1"/>
              </a:ext>
            </a:extLst>
          </p:cNvPr>
          <p:cNvSpPr txBox="1"/>
          <p:nvPr/>
        </p:nvSpPr>
        <p:spPr>
          <a:xfrm rot="21420000">
            <a:off x="6475945" y="5260067"/>
            <a:ext cx="850285" cy="276999"/>
          </a:xfrm>
          <a:prstGeom prst="rect">
            <a:avLst/>
          </a:prstGeom>
          <a:solidFill>
            <a:srgbClr val="002060"/>
          </a:solidFill>
          <a:effectLst>
            <a:outerShdw blurRad="50800" dist="38100" dir="2700000" algn="tl" rotWithShape="0">
              <a:prstClr val="black">
                <a:alpha val="40000"/>
              </a:prstClr>
            </a:outerShdw>
          </a:effectLst>
        </p:spPr>
        <p:txBody>
          <a:bodyPr wrap="square" rtlCol="0">
            <a:spAutoFit/>
          </a:bodyPr>
          <a:lstStyle>
            <a:defPPr>
              <a:defRPr lang="en-US"/>
            </a:defPPr>
            <a:lvl1pPr>
              <a:defRPr sz="4000" b="1" baseline="3000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779173"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Arial" panose="020B0604020202020204"/>
                <a:ea typeface="Verdana" panose="020B0604030504040204" pitchFamily="34" charset="0"/>
              </a:rPr>
              <a:t>Ethnicity</a:t>
            </a:r>
          </a:p>
        </p:txBody>
      </p:sp>
      <p:sp>
        <p:nvSpPr>
          <p:cNvPr id="70" name="TextBox 69">
            <a:extLst>
              <a:ext uri="{FF2B5EF4-FFF2-40B4-BE49-F238E27FC236}">
                <a16:creationId xmlns:a16="http://schemas.microsoft.com/office/drawing/2014/main" id="{34DC19A3-3232-471F-8AA6-E4C817EB4AE4}"/>
              </a:ext>
              <a:ext uri="{C183D7F6-B498-43B3-948B-1728B52AA6E4}">
                <adec:decorative xmlns:adec="http://schemas.microsoft.com/office/drawing/2017/decorative" val="1"/>
              </a:ext>
            </a:extLst>
          </p:cNvPr>
          <p:cNvSpPr txBox="1"/>
          <p:nvPr/>
        </p:nvSpPr>
        <p:spPr>
          <a:xfrm rot="21420000">
            <a:off x="8365855" y="2568228"/>
            <a:ext cx="1625177" cy="276999"/>
          </a:xfrm>
          <a:prstGeom prst="rect">
            <a:avLst/>
          </a:prstGeom>
          <a:solidFill>
            <a:srgbClr val="002060"/>
          </a:solidFill>
          <a:effectLst>
            <a:outerShdw blurRad="50800" dist="38100" dir="2700000" algn="tl" rotWithShape="0">
              <a:prstClr val="black">
                <a:alpha val="40000"/>
              </a:prstClr>
            </a:outerShdw>
          </a:effectLst>
        </p:spPr>
        <p:txBody>
          <a:bodyPr wrap="square" rtlCol="0">
            <a:spAutoFit/>
          </a:bodyPr>
          <a:lstStyle>
            <a:defPPr>
              <a:defRPr lang="en-US"/>
            </a:defPPr>
            <a:lvl1pPr>
              <a:defRPr sz="4000" b="1" baseline="3000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779173" rtl="0" eaLnBrk="1" fontAlgn="auto" latinLnBrk="0" hangingPunct="1">
              <a:lnSpc>
                <a:spcPct val="100000"/>
              </a:lnSpc>
              <a:spcBef>
                <a:spcPts val="0"/>
              </a:spcBef>
              <a:spcAft>
                <a:spcPts val="0"/>
              </a:spcAft>
              <a:buClrTx/>
              <a:buSzTx/>
              <a:buFontTx/>
              <a:buNone/>
              <a:tabLst/>
              <a:defRPr/>
            </a:pPr>
            <a:r>
              <a:rPr lang="en-US" sz="1200" kern="0" baseline="0">
                <a:solidFill>
                  <a:prstClr val="white"/>
                </a:solidFill>
                <a:latin typeface="Arial" panose="020B0604020202020204"/>
              </a:rPr>
              <a:t>Area differences</a:t>
            </a:r>
            <a:endParaRPr kumimoji="0" lang="en-US" sz="1200" b="1" i="0" u="none" strike="noStrike" kern="0" cap="none" spc="0" normalizeH="0" baseline="0" noProof="0">
              <a:ln>
                <a:noFill/>
              </a:ln>
              <a:solidFill>
                <a:prstClr val="white"/>
              </a:solidFill>
              <a:effectLst/>
              <a:uLnTx/>
              <a:uFillTx/>
              <a:latin typeface="Arial" panose="020B0604020202020204"/>
              <a:ea typeface="Verdana" panose="020B0604030504040204" pitchFamily="34" charset="0"/>
            </a:endParaRPr>
          </a:p>
        </p:txBody>
      </p:sp>
      <p:cxnSp>
        <p:nvCxnSpPr>
          <p:cNvPr id="71" name="Straight Connector 70">
            <a:extLst>
              <a:ext uri="{FF2B5EF4-FFF2-40B4-BE49-F238E27FC236}">
                <a16:creationId xmlns:a16="http://schemas.microsoft.com/office/drawing/2014/main" id="{8BCA50F8-C235-48AA-978F-F16138B482ED}"/>
              </a:ext>
              <a:ext uri="{C183D7F6-B498-43B3-948B-1728B52AA6E4}">
                <adec:decorative xmlns:adec="http://schemas.microsoft.com/office/drawing/2017/decorative" val="1"/>
              </a:ext>
            </a:extLst>
          </p:cNvPr>
          <p:cNvCxnSpPr>
            <a:cxnSpLocks/>
            <a:stCxn id="42" idx="1"/>
            <a:endCxn id="52" idx="45"/>
          </p:cNvCxnSpPr>
          <p:nvPr/>
        </p:nvCxnSpPr>
        <p:spPr>
          <a:xfrm flipH="1">
            <a:off x="10621427" y="5435918"/>
            <a:ext cx="227313" cy="1"/>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3900CD8-9504-43CE-83B7-26E79AE760EE}"/>
              </a:ext>
              <a:ext uri="{C183D7F6-B498-43B3-948B-1728B52AA6E4}">
                <adec:decorative xmlns:adec="http://schemas.microsoft.com/office/drawing/2017/decorative" val="1"/>
              </a:ext>
            </a:extLst>
          </p:cNvPr>
          <p:cNvCxnSpPr>
            <a:cxnSpLocks/>
            <a:stCxn id="41" idx="3"/>
            <a:endCxn id="54" idx="39"/>
          </p:cNvCxnSpPr>
          <p:nvPr/>
        </p:nvCxnSpPr>
        <p:spPr>
          <a:xfrm>
            <a:off x="9121160" y="5672928"/>
            <a:ext cx="193000" cy="11691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B8D0D260-6922-47E1-AE23-B370E3E20F9B}"/>
              </a:ext>
              <a:ext uri="{C183D7F6-B498-43B3-948B-1728B52AA6E4}">
                <adec:decorative xmlns:adec="http://schemas.microsoft.com/office/drawing/2017/decorative" val="1"/>
              </a:ext>
            </a:extLst>
          </p:cNvPr>
          <p:cNvSpPr txBox="1"/>
          <p:nvPr/>
        </p:nvSpPr>
        <p:spPr>
          <a:xfrm>
            <a:off x="3533938" y="3020486"/>
            <a:ext cx="1113583" cy="215444"/>
          </a:xfrm>
          <a:prstGeom prst="rect">
            <a:avLst/>
          </a:prstGeom>
          <a:noFill/>
        </p:spPr>
        <p:txBody>
          <a:bodyPr wrap="square" rtlCol="0">
            <a:spAutoFit/>
          </a:bodyPr>
          <a:lstStyle/>
          <a:p>
            <a:pPr algn="r"/>
            <a:r>
              <a:rPr lang="en-GB" sz="800">
                <a:solidFill>
                  <a:schemeClr val="bg1">
                    <a:lumMod val="50000"/>
                  </a:schemeClr>
                </a:solidFill>
                <a:latin typeface="Arial" panose="020B0604020202020204" pitchFamily="34" charset="0"/>
                <a:cs typeface="Arial" panose="020B0604020202020204" pitchFamily="34" charset="0"/>
              </a:rPr>
              <a:t>London benchmark</a:t>
            </a:r>
          </a:p>
        </p:txBody>
      </p:sp>
      <p:sp>
        <p:nvSpPr>
          <p:cNvPr id="102" name="TextBox 101">
            <a:extLst>
              <a:ext uri="{FF2B5EF4-FFF2-40B4-BE49-F238E27FC236}">
                <a16:creationId xmlns:a16="http://schemas.microsoft.com/office/drawing/2014/main" id="{7ACB1B37-5604-4FA0-A5B6-949B22EE3134}"/>
              </a:ext>
              <a:ext uri="{C183D7F6-B498-43B3-948B-1728B52AA6E4}">
                <adec:decorative xmlns:adec="http://schemas.microsoft.com/office/drawing/2017/decorative" val="1"/>
              </a:ext>
            </a:extLst>
          </p:cNvPr>
          <p:cNvSpPr txBox="1"/>
          <p:nvPr/>
        </p:nvSpPr>
        <p:spPr>
          <a:xfrm>
            <a:off x="4645952" y="4053862"/>
            <a:ext cx="1113583" cy="338554"/>
          </a:xfrm>
          <a:prstGeom prst="rect">
            <a:avLst/>
          </a:prstGeom>
          <a:noFill/>
        </p:spPr>
        <p:txBody>
          <a:bodyPr wrap="square" rtlCol="0">
            <a:spAutoFit/>
          </a:bodyPr>
          <a:lstStyle/>
          <a:p>
            <a:r>
              <a:rPr lang="en-GB" sz="800" dirty="0">
                <a:solidFill>
                  <a:schemeClr val="bg1">
                    <a:lumMod val="50000"/>
                  </a:schemeClr>
                </a:solidFill>
                <a:latin typeface="Arial" panose="020B0604020202020204" pitchFamily="34" charset="0"/>
                <a:cs typeface="Arial" panose="020B0604020202020204" pitchFamily="34" charset="0"/>
              </a:rPr>
              <a:t>London</a:t>
            </a:r>
          </a:p>
          <a:p>
            <a:r>
              <a:rPr lang="en-GB" sz="800" dirty="0">
                <a:solidFill>
                  <a:schemeClr val="bg1">
                    <a:lumMod val="50000"/>
                  </a:schemeClr>
                </a:solidFill>
                <a:latin typeface="Arial" panose="020B0604020202020204" pitchFamily="34" charset="0"/>
                <a:cs typeface="Arial" panose="020B0604020202020204" pitchFamily="34" charset="0"/>
              </a:rPr>
              <a:t>benchmark</a:t>
            </a:r>
          </a:p>
        </p:txBody>
      </p:sp>
    </p:spTree>
    <p:extLst>
      <p:ext uri="{BB962C8B-B14F-4D97-AF65-F5344CB8AC3E}">
        <p14:creationId xmlns:p14="http://schemas.microsoft.com/office/powerpoint/2010/main" val="4134884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60F48E72-A43E-4AF1-B545-E2EDC2A99658}"/>
              </a:ext>
              <a:ext uri="{C183D7F6-B498-43B3-948B-1728B52AA6E4}">
                <adec:decorative xmlns:adec="http://schemas.microsoft.com/office/drawing/2017/decorative" val="1"/>
              </a:ext>
            </a:extLst>
          </p:cNvPr>
          <p:cNvCxnSpPr>
            <a:cxnSpLocks/>
          </p:cNvCxnSpPr>
          <p:nvPr/>
        </p:nvCxnSpPr>
        <p:spPr>
          <a:xfrm>
            <a:off x="7515778" y="2743196"/>
            <a:ext cx="477848"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FAA7DB76-173B-4428-8513-0485E220BC3E}"/>
              </a:ext>
              <a:ext uri="{C183D7F6-B498-43B3-948B-1728B52AA6E4}">
                <adec:decorative xmlns:adec="http://schemas.microsoft.com/office/drawing/2017/decorative" val="1"/>
              </a:ext>
            </a:extLst>
          </p:cNvPr>
          <p:cNvSpPr/>
          <p:nvPr/>
        </p:nvSpPr>
        <p:spPr>
          <a:xfrm>
            <a:off x="8200103" y="3129758"/>
            <a:ext cx="3307751" cy="262963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7" name="Straight Connector 76">
            <a:extLst>
              <a:ext uri="{FF2B5EF4-FFF2-40B4-BE49-F238E27FC236}">
                <a16:creationId xmlns:a16="http://schemas.microsoft.com/office/drawing/2014/main" id="{CAF9785F-ADAA-4DBC-8706-9EC2D8F44265}"/>
              </a:ext>
              <a:ext uri="{C183D7F6-B498-43B3-948B-1728B52AA6E4}">
                <adec:decorative xmlns:adec="http://schemas.microsoft.com/office/drawing/2017/decorative" val="1"/>
              </a:ext>
            </a:extLst>
          </p:cNvPr>
          <p:cNvCxnSpPr>
            <a:cxnSpLocks/>
          </p:cNvCxnSpPr>
          <p:nvPr/>
        </p:nvCxnSpPr>
        <p:spPr>
          <a:xfrm>
            <a:off x="7498080" y="4701783"/>
            <a:ext cx="471948" cy="348062"/>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90FD5B76-7C93-4256-93D7-0F6B4FF9C401}"/>
              </a:ext>
              <a:ext uri="{C183D7F6-B498-43B3-948B-1728B52AA6E4}">
                <adec:decorative xmlns:adec="http://schemas.microsoft.com/office/drawing/2017/decorative" val="1"/>
              </a:ext>
            </a:extLst>
          </p:cNvPr>
          <p:cNvCxnSpPr>
            <a:cxnSpLocks/>
          </p:cNvCxnSpPr>
          <p:nvPr/>
        </p:nvCxnSpPr>
        <p:spPr>
          <a:xfrm>
            <a:off x="7580671" y="3492415"/>
            <a:ext cx="412955" cy="27727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F231990-4762-4713-B4B5-0DF1954EB914}"/>
              </a:ext>
              <a:ext uri="{C183D7F6-B498-43B3-948B-1728B52AA6E4}">
                <adec:decorative xmlns:adec="http://schemas.microsoft.com/office/drawing/2017/decorative" val="1"/>
              </a:ext>
            </a:extLst>
          </p:cNvPr>
          <p:cNvSpPr/>
          <p:nvPr/>
        </p:nvSpPr>
        <p:spPr>
          <a:xfrm>
            <a:off x="0" y="-1"/>
            <a:ext cx="12192000" cy="11452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itle 1">
            <a:extLst>
              <a:ext uri="{FF2B5EF4-FFF2-40B4-BE49-F238E27FC236}">
                <a16:creationId xmlns:a16="http://schemas.microsoft.com/office/drawing/2014/main" id="{370BB025-DE20-4563-9FB6-270F2F149299}"/>
              </a:ext>
            </a:extLst>
          </p:cNvPr>
          <p:cNvSpPr>
            <a:spLocks noGrp="1"/>
          </p:cNvSpPr>
          <p:nvPr>
            <p:ph type="title"/>
          </p:nvPr>
        </p:nvSpPr>
        <p:spPr>
          <a:xfrm>
            <a:off x="343195" y="202205"/>
            <a:ext cx="11200055" cy="786139"/>
          </a:xfrm>
        </p:spPr>
        <p:txBody>
          <a:bodyPr>
            <a:noAutofit/>
          </a:bodyPr>
          <a:lstStyle/>
          <a:p>
            <a:r>
              <a:rPr lang="en-US" sz="3200" b="1">
                <a:solidFill>
                  <a:schemeClr val="bg1"/>
                </a:solidFill>
                <a:latin typeface="Arial Black" panose="020B0A04020102020204" pitchFamily="34" charset="0"/>
                <a:cs typeface="Calibri Light"/>
              </a:rPr>
              <a:t>Anti-social </a:t>
            </a:r>
            <a:r>
              <a:rPr lang="en-US" sz="3200" b="1" err="1">
                <a:solidFill>
                  <a:schemeClr val="bg1"/>
                </a:solidFill>
                <a:latin typeface="Arial Black" panose="020B0A04020102020204" pitchFamily="34" charset="0"/>
                <a:cs typeface="Calibri Light"/>
              </a:rPr>
              <a:t>behaviours</a:t>
            </a:r>
            <a:endParaRPr lang="en-GB" sz="3200">
              <a:solidFill>
                <a:schemeClr val="bg1"/>
              </a:solidFill>
            </a:endParaRPr>
          </a:p>
        </p:txBody>
      </p:sp>
      <p:sp>
        <p:nvSpPr>
          <p:cNvPr id="46" name="Footer Placeholder 1">
            <a:extLst>
              <a:ext uri="{FF2B5EF4-FFF2-40B4-BE49-F238E27FC236}">
                <a16:creationId xmlns:a16="http://schemas.microsoft.com/office/drawing/2014/main" id="{E458B362-248A-49D3-AE61-2635AC89FA3F}"/>
              </a:ext>
            </a:extLst>
          </p:cNvPr>
          <p:cNvSpPr txBox="1">
            <a:spLocks/>
          </p:cNvSpPr>
          <p:nvPr/>
        </p:nvSpPr>
        <p:spPr>
          <a:xfrm>
            <a:off x="-1" y="6607600"/>
            <a:ext cx="11383861" cy="250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b="1">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Q. </a:t>
            </a:r>
            <a:r>
              <a:rPr lang="en-US" sz="1000">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Thinking about this local area, how much of a problem do you think each of the following are…? </a:t>
            </a:r>
            <a:r>
              <a:rPr lang="en-US" sz="1000" b="1">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Base</a:t>
            </a:r>
            <a:r>
              <a:rPr lang="en-US" sz="1000">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 all respondents excluding don’t know (bases vary).</a:t>
            </a:r>
          </a:p>
        </p:txBody>
      </p:sp>
      <p:sp>
        <p:nvSpPr>
          <p:cNvPr id="4" name="TextBox 3">
            <a:extLst>
              <a:ext uri="{FF2B5EF4-FFF2-40B4-BE49-F238E27FC236}">
                <a16:creationId xmlns:a16="http://schemas.microsoft.com/office/drawing/2014/main" id="{7E4CB4A7-6D00-4658-A1EF-CA1D834F1BFE}"/>
              </a:ext>
            </a:extLst>
          </p:cNvPr>
          <p:cNvSpPr txBox="1"/>
          <p:nvPr/>
        </p:nvSpPr>
        <p:spPr>
          <a:xfrm>
            <a:off x="343195" y="1236146"/>
            <a:ext cx="11505611" cy="830997"/>
          </a:xfrm>
          <a:prstGeom prst="rect">
            <a:avLst/>
          </a:prstGeom>
          <a:noFill/>
        </p:spPr>
        <p:txBody>
          <a:bodyPr wrap="square" rtlCol="0">
            <a:spAutoFit/>
          </a:bodyPr>
          <a:lstStyle/>
          <a:p>
            <a:r>
              <a:rPr lang="en-GB" sz="1600" b="1">
                <a:solidFill>
                  <a:srgbClr val="002060"/>
                </a:solidFill>
                <a:latin typeface="Arial" panose="020B0604020202020204" pitchFamily="34" charset="0"/>
                <a:cs typeface="Arial" panose="020B0604020202020204" pitchFamily="34" charset="0"/>
              </a:rPr>
              <a:t>As in 2022, the amount of rubbish or litter is the most widely identified problem among Lambeth residents </a:t>
            </a:r>
            <a:r>
              <a:rPr lang="en-GB" sz="1600">
                <a:latin typeface="Arial" panose="020B0604020202020204" pitchFamily="34" charset="0"/>
                <a:cs typeface="Arial" panose="020B0604020202020204" pitchFamily="34" charset="0"/>
              </a:rPr>
              <a:t>– it has also been considered a problem by significantly more residents year on year. There has also been a significant increase in concern about drug abuse and serious youth violence.</a:t>
            </a:r>
          </a:p>
        </p:txBody>
      </p:sp>
      <p:cxnSp>
        <p:nvCxnSpPr>
          <p:cNvPr id="95" name="Straight Connector 94">
            <a:extLst>
              <a:ext uri="{FF2B5EF4-FFF2-40B4-BE49-F238E27FC236}">
                <a16:creationId xmlns:a16="http://schemas.microsoft.com/office/drawing/2014/main" id="{A8CF1DD4-EA6F-49E4-80F1-547446BE9C77}"/>
              </a:ext>
              <a:ext uri="{C183D7F6-B498-43B3-948B-1728B52AA6E4}">
                <adec:decorative xmlns:adec="http://schemas.microsoft.com/office/drawing/2017/decorative" val="1"/>
              </a:ext>
            </a:extLst>
          </p:cNvPr>
          <p:cNvCxnSpPr>
            <a:cxnSpLocks/>
          </p:cNvCxnSpPr>
          <p:nvPr/>
        </p:nvCxnSpPr>
        <p:spPr>
          <a:xfrm flipV="1">
            <a:off x="343196" y="2157444"/>
            <a:ext cx="11524337" cy="29862"/>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2" name="Chart 61">
            <a:extLst>
              <a:ext uri="{FF2B5EF4-FFF2-40B4-BE49-F238E27FC236}">
                <a16:creationId xmlns:a16="http://schemas.microsoft.com/office/drawing/2014/main" id="{73B18B56-34C8-4502-BFBA-D7DBC37647B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48972594"/>
              </p:ext>
            </p:extLst>
          </p:nvPr>
        </p:nvGraphicFramePr>
        <p:xfrm>
          <a:off x="324467" y="2068623"/>
          <a:ext cx="7374191" cy="45839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3" name="Table 3">
            <a:extLst>
              <a:ext uri="{FF2B5EF4-FFF2-40B4-BE49-F238E27FC236}">
                <a16:creationId xmlns:a16="http://schemas.microsoft.com/office/drawing/2014/main" id="{1A1D211C-CC6A-41FB-9272-D76EB304399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65947031"/>
              </p:ext>
            </p:extLst>
          </p:nvPr>
        </p:nvGraphicFramePr>
        <p:xfrm>
          <a:off x="6601389" y="2427559"/>
          <a:ext cx="1061873" cy="3642870"/>
        </p:xfrm>
        <a:graphic>
          <a:graphicData uri="http://schemas.openxmlformats.org/drawingml/2006/table">
            <a:tbl>
              <a:tblPr firstRow="1" bandRow="1">
                <a:tableStyleId>{3B4B98B0-60AC-42C2-AFA5-B58CD77FA1E5}</a:tableStyleId>
              </a:tblPr>
              <a:tblGrid>
                <a:gridCol w="1061873">
                  <a:extLst>
                    <a:ext uri="{9D8B030D-6E8A-4147-A177-3AD203B41FA5}">
                      <a16:colId xmlns:a16="http://schemas.microsoft.com/office/drawing/2014/main" val="814706812"/>
                    </a:ext>
                  </a:extLst>
                </a:gridCol>
              </a:tblGrid>
              <a:tr h="607145">
                <a:tc>
                  <a:txBody>
                    <a:bodyPr/>
                    <a:lstStyle/>
                    <a:p>
                      <a:pPr algn="l" fontAlgn="b"/>
                      <a:r>
                        <a:rPr lang="en-GB" sz="1600" b="1" i="0" u="none" strike="noStrike">
                          <a:solidFill>
                            <a:srgbClr val="002060"/>
                          </a:solidFill>
                          <a:effectLst/>
                          <a:latin typeface="Arial Black" panose="020B0A04020102020204" pitchFamily="34" charset="0"/>
                          <a:cs typeface="Arial" panose="020B0604020202020204" pitchFamily="34" charset="0"/>
                        </a:rPr>
                        <a:t>68% </a:t>
                      </a:r>
                      <a:r>
                        <a:rPr lang="en-GB" sz="1600" b="1" i="0" u="none" strike="noStrike">
                          <a:solidFill>
                            <a:srgbClr val="C00000"/>
                          </a:solidFill>
                          <a:effectLst/>
                          <a:latin typeface="Arial" panose="020B0604020202020204" pitchFamily="34" charset="0"/>
                          <a:cs typeface="Arial" panose="020B0604020202020204"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618250"/>
                  </a:ext>
                </a:extLst>
              </a:tr>
              <a:tr h="607145">
                <a:tc>
                  <a:txBody>
                    <a:bodyPr/>
                    <a:lstStyle/>
                    <a:p>
                      <a:pPr algn="l" fontAlgn="b"/>
                      <a:r>
                        <a:rPr lang="en-GB" sz="1600" b="1" i="0" u="none" strike="noStrike">
                          <a:solidFill>
                            <a:srgbClr val="002060"/>
                          </a:solidFill>
                          <a:effectLst/>
                          <a:latin typeface="Arial Black" panose="020B0A04020102020204" pitchFamily="34" charset="0"/>
                          <a:cs typeface="Arial" panose="020B0604020202020204" pitchFamily="34" charset="0"/>
                        </a:rPr>
                        <a:t>59% </a:t>
                      </a:r>
                      <a:r>
                        <a:rPr lang="en-GB" sz="1600" b="1" i="0" u="none" strike="noStrike">
                          <a:solidFill>
                            <a:srgbClr val="C00000"/>
                          </a:solidFill>
                          <a:effectLst/>
                          <a:latin typeface="Arial" panose="020B0604020202020204" pitchFamily="34" charset="0"/>
                          <a:cs typeface="Arial" panose="020B0604020202020204" pitchFamily="3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4753445"/>
                  </a:ext>
                </a:extLst>
              </a:tr>
              <a:tr h="607145">
                <a:tc>
                  <a:txBody>
                    <a:bodyPr/>
                    <a:lstStyle/>
                    <a:p>
                      <a:pPr algn="l" fontAlgn="b"/>
                      <a:r>
                        <a:rPr lang="en-GB" sz="1600" b="1" i="0" u="none" strike="noStrike">
                          <a:solidFill>
                            <a:srgbClr val="002060"/>
                          </a:solidFill>
                          <a:effectLst/>
                          <a:latin typeface="Arial Black" panose="020B0A04020102020204" pitchFamily="34" charset="0"/>
                          <a:cs typeface="Arial" panose="020B0604020202020204" pitchFamily="34" charset="0"/>
                        </a:rPr>
                        <a:t>59% </a:t>
                      </a:r>
                      <a:r>
                        <a:rPr lang="en-GB" sz="1600" b="1" i="0" u="none" strike="noStrike">
                          <a:solidFill>
                            <a:schemeClr val="bg1">
                              <a:lumMod val="50000"/>
                            </a:schemeClr>
                          </a:solidFill>
                          <a:effectLst/>
                          <a:latin typeface="Arial" panose="020B0604020202020204" pitchFamily="34" charset="0"/>
                          <a:cs typeface="Arial" panose="020B0604020202020204"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482032"/>
                  </a:ext>
                </a:extLst>
              </a:tr>
              <a:tr h="607145">
                <a:tc>
                  <a:txBody>
                    <a:bodyPr/>
                    <a:lstStyle/>
                    <a:p>
                      <a:pPr algn="l" fontAlgn="b"/>
                      <a:r>
                        <a:rPr lang="en-GB" sz="1600" b="1" i="0" u="none" strike="noStrike">
                          <a:solidFill>
                            <a:srgbClr val="002060"/>
                          </a:solidFill>
                          <a:effectLst/>
                          <a:latin typeface="Arial Black" panose="020B0A04020102020204" pitchFamily="34" charset="0"/>
                          <a:cs typeface="Arial" panose="020B0604020202020204" pitchFamily="34" charset="0"/>
                        </a:rPr>
                        <a:t>57%</a:t>
                      </a:r>
                      <a:r>
                        <a:rPr lang="en-GB" sz="1600" b="1" i="0" u="none" strike="noStrike">
                          <a:solidFill>
                            <a:schemeClr val="bg1">
                              <a:lumMod val="50000"/>
                            </a:schemeClr>
                          </a:solidFill>
                          <a:effectLst/>
                          <a:latin typeface="Arial Black" panose="020B0A04020102020204" pitchFamily="34" charset="0"/>
                          <a:cs typeface="Arial" panose="020B0604020202020204" pitchFamily="34" charset="0"/>
                        </a:rPr>
                        <a:t> </a:t>
                      </a:r>
                      <a:r>
                        <a:rPr lang="en-GB" sz="1600" b="1" i="0" u="none" strike="noStrike">
                          <a:solidFill>
                            <a:srgbClr val="C00000"/>
                          </a:solidFill>
                          <a:effectLst/>
                          <a:latin typeface="Arial" panose="020B0604020202020204" pitchFamily="34" charset="0"/>
                          <a:cs typeface="Arial" panose="020B0604020202020204" pitchFamily="3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2510821"/>
                  </a:ext>
                </a:extLst>
              </a:tr>
              <a:tr h="607145">
                <a:tc>
                  <a:txBody>
                    <a:bodyPr/>
                    <a:lstStyle/>
                    <a:p>
                      <a:pPr algn="l" fontAlgn="b"/>
                      <a:r>
                        <a:rPr lang="en-GB" sz="1600" b="1" i="0" u="none" strike="noStrike">
                          <a:solidFill>
                            <a:srgbClr val="002060"/>
                          </a:solidFill>
                          <a:effectLst/>
                          <a:latin typeface="Arial Black" panose="020B0A04020102020204" pitchFamily="34" charset="0"/>
                          <a:cs typeface="Arial" panose="020B0604020202020204" pitchFamily="34" charset="0"/>
                        </a:rPr>
                        <a:t>53%</a:t>
                      </a:r>
                      <a:r>
                        <a:rPr lang="en-GB" sz="1600" b="1" i="0" u="none" strike="noStrike">
                          <a:solidFill>
                            <a:schemeClr val="bg1">
                              <a:lumMod val="50000"/>
                            </a:schemeClr>
                          </a:solidFill>
                          <a:effectLst/>
                          <a:latin typeface="Arial Black" panose="020B0A04020102020204" pitchFamily="34" charset="0"/>
                          <a:cs typeface="Arial" panose="020B0604020202020204" pitchFamily="34" charset="0"/>
                        </a:rPr>
                        <a:t> </a:t>
                      </a:r>
                      <a:r>
                        <a:rPr lang="en-GB" sz="1600" b="1" i="0" u="none" strike="noStrike">
                          <a:solidFill>
                            <a:schemeClr val="bg1">
                              <a:lumMod val="50000"/>
                            </a:schemeClr>
                          </a:solidFill>
                          <a:effectLst/>
                          <a:latin typeface="Arial" panose="020B0604020202020204" pitchFamily="34" charset="0"/>
                          <a:cs typeface="Arial" panose="020B0604020202020204"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1748712"/>
                  </a:ext>
                </a:extLst>
              </a:tr>
              <a:tr h="607145">
                <a:tc>
                  <a:txBody>
                    <a:bodyPr/>
                    <a:lstStyle/>
                    <a:p>
                      <a:pPr algn="l" fontAlgn="b"/>
                      <a:r>
                        <a:rPr lang="en-GB" sz="1600" b="1" i="0" u="none" strike="noStrike" dirty="0">
                          <a:solidFill>
                            <a:srgbClr val="002060"/>
                          </a:solidFill>
                          <a:effectLst/>
                          <a:latin typeface="Arial Black" panose="020B0A04020102020204" pitchFamily="34" charset="0"/>
                          <a:cs typeface="Arial" panose="020B0604020202020204" pitchFamily="34" charset="0"/>
                        </a:rPr>
                        <a:t>49% </a:t>
                      </a:r>
                      <a:r>
                        <a:rPr lang="en-GB" sz="1600" b="1" i="0" u="none" strike="noStrike" kern="1200" dirty="0">
                          <a:solidFill>
                            <a:schemeClr val="bg1">
                              <a:lumMod val="50000"/>
                            </a:schemeClr>
                          </a:solidFill>
                          <a:effectLst/>
                          <a:latin typeface="Arial" panose="020B0604020202020204" pitchFamily="34" charset="0"/>
                          <a:ea typeface="+mn-ea"/>
                          <a:cs typeface="Arial" panose="020B0604020202020204"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0151942"/>
                  </a:ext>
                </a:extLst>
              </a:tr>
            </a:tbl>
          </a:graphicData>
        </a:graphic>
      </p:graphicFrame>
      <p:sp>
        <p:nvSpPr>
          <p:cNvPr id="75" name="TextBox 74">
            <a:extLst>
              <a:ext uri="{FF2B5EF4-FFF2-40B4-BE49-F238E27FC236}">
                <a16:creationId xmlns:a16="http://schemas.microsoft.com/office/drawing/2014/main" id="{087C2C8A-27A8-463D-A800-B66F3D645AC0}"/>
              </a:ext>
            </a:extLst>
          </p:cNvPr>
          <p:cNvSpPr txBox="1"/>
          <p:nvPr/>
        </p:nvSpPr>
        <p:spPr>
          <a:xfrm>
            <a:off x="7905135" y="2336561"/>
            <a:ext cx="2525085" cy="307777"/>
          </a:xfrm>
          <a:prstGeom prst="rect">
            <a:avLst/>
          </a:prstGeom>
          <a:noFill/>
        </p:spPr>
        <p:txBody>
          <a:bodyPr wrap="square" rtlCol="0">
            <a:spAutoFit/>
          </a:bodyPr>
          <a:lstStyle/>
          <a:p>
            <a:r>
              <a:rPr lang="en-GB" sz="1400" b="1">
                <a:latin typeface="Arial" panose="020B0604020202020204" pitchFamily="34" charset="0"/>
                <a:cs typeface="Arial" panose="020B0604020202020204" pitchFamily="34" charset="0"/>
              </a:rPr>
              <a:t>Inter-group differences</a:t>
            </a:r>
          </a:p>
        </p:txBody>
      </p:sp>
      <p:sp>
        <p:nvSpPr>
          <p:cNvPr id="16" name="TextBox 15">
            <a:extLst>
              <a:ext uri="{FF2B5EF4-FFF2-40B4-BE49-F238E27FC236}">
                <a16:creationId xmlns:a16="http://schemas.microsoft.com/office/drawing/2014/main" id="{08F6F65C-4BBE-43DB-8D95-257473BA2650}"/>
              </a:ext>
            </a:extLst>
          </p:cNvPr>
          <p:cNvSpPr txBox="1"/>
          <p:nvPr/>
        </p:nvSpPr>
        <p:spPr>
          <a:xfrm>
            <a:off x="7905135" y="2606018"/>
            <a:ext cx="3943672" cy="844810"/>
          </a:xfrm>
          <a:prstGeom prst="rect">
            <a:avLst/>
          </a:prstGeom>
          <a:solidFill>
            <a:schemeClr val="bg1">
              <a:lumMod val="95000"/>
            </a:schemeClr>
          </a:solidFill>
        </p:spPr>
        <p:txBody>
          <a:bodyPr wrap="square" lIns="144000" tIns="144000" rIns="144000" bIns="144000" rtlCol="0">
            <a:spAutoFit/>
          </a:bodyPr>
          <a:lstStyle/>
          <a:p>
            <a:r>
              <a:rPr lang="en-GB" sz="1200" b="1" dirty="0">
                <a:latin typeface="Arial" panose="020B0604020202020204" pitchFamily="34" charset="0"/>
                <a:cs typeface="Arial" panose="020B0604020202020204" pitchFamily="34" charset="0"/>
              </a:rPr>
              <a:t>Rubbish or litter</a:t>
            </a:r>
          </a:p>
          <a:p>
            <a:r>
              <a:rPr lang="en-GB" sz="1200" dirty="0">
                <a:latin typeface="Arial" panose="020B0604020202020204" pitchFamily="34" charset="0"/>
                <a:cs typeface="Arial" panose="020B0604020202020204" pitchFamily="34" charset="0"/>
              </a:rPr>
              <a:t>Residents in Waterloo are significantly less likely to see this</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as a very big problem (</a:t>
            </a:r>
            <a:r>
              <a:rPr lang="en-GB" sz="1200" b="1" dirty="0">
                <a:solidFill>
                  <a:srgbClr val="2C7E00"/>
                </a:solidFill>
                <a:latin typeface="Arial" panose="020B0604020202020204" pitchFamily="34" charset="0"/>
                <a:cs typeface="Arial" panose="020B0604020202020204" pitchFamily="34" charset="0"/>
              </a:rPr>
              <a:t>16%</a:t>
            </a:r>
            <a:r>
              <a:rPr lang="en-GB" sz="1200" dirty="0">
                <a:latin typeface="Arial" panose="020B0604020202020204" pitchFamily="34" charset="0"/>
                <a:cs typeface="Arial" panose="020B0604020202020204" pitchFamily="34" charset="0"/>
              </a:rPr>
              <a:t>)</a:t>
            </a:r>
          </a:p>
        </p:txBody>
      </p:sp>
      <p:sp>
        <p:nvSpPr>
          <p:cNvPr id="73" name="TextBox 72">
            <a:extLst>
              <a:ext uri="{FF2B5EF4-FFF2-40B4-BE49-F238E27FC236}">
                <a16:creationId xmlns:a16="http://schemas.microsoft.com/office/drawing/2014/main" id="{68693A18-5A43-4BA7-99C4-0AD48B5A3266}"/>
              </a:ext>
            </a:extLst>
          </p:cNvPr>
          <p:cNvSpPr txBox="1"/>
          <p:nvPr/>
        </p:nvSpPr>
        <p:spPr>
          <a:xfrm>
            <a:off x="7905134" y="3572133"/>
            <a:ext cx="3943672" cy="1029476"/>
          </a:xfrm>
          <a:prstGeom prst="rect">
            <a:avLst/>
          </a:prstGeom>
          <a:solidFill>
            <a:schemeClr val="bg1">
              <a:lumMod val="95000"/>
            </a:schemeClr>
          </a:solidFill>
        </p:spPr>
        <p:txBody>
          <a:bodyPr wrap="square" lIns="144000" tIns="144000" rIns="144000" bIns="144000" rtlCol="0">
            <a:spAutoFit/>
          </a:bodyPr>
          <a:lstStyle/>
          <a:p>
            <a:r>
              <a:rPr lang="en-GB" sz="1200" b="1" dirty="0">
                <a:latin typeface="Arial" panose="020B0604020202020204" pitchFamily="34" charset="0"/>
                <a:cs typeface="Arial" panose="020B0604020202020204" pitchFamily="34" charset="0"/>
              </a:rPr>
              <a:t>Using or doing drugs</a:t>
            </a:r>
          </a:p>
          <a:p>
            <a:r>
              <a:rPr lang="en-GB" sz="1200" dirty="0">
                <a:latin typeface="Arial" panose="020B0604020202020204" pitchFamily="34" charset="0"/>
                <a:cs typeface="Arial" panose="020B0604020202020204" pitchFamily="34" charset="0"/>
              </a:rPr>
              <a:t>Residents in Brixton are significantly more likely</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to see this</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as a very big problem (</a:t>
            </a:r>
            <a:r>
              <a:rPr lang="en-GB" sz="1200" b="1" dirty="0">
                <a:solidFill>
                  <a:srgbClr val="C00000"/>
                </a:solidFill>
                <a:latin typeface="Arial" panose="020B0604020202020204" pitchFamily="34" charset="0"/>
                <a:cs typeface="Arial" panose="020B0604020202020204" pitchFamily="34" charset="0"/>
              </a:rPr>
              <a:t>42%</a:t>
            </a:r>
            <a:r>
              <a:rPr lang="en-GB" sz="1200" dirty="0">
                <a:latin typeface="Arial" panose="020B0604020202020204" pitchFamily="34" charset="0"/>
                <a:cs typeface="Arial" panose="020B0604020202020204" pitchFamily="34" charset="0"/>
              </a:rPr>
              <a:t>), while residents in Norwood are less likely </a:t>
            </a:r>
            <a:r>
              <a:rPr lang="en-GB" sz="1200" b="1" dirty="0">
                <a:solidFill>
                  <a:srgbClr val="2C7E00"/>
                </a:solidFill>
                <a:latin typeface="Arial" panose="020B0604020202020204" pitchFamily="34" charset="0"/>
                <a:cs typeface="Arial" panose="020B0604020202020204" pitchFamily="34" charset="0"/>
              </a:rPr>
              <a:t>(22%).</a:t>
            </a:r>
          </a:p>
        </p:txBody>
      </p:sp>
      <p:sp>
        <p:nvSpPr>
          <p:cNvPr id="74" name="TextBox 73">
            <a:extLst>
              <a:ext uri="{FF2B5EF4-FFF2-40B4-BE49-F238E27FC236}">
                <a16:creationId xmlns:a16="http://schemas.microsoft.com/office/drawing/2014/main" id="{BCA3DDBD-6A11-44FE-A1C9-F0D44F04EEBA}"/>
              </a:ext>
            </a:extLst>
          </p:cNvPr>
          <p:cNvSpPr txBox="1"/>
          <p:nvPr/>
        </p:nvSpPr>
        <p:spPr>
          <a:xfrm>
            <a:off x="7905134" y="4720534"/>
            <a:ext cx="3943672" cy="1768140"/>
          </a:xfrm>
          <a:prstGeom prst="rect">
            <a:avLst/>
          </a:prstGeom>
          <a:solidFill>
            <a:schemeClr val="bg1">
              <a:lumMod val="95000"/>
            </a:schemeClr>
          </a:solidFill>
        </p:spPr>
        <p:txBody>
          <a:bodyPr wrap="square" lIns="144000" tIns="144000" rIns="144000" bIns="144000" rtlCol="0">
            <a:spAutoFit/>
          </a:bodyPr>
          <a:lstStyle/>
          <a:p>
            <a:r>
              <a:rPr lang="en-GB" sz="1200" b="1" dirty="0">
                <a:latin typeface="Arial" panose="020B0604020202020204" pitchFamily="34" charset="0"/>
                <a:cs typeface="Arial" panose="020B0604020202020204" pitchFamily="34" charset="0"/>
              </a:rPr>
              <a:t>Serious youth violence</a:t>
            </a:r>
          </a:p>
          <a:p>
            <a:pPr marL="285750" indent="-285750">
              <a:buFont typeface="Wingdings" panose="05000000000000000000" pitchFamily="2" charset="2"/>
              <a:buChar char="v"/>
            </a:pPr>
            <a:r>
              <a:rPr lang="en-GB" sz="1200" dirty="0">
                <a:latin typeface="Arial" panose="020B0604020202020204" pitchFamily="34" charset="0"/>
                <a:cs typeface="Arial" panose="020B0604020202020204" pitchFamily="34" charset="0"/>
              </a:rPr>
              <a:t>Residents in Brixton (</a:t>
            </a:r>
            <a:r>
              <a:rPr lang="en-GB" sz="1200" b="1" dirty="0">
                <a:solidFill>
                  <a:srgbClr val="C00000"/>
                </a:solidFill>
                <a:latin typeface="Arial" panose="020B0604020202020204" pitchFamily="34" charset="0"/>
                <a:cs typeface="Arial" panose="020B0604020202020204" pitchFamily="34" charset="0"/>
              </a:rPr>
              <a:t>37% </a:t>
            </a:r>
            <a:r>
              <a:rPr lang="en-GB" sz="1200" dirty="0">
                <a:latin typeface="Arial" panose="020B0604020202020204" pitchFamily="34" charset="0"/>
                <a:cs typeface="Arial" panose="020B0604020202020204" pitchFamily="34" charset="0"/>
              </a:rPr>
              <a:t>‘a very big problem’)</a:t>
            </a:r>
          </a:p>
          <a:p>
            <a:pPr marL="285750" indent="-285750">
              <a:buFont typeface="Wingdings" panose="05000000000000000000" pitchFamily="2" charset="2"/>
              <a:buChar char="v"/>
            </a:pPr>
            <a:r>
              <a:rPr lang="en-GB" sz="1200" dirty="0">
                <a:latin typeface="Arial" panose="020B0604020202020204" pitchFamily="34" charset="0"/>
                <a:cs typeface="Arial" panose="020B0604020202020204" pitchFamily="34" charset="0"/>
              </a:rPr>
              <a:t>65+s (</a:t>
            </a:r>
            <a:r>
              <a:rPr lang="en-GB" sz="1200" b="1" dirty="0">
                <a:solidFill>
                  <a:srgbClr val="2C7E00"/>
                </a:solidFill>
                <a:latin typeface="Arial" panose="020B0604020202020204" pitchFamily="34" charset="0"/>
                <a:cs typeface="Arial" panose="020B0604020202020204" pitchFamily="34" charset="0"/>
              </a:rPr>
              <a:t>10%</a:t>
            </a:r>
            <a:r>
              <a:rPr lang="en-GB" sz="1200" dirty="0">
                <a:latin typeface="Arial" panose="020B0604020202020204" pitchFamily="34" charset="0"/>
                <a:cs typeface="Arial" panose="020B0604020202020204" pitchFamily="34" charset="0"/>
              </a:rPr>
              <a:t>)</a:t>
            </a:r>
          </a:p>
          <a:p>
            <a:pPr marL="285750" indent="-285750">
              <a:buFont typeface="Wingdings" panose="05000000000000000000" pitchFamily="2" charset="2"/>
              <a:buChar char="v"/>
            </a:pPr>
            <a:r>
              <a:rPr lang="en-GB" sz="1200" dirty="0">
                <a:latin typeface="Arial" panose="020B0604020202020204" pitchFamily="34" charset="0"/>
                <a:cs typeface="Arial" panose="020B0604020202020204" pitchFamily="34" charset="0"/>
              </a:rPr>
              <a:t>Female (</a:t>
            </a:r>
            <a:r>
              <a:rPr lang="en-GB" sz="1200" b="1" dirty="0">
                <a:solidFill>
                  <a:srgbClr val="C00000"/>
                </a:solidFill>
                <a:latin typeface="Arial" panose="020B0604020202020204" pitchFamily="34" charset="0"/>
                <a:cs typeface="Arial" panose="020B0604020202020204" pitchFamily="34" charset="0"/>
              </a:rPr>
              <a:t>28%</a:t>
            </a:r>
            <a:r>
              <a:rPr lang="en-GB" sz="1200" dirty="0">
                <a:latin typeface="Arial" panose="020B0604020202020204" pitchFamily="34" charset="0"/>
                <a:cs typeface="Arial" panose="020B0604020202020204" pitchFamily="34" charset="0"/>
              </a:rPr>
              <a:t>) vs male residents (</a:t>
            </a:r>
            <a:r>
              <a:rPr lang="en-GB" sz="1200" b="1" dirty="0">
                <a:solidFill>
                  <a:srgbClr val="2C7E00"/>
                </a:solidFill>
                <a:latin typeface="Arial" panose="020B0604020202020204" pitchFamily="34" charset="0"/>
                <a:cs typeface="Arial" panose="020B0604020202020204" pitchFamily="34" charset="0"/>
              </a:rPr>
              <a:t>24%</a:t>
            </a:r>
            <a:r>
              <a:rPr lang="en-GB" sz="1200" dirty="0">
                <a:latin typeface="Arial" panose="020B0604020202020204" pitchFamily="34" charset="0"/>
                <a:cs typeface="Arial" panose="020B0604020202020204" pitchFamily="34" charset="0"/>
              </a:rPr>
              <a:t>)</a:t>
            </a:r>
          </a:p>
          <a:p>
            <a:pPr marL="285750" indent="-285750">
              <a:buFont typeface="Wingdings" panose="05000000000000000000" pitchFamily="2" charset="2"/>
              <a:buChar char="v"/>
            </a:pPr>
            <a:r>
              <a:rPr lang="en-GB" sz="1200" dirty="0">
                <a:latin typeface="Arial" panose="020B0604020202020204" pitchFamily="34" charset="0"/>
                <a:cs typeface="Arial" panose="020B0604020202020204" pitchFamily="34" charset="0"/>
              </a:rPr>
              <a:t>Economically active (</a:t>
            </a:r>
            <a:r>
              <a:rPr lang="en-GB" sz="1200" b="1" dirty="0">
                <a:solidFill>
                  <a:srgbClr val="C00000"/>
                </a:solidFill>
                <a:latin typeface="Arial" panose="020B0604020202020204" pitchFamily="34" charset="0"/>
                <a:cs typeface="Arial" panose="020B0604020202020204" pitchFamily="34" charset="0"/>
              </a:rPr>
              <a:t>27%</a:t>
            </a:r>
            <a:r>
              <a:rPr lang="en-GB" sz="1200" dirty="0">
                <a:latin typeface="Arial" panose="020B0604020202020204" pitchFamily="34" charset="0"/>
                <a:cs typeface="Arial" panose="020B0604020202020204" pitchFamily="34" charset="0"/>
              </a:rPr>
              <a:t>) vs inactive (</a:t>
            </a:r>
            <a:r>
              <a:rPr lang="en-GB" sz="1200" b="1" dirty="0">
                <a:solidFill>
                  <a:srgbClr val="2C7E00"/>
                </a:solidFill>
                <a:latin typeface="Arial" panose="020B0604020202020204" pitchFamily="34" charset="0"/>
                <a:cs typeface="Arial" panose="020B0604020202020204" pitchFamily="34" charset="0"/>
              </a:rPr>
              <a:t>22%</a:t>
            </a:r>
            <a:r>
              <a:rPr lang="en-GB" sz="1200" dirty="0">
                <a:latin typeface="Arial" panose="020B0604020202020204" pitchFamily="34" charset="0"/>
                <a:cs typeface="Arial" panose="020B0604020202020204" pitchFamily="34" charset="0"/>
              </a:rPr>
              <a:t>)</a:t>
            </a:r>
          </a:p>
          <a:p>
            <a:pPr marL="285750" indent="-285750">
              <a:buFont typeface="Wingdings" panose="05000000000000000000" pitchFamily="2" charset="2"/>
              <a:buChar char="v"/>
            </a:pPr>
            <a:r>
              <a:rPr lang="en-GB" sz="1200" dirty="0">
                <a:latin typeface="Arial" panose="020B0604020202020204" pitchFamily="34" charset="0"/>
                <a:cs typeface="Arial" panose="020B0604020202020204" pitchFamily="34" charset="0"/>
              </a:rPr>
              <a:t>Disabled (</a:t>
            </a:r>
            <a:r>
              <a:rPr lang="en-GB" sz="1200" b="1" dirty="0">
                <a:solidFill>
                  <a:srgbClr val="C00000"/>
                </a:solidFill>
                <a:latin typeface="Arial" panose="020B0604020202020204" pitchFamily="34" charset="0"/>
                <a:cs typeface="Arial" panose="020B0604020202020204" pitchFamily="34" charset="0"/>
              </a:rPr>
              <a:t>31%</a:t>
            </a:r>
            <a:r>
              <a:rPr lang="en-GB" sz="1200" dirty="0">
                <a:latin typeface="Arial" panose="020B0604020202020204" pitchFamily="34" charset="0"/>
                <a:cs typeface="Arial" panose="020B0604020202020204" pitchFamily="34" charset="0"/>
              </a:rPr>
              <a:t>) vs non-disabled (</a:t>
            </a:r>
            <a:r>
              <a:rPr lang="en-GB" sz="1200" b="1" dirty="0">
                <a:solidFill>
                  <a:srgbClr val="2C7E00"/>
                </a:solidFill>
                <a:latin typeface="Arial" panose="020B0604020202020204" pitchFamily="34" charset="0"/>
                <a:cs typeface="Arial" panose="020B0604020202020204" pitchFamily="34" charset="0"/>
              </a:rPr>
              <a:t>25%</a:t>
            </a:r>
            <a:r>
              <a:rPr lang="en-GB" sz="1200" dirty="0">
                <a:latin typeface="Arial" panose="020B0604020202020204" pitchFamily="34" charset="0"/>
                <a:cs typeface="Arial" panose="020B0604020202020204" pitchFamily="34" charset="0"/>
              </a:rPr>
              <a:t>)</a:t>
            </a:r>
          </a:p>
          <a:p>
            <a:pPr marL="285750" indent="-285750">
              <a:buFont typeface="Wingdings" panose="05000000000000000000" pitchFamily="2" charset="2"/>
              <a:buChar char="v"/>
            </a:pPr>
            <a:r>
              <a:rPr lang="en-GB" sz="1200" dirty="0">
                <a:latin typeface="Arial" panose="020B0604020202020204" pitchFamily="34" charset="0"/>
                <a:cs typeface="Arial" panose="020B0604020202020204" pitchFamily="34" charset="0"/>
              </a:rPr>
              <a:t>Most deprived areas (IMD-1, </a:t>
            </a:r>
            <a:r>
              <a:rPr lang="en-GB" sz="1200" b="1" dirty="0">
                <a:solidFill>
                  <a:srgbClr val="C00000"/>
                </a:solidFill>
                <a:latin typeface="Arial" panose="020B0604020202020204" pitchFamily="34" charset="0"/>
                <a:cs typeface="Arial" panose="020B0604020202020204" pitchFamily="34" charset="0"/>
              </a:rPr>
              <a:t>36%</a:t>
            </a:r>
            <a:r>
              <a:rPr lang="en-GB" sz="1200" dirty="0">
                <a:latin typeface="Arial" panose="020B0604020202020204" pitchFamily="34" charset="0"/>
                <a:cs typeface="Arial" panose="020B0604020202020204" pitchFamily="34" charset="0"/>
              </a:rPr>
              <a:t>) vs less deprived (IMD-4, </a:t>
            </a:r>
            <a:r>
              <a:rPr lang="en-GB" sz="1200" b="1" dirty="0">
                <a:solidFill>
                  <a:srgbClr val="2C7E00"/>
                </a:solidFill>
                <a:latin typeface="Arial" panose="020B0604020202020204" pitchFamily="34" charset="0"/>
                <a:cs typeface="Arial" panose="020B0604020202020204" pitchFamily="34" charset="0"/>
              </a:rPr>
              <a:t>15%</a:t>
            </a:r>
            <a:r>
              <a:rPr lang="en-GB" sz="1200" dirty="0">
                <a:latin typeface="Arial" panose="020B0604020202020204" pitchFamily="34" charset="0"/>
                <a:cs typeface="Arial" panose="020B0604020202020204" pitchFamily="34" charset="0"/>
              </a:rPr>
              <a:t>)</a:t>
            </a:r>
          </a:p>
        </p:txBody>
      </p:sp>
      <p:sp>
        <p:nvSpPr>
          <p:cNvPr id="78" name="TextBox 77">
            <a:extLst>
              <a:ext uri="{FF2B5EF4-FFF2-40B4-BE49-F238E27FC236}">
                <a16:creationId xmlns:a16="http://schemas.microsoft.com/office/drawing/2014/main" id="{24A21CA8-02CF-47BD-95F3-19F6BA14FF50}"/>
              </a:ext>
              <a:ext uri="{C183D7F6-B498-43B3-948B-1728B52AA6E4}">
                <adec:decorative xmlns:adec="http://schemas.microsoft.com/office/drawing/2017/decorative" val="1"/>
              </a:ext>
            </a:extLst>
          </p:cNvPr>
          <p:cNvSpPr txBox="1"/>
          <p:nvPr/>
        </p:nvSpPr>
        <p:spPr>
          <a:xfrm>
            <a:off x="6542392" y="2333645"/>
            <a:ext cx="971741" cy="276999"/>
          </a:xfrm>
          <a:prstGeom prst="rect">
            <a:avLst/>
          </a:prstGeom>
          <a:noFill/>
        </p:spPr>
        <p:txBody>
          <a:bodyPr wrap="none" rtlCol="0">
            <a:spAutoFit/>
          </a:bodyPr>
          <a:lstStyle/>
          <a:p>
            <a:r>
              <a:rPr lang="en-GB" sz="1200" b="1">
                <a:latin typeface="Arial" panose="020B0604020202020204" pitchFamily="34" charset="0"/>
                <a:cs typeface="Arial" panose="020B0604020202020204" pitchFamily="34" charset="0"/>
              </a:rPr>
              <a:t>% problem</a:t>
            </a:r>
          </a:p>
        </p:txBody>
      </p:sp>
    </p:spTree>
    <p:extLst>
      <p:ext uri="{BB962C8B-B14F-4D97-AF65-F5344CB8AC3E}">
        <p14:creationId xmlns:p14="http://schemas.microsoft.com/office/powerpoint/2010/main" val="3072006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a:extLst>
              <a:ext uri="{FF2B5EF4-FFF2-40B4-BE49-F238E27FC236}">
                <a16:creationId xmlns:a16="http://schemas.microsoft.com/office/drawing/2014/main" id="{056385C3-3216-4299-9DC9-D2636AB2739F}"/>
              </a:ext>
              <a:ext uri="{C183D7F6-B498-43B3-948B-1728B52AA6E4}">
                <adec:decorative xmlns:adec="http://schemas.microsoft.com/office/drawing/2017/decorative" val="1"/>
              </a:ext>
            </a:extLst>
          </p:cNvPr>
          <p:cNvCxnSpPr>
            <a:cxnSpLocks/>
          </p:cNvCxnSpPr>
          <p:nvPr/>
        </p:nvCxnSpPr>
        <p:spPr>
          <a:xfrm>
            <a:off x="6558764" y="1374891"/>
            <a:ext cx="0" cy="5015823"/>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1" name="Isosceles Triangle 30">
            <a:extLst>
              <a:ext uri="{FF2B5EF4-FFF2-40B4-BE49-F238E27FC236}">
                <a16:creationId xmlns:a16="http://schemas.microsoft.com/office/drawing/2014/main" id="{80A94EF8-28C2-492E-8611-5088D7CB01D4}"/>
              </a:ext>
              <a:ext uri="{C183D7F6-B498-43B3-948B-1728B52AA6E4}">
                <adec:decorative xmlns:adec="http://schemas.microsoft.com/office/drawing/2017/decorative" val="1"/>
              </a:ext>
            </a:extLst>
          </p:cNvPr>
          <p:cNvSpPr/>
          <p:nvPr/>
        </p:nvSpPr>
        <p:spPr>
          <a:xfrm rot="16200000">
            <a:off x="6201766" y="1394282"/>
            <a:ext cx="1304634" cy="1283560"/>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F231990-4762-4713-B4B5-0DF1954EB914}"/>
              </a:ext>
              <a:ext uri="{C183D7F6-B498-43B3-948B-1728B52AA6E4}">
                <adec:decorative xmlns:adec="http://schemas.microsoft.com/office/drawing/2017/decorative" val="1"/>
              </a:ext>
            </a:extLst>
          </p:cNvPr>
          <p:cNvSpPr/>
          <p:nvPr/>
        </p:nvSpPr>
        <p:spPr>
          <a:xfrm>
            <a:off x="0" y="-1"/>
            <a:ext cx="12192000" cy="11452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itle 1">
            <a:extLst>
              <a:ext uri="{FF2B5EF4-FFF2-40B4-BE49-F238E27FC236}">
                <a16:creationId xmlns:a16="http://schemas.microsoft.com/office/drawing/2014/main" id="{370BB025-DE20-4563-9FB6-270F2F149299}"/>
              </a:ext>
            </a:extLst>
          </p:cNvPr>
          <p:cNvSpPr>
            <a:spLocks noGrp="1"/>
          </p:cNvSpPr>
          <p:nvPr>
            <p:ph type="title"/>
          </p:nvPr>
        </p:nvSpPr>
        <p:spPr>
          <a:xfrm>
            <a:off x="343195" y="202205"/>
            <a:ext cx="11200055" cy="786139"/>
          </a:xfrm>
        </p:spPr>
        <p:txBody>
          <a:bodyPr>
            <a:noAutofit/>
          </a:bodyPr>
          <a:lstStyle/>
          <a:p>
            <a:r>
              <a:rPr lang="en-US" sz="3200" b="1">
                <a:solidFill>
                  <a:schemeClr val="bg1"/>
                </a:solidFill>
                <a:latin typeface="Arial Black" panose="020B0A04020102020204" pitchFamily="34" charset="0"/>
                <a:cs typeface="Calibri Light"/>
              </a:rPr>
              <a:t>Harassment, hate crime, and confidence</a:t>
            </a:r>
            <a:endParaRPr lang="en-GB" sz="3200">
              <a:solidFill>
                <a:schemeClr val="bg1"/>
              </a:solidFill>
            </a:endParaRPr>
          </a:p>
        </p:txBody>
      </p:sp>
      <p:sp>
        <p:nvSpPr>
          <p:cNvPr id="46" name="Footer Placeholder 1">
            <a:extLst>
              <a:ext uri="{FF2B5EF4-FFF2-40B4-BE49-F238E27FC236}">
                <a16:creationId xmlns:a16="http://schemas.microsoft.com/office/drawing/2014/main" id="{E458B362-248A-49D3-AE61-2635AC89FA3F}"/>
              </a:ext>
            </a:extLst>
          </p:cNvPr>
          <p:cNvSpPr txBox="1">
            <a:spLocks/>
          </p:cNvSpPr>
          <p:nvPr/>
        </p:nvSpPr>
        <p:spPr>
          <a:xfrm>
            <a:off x="0" y="6318403"/>
            <a:ext cx="12192001" cy="53873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US" sz="1000" b="1" i="0" u="none" strike="noStrike" kern="1200" cap="none" spc="0" normalizeH="0" baseline="0" noProof="0">
                <a:ln>
                  <a:noFill/>
                </a:ln>
                <a:solidFill>
                  <a:srgbClr val="F2F2F2">
                    <a:lumMod val="10000"/>
                  </a:srgbClr>
                </a:solidFill>
                <a:effectLst/>
                <a:uLnTx/>
                <a:uFillTx/>
                <a:latin typeface="Arial" panose="020B0604020202020204" pitchFamily="34" charset="0"/>
                <a:ea typeface="Verdana" panose="020B0604030504040204" pitchFamily="34" charset="0"/>
                <a:cs typeface="Arial" panose="020B0604020202020204" pitchFamily="34" charset="0"/>
              </a:rPr>
              <a:t>Q. </a:t>
            </a:r>
            <a:r>
              <a:rPr kumimoji="0" lang="en-US" sz="1000" i="0" u="none" strike="noStrike" kern="1200" cap="none" spc="0" normalizeH="0" baseline="0" noProof="0">
                <a:ln>
                  <a:noFill/>
                </a:ln>
                <a:solidFill>
                  <a:srgbClr val="F2F2F2">
                    <a:lumMod val="10000"/>
                  </a:srgbClr>
                </a:solidFill>
                <a:effectLst/>
                <a:uLnTx/>
                <a:uFillTx/>
                <a:latin typeface="Arial" panose="020B0604020202020204" pitchFamily="34" charset="0"/>
                <a:ea typeface="Verdana" panose="020B0604030504040204" pitchFamily="34" charset="0"/>
                <a:cs typeface="Arial" panose="020B0604020202020204" pitchFamily="34" charset="0"/>
              </a:rPr>
              <a:t>Have you personally experienced sexual harassment or any of the following types of hate crime in Lambeth over the last 12 months?</a:t>
            </a:r>
            <a:r>
              <a:rPr kumimoji="0" lang="en-GB" sz="1000" i="0" u="none" strike="noStrike" kern="1200" cap="none" spc="0" normalizeH="0" baseline="0" noProof="0">
                <a:ln>
                  <a:noFill/>
                </a:ln>
                <a:solidFill>
                  <a:srgbClr val="F2F2F2">
                    <a:lumMod val="10000"/>
                  </a:srgbClr>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en-GB" sz="1000" b="1" i="0" u="none" strike="noStrike" kern="1200" cap="none" spc="0" normalizeH="0" baseline="0" noProof="0">
                <a:ln>
                  <a:noFill/>
                </a:ln>
                <a:solidFill>
                  <a:srgbClr val="F2F2F2">
                    <a:lumMod val="10000"/>
                  </a:srgbClr>
                </a:solidFill>
                <a:effectLst/>
                <a:uLnTx/>
                <a:uFillTx/>
                <a:latin typeface="Arial" panose="020B0604020202020204" pitchFamily="34" charset="0"/>
                <a:ea typeface="Verdana" panose="020B0604030504040204" pitchFamily="34" charset="0"/>
                <a:cs typeface="Arial" panose="020B0604020202020204" pitchFamily="34" charset="0"/>
              </a:rPr>
              <a:t>Base: </a:t>
            </a:r>
            <a:r>
              <a:rPr kumimoji="0" lang="en-GB" sz="1000" i="0" u="none" strike="noStrike" kern="1200" cap="none" spc="0" normalizeH="0" baseline="0" noProof="0">
                <a:ln>
                  <a:noFill/>
                </a:ln>
                <a:solidFill>
                  <a:srgbClr val="F2F2F2">
                    <a:lumMod val="10000"/>
                  </a:srgbClr>
                </a:solidFill>
                <a:effectLst/>
                <a:uLnTx/>
                <a:uFillTx/>
                <a:latin typeface="Arial" panose="020B0604020202020204" pitchFamily="34" charset="0"/>
                <a:ea typeface="Verdana" panose="020B0604030504040204" pitchFamily="34" charset="0"/>
                <a:cs typeface="Arial" panose="020B0604020202020204" pitchFamily="34" charset="0"/>
              </a:rPr>
              <a:t>all respondents (2,011)</a:t>
            </a:r>
          </a:p>
          <a:p>
            <a:pPr>
              <a:defRPr/>
            </a:pPr>
            <a:r>
              <a:rPr lang="en-GB" sz="1000" b="1">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Q. </a:t>
            </a:r>
            <a:r>
              <a:rPr lang="en-GB" sz="1000">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Did you report the incident to any of the following? </a:t>
            </a:r>
            <a:r>
              <a:rPr lang="en-GB" sz="1000" b="1">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Base</a:t>
            </a:r>
            <a:r>
              <a:rPr lang="en-GB" sz="1000">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 all respondents who experienced a hate crime or sexual harassment (411). Don’t know / PNTS figures not displayed.</a:t>
            </a:r>
          </a:p>
          <a:p>
            <a:pPr>
              <a:defRPr/>
            </a:pPr>
            <a:r>
              <a:rPr lang="en-GB" sz="1000" b="1">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Q.</a:t>
            </a:r>
            <a:r>
              <a:rPr lang="en-GB" sz="1000">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 To what extent do you agree or disagree that you have confidence in the police in your local area? </a:t>
            </a:r>
            <a:r>
              <a:rPr lang="en-GB" sz="1000" b="1">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Base:</a:t>
            </a:r>
            <a:r>
              <a:rPr lang="en-GB" sz="1000">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 all respondents (2,011).</a:t>
            </a:r>
            <a:endParaRPr lang="en-US" sz="1000" b="1">
              <a:solidFill>
                <a:srgbClr val="F2F2F2">
                  <a:lumMod val="10000"/>
                </a:srgbClr>
              </a:solidFill>
              <a:latin typeface="Arial" panose="020B0604020202020204" pitchFamily="34" charset="0"/>
              <a:ea typeface="Verdana" panose="020B060403050404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25731431-582B-4C8F-9141-8F800472194B}"/>
              </a:ext>
            </a:extLst>
          </p:cNvPr>
          <p:cNvSpPr txBox="1"/>
          <p:nvPr/>
        </p:nvSpPr>
        <p:spPr>
          <a:xfrm>
            <a:off x="343195" y="1205176"/>
            <a:ext cx="3608294" cy="369332"/>
          </a:xfrm>
          <a:prstGeom prst="rect">
            <a:avLst/>
          </a:prstGeom>
          <a:noFill/>
        </p:spPr>
        <p:txBody>
          <a:bodyPr wrap="square" rtlCol="0">
            <a:spAutoFit/>
          </a:bodyPr>
          <a:lstStyle/>
          <a:p>
            <a:r>
              <a:rPr lang="en-GB" b="1">
                <a:solidFill>
                  <a:srgbClr val="002060"/>
                </a:solidFill>
                <a:latin typeface="Arial" panose="020B0604020202020204" pitchFamily="34" charset="0"/>
                <a:cs typeface="Arial" panose="020B0604020202020204" pitchFamily="34" charset="0"/>
              </a:rPr>
              <a:t>In the past 12 months…</a:t>
            </a:r>
          </a:p>
        </p:txBody>
      </p:sp>
      <p:sp>
        <p:nvSpPr>
          <p:cNvPr id="85" name="TextBox 84">
            <a:extLst>
              <a:ext uri="{FF2B5EF4-FFF2-40B4-BE49-F238E27FC236}">
                <a16:creationId xmlns:a16="http://schemas.microsoft.com/office/drawing/2014/main" id="{81ED6474-E42B-4E31-BA60-C1DE63474038}"/>
              </a:ext>
            </a:extLst>
          </p:cNvPr>
          <p:cNvSpPr txBox="1"/>
          <p:nvPr/>
        </p:nvSpPr>
        <p:spPr>
          <a:xfrm>
            <a:off x="2645119" y="1563303"/>
            <a:ext cx="3608293" cy="1046440"/>
          </a:xfrm>
          <a:prstGeom prst="rect">
            <a:avLst/>
          </a:prstGeom>
          <a:noFill/>
        </p:spPr>
        <p:txBody>
          <a:bodyPr wrap="square" rtlCol="0">
            <a:spAutoFit/>
          </a:bodyPr>
          <a:lstStyle/>
          <a:p>
            <a:r>
              <a:rPr lang="en-GB" sz="2000" b="1">
                <a:solidFill>
                  <a:srgbClr val="002060"/>
                </a:solidFill>
                <a:latin typeface="Arial Black" panose="020B0A04020102020204" pitchFamily="34" charset="0"/>
                <a:cs typeface="Arial" panose="020B0604020202020204" pitchFamily="34" charset="0"/>
              </a:rPr>
              <a:t>1 in 4 residents</a:t>
            </a:r>
            <a:r>
              <a:rPr lang="en-GB" sz="2000">
                <a:solidFill>
                  <a:srgbClr val="002060"/>
                </a:solidFill>
                <a:latin typeface="Arial Black" panose="020B0A04020102020204" pitchFamily="34" charset="0"/>
                <a:cs typeface="Arial" panose="020B0604020202020204" pitchFamily="34" charset="0"/>
              </a:rPr>
              <a:t> </a:t>
            </a:r>
            <a:r>
              <a:rPr lang="en-GB" sz="1400">
                <a:solidFill>
                  <a:srgbClr val="002060"/>
                </a:solidFill>
                <a:latin typeface="Arial" panose="020B0604020202020204" pitchFamily="34" charset="0"/>
                <a:cs typeface="Arial" panose="020B0604020202020204" pitchFamily="34" charset="0"/>
              </a:rPr>
              <a:t>(24%)</a:t>
            </a:r>
          </a:p>
          <a:p>
            <a:r>
              <a:rPr lang="en-GB" sz="1400">
                <a:latin typeface="Arial" panose="020B0604020202020204" pitchFamily="34" charset="0"/>
                <a:cs typeface="Arial" panose="020B0604020202020204" pitchFamily="34" charset="0"/>
              </a:rPr>
              <a:t>have experienced </a:t>
            </a:r>
            <a:r>
              <a:rPr lang="en-GB" sz="1400" b="1">
                <a:latin typeface="Arial" panose="020B0604020202020204" pitchFamily="34" charset="0"/>
                <a:cs typeface="Arial" panose="020B0604020202020204" pitchFamily="34" charset="0"/>
              </a:rPr>
              <a:t>sexual harassment or a hate crime</a:t>
            </a:r>
          </a:p>
          <a:p>
            <a:pPr>
              <a:spcAft>
                <a:spcPts val="600"/>
              </a:spcAft>
            </a:pPr>
            <a:r>
              <a:rPr lang="en-GB" sz="1200" b="1">
                <a:solidFill>
                  <a:srgbClr val="C00000"/>
                </a:solidFill>
                <a:latin typeface="Arial" panose="020B0604020202020204" pitchFamily="34" charset="0"/>
                <a:cs typeface="Arial" panose="020B0604020202020204" pitchFamily="34" charset="0"/>
              </a:rPr>
              <a:t>   +4</a:t>
            </a:r>
            <a:r>
              <a:rPr lang="en-GB" sz="1200">
                <a:latin typeface="Arial" panose="020B0604020202020204" pitchFamily="34" charset="0"/>
                <a:cs typeface="Arial" panose="020B0604020202020204" pitchFamily="34" charset="0"/>
              </a:rPr>
              <a:t> from 2022</a:t>
            </a:r>
          </a:p>
        </p:txBody>
      </p:sp>
      <p:sp>
        <p:nvSpPr>
          <p:cNvPr id="53" name="TextBox 52">
            <a:extLst>
              <a:ext uri="{FF2B5EF4-FFF2-40B4-BE49-F238E27FC236}">
                <a16:creationId xmlns:a16="http://schemas.microsoft.com/office/drawing/2014/main" id="{06C2EC26-786A-467A-A5D7-45341BA45E2B}"/>
              </a:ext>
            </a:extLst>
          </p:cNvPr>
          <p:cNvSpPr txBox="1"/>
          <p:nvPr/>
        </p:nvSpPr>
        <p:spPr>
          <a:xfrm>
            <a:off x="2637534" y="2624108"/>
            <a:ext cx="3608292" cy="830997"/>
          </a:xfrm>
          <a:prstGeom prst="rect">
            <a:avLst/>
          </a:prstGeom>
          <a:noFill/>
        </p:spPr>
        <p:txBody>
          <a:bodyPr wrap="square" rtlCol="0">
            <a:spAutoFit/>
          </a:bodyPr>
          <a:lstStyle/>
          <a:p>
            <a:r>
              <a:rPr lang="en-GB" sz="2000" b="1">
                <a:solidFill>
                  <a:srgbClr val="002060"/>
                </a:solidFill>
                <a:latin typeface="Arial Black" panose="020B0A04020102020204" pitchFamily="34" charset="0"/>
                <a:cs typeface="Arial" panose="020B0604020202020204" pitchFamily="34" charset="0"/>
              </a:rPr>
              <a:t>1 in 5 women</a:t>
            </a:r>
            <a:r>
              <a:rPr lang="en-GB" sz="2000">
                <a:solidFill>
                  <a:srgbClr val="002060"/>
                </a:solidFill>
                <a:latin typeface="Arial Black" panose="020B0A04020102020204" pitchFamily="34" charset="0"/>
                <a:cs typeface="Arial" panose="020B0604020202020204" pitchFamily="34" charset="0"/>
              </a:rPr>
              <a:t> </a:t>
            </a:r>
            <a:r>
              <a:rPr lang="en-GB" sz="1400">
                <a:solidFill>
                  <a:srgbClr val="002060"/>
                </a:solidFill>
                <a:latin typeface="Arial" panose="020B0604020202020204" pitchFamily="34" charset="0"/>
                <a:cs typeface="Arial" panose="020B0604020202020204" pitchFamily="34" charset="0"/>
              </a:rPr>
              <a:t>(19%)</a:t>
            </a:r>
          </a:p>
          <a:p>
            <a:r>
              <a:rPr lang="en-GB" sz="1400">
                <a:latin typeface="Arial" panose="020B0604020202020204" pitchFamily="34" charset="0"/>
                <a:cs typeface="Arial" panose="020B0604020202020204" pitchFamily="34" charset="0"/>
              </a:rPr>
              <a:t>have experienced </a:t>
            </a:r>
            <a:r>
              <a:rPr lang="en-GB" sz="1400" b="1">
                <a:latin typeface="Arial" panose="020B0604020202020204" pitchFamily="34" charset="0"/>
                <a:cs typeface="Arial" panose="020B0604020202020204" pitchFamily="34" charset="0"/>
              </a:rPr>
              <a:t>sexual harassment</a:t>
            </a:r>
          </a:p>
          <a:p>
            <a:pPr>
              <a:spcAft>
                <a:spcPts val="600"/>
              </a:spcAft>
            </a:pPr>
            <a:r>
              <a:rPr lang="en-GB" sz="1400" b="1">
                <a:latin typeface="Arial" panose="020B0604020202020204" pitchFamily="34" charset="0"/>
                <a:cs typeface="Arial" panose="020B0604020202020204" pitchFamily="34" charset="0"/>
              </a:rPr>
              <a:t>   </a:t>
            </a:r>
            <a:r>
              <a:rPr lang="en-GB" sz="1200">
                <a:latin typeface="Arial" panose="020B0604020202020204" pitchFamily="34" charset="0"/>
                <a:cs typeface="Arial" panose="020B0604020202020204" pitchFamily="34" charset="0"/>
              </a:rPr>
              <a:t>compared to 3% of men</a:t>
            </a:r>
            <a:endParaRPr lang="en-GB" sz="1400">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06C808E4-BEFB-4A75-BE89-E7A0DA2B7C19}"/>
              </a:ext>
            </a:extLst>
          </p:cNvPr>
          <p:cNvSpPr txBox="1"/>
          <p:nvPr/>
        </p:nvSpPr>
        <p:spPr>
          <a:xfrm>
            <a:off x="2640680" y="3480249"/>
            <a:ext cx="3605149" cy="830997"/>
          </a:xfrm>
          <a:prstGeom prst="rect">
            <a:avLst/>
          </a:prstGeom>
          <a:noFill/>
        </p:spPr>
        <p:txBody>
          <a:bodyPr wrap="square" rtlCol="0">
            <a:spAutoFit/>
          </a:bodyPr>
          <a:lstStyle/>
          <a:p>
            <a:r>
              <a:rPr lang="en-GB" sz="2000" b="1">
                <a:solidFill>
                  <a:srgbClr val="002060"/>
                </a:solidFill>
                <a:latin typeface="Arial Black" panose="020B0A04020102020204" pitchFamily="34" charset="0"/>
                <a:cs typeface="Arial" panose="020B0604020202020204" pitchFamily="34" charset="0"/>
              </a:rPr>
              <a:t>1 in 6 residents</a:t>
            </a:r>
            <a:r>
              <a:rPr lang="en-GB" sz="1200">
                <a:solidFill>
                  <a:srgbClr val="002060"/>
                </a:solidFill>
                <a:latin typeface="Arial Black" panose="020B0A04020102020204" pitchFamily="34" charset="0"/>
                <a:cs typeface="Arial" panose="020B0604020202020204" pitchFamily="34" charset="0"/>
              </a:rPr>
              <a:t> </a:t>
            </a:r>
            <a:r>
              <a:rPr lang="en-GB" sz="1400">
                <a:solidFill>
                  <a:srgbClr val="002060"/>
                </a:solidFill>
                <a:latin typeface="Arial" panose="020B0604020202020204" pitchFamily="34" charset="0"/>
                <a:cs typeface="Arial" panose="020B0604020202020204" pitchFamily="34" charset="0"/>
              </a:rPr>
              <a:t>(16%)</a:t>
            </a:r>
          </a:p>
          <a:p>
            <a:r>
              <a:rPr lang="en-GB" sz="1400">
                <a:latin typeface="Arial" panose="020B0604020202020204" pitchFamily="34" charset="0"/>
                <a:cs typeface="Arial" panose="020B0604020202020204" pitchFamily="34" charset="0"/>
              </a:rPr>
              <a:t>have experienced </a:t>
            </a:r>
            <a:r>
              <a:rPr lang="en-GB" sz="1400" b="1">
                <a:latin typeface="Arial" panose="020B0604020202020204" pitchFamily="34" charset="0"/>
                <a:cs typeface="Arial" panose="020B0604020202020204" pitchFamily="34" charset="0"/>
              </a:rPr>
              <a:t>a hate crime</a:t>
            </a:r>
          </a:p>
          <a:p>
            <a:r>
              <a:rPr lang="en-GB" sz="1200" b="1">
                <a:solidFill>
                  <a:srgbClr val="C00000"/>
                </a:solidFill>
                <a:latin typeface="Arial" panose="020B0604020202020204" pitchFamily="34" charset="0"/>
                <a:cs typeface="Arial" panose="020B0604020202020204" pitchFamily="34" charset="0"/>
              </a:rPr>
              <a:t>   +5 </a:t>
            </a:r>
            <a:r>
              <a:rPr lang="en-GB" sz="1200">
                <a:latin typeface="Arial" panose="020B0604020202020204" pitchFamily="34" charset="0"/>
                <a:cs typeface="Arial" panose="020B0604020202020204" pitchFamily="34" charset="0"/>
              </a:rPr>
              <a:t>from 2022</a:t>
            </a:r>
            <a:endParaRPr lang="en-GB" sz="1400" b="1">
              <a:latin typeface="Arial" panose="020B0604020202020204" pitchFamily="34" charset="0"/>
              <a:cs typeface="Arial" panose="020B0604020202020204" pitchFamily="34" charset="0"/>
            </a:endParaRPr>
          </a:p>
        </p:txBody>
      </p:sp>
      <p:pic>
        <p:nvPicPr>
          <p:cNvPr id="48" name="Graphic 47">
            <a:extLst>
              <a:ext uri="{FF2B5EF4-FFF2-40B4-BE49-F238E27FC236}">
                <a16:creationId xmlns:a16="http://schemas.microsoft.com/office/drawing/2014/main" id="{B5D49425-24BA-484A-9B73-DD09D3B7081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074" y="2655379"/>
            <a:ext cx="741265" cy="741265"/>
          </a:xfrm>
          <a:prstGeom prst="rect">
            <a:avLst/>
          </a:prstGeom>
        </p:spPr>
      </p:pic>
      <p:pic>
        <p:nvPicPr>
          <p:cNvPr id="49" name="Graphic 48">
            <a:extLst>
              <a:ext uri="{FF2B5EF4-FFF2-40B4-BE49-F238E27FC236}">
                <a16:creationId xmlns:a16="http://schemas.microsoft.com/office/drawing/2014/main" id="{737DB785-3D23-496C-9044-D322FA4FE48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6297" y="2651201"/>
            <a:ext cx="741265" cy="741265"/>
          </a:xfrm>
          <a:prstGeom prst="rect">
            <a:avLst/>
          </a:prstGeom>
        </p:spPr>
      </p:pic>
      <p:pic>
        <p:nvPicPr>
          <p:cNvPr id="50" name="Graphic 49">
            <a:extLst>
              <a:ext uri="{FF2B5EF4-FFF2-40B4-BE49-F238E27FC236}">
                <a16:creationId xmlns:a16="http://schemas.microsoft.com/office/drawing/2014/main" id="{4D6D72C1-32ED-4E94-91F5-DE8787840AF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35520" y="2659557"/>
            <a:ext cx="741265" cy="741265"/>
          </a:xfrm>
          <a:prstGeom prst="rect">
            <a:avLst/>
          </a:prstGeom>
        </p:spPr>
      </p:pic>
      <p:pic>
        <p:nvPicPr>
          <p:cNvPr id="51" name="Graphic 50">
            <a:extLst>
              <a:ext uri="{FF2B5EF4-FFF2-40B4-BE49-F238E27FC236}">
                <a16:creationId xmlns:a16="http://schemas.microsoft.com/office/drawing/2014/main" id="{C7938745-9598-4733-A9D6-C4BB8309953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94743" y="2659557"/>
            <a:ext cx="741265" cy="741265"/>
          </a:xfrm>
          <a:prstGeom prst="rect">
            <a:avLst/>
          </a:prstGeom>
        </p:spPr>
      </p:pic>
      <p:pic>
        <p:nvPicPr>
          <p:cNvPr id="52" name="Graphic 51">
            <a:extLst>
              <a:ext uri="{FF2B5EF4-FFF2-40B4-BE49-F238E27FC236}">
                <a16:creationId xmlns:a16="http://schemas.microsoft.com/office/drawing/2014/main" id="{738D2C15-2646-4368-B012-7C79D6ABC1B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53966" y="2652730"/>
            <a:ext cx="741265" cy="741265"/>
          </a:xfrm>
          <a:prstGeom prst="rect">
            <a:avLst/>
          </a:prstGeom>
        </p:spPr>
      </p:pic>
      <p:pic>
        <p:nvPicPr>
          <p:cNvPr id="56" name="Graphic 55">
            <a:extLst>
              <a:ext uri="{FF2B5EF4-FFF2-40B4-BE49-F238E27FC236}">
                <a16:creationId xmlns:a16="http://schemas.microsoft.com/office/drawing/2014/main" id="{8ABCD048-CC4C-4799-8669-F77BEAF7DA5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6568" y="3500502"/>
            <a:ext cx="741265" cy="741265"/>
          </a:xfrm>
          <a:prstGeom prst="rect">
            <a:avLst/>
          </a:prstGeom>
        </p:spPr>
      </p:pic>
      <p:pic>
        <p:nvPicPr>
          <p:cNvPr id="57" name="Graphic 56">
            <a:extLst>
              <a:ext uri="{FF2B5EF4-FFF2-40B4-BE49-F238E27FC236}">
                <a16:creationId xmlns:a16="http://schemas.microsoft.com/office/drawing/2014/main" id="{27924215-0A17-4193-B85E-98637381C14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45791" y="3508858"/>
            <a:ext cx="741265" cy="741265"/>
          </a:xfrm>
          <a:prstGeom prst="rect">
            <a:avLst/>
          </a:prstGeom>
        </p:spPr>
      </p:pic>
      <p:pic>
        <p:nvPicPr>
          <p:cNvPr id="58" name="Graphic 57">
            <a:extLst>
              <a:ext uri="{FF2B5EF4-FFF2-40B4-BE49-F238E27FC236}">
                <a16:creationId xmlns:a16="http://schemas.microsoft.com/office/drawing/2014/main" id="{43452C6D-07EF-405A-A19F-A6226E395A8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05014" y="3508858"/>
            <a:ext cx="741265" cy="741265"/>
          </a:xfrm>
          <a:prstGeom prst="rect">
            <a:avLst/>
          </a:prstGeom>
        </p:spPr>
      </p:pic>
      <p:pic>
        <p:nvPicPr>
          <p:cNvPr id="59" name="Graphic 58">
            <a:extLst>
              <a:ext uri="{FF2B5EF4-FFF2-40B4-BE49-F238E27FC236}">
                <a16:creationId xmlns:a16="http://schemas.microsoft.com/office/drawing/2014/main" id="{39846DF2-89F3-48E3-9737-339B2DE59D9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64237" y="3502031"/>
            <a:ext cx="741265" cy="741265"/>
          </a:xfrm>
          <a:prstGeom prst="rect">
            <a:avLst/>
          </a:prstGeom>
        </p:spPr>
      </p:pic>
      <p:grpSp>
        <p:nvGrpSpPr>
          <p:cNvPr id="65" name="Graphic 39">
            <a:extLst>
              <a:ext uri="{FF2B5EF4-FFF2-40B4-BE49-F238E27FC236}">
                <a16:creationId xmlns:a16="http://schemas.microsoft.com/office/drawing/2014/main" id="{0B26D7B0-4FA9-472F-8D53-C8676FB3C659}"/>
              </a:ext>
              <a:ext uri="{C183D7F6-B498-43B3-948B-1728B52AA6E4}">
                <adec:decorative xmlns:adec="http://schemas.microsoft.com/office/drawing/2017/decorative" val="1"/>
              </a:ext>
            </a:extLst>
          </p:cNvPr>
          <p:cNvGrpSpPr/>
          <p:nvPr/>
        </p:nvGrpSpPr>
        <p:grpSpPr>
          <a:xfrm>
            <a:off x="728104" y="3527844"/>
            <a:ext cx="339746" cy="694935"/>
            <a:chOff x="6445636" y="3709034"/>
            <a:chExt cx="339746" cy="694935"/>
          </a:xfrm>
          <a:solidFill>
            <a:schemeClr val="bg1">
              <a:lumMod val="50000"/>
            </a:schemeClr>
          </a:solidFill>
        </p:grpSpPr>
        <p:sp>
          <p:nvSpPr>
            <p:cNvPr id="66" name="Free-form: Shape 65">
              <a:extLst>
                <a:ext uri="{FF2B5EF4-FFF2-40B4-BE49-F238E27FC236}">
                  <a16:creationId xmlns:a16="http://schemas.microsoft.com/office/drawing/2014/main" id="{A0BF52D7-A6D4-4D42-A171-4F3DD5B408BE}"/>
                </a:ext>
              </a:extLst>
            </p:cNvPr>
            <p:cNvSpPr/>
            <p:nvPr/>
          </p:nvSpPr>
          <p:spPr>
            <a:xfrm>
              <a:off x="6553737" y="3709034"/>
              <a:ext cx="123544" cy="123544"/>
            </a:xfrm>
            <a:custGeom>
              <a:avLst/>
              <a:gdLst>
                <a:gd name="connsiteX0" fmla="*/ 123544 w 123544"/>
                <a:gd name="connsiteY0" fmla="*/ 61772 h 123544"/>
                <a:gd name="connsiteX1" fmla="*/ 61772 w 123544"/>
                <a:gd name="connsiteY1" fmla="*/ 123544 h 123544"/>
                <a:gd name="connsiteX2" fmla="*/ 0 w 123544"/>
                <a:gd name="connsiteY2" fmla="*/ 61772 h 123544"/>
                <a:gd name="connsiteX3" fmla="*/ 61772 w 123544"/>
                <a:gd name="connsiteY3" fmla="*/ 0 h 123544"/>
                <a:gd name="connsiteX4" fmla="*/ 123544 w 123544"/>
                <a:gd name="connsiteY4" fmla="*/ 61772 h 123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544" h="123544">
                  <a:moveTo>
                    <a:pt x="123544" y="61772"/>
                  </a:moveTo>
                  <a:cubicBezTo>
                    <a:pt x="123544" y="95888"/>
                    <a:pt x="95888" y="123544"/>
                    <a:pt x="61772" y="123544"/>
                  </a:cubicBezTo>
                  <a:cubicBezTo>
                    <a:pt x="27656" y="123544"/>
                    <a:pt x="0" y="95888"/>
                    <a:pt x="0" y="61772"/>
                  </a:cubicBezTo>
                  <a:cubicBezTo>
                    <a:pt x="0" y="27656"/>
                    <a:pt x="27656" y="0"/>
                    <a:pt x="61772" y="0"/>
                  </a:cubicBezTo>
                  <a:cubicBezTo>
                    <a:pt x="95888" y="0"/>
                    <a:pt x="123544" y="27656"/>
                    <a:pt x="123544" y="61772"/>
                  </a:cubicBezTo>
                  <a:close/>
                </a:path>
              </a:pathLst>
            </a:custGeom>
            <a:grpFill/>
            <a:ln w="12700" cap="flat">
              <a:noFill/>
              <a:prstDash val="solid"/>
              <a:miter/>
            </a:ln>
          </p:spPr>
          <p:txBody>
            <a:bodyPr rtlCol="0" anchor="ctr"/>
            <a:lstStyle/>
            <a:p>
              <a:endParaRPr lang="en-GB"/>
            </a:p>
          </p:txBody>
        </p:sp>
        <p:sp>
          <p:nvSpPr>
            <p:cNvPr id="67" name="Free-form: Shape 66">
              <a:extLst>
                <a:ext uri="{FF2B5EF4-FFF2-40B4-BE49-F238E27FC236}">
                  <a16:creationId xmlns:a16="http://schemas.microsoft.com/office/drawing/2014/main" id="{5E37332B-1133-48BA-82A7-5B6CBC8FF13B}"/>
                </a:ext>
              </a:extLst>
            </p:cNvPr>
            <p:cNvSpPr/>
            <p:nvPr/>
          </p:nvSpPr>
          <p:spPr>
            <a:xfrm>
              <a:off x="6445636" y="3848021"/>
              <a:ext cx="339746" cy="555948"/>
            </a:xfrm>
            <a:custGeom>
              <a:avLst/>
              <a:gdLst>
                <a:gd name="connsiteX0" fmla="*/ 338202 w 339746"/>
                <a:gd name="connsiteY0" fmla="*/ 240911 h 555948"/>
                <a:gd name="connsiteX1" fmla="*/ 294962 w 339746"/>
                <a:gd name="connsiteY1" fmla="*/ 57139 h 555948"/>
                <a:gd name="connsiteX2" fmla="*/ 285696 w 339746"/>
                <a:gd name="connsiteY2" fmla="*/ 40152 h 555948"/>
                <a:gd name="connsiteX3" fmla="*/ 220835 w 339746"/>
                <a:gd name="connsiteY3" fmla="*/ 6177 h 555948"/>
                <a:gd name="connsiteX4" fmla="*/ 169873 w 339746"/>
                <a:gd name="connsiteY4" fmla="*/ 0 h 555948"/>
                <a:gd name="connsiteX5" fmla="*/ 118911 w 339746"/>
                <a:gd name="connsiteY5" fmla="*/ 7722 h 555948"/>
                <a:gd name="connsiteX6" fmla="*/ 54051 w 339746"/>
                <a:gd name="connsiteY6" fmla="*/ 41696 h 555948"/>
                <a:gd name="connsiteX7" fmla="*/ 44785 w 339746"/>
                <a:gd name="connsiteY7" fmla="*/ 58683 h 555948"/>
                <a:gd name="connsiteX8" fmla="*/ 1544 w 339746"/>
                <a:gd name="connsiteY8" fmla="*/ 242455 h 555948"/>
                <a:gd name="connsiteX9" fmla="*/ 0 w 339746"/>
                <a:gd name="connsiteY9" fmla="*/ 250177 h 555948"/>
                <a:gd name="connsiteX10" fmla="*/ 30886 w 339746"/>
                <a:gd name="connsiteY10" fmla="*/ 281063 h 555948"/>
                <a:gd name="connsiteX11" fmla="*/ 60228 w 339746"/>
                <a:gd name="connsiteY11" fmla="*/ 257898 h 555948"/>
                <a:gd name="connsiteX12" fmla="*/ 92658 w 339746"/>
                <a:gd name="connsiteY12" fmla="*/ 123544 h 555948"/>
                <a:gd name="connsiteX13" fmla="*/ 92658 w 339746"/>
                <a:gd name="connsiteY13" fmla="*/ 555949 h 555948"/>
                <a:gd name="connsiteX14" fmla="*/ 154430 w 339746"/>
                <a:gd name="connsiteY14" fmla="*/ 555949 h 555948"/>
                <a:gd name="connsiteX15" fmla="*/ 154430 w 339746"/>
                <a:gd name="connsiteY15" fmla="*/ 277974 h 555948"/>
                <a:gd name="connsiteX16" fmla="*/ 185316 w 339746"/>
                <a:gd name="connsiteY16" fmla="*/ 277974 h 555948"/>
                <a:gd name="connsiteX17" fmla="*/ 185316 w 339746"/>
                <a:gd name="connsiteY17" fmla="*/ 555949 h 555948"/>
                <a:gd name="connsiteX18" fmla="*/ 247088 w 339746"/>
                <a:gd name="connsiteY18" fmla="*/ 555949 h 555948"/>
                <a:gd name="connsiteX19" fmla="*/ 247088 w 339746"/>
                <a:gd name="connsiteY19" fmla="*/ 122000 h 555948"/>
                <a:gd name="connsiteX20" fmla="*/ 279519 w 339746"/>
                <a:gd name="connsiteY20" fmla="*/ 256354 h 555948"/>
                <a:gd name="connsiteX21" fmla="*/ 308860 w 339746"/>
                <a:gd name="connsiteY21" fmla="*/ 279519 h 555948"/>
                <a:gd name="connsiteX22" fmla="*/ 339746 w 339746"/>
                <a:gd name="connsiteY22" fmla="*/ 248633 h 555948"/>
                <a:gd name="connsiteX23" fmla="*/ 338202 w 339746"/>
                <a:gd name="connsiteY23" fmla="*/ 240911 h 55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746" h="555948">
                  <a:moveTo>
                    <a:pt x="338202" y="240911"/>
                  </a:moveTo>
                  <a:lnTo>
                    <a:pt x="294962" y="57139"/>
                  </a:lnTo>
                  <a:cubicBezTo>
                    <a:pt x="293417" y="50962"/>
                    <a:pt x="290329" y="44785"/>
                    <a:pt x="285696" y="40152"/>
                  </a:cubicBezTo>
                  <a:cubicBezTo>
                    <a:pt x="267164" y="24709"/>
                    <a:pt x="245544" y="13899"/>
                    <a:pt x="220835" y="6177"/>
                  </a:cubicBezTo>
                  <a:cubicBezTo>
                    <a:pt x="203848" y="3089"/>
                    <a:pt x="186861" y="0"/>
                    <a:pt x="169873" y="0"/>
                  </a:cubicBezTo>
                  <a:cubicBezTo>
                    <a:pt x="152886" y="0"/>
                    <a:pt x="135899" y="3089"/>
                    <a:pt x="118911" y="7722"/>
                  </a:cubicBezTo>
                  <a:cubicBezTo>
                    <a:pt x="94202" y="13899"/>
                    <a:pt x="72582" y="26253"/>
                    <a:pt x="54051" y="41696"/>
                  </a:cubicBezTo>
                  <a:cubicBezTo>
                    <a:pt x="49418" y="46329"/>
                    <a:pt x="46329" y="52506"/>
                    <a:pt x="44785" y="58683"/>
                  </a:cubicBezTo>
                  <a:lnTo>
                    <a:pt x="1544" y="242455"/>
                  </a:lnTo>
                  <a:cubicBezTo>
                    <a:pt x="1544" y="244000"/>
                    <a:pt x="0" y="247088"/>
                    <a:pt x="0" y="250177"/>
                  </a:cubicBezTo>
                  <a:cubicBezTo>
                    <a:pt x="0" y="267164"/>
                    <a:pt x="13899" y="281063"/>
                    <a:pt x="30886" y="281063"/>
                  </a:cubicBezTo>
                  <a:cubicBezTo>
                    <a:pt x="44785" y="281063"/>
                    <a:pt x="57139" y="270253"/>
                    <a:pt x="60228" y="257898"/>
                  </a:cubicBezTo>
                  <a:lnTo>
                    <a:pt x="92658" y="123544"/>
                  </a:lnTo>
                  <a:lnTo>
                    <a:pt x="92658" y="555949"/>
                  </a:lnTo>
                  <a:lnTo>
                    <a:pt x="154430" y="555949"/>
                  </a:lnTo>
                  <a:lnTo>
                    <a:pt x="154430" y="277974"/>
                  </a:lnTo>
                  <a:lnTo>
                    <a:pt x="185316" y="277974"/>
                  </a:lnTo>
                  <a:lnTo>
                    <a:pt x="185316" y="555949"/>
                  </a:lnTo>
                  <a:lnTo>
                    <a:pt x="247088" y="555949"/>
                  </a:lnTo>
                  <a:lnTo>
                    <a:pt x="247088" y="122000"/>
                  </a:lnTo>
                  <a:lnTo>
                    <a:pt x="279519" y="256354"/>
                  </a:lnTo>
                  <a:cubicBezTo>
                    <a:pt x="282607" y="268709"/>
                    <a:pt x="294962" y="279519"/>
                    <a:pt x="308860" y="279519"/>
                  </a:cubicBezTo>
                  <a:cubicBezTo>
                    <a:pt x="325848" y="279519"/>
                    <a:pt x="339746" y="265620"/>
                    <a:pt x="339746" y="248633"/>
                  </a:cubicBezTo>
                  <a:cubicBezTo>
                    <a:pt x="339746" y="245544"/>
                    <a:pt x="338202" y="242455"/>
                    <a:pt x="338202" y="240911"/>
                  </a:cubicBezTo>
                  <a:close/>
                </a:path>
              </a:pathLst>
            </a:custGeom>
            <a:grpFill/>
            <a:ln w="12700" cap="flat">
              <a:noFill/>
              <a:prstDash val="solid"/>
              <a:miter/>
            </a:ln>
          </p:spPr>
          <p:txBody>
            <a:bodyPr rtlCol="0" anchor="ctr"/>
            <a:lstStyle/>
            <a:p>
              <a:endParaRPr lang="en-GB"/>
            </a:p>
          </p:txBody>
        </p:sp>
      </p:grpSp>
      <p:pic>
        <p:nvPicPr>
          <p:cNvPr id="71" name="Graphic 70">
            <a:extLst>
              <a:ext uri="{FF2B5EF4-FFF2-40B4-BE49-F238E27FC236}">
                <a16:creationId xmlns:a16="http://schemas.microsoft.com/office/drawing/2014/main" id="{7F37D03F-59C7-4B85-841D-E0EDBB5F716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1170" y="3508858"/>
            <a:ext cx="741265" cy="741265"/>
          </a:xfrm>
          <a:prstGeom prst="rect">
            <a:avLst/>
          </a:prstGeom>
        </p:spPr>
      </p:pic>
      <p:sp>
        <p:nvSpPr>
          <p:cNvPr id="82" name="Rectangle 81">
            <a:extLst>
              <a:ext uri="{FF2B5EF4-FFF2-40B4-BE49-F238E27FC236}">
                <a16:creationId xmlns:a16="http://schemas.microsoft.com/office/drawing/2014/main" id="{6E280B82-C0F2-4A98-B7E4-A4DFF37BE30F}"/>
              </a:ext>
              <a:ext uri="{C183D7F6-B498-43B3-948B-1728B52AA6E4}">
                <adec:decorative xmlns:adec="http://schemas.microsoft.com/office/drawing/2017/decorative" val="1"/>
              </a:ext>
            </a:extLst>
          </p:cNvPr>
          <p:cNvSpPr/>
          <p:nvPr/>
        </p:nvSpPr>
        <p:spPr>
          <a:xfrm>
            <a:off x="343195" y="4338913"/>
            <a:ext cx="5902631" cy="19094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Arrow: Down 83">
            <a:extLst>
              <a:ext uri="{FF2B5EF4-FFF2-40B4-BE49-F238E27FC236}">
                <a16:creationId xmlns:a16="http://schemas.microsoft.com/office/drawing/2014/main" id="{6A31B7BF-2973-4484-891B-C53811112DA5}"/>
              </a:ext>
              <a:ext uri="{C183D7F6-B498-43B3-948B-1728B52AA6E4}">
                <adec:decorative xmlns:adec="http://schemas.microsoft.com/office/drawing/2017/decorative" val="1"/>
              </a:ext>
            </a:extLst>
          </p:cNvPr>
          <p:cNvSpPr/>
          <p:nvPr/>
        </p:nvSpPr>
        <p:spPr>
          <a:xfrm>
            <a:off x="4743378" y="4054793"/>
            <a:ext cx="420352" cy="503692"/>
          </a:xfrm>
          <a:prstGeom prst="downArrow">
            <a:avLst/>
          </a:prstGeom>
          <a:gradFill>
            <a:gsLst>
              <a:gs pos="0">
                <a:schemeClr val="accent1">
                  <a:alpha val="0"/>
                  <a:lumMod val="0"/>
                  <a:lumOff val="100000"/>
                </a:schemeClr>
              </a:gs>
              <a:gs pos="50000">
                <a:srgbClr val="00206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Arrow Connector 2">
            <a:extLst>
              <a:ext uri="{FF2B5EF4-FFF2-40B4-BE49-F238E27FC236}">
                <a16:creationId xmlns:a16="http://schemas.microsoft.com/office/drawing/2014/main" id="{D20D8DA2-1BDE-46B9-9006-34D0083D88A7}"/>
              </a:ext>
              <a:ext uri="{C183D7F6-B498-43B3-948B-1728B52AA6E4}">
                <adec:decorative xmlns:adec="http://schemas.microsoft.com/office/drawing/2017/decorative" val="1"/>
              </a:ext>
            </a:extLst>
          </p:cNvPr>
          <p:cNvCxnSpPr>
            <a:cxnSpLocks/>
          </p:cNvCxnSpPr>
          <p:nvPr/>
        </p:nvCxnSpPr>
        <p:spPr>
          <a:xfrm flipV="1">
            <a:off x="2789231" y="2363305"/>
            <a:ext cx="0" cy="156143"/>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25F1828D-4ADC-476F-8893-F450745D5408}"/>
              </a:ext>
              <a:ext uri="{C183D7F6-B498-43B3-948B-1728B52AA6E4}">
                <adec:decorative xmlns:adec="http://schemas.microsoft.com/office/drawing/2017/decorative" val="1"/>
              </a:ext>
            </a:extLst>
          </p:cNvPr>
          <p:cNvCxnSpPr>
            <a:cxnSpLocks/>
          </p:cNvCxnSpPr>
          <p:nvPr/>
        </p:nvCxnSpPr>
        <p:spPr>
          <a:xfrm flipV="1">
            <a:off x="2762557" y="3209819"/>
            <a:ext cx="0" cy="156143"/>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E91586E1-9559-4B40-8255-594A1679F233}"/>
              </a:ext>
              <a:ext uri="{C183D7F6-B498-43B3-948B-1728B52AA6E4}">
                <adec:decorative xmlns:adec="http://schemas.microsoft.com/office/drawing/2017/decorative" val="1"/>
              </a:ext>
            </a:extLst>
          </p:cNvPr>
          <p:cNvCxnSpPr>
            <a:cxnSpLocks/>
          </p:cNvCxnSpPr>
          <p:nvPr/>
        </p:nvCxnSpPr>
        <p:spPr>
          <a:xfrm flipV="1">
            <a:off x="2781208" y="4054793"/>
            <a:ext cx="0" cy="156143"/>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89" name="Graphic 88">
            <a:extLst>
              <a:ext uri="{FF2B5EF4-FFF2-40B4-BE49-F238E27FC236}">
                <a16:creationId xmlns:a16="http://schemas.microsoft.com/office/drawing/2014/main" id="{172EA01A-A0E3-409D-A982-0095C7066AF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7973" y="1712131"/>
            <a:ext cx="741265" cy="741265"/>
          </a:xfrm>
          <a:prstGeom prst="rect">
            <a:avLst/>
          </a:prstGeom>
        </p:spPr>
      </p:pic>
      <p:pic>
        <p:nvPicPr>
          <p:cNvPr id="90" name="Graphic 89">
            <a:extLst>
              <a:ext uri="{FF2B5EF4-FFF2-40B4-BE49-F238E27FC236}">
                <a16:creationId xmlns:a16="http://schemas.microsoft.com/office/drawing/2014/main" id="{C814692A-D412-47C4-B535-348E963F2B3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37196" y="1707953"/>
            <a:ext cx="741265" cy="741265"/>
          </a:xfrm>
          <a:prstGeom prst="rect">
            <a:avLst/>
          </a:prstGeom>
        </p:spPr>
      </p:pic>
      <p:pic>
        <p:nvPicPr>
          <p:cNvPr id="91" name="Graphic 90">
            <a:extLst>
              <a:ext uri="{FF2B5EF4-FFF2-40B4-BE49-F238E27FC236}">
                <a16:creationId xmlns:a16="http://schemas.microsoft.com/office/drawing/2014/main" id="{82102F02-D52D-47F3-9CB8-E6D692BD463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96419" y="1716309"/>
            <a:ext cx="741265" cy="741265"/>
          </a:xfrm>
          <a:prstGeom prst="rect">
            <a:avLst/>
          </a:prstGeom>
        </p:spPr>
      </p:pic>
      <p:pic>
        <p:nvPicPr>
          <p:cNvPr id="92" name="Graphic 91">
            <a:extLst>
              <a:ext uri="{FF2B5EF4-FFF2-40B4-BE49-F238E27FC236}">
                <a16:creationId xmlns:a16="http://schemas.microsoft.com/office/drawing/2014/main" id="{5F57C99C-11F5-4FE9-BDEF-F57ECAA7709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55642" y="1716309"/>
            <a:ext cx="741265" cy="741265"/>
          </a:xfrm>
          <a:prstGeom prst="rect">
            <a:avLst/>
          </a:prstGeom>
        </p:spPr>
      </p:pic>
      <p:sp>
        <p:nvSpPr>
          <p:cNvPr id="5" name="Rectangle 4">
            <a:extLst>
              <a:ext uri="{FF2B5EF4-FFF2-40B4-BE49-F238E27FC236}">
                <a16:creationId xmlns:a16="http://schemas.microsoft.com/office/drawing/2014/main" id="{EFA1968F-705A-4BC6-8AD6-4A419DEE4077}"/>
              </a:ext>
              <a:ext uri="{C183D7F6-B498-43B3-948B-1728B52AA6E4}">
                <adec:decorative xmlns:adec="http://schemas.microsoft.com/office/drawing/2017/decorative" val="1"/>
              </a:ext>
            </a:extLst>
          </p:cNvPr>
          <p:cNvSpPr/>
          <p:nvPr/>
        </p:nvSpPr>
        <p:spPr>
          <a:xfrm>
            <a:off x="6820419" y="1374890"/>
            <a:ext cx="5028385" cy="31492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6" name="Chart 15">
            <a:extLst>
              <a:ext uri="{FF2B5EF4-FFF2-40B4-BE49-F238E27FC236}">
                <a16:creationId xmlns:a16="http://schemas.microsoft.com/office/drawing/2014/main" id="{5BDE050E-1E39-48AA-BCA2-7F695F3BF63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08452281"/>
              </p:ext>
            </p:extLst>
          </p:nvPr>
        </p:nvGraphicFramePr>
        <p:xfrm>
          <a:off x="6941217" y="1361884"/>
          <a:ext cx="1586830" cy="1659430"/>
        </p:xfrm>
        <a:graphic>
          <a:graphicData uri="http://schemas.openxmlformats.org/drawingml/2006/chart">
            <c:chart xmlns:c="http://schemas.openxmlformats.org/drawingml/2006/chart" xmlns:r="http://schemas.openxmlformats.org/officeDocument/2006/relationships" r:id="rId8"/>
          </a:graphicData>
        </a:graphic>
      </p:graphicFrame>
      <p:sp>
        <p:nvSpPr>
          <p:cNvPr id="17" name="TextBox 16">
            <a:extLst>
              <a:ext uri="{FF2B5EF4-FFF2-40B4-BE49-F238E27FC236}">
                <a16:creationId xmlns:a16="http://schemas.microsoft.com/office/drawing/2014/main" id="{64843F9D-C263-44E0-BBBE-362A2B78C09B}"/>
              </a:ext>
              <a:ext uri="{C183D7F6-B498-43B3-948B-1728B52AA6E4}">
                <adec:decorative xmlns:adec="http://schemas.microsoft.com/office/drawing/2017/decorative" val="1"/>
              </a:ext>
            </a:extLst>
          </p:cNvPr>
          <p:cNvSpPr txBox="1"/>
          <p:nvPr/>
        </p:nvSpPr>
        <p:spPr>
          <a:xfrm>
            <a:off x="7277620" y="1943702"/>
            <a:ext cx="902811" cy="461665"/>
          </a:xfrm>
          <a:prstGeom prst="rect">
            <a:avLst/>
          </a:prstGeom>
          <a:noFill/>
        </p:spPr>
        <p:txBody>
          <a:bodyPr wrap="none" rtlCol="0">
            <a:spAutoFit/>
          </a:bodyPr>
          <a:lstStyle/>
          <a:p>
            <a:pPr algn="ctr"/>
            <a:r>
              <a:rPr lang="en-GB" sz="2400">
                <a:solidFill>
                  <a:srgbClr val="002060"/>
                </a:solidFill>
                <a:latin typeface="Arial Black" panose="020B0A04020102020204" pitchFamily="34" charset="0"/>
                <a:cs typeface="Arial" panose="020B0604020202020204" pitchFamily="34" charset="0"/>
              </a:rPr>
              <a:t>52%</a:t>
            </a:r>
          </a:p>
        </p:txBody>
      </p:sp>
      <p:grpSp>
        <p:nvGrpSpPr>
          <p:cNvPr id="21" name="Group 20">
            <a:extLst>
              <a:ext uri="{FF2B5EF4-FFF2-40B4-BE49-F238E27FC236}">
                <a16:creationId xmlns:a16="http://schemas.microsoft.com/office/drawing/2014/main" id="{BE3A9A0E-4580-426B-94B4-D37C29A0D0B2}"/>
              </a:ext>
              <a:ext uri="{C183D7F6-B498-43B3-948B-1728B52AA6E4}">
                <adec:decorative xmlns:adec="http://schemas.microsoft.com/office/drawing/2017/decorative" val="1"/>
              </a:ext>
            </a:extLst>
          </p:cNvPr>
          <p:cNvGrpSpPr/>
          <p:nvPr/>
        </p:nvGrpSpPr>
        <p:grpSpPr>
          <a:xfrm>
            <a:off x="8495850" y="1714545"/>
            <a:ext cx="3146877" cy="954107"/>
            <a:chOff x="8528046" y="1663272"/>
            <a:chExt cx="3146877" cy="954107"/>
          </a:xfrm>
        </p:grpSpPr>
        <p:sp>
          <p:nvSpPr>
            <p:cNvPr id="18" name="TextBox 17">
              <a:extLst>
                <a:ext uri="{FF2B5EF4-FFF2-40B4-BE49-F238E27FC236}">
                  <a16:creationId xmlns:a16="http://schemas.microsoft.com/office/drawing/2014/main" id="{6B1DF4C6-4DEC-483D-BA0F-CEA03D67500C}"/>
                </a:ext>
              </a:extLst>
            </p:cNvPr>
            <p:cNvSpPr txBox="1"/>
            <p:nvPr/>
          </p:nvSpPr>
          <p:spPr>
            <a:xfrm>
              <a:off x="8528046" y="1663272"/>
              <a:ext cx="3146877" cy="95410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of residents who experienced a sexual harassment and/or hate crime </a:t>
              </a:r>
              <a:r>
                <a:rPr lang="en-GB" sz="1400" b="1">
                  <a:latin typeface="Arial" panose="020B0604020202020204" pitchFamily="34" charset="0"/>
                  <a:cs typeface="Arial" panose="020B0604020202020204" pitchFamily="34" charset="0"/>
                </a:rPr>
                <a:t>reported the incident to someone</a:t>
              </a:r>
            </a:p>
            <a:p>
              <a:r>
                <a:rPr lang="en-GB" sz="1400">
                  <a:latin typeface="Arial" panose="020B0604020202020204" pitchFamily="34" charset="0"/>
                  <a:cs typeface="Arial" panose="020B0604020202020204" pitchFamily="34" charset="0"/>
                </a:rPr>
                <a:t>   </a:t>
              </a:r>
              <a:r>
                <a:rPr lang="en-GB" sz="1400" b="1">
                  <a:solidFill>
                    <a:srgbClr val="008840"/>
                  </a:solidFill>
                  <a:latin typeface="Arial" panose="020B0604020202020204" pitchFamily="34" charset="0"/>
                  <a:cs typeface="Arial" panose="020B0604020202020204" pitchFamily="34" charset="0"/>
                </a:rPr>
                <a:t>+5</a:t>
              </a:r>
              <a:r>
                <a:rPr lang="en-GB" sz="1400">
                  <a:latin typeface="Arial" panose="020B0604020202020204" pitchFamily="34" charset="0"/>
                  <a:cs typeface="Arial" panose="020B0604020202020204" pitchFamily="34" charset="0"/>
                </a:rPr>
                <a:t> from 2022</a:t>
              </a:r>
            </a:p>
          </p:txBody>
        </p:sp>
        <p:cxnSp>
          <p:nvCxnSpPr>
            <p:cNvPr id="99" name="Straight Arrow Connector 98">
              <a:extLst>
                <a:ext uri="{FF2B5EF4-FFF2-40B4-BE49-F238E27FC236}">
                  <a16:creationId xmlns:a16="http://schemas.microsoft.com/office/drawing/2014/main" id="{C17F1D70-AFFF-4F0F-ABB6-F2D8C244989D}"/>
                </a:ext>
              </a:extLst>
            </p:cNvPr>
            <p:cNvCxnSpPr>
              <a:cxnSpLocks/>
            </p:cNvCxnSpPr>
            <p:nvPr/>
          </p:nvCxnSpPr>
          <p:spPr>
            <a:xfrm flipV="1">
              <a:off x="8665377" y="2366605"/>
              <a:ext cx="0" cy="156143"/>
            </a:xfrm>
            <a:prstGeom prst="straightConnector1">
              <a:avLst/>
            </a:prstGeom>
            <a:ln w="19050">
              <a:solidFill>
                <a:srgbClr val="008840"/>
              </a:solidFill>
              <a:tailEnd type="triangle"/>
            </a:ln>
          </p:spPr>
          <p:style>
            <a:lnRef idx="1">
              <a:schemeClr val="accent1"/>
            </a:lnRef>
            <a:fillRef idx="0">
              <a:schemeClr val="accent1"/>
            </a:fillRef>
            <a:effectRef idx="0">
              <a:schemeClr val="accent1"/>
            </a:effectRef>
            <a:fontRef idx="minor">
              <a:schemeClr val="tx1"/>
            </a:fontRef>
          </p:style>
        </p:cxnSp>
      </p:grpSp>
      <p:pic>
        <p:nvPicPr>
          <p:cNvPr id="26" name="Graphic 25">
            <a:extLst>
              <a:ext uri="{FF2B5EF4-FFF2-40B4-BE49-F238E27FC236}">
                <a16:creationId xmlns:a16="http://schemas.microsoft.com/office/drawing/2014/main" id="{A64482E8-E93D-4B04-929D-FD17BE7A7872}"/>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968245" y="2417878"/>
            <a:ext cx="527605" cy="527605"/>
          </a:xfrm>
          <a:prstGeom prst="rect">
            <a:avLst/>
          </a:prstGeom>
        </p:spPr>
      </p:pic>
      <p:graphicFrame>
        <p:nvGraphicFramePr>
          <p:cNvPr id="101" name="Table 100">
            <a:extLst>
              <a:ext uri="{FF2B5EF4-FFF2-40B4-BE49-F238E27FC236}">
                <a16:creationId xmlns:a16="http://schemas.microsoft.com/office/drawing/2014/main" id="{2EA47856-1657-4A9C-A27E-DD5BBB7F66A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12378202"/>
              </p:ext>
            </p:extLst>
          </p:nvPr>
        </p:nvGraphicFramePr>
        <p:xfrm>
          <a:off x="6961905" y="2690199"/>
          <a:ext cx="4680822" cy="1724055"/>
        </p:xfrm>
        <a:graphic>
          <a:graphicData uri="http://schemas.openxmlformats.org/drawingml/2006/table">
            <a:tbl>
              <a:tblPr firstRow="1" bandRow="1">
                <a:tableStyleId>{3B4B98B0-60AC-42C2-AFA5-B58CD77FA1E5}</a:tableStyleId>
              </a:tblPr>
              <a:tblGrid>
                <a:gridCol w="1484678">
                  <a:extLst>
                    <a:ext uri="{9D8B030D-6E8A-4147-A177-3AD203B41FA5}">
                      <a16:colId xmlns:a16="http://schemas.microsoft.com/office/drawing/2014/main" val="2485199706"/>
                    </a:ext>
                  </a:extLst>
                </a:gridCol>
                <a:gridCol w="799036">
                  <a:extLst>
                    <a:ext uri="{9D8B030D-6E8A-4147-A177-3AD203B41FA5}">
                      <a16:colId xmlns:a16="http://schemas.microsoft.com/office/drawing/2014/main" val="725931311"/>
                    </a:ext>
                  </a:extLst>
                </a:gridCol>
                <a:gridCol w="799036">
                  <a:extLst>
                    <a:ext uri="{9D8B030D-6E8A-4147-A177-3AD203B41FA5}">
                      <a16:colId xmlns:a16="http://schemas.microsoft.com/office/drawing/2014/main" val="2351140687"/>
                    </a:ext>
                  </a:extLst>
                </a:gridCol>
                <a:gridCol w="799036">
                  <a:extLst>
                    <a:ext uri="{9D8B030D-6E8A-4147-A177-3AD203B41FA5}">
                      <a16:colId xmlns:a16="http://schemas.microsoft.com/office/drawing/2014/main" val="1934414858"/>
                    </a:ext>
                  </a:extLst>
                </a:gridCol>
                <a:gridCol w="799036">
                  <a:extLst>
                    <a:ext uri="{9D8B030D-6E8A-4147-A177-3AD203B41FA5}">
                      <a16:colId xmlns:a16="http://schemas.microsoft.com/office/drawing/2014/main" val="2883903472"/>
                    </a:ext>
                  </a:extLst>
                </a:gridCol>
              </a:tblGrid>
              <a:tr h="355772">
                <a:tc>
                  <a:txBody>
                    <a:bodyPr/>
                    <a:lstStyle/>
                    <a:p>
                      <a:endParaRPr lang="en-GB" sz="900">
                        <a:solidFill>
                          <a:schemeClr val="bg2">
                            <a:lumMod val="10000"/>
                          </a:schemeClr>
                        </a:solidFill>
                        <a:latin typeface="Arial" panose="020B0604020202020204" pitchFamily="34" charset="0"/>
                        <a:cs typeface="Arial" panose="020B0604020202020204" pitchFamily="34" charset="0"/>
                      </a:endParaRPr>
                    </a:p>
                  </a:txBody>
                  <a:tcPr marL="46800" marR="46800" marT="46800" marB="46800">
                    <a:lnL>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1">
                          <a:solidFill>
                            <a:schemeClr val="bg2">
                              <a:lumMod val="10000"/>
                            </a:schemeClr>
                          </a:solidFill>
                          <a:latin typeface="Arial" panose="020B0604020202020204" pitchFamily="34" charset="0"/>
                          <a:cs typeface="Arial" panose="020B0604020202020204" pitchFamily="34" charset="0"/>
                        </a:rPr>
                        <a:t>The </a:t>
                      </a:r>
                      <a:br>
                        <a:rPr lang="en-US" sz="900" b="1">
                          <a:solidFill>
                            <a:schemeClr val="bg2">
                              <a:lumMod val="10000"/>
                            </a:schemeClr>
                          </a:solidFill>
                          <a:latin typeface="Arial" panose="020B0604020202020204" pitchFamily="34" charset="0"/>
                          <a:cs typeface="Arial" panose="020B0604020202020204" pitchFamily="34" charset="0"/>
                        </a:rPr>
                      </a:br>
                      <a:r>
                        <a:rPr lang="en-US" sz="900" b="1">
                          <a:solidFill>
                            <a:schemeClr val="bg2">
                              <a:lumMod val="10000"/>
                            </a:schemeClr>
                          </a:solidFill>
                          <a:latin typeface="Arial" panose="020B0604020202020204" pitchFamily="34" charset="0"/>
                          <a:cs typeface="Arial" panose="020B0604020202020204" pitchFamily="34" charset="0"/>
                        </a:rPr>
                        <a:t>police</a:t>
                      </a:r>
                      <a:endParaRPr lang="en-GB" sz="900" b="1">
                        <a:solidFill>
                          <a:schemeClr val="bg2">
                            <a:lumMod val="10000"/>
                          </a:schemeClr>
                        </a:solidFill>
                        <a:latin typeface="Arial" panose="020B0604020202020204" pitchFamily="34" charset="0"/>
                        <a:cs typeface="Arial" panose="020B0604020202020204" pitchFamily="34" charset="0"/>
                      </a:endParaRPr>
                    </a:p>
                  </a:txBody>
                  <a:tcPr marL="46800" marR="46800" marT="46800" marB="468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1">
                          <a:solidFill>
                            <a:schemeClr val="bg2">
                              <a:lumMod val="10000"/>
                            </a:schemeClr>
                          </a:solidFill>
                          <a:latin typeface="Arial" panose="020B0604020202020204" pitchFamily="34" charset="0"/>
                          <a:cs typeface="Arial" panose="020B0604020202020204" pitchFamily="34" charset="0"/>
                        </a:rPr>
                        <a:t>Another org.</a:t>
                      </a:r>
                      <a:endParaRPr lang="en-GB" sz="900" b="1">
                        <a:solidFill>
                          <a:schemeClr val="bg2">
                            <a:lumMod val="10000"/>
                          </a:schemeClr>
                        </a:solidFill>
                        <a:latin typeface="Arial" panose="020B0604020202020204" pitchFamily="34" charset="0"/>
                        <a:cs typeface="Arial" panose="020B0604020202020204" pitchFamily="34" charset="0"/>
                      </a:endParaRPr>
                    </a:p>
                  </a:txBody>
                  <a:tcPr marL="46800" marR="46800" marT="46800" marB="468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1">
                          <a:solidFill>
                            <a:schemeClr val="bg2">
                              <a:lumMod val="10000"/>
                            </a:schemeClr>
                          </a:solidFill>
                          <a:latin typeface="Arial" panose="020B0604020202020204" pitchFamily="34" charset="0"/>
                          <a:cs typeface="Arial" panose="020B0604020202020204" pitchFamily="34" charset="0"/>
                        </a:rPr>
                        <a:t>A friend / </a:t>
                      </a:r>
                      <a:br>
                        <a:rPr lang="en-US" sz="900" b="1">
                          <a:solidFill>
                            <a:schemeClr val="bg2">
                              <a:lumMod val="10000"/>
                            </a:schemeClr>
                          </a:solidFill>
                          <a:latin typeface="Arial" panose="020B0604020202020204" pitchFamily="34" charset="0"/>
                          <a:cs typeface="Arial" panose="020B0604020202020204" pitchFamily="34" charset="0"/>
                        </a:rPr>
                      </a:br>
                      <a:r>
                        <a:rPr lang="en-US" sz="900" b="1">
                          <a:solidFill>
                            <a:schemeClr val="bg2">
                              <a:lumMod val="10000"/>
                            </a:schemeClr>
                          </a:solidFill>
                          <a:latin typeface="Arial" panose="020B0604020202020204" pitchFamily="34" charset="0"/>
                          <a:cs typeface="Arial" panose="020B0604020202020204" pitchFamily="34" charset="0"/>
                        </a:rPr>
                        <a:t>relative</a:t>
                      </a:r>
                      <a:endParaRPr lang="en-GB" sz="900" b="1">
                        <a:solidFill>
                          <a:schemeClr val="bg2">
                            <a:lumMod val="10000"/>
                          </a:schemeClr>
                        </a:solidFill>
                        <a:latin typeface="Arial" panose="020B0604020202020204" pitchFamily="34" charset="0"/>
                        <a:cs typeface="Arial" panose="020B0604020202020204" pitchFamily="34" charset="0"/>
                      </a:endParaRPr>
                    </a:p>
                  </a:txBody>
                  <a:tcPr marL="46800" marR="46800" marT="46800" marB="468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1">
                          <a:solidFill>
                            <a:srgbClr val="C00000"/>
                          </a:solidFill>
                          <a:latin typeface="Arial" panose="020B0604020202020204" pitchFamily="34" charset="0"/>
                          <a:cs typeface="Arial" panose="020B0604020202020204" pitchFamily="34" charset="0"/>
                        </a:rPr>
                        <a:t>Did not </a:t>
                      </a:r>
                      <a:br>
                        <a:rPr lang="en-US" sz="900" b="1">
                          <a:solidFill>
                            <a:srgbClr val="C00000"/>
                          </a:solidFill>
                          <a:latin typeface="Arial" panose="020B0604020202020204" pitchFamily="34" charset="0"/>
                          <a:cs typeface="Arial" panose="020B0604020202020204" pitchFamily="34" charset="0"/>
                        </a:rPr>
                      </a:br>
                      <a:r>
                        <a:rPr lang="en-US" sz="900" b="1">
                          <a:solidFill>
                            <a:srgbClr val="C00000"/>
                          </a:solidFill>
                          <a:latin typeface="Arial" panose="020B0604020202020204" pitchFamily="34" charset="0"/>
                          <a:cs typeface="Arial" panose="020B0604020202020204" pitchFamily="34" charset="0"/>
                        </a:rPr>
                        <a:t>report</a:t>
                      </a:r>
                      <a:endParaRPr lang="en-GB" sz="900" b="1">
                        <a:solidFill>
                          <a:srgbClr val="C00000"/>
                        </a:solidFill>
                        <a:latin typeface="Arial" panose="020B0604020202020204" pitchFamily="34" charset="0"/>
                        <a:cs typeface="Arial" panose="020B0604020202020204" pitchFamily="34" charset="0"/>
                      </a:endParaRPr>
                    </a:p>
                  </a:txBody>
                  <a:tcPr marL="46800" marR="46800" marT="46800" marB="46800">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4457066"/>
                  </a:ext>
                </a:extLst>
              </a:tr>
              <a:tr h="271227">
                <a:tc>
                  <a:txBody>
                    <a:bodyPr/>
                    <a:lstStyle/>
                    <a:p>
                      <a:r>
                        <a:rPr lang="en-US" sz="900" b="1">
                          <a:solidFill>
                            <a:schemeClr val="bg2">
                              <a:lumMod val="10000"/>
                            </a:schemeClr>
                          </a:solidFill>
                          <a:latin typeface="Arial" panose="020B0604020202020204" pitchFamily="34" charset="0"/>
                          <a:cs typeface="Arial" panose="020B0604020202020204" pitchFamily="34" charset="0"/>
                        </a:rPr>
                        <a:t>Racist hate crime</a:t>
                      </a:r>
                      <a:endParaRPr lang="en-GB" sz="900" b="1">
                        <a:solidFill>
                          <a:schemeClr val="bg2">
                            <a:lumMod val="10000"/>
                          </a:schemeClr>
                        </a:solidFill>
                        <a:latin typeface="Arial" panose="020B0604020202020204" pitchFamily="34" charset="0"/>
                        <a:cs typeface="Arial" panose="020B0604020202020204" pitchFamily="34" charset="0"/>
                      </a:endParaRPr>
                    </a:p>
                  </a:txBody>
                  <a:tcPr marL="46800" marR="46800" marT="46800" marB="46800">
                    <a:lnL>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1">
                          <a:solidFill>
                            <a:schemeClr val="bg2">
                              <a:lumMod val="10000"/>
                            </a:schemeClr>
                          </a:solidFill>
                          <a:latin typeface="Arial" panose="020B0604020202020204" pitchFamily="34" charset="0"/>
                          <a:cs typeface="Arial" panose="020B0604020202020204" pitchFamily="34" charset="0"/>
                        </a:rPr>
                        <a:t>17%</a:t>
                      </a:r>
                      <a:endParaRPr lang="en-GB" sz="900" b="1">
                        <a:solidFill>
                          <a:schemeClr val="bg2">
                            <a:lumMod val="10000"/>
                          </a:schemeClr>
                        </a:solidFill>
                        <a:latin typeface="Arial" panose="020B0604020202020204" pitchFamily="34" charset="0"/>
                        <a:cs typeface="Arial" panose="020B0604020202020204" pitchFamily="34" charset="0"/>
                      </a:endParaRPr>
                    </a:p>
                  </a:txBody>
                  <a:tcPr marL="46800" marR="46800" marT="46800" marB="468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1">
                          <a:solidFill>
                            <a:schemeClr val="bg2">
                              <a:lumMod val="10000"/>
                            </a:schemeClr>
                          </a:solidFill>
                          <a:latin typeface="Arial" panose="020B0604020202020204" pitchFamily="34" charset="0"/>
                          <a:cs typeface="Arial" panose="020B0604020202020204" pitchFamily="34" charset="0"/>
                        </a:rPr>
                        <a:t>11%</a:t>
                      </a:r>
                      <a:endParaRPr lang="en-GB" sz="900" b="1">
                        <a:solidFill>
                          <a:schemeClr val="bg2">
                            <a:lumMod val="10000"/>
                          </a:schemeClr>
                        </a:solidFill>
                        <a:latin typeface="Arial" panose="020B0604020202020204" pitchFamily="34" charset="0"/>
                        <a:cs typeface="Arial" panose="020B0604020202020204" pitchFamily="34" charset="0"/>
                      </a:endParaRPr>
                    </a:p>
                  </a:txBody>
                  <a:tcPr marL="46800" marR="46800" marT="46800" marB="468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1">
                          <a:solidFill>
                            <a:schemeClr val="bg2">
                              <a:lumMod val="10000"/>
                            </a:schemeClr>
                          </a:solidFill>
                          <a:latin typeface="Arial" panose="020B0604020202020204" pitchFamily="34" charset="0"/>
                          <a:cs typeface="Arial" panose="020B0604020202020204" pitchFamily="34" charset="0"/>
                        </a:rPr>
                        <a:t>27%</a:t>
                      </a:r>
                      <a:endParaRPr lang="en-GB" sz="900" b="1">
                        <a:solidFill>
                          <a:schemeClr val="bg2">
                            <a:lumMod val="10000"/>
                          </a:schemeClr>
                        </a:solidFill>
                        <a:latin typeface="Arial" panose="020B0604020202020204" pitchFamily="34" charset="0"/>
                        <a:cs typeface="Arial" panose="020B0604020202020204" pitchFamily="34" charset="0"/>
                      </a:endParaRPr>
                    </a:p>
                  </a:txBody>
                  <a:tcPr marL="46800" marR="46800" marT="46800" marB="468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1">
                          <a:solidFill>
                            <a:srgbClr val="C00000"/>
                          </a:solidFill>
                          <a:latin typeface="Arial" panose="020B0604020202020204" pitchFamily="34" charset="0"/>
                          <a:cs typeface="Arial" panose="020B0604020202020204" pitchFamily="34" charset="0"/>
                        </a:rPr>
                        <a:t>45%</a:t>
                      </a:r>
                      <a:endParaRPr lang="en-GB" sz="900" b="1">
                        <a:solidFill>
                          <a:srgbClr val="C00000"/>
                        </a:solidFill>
                        <a:latin typeface="Arial" panose="020B0604020202020204" pitchFamily="34" charset="0"/>
                        <a:cs typeface="Arial" panose="020B0604020202020204" pitchFamily="34" charset="0"/>
                      </a:endParaRPr>
                    </a:p>
                  </a:txBody>
                  <a:tcPr marL="46800" marR="46800" marT="46800" marB="46800">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3085691"/>
                  </a:ext>
                </a:extLst>
              </a:tr>
              <a:tr h="271227">
                <a:tc>
                  <a:txBody>
                    <a:bodyPr/>
                    <a:lstStyle/>
                    <a:p>
                      <a:r>
                        <a:rPr lang="en-US" sz="900" b="1">
                          <a:solidFill>
                            <a:schemeClr val="bg2">
                              <a:lumMod val="10000"/>
                            </a:schemeClr>
                          </a:solidFill>
                          <a:latin typeface="Arial" panose="020B0604020202020204" pitchFamily="34" charset="0"/>
                          <a:cs typeface="Arial" panose="020B0604020202020204" pitchFamily="34" charset="0"/>
                        </a:rPr>
                        <a:t>Homophobic hate crime</a:t>
                      </a:r>
                      <a:endParaRPr lang="en-GB" sz="900" b="1">
                        <a:solidFill>
                          <a:schemeClr val="bg2">
                            <a:lumMod val="10000"/>
                          </a:schemeClr>
                        </a:solidFill>
                        <a:latin typeface="Arial" panose="020B0604020202020204" pitchFamily="34" charset="0"/>
                        <a:cs typeface="Arial" panose="020B0604020202020204" pitchFamily="34" charset="0"/>
                      </a:endParaRPr>
                    </a:p>
                  </a:txBody>
                  <a:tcPr marL="46800" marR="46800" marT="46800" marB="46800">
                    <a:lnL>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1">
                          <a:solidFill>
                            <a:schemeClr val="bg2">
                              <a:lumMod val="10000"/>
                            </a:schemeClr>
                          </a:solidFill>
                          <a:latin typeface="Arial" panose="020B0604020202020204" pitchFamily="34" charset="0"/>
                          <a:cs typeface="Arial" panose="020B0604020202020204" pitchFamily="34" charset="0"/>
                        </a:rPr>
                        <a:t>21%</a:t>
                      </a:r>
                      <a:endParaRPr lang="en-GB" sz="900" b="1">
                        <a:solidFill>
                          <a:schemeClr val="bg2">
                            <a:lumMod val="10000"/>
                          </a:schemeClr>
                        </a:solidFill>
                        <a:latin typeface="Arial" panose="020B0604020202020204" pitchFamily="34" charset="0"/>
                        <a:cs typeface="Arial" panose="020B0604020202020204" pitchFamily="34" charset="0"/>
                      </a:endParaRPr>
                    </a:p>
                  </a:txBody>
                  <a:tcPr marL="46800" marR="46800" marT="46800" marB="468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1">
                          <a:solidFill>
                            <a:schemeClr val="bg2">
                              <a:lumMod val="10000"/>
                            </a:schemeClr>
                          </a:solidFill>
                          <a:latin typeface="Arial" panose="020B0604020202020204" pitchFamily="34" charset="0"/>
                          <a:cs typeface="Arial" panose="020B0604020202020204" pitchFamily="34" charset="0"/>
                        </a:rPr>
                        <a:t>9%</a:t>
                      </a:r>
                      <a:endParaRPr lang="en-GB" sz="900" b="1">
                        <a:solidFill>
                          <a:schemeClr val="bg2">
                            <a:lumMod val="10000"/>
                          </a:schemeClr>
                        </a:solidFill>
                        <a:latin typeface="Arial" panose="020B0604020202020204" pitchFamily="34" charset="0"/>
                        <a:cs typeface="Arial" panose="020B0604020202020204" pitchFamily="34" charset="0"/>
                      </a:endParaRPr>
                    </a:p>
                  </a:txBody>
                  <a:tcPr marL="46800" marR="46800" marT="46800" marB="468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1">
                          <a:solidFill>
                            <a:schemeClr val="bg2">
                              <a:lumMod val="10000"/>
                            </a:schemeClr>
                          </a:solidFill>
                          <a:latin typeface="Arial" panose="020B0604020202020204" pitchFamily="34" charset="0"/>
                          <a:cs typeface="Arial" panose="020B0604020202020204" pitchFamily="34" charset="0"/>
                        </a:rPr>
                        <a:t>31%</a:t>
                      </a:r>
                      <a:endParaRPr lang="en-GB" sz="900" b="1">
                        <a:solidFill>
                          <a:schemeClr val="bg2">
                            <a:lumMod val="10000"/>
                          </a:schemeClr>
                        </a:solidFill>
                        <a:latin typeface="Arial" panose="020B0604020202020204" pitchFamily="34" charset="0"/>
                        <a:cs typeface="Arial" panose="020B0604020202020204" pitchFamily="34" charset="0"/>
                      </a:endParaRPr>
                    </a:p>
                  </a:txBody>
                  <a:tcPr marL="46800" marR="46800" marT="46800" marB="468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1">
                          <a:solidFill>
                            <a:srgbClr val="C00000"/>
                          </a:solidFill>
                          <a:latin typeface="Arial" panose="020B0604020202020204" pitchFamily="34" charset="0"/>
                          <a:cs typeface="Arial" panose="020B0604020202020204" pitchFamily="34" charset="0"/>
                        </a:rPr>
                        <a:t>47%</a:t>
                      </a:r>
                      <a:endParaRPr lang="en-GB" sz="900" b="1">
                        <a:solidFill>
                          <a:srgbClr val="C00000"/>
                        </a:solidFill>
                        <a:latin typeface="Arial" panose="020B0604020202020204" pitchFamily="34" charset="0"/>
                        <a:cs typeface="Arial" panose="020B0604020202020204" pitchFamily="34" charset="0"/>
                      </a:endParaRPr>
                    </a:p>
                  </a:txBody>
                  <a:tcPr marL="46800" marR="46800" marT="46800" marB="46800">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9384709"/>
                  </a:ext>
                </a:extLst>
              </a:tr>
              <a:tr h="271227">
                <a:tc>
                  <a:txBody>
                    <a:bodyPr/>
                    <a:lstStyle/>
                    <a:p>
                      <a:r>
                        <a:rPr lang="en-US" sz="900" b="1">
                          <a:solidFill>
                            <a:schemeClr val="bg2">
                              <a:lumMod val="10000"/>
                            </a:schemeClr>
                          </a:solidFill>
                          <a:latin typeface="Arial" panose="020B0604020202020204" pitchFamily="34" charset="0"/>
                          <a:cs typeface="Arial" panose="020B0604020202020204" pitchFamily="34" charset="0"/>
                        </a:rPr>
                        <a:t>Faith hate crime</a:t>
                      </a:r>
                      <a:endParaRPr lang="en-GB" sz="900" b="1">
                        <a:solidFill>
                          <a:schemeClr val="bg2">
                            <a:lumMod val="10000"/>
                          </a:schemeClr>
                        </a:solidFill>
                        <a:latin typeface="Arial" panose="020B0604020202020204" pitchFamily="34" charset="0"/>
                        <a:cs typeface="Arial" panose="020B0604020202020204" pitchFamily="34" charset="0"/>
                      </a:endParaRPr>
                    </a:p>
                  </a:txBody>
                  <a:tcPr marL="46800" marR="46800" marT="46800" marB="46800">
                    <a:lnL>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1">
                          <a:solidFill>
                            <a:schemeClr val="bg2">
                              <a:lumMod val="10000"/>
                            </a:schemeClr>
                          </a:solidFill>
                          <a:latin typeface="Arial" panose="020B0604020202020204" pitchFamily="34" charset="0"/>
                          <a:cs typeface="Arial" panose="020B0604020202020204" pitchFamily="34" charset="0"/>
                        </a:rPr>
                        <a:t>26%</a:t>
                      </a:r>
                      <a:endParaRPr lang="en-GB" sz="900" b="1">
                        <a:solidFill>
                          <a:schemeClr val="bg2">
                            <a:lumMod val="10000"/>
                          </a:schemeClr>
                        </a:solidFill>
                        <a:latin typeface="Arial" panose="020B0604020202020204" pitchFamily="34" charset="0"/>
                        <a:cs typeface="Arial" panose="020B0604020202020204" pitchFamily="34" charset="0"/>
                      </a:endParaRPr>
                    </a:p>
                  </a:txBody>
                  <a:tcPr marL="46800" marR="46800" marT="46800" marB="468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1">
                          <a:solidFill>
                            <a:schemeClr val="bg2">
                              <a:lumMod val="10000"/>
                            </a:schemeClr>
                          </a:solidFill>
                          <a:latin typeface="Arial" panose="020B0604020202020204" pitchFamily="34" charset="0"/>
                          <a:cs typeface="Arial" panose="020B0604020202020204" pitchFamily="34" charset="0"/>
                        </a:rPr>
                        <a:t>11%</a:t>
                      </a:r>
                      <a:endParaRPr lang="en-GB" sz="900" b="1">
                        <a:solidFill>
                          <a:schemeClr val="bg2">
                            <a:lumMod val="10000"/>
                          </a:schemeClr>
                        </a:solidFill>
                        <a:latin typeface="Arial" panose="020B0604020202020204" pitchFamily="34" charset="0"/>
                        <a:cs typeface="Arial" panose="020B0604020202020204" pitchFamily="34" charset="0"/>
                      </a:endParaRPr>
                    </a:p>
                  </a:txBody>
                  <a:tcPr marL="46800" marR="46800" marT="46800" marB="468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1">
                          <a:solidFill>
                            <a:schemeClr val="bg2">
                              <a:lumMod val="10000"/>
                            </a:schemeClr>
                          </a:solidFill>
                          <a:latin typeface="Arial" panose="020B0604020202020204" pitchFamily="34" charset="0"/>
                          <a:cs typeface="Arial" panose="020B0604020202020204" pitchFamily="34" charset="0"/>
                        </a:rPr>
                        <a:t>33%</a:t>
                      </a:r>
                      <a:endParaRPr lang="en-GB" sz="900" b="1">
                        <a:solidFill>
                          <a:schemeClr val="bg2">
                            <a:lumMod val="10000"/>
                          </a:schemeClr>
                        </a:solidFill>
                        <a:latin typeface="Arial" panose="020B0604020202020204" pitchFamily="34" charset="0"/>
                        <a:cs typeface="Arial" panose="020B0604020202020204" pitchFamily="34" charset="0"/>
                      </a:endParaRPr>
                    </a:p>
                  </a:txBody>
                  <a:tcPr marL="46800" marR="46800" marT="46800" marB="468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1">
                          <a:solidFill>
                            <a:srgbClr val="C00000"/>
                          </a:solidFill>
                          <a:latin typeface="Arial" panose="020B0604020202020204" pitchFamily="34" charset="0"/>
                          <a:cs typeface="Arial" panose="020B0604020202020204" pitchFamily="34" charset="0"/>
                        </a:rPr>
                        <a:t>26%</a:t>
                      </a:r>
                      <a:endParaRPr lang="en-GB" sz="900" b="1">
                        <a:solidFill>
                          <a:srgbClr val="C00000"/>
                        </a:solidFill>
                        <a:latin typeface="Arial" panose="020B0604020202020204" pitchFamily="34" charset="0"/>
                        <a:cs typeface="Arial" panose="020B0604020202020204" pitchFamily="34" charset="0"/>
                      </a:endParaRPr>
                    </a:p>
                  </a:txBody>
                  <a:tcPr marL="46800" marR="46800" marT="46800" marB="46800">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0214972"/>
                  </a:ext>
                </a:extLst>
              </a:tr>
              <a:tr h="271227">
                <a:tc>
                  <a:txBody>
                    <a:bodyPr/>
                    <a:lstStyle/>
                    <a:p>
                      <a:r>
                        <a:rPr lang="en-US" sz="900" b="1">
                          <a:solidFill>
                            <a:schemeClr val="bg2">
                              <a:lumMod val="10000"/>
                            </a:schemeClr>
                          </a:solidFill>
                          <a:latin typeface="Arial" panose="020B0604020202020204" pitchFamily="34" charset="0"/>
                          <a:cs typeface="Arial" panose="020B0604020202020204" pitchFamily="34" charset="0"/>
                        </a:rPr>
                        <a:t>Disability hate crime</a:t>
                      </a:r>
                      <a:endParaRPr lang="en-GB" sz="900" b="1">
                        <a:solidFill>
                          <a:schemeClr val="bg2">
                            <a:lumMod val="10000"/>
                          </a:schemeClr>
                        </a:solidFill>
                        <a:latin typeface="Arial" panose="020B0604020202020204" pitchFamily="34" charset="0"/>
                        <a:cs typeface="Arial" panose="020B0604020202020204" pitchFamily="34" charset="0"/>
                      </a:endParaRPr>
                    </a:p>
                  </a:txBody>
                  <a:tcPr marL="46800" marR="46800" marT="46800" marB="46800">
                    <a:lnL>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1">
                          <a:solidFill>
                            <a:schemeClr val="bg2">
                              <a:lumMod val="10000"/>
                            </a:schemeClr>
                          </a:solidFill>
                          <a:latin typeface="Arial" panose="020B0604020202020204" pitchFamily="34" charset="0"/>
                          <a:cs typeface="Arial" panose="020B0604020202020204" pitchFamily="34" charset="0"/>
                        </a:rPr>
                        <a:t>0%</a:t>
                      </a:r>
                      <a:endParaRPr lang="en-GB" sz="900" b="1">
                        <a:solidFill>
                          <a:schemeClr val="bg2">
                            <a:lumMod val="10000"/>
                          </a:schemeClr>
                        </a:solidFill>
                        <a:latin typeface="Arial" panose="020B0604020202020204" pitchFamily="34" charset="0"/>
                        <a:cs typeface="Arial" panose="020B0604020202020204" pitchFamily="34" charset="0"/>
                      </a:endParaRPr>
                    </a:p>
                  </a:txBody>
                  <a:tcPr marL="46800" marR="46800" marT="46800" marB="468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1">
                          <a:solidFill>
                            <a:schemeClr val="bg2">
                              <a:lumMod val="10000"/>
                            </a:schemeClr>
                          </a:solidFill>
                          <a:latin typeface="Arial" panose="020B0604020202020204" pitchFamily="34" charset="0"/>
                          <a:cs typeface="Arial" panose="020B0604020202020204" pitchFamily="34" charset="0"/>
                        </a:rPr>
                        <a:t>25%</a:t>
                      </a:r>
                      <a:endParaRPr lang="en-GB" sz="900" b="1">
                        <a:solidFill>
                          <a:schemeClr val="bg2">
                            <a:lumMod val="10000"/>
                          </a:schemeClr>
                        </a:solidFill>
                        <a:latin typeface="Arial" panose="020B0604020202020204" pitchFamily="34" charset="0"/>
                        <a:cs typeface="Arial" panose="020B0604020202020204" pitchFamily="34" charset="0"/>
                      </a:endParaRPr>
                    </a:p>
                  </a:txBody>
                  <a:tcPr marL="46800" marR="46800" marT="46800" marB="468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1">
                          <a:solidFill>
                            <a:schemeClr val="bg2">
                              <a:lumMod val="10000"/>
                            </a:schemeClr>
                          </a:solidFill>
                          <a:latin typeface="Arial" panose="020B0604020202020204" pitchFamily="34" charset="0"/>
                          <a:cs typeface="Arial" panose="020B0604020202020204" pitchFamily="34" charset="0"/>
                        </a:rPr>
                        <a:t>18%</a:t>
                      </a:r>
                      <a:endParaRPr lang="en-GB" sz="900" b="1">
                        <a:solidFill>
                          <a:schemeClr val="bg2">
                            <a:lumMod val="10000"/>
                          </a:schemeClr>
                        </a:solidFill>
                        <a:latin typeface="Arial" panose="020B0604020202020204" pitchFamily="34" charset="0"/>
                        <a:cs typeface="Arial" panose="020B0604020202020204" pitchFamily="34" charset="0"/>
                      </a:endParaRPr>
                    </a:p>
                  </a:txBody>
                  <a:tcPr marL="46800" marR="46800" marT="46800" marB="468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1">
                          <a:solidFill>
                            <a:srgbClr val="C00000"/>
                          </a:solidFill>
                          <a:latin typeface="Arial" panose="020B0604020202020204" pitchFamily="34" charset="0"/>
                          <a:cs typeface="Arial" panose="020B0604020202020204" pitchFamily="34" charset="0"/>
                        </a:rPr>
                        <a:t>53%</a:t>
                      </a:r>
                      <a:endParaRPr lang="en-GB" sz="900" b="1">
                        <a:solidFill>
                          <a:srgbClr val="C00000"/>
                        </a:solidFill>
                        <a:latin typeface="Arial" panose="020B0604020202020204" pitchFamily="34" charset="0"/>
                        <a:cs typeface="Arial" panose="020B0604020202020204" pitchFamily="34" charset="0"/>
                      </a:endParaRPr>
                    </a:p>
                  </a:txBody>
                  <a:tcPr marL="46800" marR="46800" marT="46800" marB="46800">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0911197"/>
                  </a:ext>
                </a:extLst>
              </a:tr>
              <a:tr h="271227">
                <a:tc>
                  <a:txBody>
                    <a:bodyPr/>
                    <a:lstStyle/>
                    <a:p>
                      <a:r>
                        <a:rPr lang="en-US" sz="900" b="1">
                          <a:solidFill>
                            <a:schemeClr val="bg2">
                              <a:lumMod val="10000"/>
                            </a:schemeClr>
                          </a:solidFill>
                          <a:latin typeface="Arial" panose="020B0604020202020204" pitchFamily="34" charset="0"/>
                          <a:cs typeface="Arial" panose="020B0604020202020204" pitchFamily="34" charset="0"/>
                        </a:rPr>
                        <a:t>Sexual harassment</a:t>
                      </a:r>
                      <a:endParaRPr lang="en-GB" sz="900" b="1">
                        <a:solidFill>
                          <a:schemeClr val="bg2">
                            <a:lumMod val="10000"/>
                          </a:schemeClr>
                        </a:solidFill>
                        <a:latin typeface="Arial" panose="020B0604020202020204" pitchFamily="34" charset="0"/>
                        <a:cs typeface="Arial" panose="020B0604020202020204" pitchFamily="34" charset="0"/>
                      </a:endParaRPr>
                    </a:p>
                  </a:txBody>
                  <a:tcPr marL="46800" marR="46800" marT="46800" marB="46800">
                    <a:lnL>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900" b="1">
                          <a:solidFill>
                            <a:schemeClr val="bg2">
                              <a:lumMod val="10000"/>
                            </a:schemeClr>
                          </a:solidFill>
                          <a:latin typeface="Arial" panose="020B0604020202020204" pitchFamily="34" charset="0"/>
                          <a:cs typeface="Arial" panose="020B0604020202020204" pitchFamily="34" charset="0"/>
                        </a:rPr>
                        <a:t>14%</a:t>
                      </a:r>
                      <a:endParaRPr lang="en-GB" sz="900" b="1">
                        <a:solidFill>
                          <a:schemeClr val="bg2">
                            <a:lumMod val="10000"/>
                          </a:schemeClr>
                        </a:solidFill>
                        <a:latin typeface="Arial" panose="020B0604020202020204" pitchFamily="34" charset="0"/>
                        <a:cs typeface="Arial" panose="020B0604020202020204" pitchFamily="34" charset="0"/>
                      </a:endParaRPr>
                    </a:p>
                  </a:txBody>
                  <a:tcPr marL="46800" marR="46800" marT="46800" marB="468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900" b="1">
                          <a:solidFill>
                            <a:schemeClr val="bg2">
                              <a:lumMod val="10000"/>
                            </a:schemeClr>
                          </a:solidFill>
                          <a:latin typeface="Arial" panose="020B0604020202020204" pitchFamily="34" charset="0"/>
                          <a:cs typeface="Arial" panose="020B0604020202020204" pitchFamily="34" charset="0"/>
                        </a:rPr>
                        <a:t>7%</a:t>
                      </a:r>
                      <a:endParaRPr lang="en-GB" sz="900" b="1">
                        <a:solidFill>
                          <a:schemeClr val="bg2">
                            <a:lumMod val="10000"/>
                          </a:schemeClr>
                        </a:solidFill>
                        <a:latin typeface="Arial" panose="020B0604020202020204" pitchFamily="34" charset="0"/>
                        <a:cs typeface="Arial" panose="020B0604020202020204" pitchFamily="34" charset="0"/>
                      </a:endParaRPr>
                    </a:p>
                  </a:txBody>
                  <a:tcPr marL="46800" marR="46800" marT="46800" marB="468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900" b="1">
                          <a:solidFill>
                            <a:schemeClr val="bg2">
                              <a:lumMod val="10000"/>
                            </a:schemeClr>
                          </a:solidFill>
                          <a:latin typeface="Arial" panose="020B0604020202020204" pitchFamily="34" charset="0"/>
                          <a:cs typeface="Arial" panose="020B0604020202020204" pitchFamily="34" charset="0"/>
                        </a:rPr>
                        <a:t>35%</a:t>
                      </a:r>
                      <a:endParaRPr lang="en-GB" sz="900" b="1">
                        <a:solidFill>
                          <a:schemeClr val="bg2">
                            <a:lumMod val="10000"/>
                          </a:schemeClr>
                        </a:solidFill>
                        <a:latin typeface="Arial" panose="020B0604020202020204" pitchFamily="34" charset="0"/>
                        <a:cs typeface="Arial" panose="020B0604020202020204" pitchFamily="34" charset="0"/>
                      </a:endParaRPr>
                    </a:p>
                  </a:txBody>
                  <a:tcPr marL="46800" marR="46800" marT="46800" marB="468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900" b="1" dirty="0">
                          <a:solidFill>
                            <a:srgbClr val="C00000"/>
                          </a:solidFill>
                          <a:latin typeface="Arial" panose="020B0604020202020204" pitchFamily="34" charset="0"/>
                          <a:cs typeface="Arial" panose="020B0604020202020204" pitchFamily="34" charset="0"/>
                        </a:rPr>
                        <a:t>47%</a:t>
                      </a:r>
                      <a:endParaRPr lang="en-GB" sz="900" b="1" dirty="0">
                        <a:solidFill>
                          <a:srgbClr val="C00000"/>
                        </a:solidFill>
                        <a:latin typeface="Arial" panose="020B0604020202020204" pitchFamily="34" charset="0"/>
                        <a:cs typeface="Arial" panose="020B0604020202020204" pitchFamily="34" charset="0"/>
                      </a:endParaRPr>
                    </a:p>
                  </a:txBody>
                  <a:tcPr marL="46800" marR="46800" marT="46800" marB="46800">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05239124"/>
                  </a:ext>
                </a:extLst>
              </a:tr>
            </a:tbl>
          </a:graphicData>
        </a:graphic>
      </p:graphicFrame>
      <p:sp>
        <p:nvSpPr>
          <p:cNvPr id="104" name="Rectangle 103">
            <a:extLst>
              <a:ext uri="{FF2B5EF4-FFF2-40B4-BE49-F238E27FC236}">
                <a16:creationId xmlns:a16="http://schemas.microsoft.com/office/drawing/2014/main" id="{2E1D4527-1A8F-4BB3-AF91-A682748AE15A}"/>
              </a:ext>
              <a:ext uri="{C183D7F6-B498-43B3-948B-1728B52AA6E4}">
                <adec:decorative xmlns:adec="http://schemas.microsoft.com/office/drawing/2017/decorative" val="1"/>
              </a:ext>
            </a:extLst>
          </p:cNvPr>
          <p:cNvSpPr/>
          <p:nvPr/>
        </p:nvSpPr>
        <p:spPr>
          <a:xfrm>
            <a:off x="6820418" y="4608596"/>
            <a:ext cx="5028385" cy="16476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05" name="Chart 104">
            <a:extLst>
              <a:ext uri="{FF2B5EF4-FFF2-40B4-BE49-F238E27FC236}">
                <a16:creationId xmlns:a16="http://schemas.microsoft.com/office/drawing/2014/main" id="{AD15DAEC-E964-4D21-92DD-D501A6C2311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07666815"/>
              </p:ext>
            </p:extLst>
          </p:nvPr>
        </p:nvGraphicFramePr>
        <p:xfrm>
          <a:off x="6941217" y="4588269"/>
          <a:ext cx="1586830" cy="1659430"/>
        </p:xfrm>
        <a:graphic>
          <a:graphicData uri="http://schemas.openxmlformats.org/drawingml/2006/chart">
            <c:chart xmlns:c="http://schemas.openxmlformats.org/drawingml/2006/chart" xmlns:r="http://schemas.openxmlformats.org/officeDocument/2006/relationships" r:id="rId11"/>
          </a:graphicData>
        </a:graphic>
      </p:graphicFrame>
      <p:sp>
        <p:nvSpPr>
          <p:cNvPr id="107" name="TextBox 106">
            <a:extLst>
              <a:ext uri="{FF2B5EF4-FFF2-40B4-BE49-F238E27FC236}">
                <a16:creationId xmlns:a16="http://schemas.microsoft.com/office/drawing/2014/main" id="{A6066DD8-4E6D-4FF3-9314-1375C5299F08}"/>
              </a:ext>
              <a:ext uri="{C183D7F6-B498-43B3-948B-1728B52AA6E4}">
                <adec:decorative xmlns:adec="http://schemas.microsoft.com/office/drawing/2017/decorative" val="1"/>
              </a:ext>
            </a:extLst>
          </p:cNvPr>
          <p:cNvSpPr txBox="1"/>
          <p:nvPr/>
        </p:nvSpPr>
        <p:spPr>
          <a:xfrm>
            <a:off x="7277620" y="5170087"/>
            <a:ext cx="902811" cy="461665"/>
          </a:xfrm>
          <a:prstGeom prst="rect">
            <a:avLst/>
          </a:prstGeom>
          <a:noFill/>
        </p:spPr>
        <p:txBody>
          <a:bodyPr wrap="none" rtlCol="0">
            <a:spAutoFit/>
          </a:bodyPr>
          <a:lstStyle/>
          <a:p>
            <a:pPr algn="ctr"/>
            <a:r>
              <a:rPr lang="en-GB" sz="2400">
                <a:solidFill>
                  <a:srgbClr val="002060"/>
                </a:solidFill>
                <a:latin typeface="Arial Black" panose="020B0A04020102020204" pitchFamily="34" charset="0"/>
                <a:cs typeface="Arial" panose="020B0604020202020204" pitchFamily="34" charset="0"/>
              </a:rPr>
              <a:t>33%</a:t>
            </a:r>
          </a:p>
        </p:txBody>
      </p:sp>
      <p:pic>
        <p:nvPicPr>
          <p:cNvPr id="108" name="Graphic 107">
            <a:extLst>
              <a:ext uri="{FF2B5EF4-FFF2-40B4-BE49-F238E27FC236}">
                <a16:creationId xmlns:a16="http://schemas.microsoft.com/office/drawing/2014/main" id="{5200B2B5-E1F8-4579-A426-ABBE327DEA3B}"/>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7942845" y="5644263"/>
            <a:ext cx="527605" cy="527605"/>
          </a:xfrm>
          <a:prstGeom prst="rect">
            <a:avLst/>
          </a:prstGeom>
        </p:spPr>
      </p:pic>
      <p:grpSp>
        <p:nvGrpSpPr>
          <p:cNvPr id="109" name="Group 108">
            <a:extLst>
              <a:ext uri="{FF2B5EF4-FFF2-40B4-BE49-F238E27FC236}">
                <a16:creationId xmlns:a16="http://schemas.microsoft.com/office/drawing/2014/main" id="{5580E454-2E23-419C-B651-77402E404147}"/>
              </a:ext>
              <a:ext uri="{C183D7F6-B498-43B3-948B-1728B52AA6E4}">
                <adec:decorative xmlns:adec="http://schemas.microsoft.com/office/drawing/2017/decorative" val="1"/>
              </a:ext>
            </a:extLst>
          </p:cNvPr>
          <p:cNvGrpSpPr/>
          <p:nvPr/>
        </p:nvGrpSpPr>
        <p:grpSpPr>
          <a:xfrm>
            <a:off x="8530590" y="4724272"/>
            <a:ext cx="3112137" cy="1461939"/>
            <a:chOff x="8528047" y="1663272"/>
            <a:chExt cx="3112137" cy="1461939"/>
          </a:xfrm>
        </p:grpSpPr>
        <p:sp>
          <p:nvSpPr>
            <p:cNvPr id="111" name="TextBox 110">
              <a:extLst>
                <a:ext uri="{FF2B5EF4-FFF2-40B4-BE49-F238E27FC236}">
                  <a16:creationId xmlns:a16="http://schemas.microsoft.com/office/drawing/2014/main" id="{966C55EF-E462-4E05-BF3B-C927AAE2DE03}"/>
                </a:ext>
              </a:extLst>
            </p:cNvPr>
            <p:cNvSpPr txBox="1"/>
            <p:nvPr/>
          </p:nvSpPr>
          <p:spPr>
            <a:xfrm>
              <a:off x="8528047" y="1663272"/>
              <a:ext cx="3112137" cy="1461939"/>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of residents agree they have </a:t>
              </a:r>
              <a:r>
                <a:rPr lang="en-GB" sz="1400" b="1">
                  <a:latin typeface="Arial" panose="020B0604020202020204" pitchFamily="34" charset="0"/>
                  <a:cs typeface="Arial" panose="020B0604020202020204" pitchFamily="34" charset="0"/>
                </a:rPr>
                <a:t>confidence in their local police</a:t>
              </a:r>
            </a:p>
            <a:p>
              <a:pPr>
                <a:spcAft>
                  <a:spcPts val="600"/>
                </a:spcAft>
              </a:pPr>
              <a:r>
                <a:rPr lang="en-GB" sz="1400">
                  <a:latin typeface="Arial" panose="020B0604020202020204" pitchFamily="34" charset="0"/>
                  <a:cs typeface="Arial" panose="020B0604020202020204" pitchFamily="34" charset="0"/>
                </a:rPr>
                <a:t>    </a:t>
              </a:r>
              <a:r>
                <a:rPr lang="en-GB" sz="1400" b="1">
                  <a:solidFill>
                    <a:schemeClr val="bg1">
                      <a:lumMod val="50000"/>
                    </a:schemeClr>
                  </a:solidFill>
                  <a:latin typeface="Arial" panose="020B0604020202020204" pitchFamily="34" charset="0"/>
                  <a:cs typeface="Arial" panose="020B0604020202020204" pitchFamily="34" charset="0"/>
                </a:rPr>
                <a:t>-1</a:t>
              </a:r>
              <a:r>
                <a:rPr lang="en-GB" sz="1400">
                  <a:solidFill>
                    <a:schemeClr val="bg1">
                      <a:lumMod val="50000"/>
                    </a:schemeClr>
                  </a:solidFill>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from 2022</a:t>
              </a:r>
            </a:p>
            <a:p>
              <a:r>
                <a:rPr lang="en-GB" sz="1400">
                  <a:latin typeface="Arial" panose="020B0604020202020204" pitchFamily="34" charset="0"/>
                  <a:cs typeface="Arial" panose="020B0604020202020204" pitchFamily="34" charset="0"/>
                </a:rPr>
                <a:t>LGB residents are significantly less likely to have confidence (</a:t>
              </a:r>
              <a:r>
                <a:rPr lang="en-GB" sz="1400" b="1">
                  <a:solidFill>
                    <a:srgbClr val="C00000"/>
                  </a:solidFill>
                  <a:latin typeface="Arial" panose="020B0604020202020204" pitchFamily="34" charset="0"/>
                  <a:cs typeface="Arial" panose="020B0604020202020204" pitchFamily="34" charset="0"/>
                </a:rPr>
                <a:t>26%</a:t>
              </a:r>
              <a:r>
                <a:rPr lang="en-GB" sz="1400">
                  <a:latin typeface="Arial" panose="020B0604020202020204" pitchFamily="34" charset="0"/>
                  <a:cs typeface="Arial" panose="020B0604020202020204" pitchFamily="34" charset="0"/>
                </a:rPr>
                <a:t>). 65+s significantly more likely (</a:t>
              </a:r>
              <a:r>
                <a:rPr lang="en-GB" sz="1400" b="1">
                  <a:solidFill>
                    <a:srgbClr val="008840"/>
                  </a:solidFill>
                  <a:latin typeface="Arial" panose="020B0604020202020204" pitchFamily="34" charset="0"/>
                  <a:cs typeface="Arial" panose="020B0604020202020204" pitchFamily="34" charset="0"/>
                </a:rPr>
                <a:t>45%</a:t>
              </a:r>
              <a:r>
                <a:rPr lang="en-GB" sz="1400">
                  <a:latin typeface="Arial" panose="020B0604020202020204" pitchFamily="34" charset="0"/>
                  <a:cs typeface="Arial" panose="020B0604020202020204" pitchFamily="34" charset="0"/>
                </a:rPr>
                <a:t>).</a:t>
              </a:r>
            </a:p>
          </p:txBody>
        </p:sp>
        <p:cxnSp>
          <p:nvCxnSpPr>
            <p:cNvPr id="112" name="Straight Arrow Connector 111">
              <a:extLst>
                <a:ext uri="{FF2B5EF4-FFF2-40B4-BE49-F238E27FC236}">
                  <a16:creationId xmlns:a16="http://schemas.microsoft.com/office/drawing/2014/main" id="{1836D78D-BCAD-4013-B67D-3E7E9A970464}"/>
                </a:ext>
              </a:extLst>
            </p:cNvPr>
            <p:cNvCxnSpPr>
              <a:cxnSpLocks/>
            </p:cNvCxnSpPr>
            <p:nvPr/>
          </p:nvCxnSpPr>
          <p:spPr>
            <a:xfrm rot="5400000" flipV="1">
              <a:off x="8684427" y="2169755"/>
              <a:ext cx="0" cy="156143"/>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83" name="TextBox 82">
            <a:extLst>
              <a:ext uri="{FF2B5EF4-FFF2-40B4-BE49-F238E27FC236}">
                <a16:creationId xmlns:a16="http://schemas.microsoft.com/office/drawing/2014/main" id="{390E2DF3-C232-4932-9D5B-89B5CA261082}"/>
              </a:ext>
              <a:ext uri="{C183D7F6-B498-43B3-948B-1728B52AA6E4}">
                <adec:decorative xmlns:adec="http://schemas.microsoft.com/office/drawing/2017/decorative" val="0"/>
              </a:ext>
            </a:extLst>
          </p:cNvPr>
          <p:cNvSpPr txBox="1"/>
          <p:nvPr/>
        </p:nvSpPr>
        <p:spPr>
          <a:xfrm>
            <a:off x="412761" y="4401107"/>
            <a:ext cx="5734039" cy="1785104"/>
          </a:xfrm>
          <a:prstGeom prst="rect">
            <a:avLst/>
          </a:prstGeom>
          <a:noFill/>
        </p:spPr>
        <p:txBody>
          <a:bodyPr wrap="square" rtlCol="0">
            <a:spAutoFit/>
          </a:bodyPr>
          <a:lstStyle/>
          <a:p>
            <a:r>
              <a:rPr lang="en-GB" sz="1400" b="1">
                <a:solidFill>
                  <a:srgbClr val="002060"/>
                </a:solidFill>
                <a:latin typeface="Arial" panose="020B0604020202020204" pitchFamily="34" charset="0"/>
                <a:cs typeface="Arial" panose="020B0604020202020204" pitchFamily="34" charset="0"/>
              </a:rPr>
              <a:t>Racist hate crimes</a:t>
            </a:r>
          </a:p>
          <a:p>
            <a:r>
              <a:rPr lang="en-GB" sz="1400">
                <a:latin typeface="Arial" panose="020B0604020202020204" pitchFamily="34" charset="0"/>
                <a:cs typeface="Arial" panose="020B0604020202020204" pitchFamily="34" charset="0"/>
              </a:rPr>
              <a:t>Experienced by 18% of Asian residents and 15% of Black residents, compared to 5% of White British residents.</a:t>
            </a:r>
          </a:p>
          <a:p>
            <a:endParaRPr lang="en-GB" sz="600">
              <a:latin typeface="Arial" panose="020B0604020202020204" pitchFamily="34" charset="0"/>
              <a:cs typeface="Arial" panose="020B0604020202020204" pitchFamily="34" charset="0"/>
            </a:endParaRPr>
          </a:p>
          <a:p>
            <a:r>
              <a:rPr lang="en-GB" sz="1400" b="1">
                <a:solidFill>
                  <a:srgbClr val="002060"/>
                </a:solidFill>
                <a:latin typeface="Arial" panose="020B0604020202020204" pitchFamily="34" charset="0"/>
                <a:cs typeface="Arial" panose="020B0604020202020204" pitchFamily="34" charset="0"/>
              </a:rPr>
              <a:t>Homophobic hate crimes</a:t>
            </a:r>
          </a:p>
          <a:p>
            <a:r>
              <a:rPr lang="en-GB" sz="1400">
                <a:latin typeface="Arial" panose="020B0604020202020204" pitchFamily="34" charset="0"/>
                <a:cs typeface="Arial" panose="020B0604020202020204" pitchFamily="34" charset="0"/>
              </a:rPr>
              <a:t>34% of LGB residents (</a:t>
            </a:r>
            <a:r>
              <a:rPr lang="en-GB" sz="1400" b="1">
                <a:solidFill>
                  <a:srgbClr val="C00000"/>
                </a:solidFill>
                <a:latin typeface="Arial" panose="020B0604020202020204" pitchFamily="34" charset="0"/>
                <a:cs typeface="Arial" panose="020B0604020202020204" pitchFamily="34" charset="0"/>
              </a:rPr>
              <a:t>+13 </a:t>
            </a:r>
            <a:r>
              <a:rPr lang="en-GB" sz="1400">
                <a:latin typeface="Arial" panose="020B0604020202020204" pitchFamily="34" charset="0"/>
                <a:cs typeface="Arial" panose="020B0604020202020204" pitchFamily="34" charset="0"/>
              </a:rPr>
              <a:t>compared to 21% in 2022)</a:t>
            </a:r>
          </a:p>
          <a:p>
            <a:endParaRPr lang="en-GB" sz="600">
              <a:latin typeface="Arial" panose="020B0604020202020204" pitchFamily="34" charset="0"/>
              <a:cs typeface="Arial" panose="020B0604020202020204" pitchFamily="34" charset="0"/>
            </a:endParaRPr>
          </a:p>
          <a:p>
            <a:r>
              <a:rPr lang="en-GB" sz="1400" b="1">
                <a:solidFill>
                  <a:srgbClr val="002060"/>
                </a:solidFill>
                <a:latin typeface="Arial" panose="020B0604020202020204" pitchFamily="34" charset="0"/>
                <a:cs typeface="Arial" panose="020B0604020202020204" pitchFamily="34" charset="0"/>
              </a:rPr>
              <a:t>Disablist hate crimes</a:t>
            </a:r>
          </a:p>
          <a:p>
            <a:r>
              <a:rPr lang="en-GB" sz="1400">
                <a:latin typeface="Arial" panose="020B0604020202020204" pitchFamily="34" charset="0"/>
                <a:cs typeface="Arial" panose="020B0604020202020204" pitchFamily="34" charset="0"/>
              </a:rPr>
              <a:t>Experienced by 8% of disabled residents (compared to 5% in 2022)</a:t>
            </a:r>
          </a:p>
        </p:txBody>
      </p:sp>
    </p:spTree>
    <p:extLst>
      <p:ext uri="{BB962C8B-B14F-4D97-AF65-F5344CB8AC3E}">
        <p14:creationId xmlns:p14="http://schemas.microsoft.com/office/powerpoint/2010/main" val="3573425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992E26-1EA2-4892-A60C-ED378D6E8263}"/>
              </a:ext>
              <a:ext uri="{C183D7F6-B498-43B3-948B-1728B52AA6E4}">
                <adec:decorative xmlns:adec="http://schemas.microsoft.com/office/drawing/2017/decorative" val="1"/>
              </a:ext>
            </a:extLst>
          </p:cNvPr>
          <p:cNvSpPr/>
          <p:nvPr/>
        </p:nvSpPr>
        <p:spPr>
          <a:xfrm>
            <a:off x="318049" y="4660775"/>
            <a:ext cx="5395273" cy="14523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endParaRPr lang="en-GB" sz="1200">
              <a:solidFill>
                <a:schemeClr val="tx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7F231990-4762-4713-B4B5-0DF1954EB914}"/>
              </a:ext>
              <a:ext uri="{C183D7F6-B498-43B3-948B-1728B52AA6E4}">
                <adec:decorative xmlns:adec="http://schemas.microsoft.com/office/drawing/2017/decorative" val="1"/>
              </a:ext>
            </a:extLst>
          </p:cNvPr>
          <p:cNvSpPr/>
          <p:nvPr/>
        </p:nvSpPr>
        <p:spPr>
          <a:xfrm>
            <a:off x="0" y="-1"/>
            <a:ext cx="12192000" cy="11452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A2C4AB2-9442-4DBF-B47E-E7942D5B9666}"/>
              </a:ext>
            </a:extLst>
          </p:cNvPr>
          <p:cNvSpPr>
            <a:spLocks noGrp="1"/>
          </p:cNvSpPr>
          <p:nvPr>
            <p:ph type="title"/>
          </p:nvPr>
        </p:nvSpPr>
        <p:spPr>
          <a:xfrm>
            <a:off x="343195" y="202205"/>
            <a:ext cx="11200055" cy="786139"/>
          </a:xfrm>
        </p:spPr>
        <p:txBody>
          <a:bodyPr>
            <a:noAutofit/>
          </a:bodyPr>
          <a:lstStyle/>
          <a:p>
            <a:r>
              <a:rPr lang="en-US" sz="3200" b="1">
                <a:solidFill>
                  <a:schemeClr val="bg1"/>
                </a:solidFill>
                <a:latin typeface="Arial Black"/>
                <a:cs typeface="Calibri Light"/>
              </a:rPr>
              <a:t>Annual Residents’ Survey 2023</a:t>
            </a:r>
            <a:endParaRPr lang="en-GB" sz="3200">
              <a:solidFill>
                <a:schemeClr val="bg1"/>
              </a:solidFill>
            </a:endParaRPr>
          </a:p>
        </p:txBody>
      </p:sp>
      <p:cxnSp>
        <p:nvCxnSpPr>
          <p:cNvPr id="5" name="Straight Connector 4">
            <a:extLst>
              <a:ext uri="{FF2B5EF4-FFF2-40B4-BE49-F238E27FC236}">
                <a16:creationId xmlns:a16="http://schemas.microsoft.com/office/drawing/2014/main" id="{ED8CB0FD-00FF-465E-95BD-9BB1536D8B20}"/>
              </a:ext>
              <a:ext uri="{C183D7F6-B498-43B3-948B-1728B52AA6E4}">
                <adec:decorative xmlns:adec="http://schemas.microsoft.com/office/drawing/2017/decorative" val="1"/>
              </a:ext>
            </a:extLst>
          </p:cNvPr>
          <p:cNvCxnSpPr>
            <a:cxnSpLocks/>
          </p:cNvCxnSpPr>
          <p:nvPr/>
        </p:nvCxnSpPr>
        <p:spPr>
          <a:xfrm>
            <a:off x="5999592" y="1351501"/>
            <a:ext cx="0" cy="525660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9309357D-0B5F-41A5-BADB-CC531D388CBE}"/>
              </a:ext>
            </a:extLst>
          </p:cNvPr>
          <p:cNvSpPr txBox="1"/>
          <p:nvPr/>
        </p:nvSpPr>
        <p:spPr>
          <a:xfrm>
            <a:off x="1223772" y="1326957"/>
            <a:ext cx="4439967" cy="692497"/>
          </a:xfrm>
          <a:prstGeom prst="rect">
            <a:avLst/>
          </a:prstGeom>
          <a:noFill/>
        </p:spPr>
        <p:txBody>
          <a:bodyPr wrap="square" rtlCol="0">
            <a:spAutoFit/>
          </a:bodyPr>
          <a:lstStyle/>
          <a:p>
            <a:pPr>
              <a:spcAft>
                <a:spcPts val="600"/>
              </a:spcAft>
            </a:pPr>
            <a:r>
              <a:rPr lang="en-GB" sz="1400">
                <a:latin typeface="Arial" panose="020B0604020202020204" pitchFamily="34" charset="0"/>
                <a:cs typeface="Arial" panose="020B0604020202020204" pitchFamily="34" charset="0"/>
              </a:rPr>
              <a:t>Sample of</a:t>
            </a:r>
          </a:p>
          <a:p>
            <a:pPr>
              <a:spcAft>
                <a:spcPts val="600"/>
              </a:spcAft>
            </a:pPr>
            <a:r>
              <a:rPr lang="en-GB" sz="2000" b="1">
                <a:solidFill>
                  <a:srgbClr val="FAA71C"/>
                </a:solidFill>
                <a:latin typeface="Arial Black" panose="020B0A04020102020204" pitchFamily="34" charset="0"/>
                <a:cs typeface="Arial" panose="020B0604020202020204" pitchFamily="34" charset="0"/>
              </a:rPr>
              <a:t>2,011 residents</a:t>
            </a:r>
            <a:endParaRPr lang="en-GB" sz="1600" b="1">
              <a:solidFill>
                <a:srgbClr val="FAA71C"/>
              </a:solidFill>
              <a:latin typeface="Arial Black" panose="020B0A040201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5473273C-24C2-42CA-BBFB-B98CD5C843A2}"/>
              </a:ext>
            </a:extLst>
          </p:cNvPr>
          <p:cNvSpPr txBox="1"/>
          <p:nvPr/>
        </p:nvSpPr>
        <p:spPr>
          <a:xfrm>
            <a:off x="1223771" y="2401370"/>
            <a:ext cx="4489553" cy="692497"/>
          </a:xfrm>
          <a:prstGeom prst="rect">
            <a:avLst/>
          </a:prstGeom>
          <a:noFill/>
        </p:spPr>
        <p:txBody>
          <a:bodyPr wrap="square" rtlCol="0">
            <a:spAutoFit/>
          </a:bodyPr>
          <a:lstStyle/>
          <a:p>
            <a:pPr>
              <a:spcAft>
                <a:spcPts val="600"/>
              </a:spcAft>
            </a:pPr>
            <a:r>
              <a:rPr lang="en-GB" sz="1400" dirty="0">
                <a:latin typeface="Arial" panose="020B0604020202020204" pitchFamily="34" charset="0"/>
                <a:cs typeface="Arial" panose="020B0604020202020204" pitchFamily="34" charset="0"/>
              </a:rPr>
              <a:t>Fieldwork took place for ~5 weeks, from</a:t>
            </a:r>
          </a:p>
          <a:p>
            <a:pPr>
              <a:spcAft>
                <a:spcPts val="600"/>
              </a:spcAft>
            </a:pPr>
            <a:r>
              <a:rPr lang="en-GB" sz="2000" b="1" dirty="0">
                <a:solidFill>
                  <a:srgbClr val="1EA896"/>
                </a:solidFill>
                <a:latin typeface="Arial Black" panose="020B0A04020102020204" pitchFamily="34" charset="0"/>
                <a:cs typeface="Arial" panose="020B0604020202020204" pitchFamily="34" charset="0"/>
              </a:rPr>
              <a:t>23 Oct. – 30 Nov. 2023</a:t>
            </a:r>
          </a:p>
        </p:txBody>
      </p:sp>
      <p:sp>
        <p:nvSpPr>
          <p:cNvPr id="41" name="TextBox 40">
            <a:extLst>
              <a:ext uri="{FF2B5EF4-FFF2-40B4-BE49-F238E27FC236}">
                <a16:creationId xmlns:a16="http://schemas.microsoft.com/office/drawing/2014/main" id="{45E5529E-6B47-488A-AB1F-A50F2F1BF712}"/>
              </a:ext>
            </a:extLst>
          </p:cNvPr>
          <p:cNvSpPr txBox="1"/>
          <p:nvPr/>
        </p:nvSpPr>
        <p:spPr>
          <a:xfrm>
            <a:off x="1223771" y="3504630"/>
            <a:ext cx="4439964" cy="692497"/>
          </a:xfrm>
          <a:prstGeom prst="rect">
            <a:avLst/>
          </a:prstGeom>
          <a:noFill/>
        </p:spPr>
        <p:txBody>
          <a:bodyPr wrap="square" rtlCol="0">
            <a:spAutoFit/>
          </a:bodyPr>
          <a:lstStyle/>
          <a:p>
            <a:pPr>
              <a:spcAft>
                <a:spcPts val="600"/>
              </a:spcAft>
            </a:pPr>
            <a:r>
              <a:rPr lang="en-GB" sz="1400">
                <a:latin typeface="Arial" panose="020B0604020202020204" pitchFamily="34" charset="0"/>
                <a:cs typeface="Arial" panose="020B0604020202020204" pitchFamily="34" charset="0"/>
              </a:rPr>
              <a:t>Survey interviews conducted</a:t>
            </a:r>
          </a:p>
          <a:p>
            <a:pPr>
              <a:spcAft>
                <a:spcPts val="600"/>
              </a:spcAft>
            </a:pPr>
            <a:r>
              <a:rPr lang="en-GB" sz="2000" b="1">
                <a:solidFill>
                  <a:srgbClr val="854D27"/>
                </a:solidFill>
                <a:latin typeface="Arial Black" panose="020B0A04020102020204" pitchFamily="34" charset="0"/>
                <a:cs typeface="Arial" panose="020B0604020202020204" pitchFamily="34" charset="0"/>
              </a:rPr>
              <a:t>over the phone and online</a:t>
            </a:r>
          </a:p>
        </p:txBody>
      </p:sp>
      <p:sp>
        <p:nvSpPr>
          <p:cNvPr id="54" name="TextBox 53">
            <a:extLst>
              <a:ext uri="{FF2B5EF4-FFF2-40B4-BE49-F238E27FC236}">
                <a16:creationId xmlns:a16="http://schemas.microsoft.com/office/drawing/2014/main" id="{DC4F2CF0-9ACB-4140-B6B6-2EE0FEAD7596}"/>
              </a:ext>
            </a:extLst>
          </p:cNvPr>
          <p:cNvSpPr txBox="1"/>
          <p:nvPr/>
        </p:nvSpPr>
        <p:spPr>
          <a:xfrm>
            <a:off x="1180867" y="4772768"/>
            <a:ext cx="4439963" cy="1200329"/>
          </a:xfrm>
          <a:prstGeom prst="rect">
            <a:avLst/>
          </a:prstGeom>
          <a:noFill/>
        </p:spPr>
        <p:txBody>
          <a:bodyPr wrap="square" rtlCol="0">
            <a:spAutoFit/>
          </a:bodyPr>
          <a:lstStyle/>
          <a:p>
            <a:pPr>
              <a:spcAft>
                <a:spcPts val="600"/>
              </a:spcAft>
            </a:pPr>
            <a:r>
              <a:rPr lang="en-GB" sz="1400" dirty="0">
                <a:latin typeface="Arial" panose="020B0604020202020204" pitchFamily="34" charset="0"/>
                <a:cs typeface="Arial" panose="020B0604020202020204" pitchFamily="34" charset="0"/>
              </a:rPr>
              <a:t>While you’re reading, </a:t>
            </a:r>
            <a:r>
              <a:rPr lang="en-GB" sz="2000" b="1" dirty="0">
                <a:solidFill>
                  <a:srgbClr val="002060"/>
                </a:solidFill>
                <a:latin typeface="Arial Black" panose="020B0A04020102020204" pitchFamily="34" charset="0"/>
                <a:cs typeface="Arial" panose="020B0604020202020204" pitchFamily="34" charset="0"/>
              </a:rPr>
              <a:t>remember…</a:t>
            </a:r>
          </a:p>
          <a:p>
            <a:pPr>
              <a:spcAft>
                <a:spcPts val="600"/>
              </a:spcAft>
            </a:pPr>
            <a:r>
              <a:rPr lang="en-GB" sz="1400" b="1" dirty="0">
                <a:solidFill>
                  <a:srgbClr val="C00000"/>
                </a:solidFill>
                <a:latin typeface="Arial" panose="020B0604020202020204" pitchFamily="34" charset="0"/>
                <a:cs typeface="Arial" panose="020B0604020202020204" pitchFamily="34" charset="0"/>
              </a:rPr>
              <a:t>Red text </a:t>
            </a:r>
            <a:r>
              <a:rPr lang="en-GB" sz="1400" dirty="0">
                <a:latin typeface="Arial" panose="020B0604020202020204" pitchFamily="34" charset="0"/>
                <a:cs typeface="Arial" panose="020B0604020202020204" pitchFamily="34" charset="0"/>
              </a:rPr>
              <a:t>and     markers indicate results that are statistically significantly </a:t>
            </a:r>
            <a:r>
              <a:rPr lang="en-GB" sz="1400" b="1" dirty="0">
                <a:latin typeface="Arial" panose="020B0604020202020204" pitchFamily="34" charset="0"/>
                <a:cs typeface="Arial" panose="020B0604020202020204" pitchFamily="34" charset="0"/>
              </a:rPr>
              <a:t>poorer </a:t>
            </a:r>
            <a:r>
              <a:rPr lang="en-GB" sz="1400" dirty="0">
                <a:latin typeface="Arial" panose="020B0604020202020204" pitchFamily="34" charset="0"/>
                <a:cs typeface="Arial" panose="020B0604020202020204" pitchFamily="34" charset="0"/>
              </a:rPr>
              <a:t>than the comparator</a:t>
            </a:r>
          </a:p>
          <a:p>
            <a:pPr>
              <a:spcAft>
                <a:spcPts val="600"/>
              </a:spcAft>
            </a:pPr>
            <a:r>
              <a:rPr lang="en-GB" sz="1400" b="1" dirty="0">
                <a:solidFill>
                  <a:srgbClr val="008840"/>
                </a:solidFill>
                <a:latin typeface="Arial" panose="020B0604020202020204" pitchFamily="34" charset="0"/>
                <a:cs typeface="Arial" panose="020B0604020202020204" pitchFamily="34" charset="0"/>
              </a:rPr>
              <a:t>Green text </a:t>
            </a:r>
            <a:r>
              <a:rPr lang="en-GB" sz="1400" dirty="0">
                <a:latin typeface="Arial" panose="020B0604020202020204" pitchFamily="34" charset="0"/>
                <a:cs typeface="Arial" panose="020B0604020202020204" pitchFamily="34" charset="0"/>
              </a:rPr>
              <a:t>and</a:t>
            </a:r>
            <a:r>
              <a:rPr lang="en-GB" sz="1400" b="1"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markers</a:t>
            </a:r>
            <a:r>
              <a:rPr lang="en-GB" sz="1400" b="1"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indicate</a:t>
            </a:r>
            <a:r>
              <a:rPr lang="en-GB" sz="1400" b="1" dirty="0">
                <a:latin typeface="Arial" panose="020B0604020202020204" pitchFamily="34" charset="0"/>
                <a:cs typeface="Arial" panose="020B0604020202020204" pitchFamily="34" charset="0"/>
              </a:rPr>
              <a:t> better </a:t>
            </a:r>
            <a:r>
              <a:rPr lang="en-GB" sz="1400" dirty="0">
                <a:latin typeface="Arial" panose="020B0604020202020204" pitchFamily="34" charset="0"/>
                <a:cs typeface="Arial" panose="020B0604020202020204" pitchFamily="34" charset="0"/>
              </a:rPr>
              <a:t>results</a:t>
            </a:r>
          </a:p>
        </p:txBody>
      </p:sp>
      <p:sp>
        <p:nvSpPr>
          <p:cNvPr id="26" name="TextBox 25">
            <a:extLst>
              <a:ext uri="{FF2B5EF4-FFF2-40B4-BE49-F238E27FC236}">
                <a16:creationId xmlns:a16="http://schemas.microsoft.com/office/drawing/2014/main" id="{D3D0A8D4-6964-4AAB-AF74-4565FB70A0AF}"/>
              </a:ext>
            </a:extLst>
          </p:cNvPr>
          <p:cNvSpPr txBox="1"/>
          <p:nvPr/>
        </p:nvSpPr>
        <p:spPr>
          <a:xfrm>
            <a:off x="7412006" y="1408939"/>
            <a:ext cx="4461020" cy="1308050"/>
          </a:xfrm>
          <a:prstGeom prst="rect">
            <a:avLst/>
          </a:prstGeom>
          <a:noFill/>
        </p:spPr>
        <p:txBody>
          <a:bodyPr wrap="square" rtlCol="0">
            <a:spAutoFit/>
          </a:bodyPr>
          <a:lstStyle/>
          <a:p>
            <a:pPr>
              <a:spcAft>
                <a:spcPts val="600"/>
              </a:spcAft>
            </a:pPr>
            <a:r>
              <a:rPr lang="en-GB" sz="1400">
                <a:latin typeface="Arial" panose="020B0604020202020204" pitchFamily="34" charset="0"/>
                <a:cs typeface="Arial" panose="020B0604020202020204" pitchFamily="34" charset="0"/>
              </a:rPr>
              <a:t>Using Council Tax register, participants are</a:t>
            </a:r>
          </a:p>
          <a:p>
            <a:pPr>
              <a:spcAft>
                <a:spcPts val="600"/>
              </a:spcAft>
            </a:pPr>
            <a:r>
              <a:rPr lang="en-GB" sz="2000" b="1">
                <a:solidFill>
                  <a:srgbClr val="002060"/>
                </a:solidFill>
                <a:latin typeface="Arial Black" panose="020B0A04020102020204" pitchFamily="34" charset="0"/>
                <a:cs typeface="Arial" panose="020B0604020202020204" pitchFamily="34" charset="0"/>
              </a:rPr>
              <a:t>randomly selected by ward, proportional to the population of each ward</a:t>
            </a:r>
          </a:p>
        </p:txBody>
      </p:sp>
      <p:sp>
        <p:nvSpPr>
          <p:cNvPr id="66" name="TextBox 65">
            <a:extLst>
              <a:ext uri="{FF2B5EF4-FFF2-40B4-BE49-F238E27FC236}">
                <a16:creationId xmlns:a16="http://schemas.microsoft.com/office/drawing/2014/main" id="{2622D647-EA32-4333-A2F4-B688F2B4C32F}"/>
              </a:ext>
            </a:extLst>
          </p:cNvPr>
          <p:cNvSpPr txBox="1"/>
          <p:nvPr/>
        </p:nvSpPr>
        <p:spPr>
          <a:xfrm>
            <a:off x="7428932" y="3022428"/>
            <a:ext cx="4570430" cy="1754326"/>
          </a:xfrm>
          <a:prstGeom prst="rect">
            <a:avLst/>
          </a:prstGeom>
          <a:noFill/>
        </p:spPr>
        <p:txBody>
          <a:bodyPr wrap="square" rtlCol="0">
            <a:spAutoFit/>
          </a:bodyPr>
          <a:lstStyle/>
          <a:p>
            <a:pPr>
              <a:spcAft>
                <a:spcPts val="600"/>
              </a:spcAft>
            </a:pPr>
            <a:r>
              <a:rPr lang="en-GB" sz="1400" dirty="0">
                <a:latin typeface="Arial" panose="020B0604020202020204" pitchFamily="34" charset="0"/>
                <a:cs typeface="Arial" panose="020B0604020202020204" pitchFamily="34" charset="0"/>
              </a:rPr>
              <a:t>Targets were set by ethnicity, age, gender, disability, and economic status to ensure a sample that is. </a:t>
            </a:r>
          </a:p>
          <a:p>
            <a:pPr>
              <a:spcAft>
                <a:spcPts val="600"/>
              </a:spcAft>
            </a:pPr>
            <a:r>
              <a:rPr lang="en-GB" sz="2000" b="1" dirty="0">
                <a:solidFill>
                  <a:srgbClr val="DB504A"/>
                </a:solidFill>
                <a:latin typeface="Arial Black" panose="020B0A04020102020204" pitchFamily="34" charset="0"/>
                <a:cs typeface="Arial" panose="020B0604020202020204" pitchFamily="34" charset="0"/>
              </a:rPr>
              <a:t>representative of Lambeth’s population</a:t>
            </a:r>
          </a:p>
          <a:p>
            <a:pPr>
              <a:spcAft>
                <a:spcPts val="600"/>
              </a:spcAft>
            </a:pPr>
            <a:r>
              <a:rPr lang="en-GB" sz="1000" dirty="0">
                <a:latin typeface="Arial" panose="020B0604020202020204" pitchFamily="34" charset="0"/>
                <a:cs typeface="Arial" panose="020B0604020202020204" pitchFamily="34" charset="0"/>
              </a:rPr>
              <a:t>*Please note that while respondents were asked if they identified as Trans, there were not enough of those who did in the sample to pull out significant differences.</a:t>
            </a:r>
            <a:endParaRPr lang="en-GB" sz="2000" b="1" dirty="0">
              <a:solidFill>
                <a:srgbClr val="DB504A"/>
              </a:solidFill>
              <a:latin typeface="Arial Black" panose="020B0A040201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8842D5D5-685D-4C92-B2D2-782DC4C321FB}"/>
              </a:ext>
            </a:extLst>
          </p:cNvPr>
          <p:cNvSpPr txBox="1"/>
          <p:nvPr/>
        </p:nvSpPr>
        <p:spPr>
          <a:xfrm>
            <a:off x="6248140" y="5040786"/>
            <a:ext cx="4116451" cy="1677382"/>
          </a:xfrm>
          <a:prstGeom prst="rect">
            <a:avLst/>
          </a:prstGeom>
          <a:noFill/>
        </p:spPr>
        <p:txBody>
          <a:bodyPr wrap="square" rtlCol="0">
            <a:spAutoFit/>
          </a:bodyPr>
          <a:lstStyle/>
          <a:p>
            <a:pPr>
              <a:spcAft>
                <a:spcPts val="600"/>
              </a:spcAft>
            </a:pPr>
            <a:r>
              <a:rPr lang="en-GB" sz="1400" b="1" dirty="0">
                <a:solidFill>
                  <a:srgbClr val="002060"/>
                </a:solidFill>
                <a:latin typeface="Arial Black" panose="020B0A04020102020204" pitchFamily="34" charset="0"/>
                <a:cs typeface="Arial" panose="020B0604020202020204" pitchFamily="34" charset="0"/>
              </a:rPr>
              <a:t>Note on benchmarks</a:t>
            </a:r>
          </a:p>
          <a:p>
            <a:pPr>
              <a:spcAft>
                <a:spcPts val="600"/>
              </a:spcAft>
            </a:pPr>
            <a:r>
              <a:rPr lang="en-GB" sz="1400" dirty="0">
                <a:latin typeface="Arial" panose="020B0604020202020204" pitchFamily="34" charset="0"/>
                <a:cs typeface="Arial" panose="020B0604020202020204" pitchFamily="34" charset="0"/>
              </a:rPr>
              <a:t>Where possible, many measures are compared to a national (</a:t>
            </a:r>
            <a:r>
              <a:rPr lang="en-US" sz="1400" dirty="0">
                <a:latin typeface="Arial" panose="020B0604020202020204" pitchFamily="34" charset="0"/>
                <a:cs typeface="Arial" panose="020B0604020202020204" pitchFamily="34" charset="0"/>
              </a:rPr>
              <a:t>LGA’s Oct. 2023 polling) and London (London Councils’ November 2023 Survey of Londoners ) benchmark. Consider these indicatively and with caution, as both sources </a:t>
            </a:r>
            <a:r>
              <a:rPr lang="en-US" sz="1400" dirty="0" err="1">
                <a:latin typeface="Arial" panose="020B0604020202020204" pitchFamily="34" charset="0"/>
                <a:cs typeface="Arial" panose="020B0604020202020204" pitchFamily="34" charset="0"/>
              </a:rPr>
              <a:t>utilised</a:t>
            </a:r>
            <a:r>
              <a:rPr lang="en-US" sz="1400" dirty="0">
                <a:latin typeface="Arial" panose="020B0604020202020204" pitchFamily="34" charset="0"/>
                <a:cs typeface="Arial" panose="020B0604020202020204" pitchFamily="34" charset="0"/>
              </a:rPr>
              <a:t> different methods.</a:t>
            </a:r>
            <a:endParaRPr lang="en-GB" dirty="0">
              <a:solidFill>
                <a:srgbClr val="1EA896"/>
              </a:solidFill>
              <a:latin typeface="Arial" panose="020B0604020202020204" pitchFamily="34" charset="0"/>
              <a:cs typeface="Arial" panose="020B0604020202020204" pitchFamily="34" charset="0"/>
            </a:endParaRPr>
          </a:p>
        </p:txBody>
      </p:sp>
      <p:pic>
        <p:nvPicPr>
          <p:cNvPr id="34" name="Graphic 33">
            <a:extLst>
              <a:ext uri="{FF2B5EF4-FFF2-40B4-BE49-F238E27FC236}">
                <a16:creationId xmlns:a16="http://schemas.microsoft.com/office/drawing/2014/main" id="{2CA011D1-B806-496E-A4A9-8467C849C09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3196" y="1326957"/>
            <a:ext cx="743052" cy="743052"/>
          </a:xfrm>
          <a:prstGeom prst="rect">
            <a:avLst/>
          </a:prstGeom>
        </p:spPr>
      </p:pic>
      <p:grpSp>
        <p:nvGrpSpPr>
          <p:cNvPr id="43" name="Group 42">
            <a:extLst>
              <a:ext uri="{FF2B5EF4-FFF2-40B4-BE49-F238E27FC236}">
                <a16:creationId xmlns:a16="http://schemas.microsoft.com/office/drawing/2014/main" id="{1BF1F85F-FC1C-4879-8DBF-FD7ACEAE4C66}"/>
              </a:ext>
              <a:ext uri="{C183D7F6-B498-43B3-948B-1728B52AA6E4}">
                <adec:decorative xmlns:adec="http://schemas.microsoft.com/office/drawing/2017/decorative" val="1"/>
              </a:ext>
            </a:extLst>
          </p:cNvPr>
          <p:cNvGrpSpPr/>
          <p:nvPr/>
        </p:nvGrpSpPr>
        <p:grpSpPr>
          <a:xfrm>
            <a:off x="343195" y="3502401"/>
            <a:ext cx="744006" cy="746756"/>
            <a:chOff x="342242" y="3449691"/>
            <a:chExt cx="744006" cy="746756"/>
          </a:xfrm>
        </p:grpSpPr>
        <p:pic>
          <p:nvPicPr>
            <p:cNvPr id="42" name="Picture 41" descr="Shape&#10;&#10;Description automatically generated with low confidence">
              <a:extLst>
                <a:ext uri="{FF2B5EF4-FFF2-40B4-BE49-F238E27FC236}">
                  <a16:creationId xmlns:a16="http://schemas.microsoft.com/office/drawing/2014/main" id="{901BC301-3CC6-47A7-86F4-868AE5BBBD0F}"/>
                </a:ext>
              </a:extLst>
            </p:cNvPr>
            <p:cNvPicPr>
              <a:picLocks noChangeAspect="1"/>
            </p:cNvPicPr>
            <p:nvPr/>
          </p:nvPicPr>
          <p:blipFill rotWithShape="1">
            <a:blip r:embed="rId5">
              <a:duotone>
                <a:prstClr val="black"/>
                <a:srgbClr val="FAA71C">
                  <a:tint val="45000"/>
                  <a:satMod val="400000"/>
                </a:srgbClr>
              </a:duotone>
              <a:extLst>
                <a:ext uri="{28A0092B-C50C-407E-A947-70E740481C1C}">
                  <a14:useLocalDpi xmlns:a14="http://schemas.microsoft.com/office/drawing/2010/main" val="0"/>
                </a:ext>
              </a:extLst>
            </a:blip>
            <a:srcRect l="12044" r="12044" b="18780"/>
            <a:stretch/>
          </p:blipFill>
          <p:spPr>
            <a:xfrm>
              <a:off x="577912" y="3652560"/>
              <a:ext cx="508336" cy="543887"/>
            </a:xfrm>
            <a:prstGeom prst="rect">
              <a:avLst/>
            </a:prstGeom>
          </p:spPr>
        </p:pic>
        <p:pic>
          <p:nvPicPr>
            <p:cNvPr id="16" name="Graphic 15" descr="Receiver with solid fill">
              <a:extLst>
                <a:ext uri="{FF2B5EF4-FFF2-40B4-BE49-F238E27FC236}">
                  <a16:creationId xmlns:a16="http://schemas.microsoft.com/office/drawing/2014/main" id="{6E86D7E9-7283-4F99-B83D-4D86927B657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2242" y="3449691"/>
              <a:ext cx="508336" cy="508336"/>
            </a:xfrm>
            <a:prstGeom prst="rect">
              <a:avLst/>
            </a:prstGeom>
          </p:spPr>
        </p:pic>
      </p:grpSp>
      <p:pic>
        <p:nvPicPr>
          <p:cNvPr id="45" name="Graphic 44">
            <a:extLst>
              <a:ext uri="{FF2B5EF4-FFF2-40B4-BE49-F238E27FC236}">
                <a16:creationId xmlns:a16="http://schemas.microsoft.com/office/drawing/2014/main" id="{37794AD1-CB9D-4103-BAAC-4D8E3182919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8049" y="2352042"/>
            <a:ext cx="792421" cy="792421"/>
          </a:xfrm>
          <a:prstGeom prst="rect">
            <a:avLst/>
          </a:prstGeom>
        </p:spPr>
      </p:pic>
      <p:grpSp>
        <p:nvGrpSpPr>
          <p:cNvPr id="65" name="Group 64">
            <a:extLst>
              <a:ext uri="{FF2B5EF4-FFF2-40B4-BE49-F238E27FC236}">
                <a16:creationId xmlns:a16="http://schemas.microsoft.com/office/drawing/2014/main" id="{6819456B-7EC8-48AA-A665-D7687EEA9171}"/>
              </a:ext>
              <a:ext uri="{C183D7F6-B498-43B3-948B-1728B52AA6E4}">
                <adec:decorative xmlns:adec="http://schemas.microsoft.com/office/drawing/2017/decorative" val="1"/>
              </a:ext>
            </a:extLst>
          </p:cNvPr>
          <p:cNvGrpSpPr/>
          <p:nvPr/>
        </p:nvGrpSpPr>
        <p:grpSpPr>
          <a:xfrm>
            <a:off x="6475494" y="1473117"/>
            <a:ext cx="595368" cy="1149607"/>
            <a:chOff x="4904205" y="2128000"/>
            <a:chExt cx="556171" cy="1073921"/>
          </a:xfrm>
        </p:grpSpPr>
        <p:sp>
          <p:nvSpPr>
            <p:cNvPr id="49" name="Free-form: Shape 48">
              <a:extLst>
                <a:ext uri="{FF2B5EF4-FFF2-40B4-BE49-F238E27FC236}">
                  <a16:creationId xmlns:a16="http://schemas.microsoft.com/office/drawing/2014/main" id="{D76560CF-F877-4B78-927A-326D5CD474EC}"/>
                </a:ext>
              </a:extLst>
            </p:cNvPr>
            <p:cNvSpPr/>
            <p:nvPr/>
          </p:nvSpPr>
          <p:spPr>
            <a:xfrm>
              <a:off x="4953040" y="2128000"/>
              <a:ext cx="504764" cy="1073921"/>
            </a:xfrm>
            <a:custGeom>
              <a:avLst/>
              <a:gdLst>
                <a:gd name="connsiteX0" fmla="*/ 780177 w 2038525"/>
                <a:gd name="connsiteY0" fmla="*/ 142613 h 4337109"/>
                <a:gd name="connsiteX1" fmla="*/ 1082180 w 2038525"/>
                <a:gd name="connsiteY1" fmla="*/ 0 h 4337109"/>
                <a:gd name="connsiteX2" fmla="*/ 1199626 w 2038525"/>
                <a:gd name="connsiteY2" fmla="*/ 310393 h 4337109"/>
                <a:gd name="connsiteX3" fmla="*/ 1057013 w 2038525"/>
                <a:gd name="connsiteY3" fmla="*/ 629175 h 4337109"/>
                <a:gd name="connsiteX4" fmla="*/ 1233182 w 2038525"/>
                <a:gd name="connsiteY4" fmla="*/ 746621 h 4337109"/>
                <a:gd name="connsiteX5" fmla="*/ 1266738 w 2038525"/>
                <a:gd name="connsiteY5" fmla="*/ 830510 h 4337109"/>
                <a:gd name="connsiteX6" fmla="*/ 1140903 w 2038525"/>
                <a:gd name="connsiteY6" fmla="*/ 1048624 h 4337109"/>
                <a:gd name="connsiteX7" fmla="*/ 1266738 w 2038525"/>
                <a:gd name="connsiteY7" fmla="*/ 1266738 h 4337109"/>
                <a:gd name="connsiteX8" fmla="*/ 1149292 w 2038525"/>
                <a:gd name="connsiteY8" fmla="*/ 1291905 h 4337109"/>
                <a:gd name="connsiteX9" fmla="*/ 1359017 w 2038525"/>
                <a:gd name="connsiteY9" fmla="*/ 1434518 h 4337109"/>
                <a:gd name="connsiteX10" fmla="*/ 1384184 w 2038525"/>
                <a:gd name="connsiteY10" fmla="*/ 1577131 h 4337109"/>
                <a:gd name="connsiteX11" fmla="*/ 1442907 w 2038525"/>
                <a:gd name="connsiteY11" fmla="*/ 1728132 h 4337109"/>
                <a:gd name="connsiteX12" fmla="*/ 1535186 w 2038525"/>
                <a:gd name="connsiteY12" fmla="*/ 1644243 h 4337109"/>
                <a:gd name="connsiteX13" fmla="*/ 1661021 w 2038525"/>
                <a:gd name="connsiteY13" fmla="*/ 1904301 h 4337109"/>
                <a:gd name="connsiteX14" fmla="*/ 1593909 w 2038525"/>
                <a:gd name="connsiteY14" fmla="*/ 2155971 h 4337109"/>
                <a:gd name="connsiteX15" fmla="*/ 1392573 w 2038525"/>
                <a:gd name="connsiteY15" fmla="*/ 2390863 h 4337109"/>
                <a:gd name="connsiteX16" fmla="*/ 1384184 w 2038525"/>
                <a:gd name="connsiteY16" fmla="*/ 2525087 h 4337109"/>
                <a:gd name="connsiteX17" fmla="*/ 1518408 w 2038525"/>
                <a:gd name="connsiteY17" fmla="*/ 2709644 h 4337109"/>
                <a:gd name="connsiteX18" fmla="*/ 1686188 w 2038525"/>
                <a:gd name="connsiteY18" fmla="*/ 3196206 h 4337109"/>
                <a:gd name="connsiteX19" fmla="*/ 1728133 w 2038525"/>
                <a:gd name="connsiteY19" fmla="*/ 3464654 h 4337109"/>
                <a:gd name="connsiteX20" fmla="*/ 1853967 w 2038525"/>
                <a:gd name="connsiteY20" fmla="*/ 3615655 h 4337109"/>
                <a:gd name="connsiteX21" fmla="*/ 1921079 w 2038525"/>
                <a:gd name="connsiteY21" fmla="*/ 3783435 h 4337109"/>
                <a:gd name="connsiteX22" fmla="*/ 2038525 w 2038525"/>
                <a:gd name="connsiteY22" fmla="*/ 3884103 h 4337109"/>
                <a:gd name="connsiteX23" fmla="*/ 1786855 w 2038525"/>
                <a:gd name="connsiteY23" fmla="*/ 3934437 h 4337109"/>
                <a:gd name="connsiteX24" fmla="*/ 1585520 w 2038525"/>
                <a:gd name="connsiteY24" fmla="*/ 3775046 h 4337109"/>
                <a:gd name="connsiteX25" fmla="*/ 1241571 w 2038525"/>
                <a:gd name="connsiteY25" fmla="*/ 3808602 h 4337109"/>
                <a:gd name="connsiteX26" fmla="*/ 1073791 w 2038525"/>
                <a:gd name="connsiteY26" fmla="*/ 3800213 h 4337109"/>
                <a:gd name="connsiteX27" fmla="*/ 1073791 w 2038525"/>
                <a:gd name="connsiteY27" fmla="*/ 3909270 h 4337109"/>
                <a:gd name="connsiteX28" fmla="*/ 931178 w 2038525"/>
                <a:gd name="connsiteY28" fmla="*/ 3984771 h 4337109"/>
                <a:gd name="connsiteX29" fmla="*/ 721454 w 2038525"/>
                <a:gd name="connsiteY29" fmla="*/ 4228052 h 4337109"/>
                <a:gd name="connsiteX30" fmla="*/ 545285 w 2038525"/>
                <a:gd name="connsiteY30" fmla="*/ 4269997 h 4337109"/>
                <a:gd name="connsiteX31" fmla="*/ 511729 w 2038525"/>
                <a:gd name="connsiteY31" fmla="*/ 4337109 h 4337109"/>
                <a:gd name="connsiteX32" fmla="*/ 318782 w 2038525"/>
                <a:gd name="connsiteY32" fmla="*/ 4244830 h 4337109"/>
                <a:gd name="connsiteX33" fmla="*/ 117446 w 2038525"/>
                <a:gd name="connsiteY33" fmla="*/ 4278386 h 4337109"/>
                <a:gd name="connsiteX34" fmla="*/ 394283 w 2038525"/>
                <a:gd name="connsiteY34" fmla="*/ 3900881 h 4337109"/>
                <a:gd name="connsiteX35" fmla="*/ 360727 w 2038525"/>
                <a:gd name="connsiteY35" fmla="*/ 3649211 h 4337109"/>
                <a:gd name="connsiteX36" fmla="*/ 369116 w 2038525"/>
                <a:gd name="connsiteY36" fmla="*/ 3489821 h 4337109"/>
                <a:gd name="connsiteX37" fmla="*/ 478173 w 2038525"/>
                <a:gd name="connsiteY37" fmla="*/ 3506599 h 4337109"/>
                <a:gd name="connsiteX38" fmla="*/ 394283 w 2038525"/>
                <a:gd name="connsiteY38" fmla="*/ 3372375 h 4337109"/>
                <a:gd name="connsiteX39" fmla="*/ 318782 w 2038525"/>
                <a:gd name="connsiteY39" fmla="*/ 3212984 h 4337109"/>
                <a:gd name="connsiteX40" fmla="*/ 436228 w 2038525"/>
                <a:gd name="connsiteY40" fmla="*/ 2986481 h 4337109"/>
                <a:gd name="connsiteX41" fmla="*/ 243281 w 2038525"/>
                <a:gd name="connsiteY41" fmla="*/ 3011648 h 4337109"/>
                <a:gd name="connsiteX42" fmla="*/ 184558 w 2038525"/>
                <a:gd name="connsiteY42" fmla="*/ 2818701 h 4337109"/>
                <a:gd name="connsiteX43" fmla="*/ 218114 w 2038525"/>
                <a:gd name="connsiteY43" fmla="*/ 2600588 h 4337109"/>
                <a:gd name="connsiteX44" fmla="*/ 109057 w 2038525"/>
                <a:gd name="connsiteY44" fmla="*/ 2533476 h 4337109"/>
                <a:gd name="connsiteX45" fmla="*/ 0 w 2038525"/>
                <a:gd name="connsiteY45" fmla="*/ 1870745 h 4337109"/>
                <a:gd name="connsiteX46" fmla="*/ 335560 w 2038525"/>
                <a:gd name="connsiteY46" fmla="*/ 1686188 h 4337109"/>
                <a:gd name="connsiteX47" fmla="*/ 553674 w 2038525"/>
                <a:gd name="connsiteY47" fmla="*/ 1266738 h 4337109"/>
                <a:gd name="connsiteX48" fmla="*/ 671120 w 2038525"/>
                <a:gd name="connsiteY48" fmla="*/ 1132514 h 4337109"/>
                <a:gd name="connsiteX49" fmla="*/ 545285 w 2038525"/>
                <a:gd name="connsiteY49" fmla="*/ 1082180 h 4337109"/>
                <a:gd name="connsiteX50" fmla="*/ 763399 w 2038525"/>
                <a:gd name="connsiteY50" fmla="*/ 645953 h 4337109"/>
                <a:gd name="connsiteX51" fmla="*/ 780177 w 2038525"/>
                <a:gd name="connsiteY51" fmla="*/ 142613 h 433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038525" h="4337109">
                  <a:moveTo>
                    <a:pt x="780177" y="142613"/>
                  </a:moveTo>
                  <a:lnTo>
                    <a:pt x="1082180" y="0"/>
                  </a:lnTo>
                  <a:lnTo>
                    <a:pt x="1199626" y="310393"/>
                  </a:lnTo>
                  <a:lnTo>
                    <a:pt x="1057013" y="629175"/>
                  </a:lnTo>
                  <a:lnTo>
                    <a:pt x="1233182" y="746621"/>
                  </a:lnTo>
                  <a:lnTo>
                    <a:pt x="1266738" y="830510"/>
                  </a:lnTo>
                  <a:lnTo>
                    <a:pt x="1140903" y="1048624"/>
                  </a:lnTo>
                  <a:lnTo>
                    <a:pt x="1266738" y="1266738"/>
                  </a:lnTo>
                  <a:lnTo>
                    <a:pt x="1149292" y="1291905"/>
                  </a:lnTo>
                  <a:lnTo>
                    <a:pt x="1359017" y="1434518"/>
                  </a:lnTo>
                  <a:lnTo>
                    <a:pt x="1384184" y="1577131"/>
                  </a:lnTo>
                  <a:lnTo>
                    <a:pt x="1442907" y="1728132"/>
                  </a:lnTo>
                  <a:lnTo>
                    <a:pt x="1535186" y="1644243"/>
                  </a:lnTo>
                  <a:lnTo>
                    <a:pt x="1661021" y="1904301"/>
                  </a:lnTo>
                  <a:lnTo>
                    <a:pt x="1593909" y="2155971"/>
                  </a:lnTo>
                  <a:lnTo>
                    <a:pt x="1392573" y="2390863"/>
                  </a:lnTo>
                  <a:lnTo>
                    <a:pt x="1384184" y="2525087"/>
                  </a:lnTo>
                  <a:lnTo>
                    <a:pt x="1518408" y="2709644"/>
                  </a:lnTo>
                  <a:lnTo>
                    <a:pt x="1686188" y="3196206"/>
                  </a:lnTo>
                  <a:lnTo>
                    <a:pt x="1728133" y="3464654"/>
                  </a:lnTo>
                  <a:lnTo>
                    <a:pt x="1853967" y="3615655"/>
                  </a:lnTo>
                  <a:lnTo>
                    <a:pt x="1921079" y="3783435"/>
                  </a:lnTo>
                  <a:lnTo>
                    <a:pt x="2038525" y="3884103"/>
                  </a:lnTo>
                  <a:lnTo>
                    <a:pt x="1786855" y="3934437"/>
                  </a:lnTo>
                  <a:lnTo>
                    <a:pt x="1585520" y="3775046"/>
                  </a:lnTo>
                  <a:lnTo>
                    <a:pt x="1241571" y="3808602"/>
                  </a:lnTo>
                  <a:lnTo>
                    <a:pt x="1073791" y="3800213"/>
                  </a:lnTo>
                  <a:lnTo>
                    <a:pt x="1073791" y="3909270"/>
                  </a:lnTo>
                  <a:lnTo>
                    <a:pt x="931178" y="3984771"/>
                  </a:lnTo>
                  <a:lnTo>
                    <a:pt x="721454" y="4228052"/>
                  </a:lnTo>
                  <a:lnTo>
                    <a:pt x="545285" y="4269997"/>
                  </a:lnTo>
                  <a:lnTo>
                    <a:pt x="511729" y="4337109"/>
                  </a:lnTo>
                  <a:lnTo>
                    <a:pt x="318782" y="4244830"/>
                  </a:lnTo>
                  <a:lnTo>
                    <a:pt x="117446" y="4278386"/>
                  </a:lnTo>
                  <a:lnTo>
                    <a:pt x="394283" y="3900881"/>
                  </a:lnTo>
                  <a:lnTo>
                    <a:pt x="360727" y="3649211"/>
                  </a:lnTo>
                  <a:lnTo>
                    <a:pt x="369116" y="3489821"/>
                  </a:lnTo>
                  <a:lnTo>
                    <a:pt x="478173" y="3506599"/>
                  </a:lnTo>
                  <a:lnTo>
                    <a:pt x="394283" y="3372375"/>
                  </a:lnTo>
                  <a:lnTo>
                    <a:pt x="318782" y="3212984"/>
                  </a:lnTo>
                  <a:lnTo>
                    <a:pt x="436228" y="2986481"/>
                  </a:lnTo>
                  <a:lnTo>
                    <a:pt x="243281" y="3011648"/>
                  </a:lnTo>
                  <a:lnTo>
                    <a:pt x="184558" y="2818701"/>
                  </a:lnTo>
                  <a:lnTo>
                    <a:pt x="218114" y="2600588"/>
                  </a:lnTo>
                  <a:lnTo>
                    <a:pt x="109057" y="2533476"/>
                  </a:lnTo>
                  <a:lnTo>
                    <a:pt x="0" y="1870745"/>
                  </a:lnTo>
                  <a:lnTo>
                    <a:pt x="335560" y="1686188"/>
                  </a:lnTo>
                  <a:lnTo>
                    <a:pt x="553674" y="1266738"/>
                  </a:lnTo>
                  <a:lnTo>
                    <a:pt x="671120" y="1132514"/>
                  </a:lnTo>
                  <a:lnTo>
                    <a:pt x="545285" y="1082180"/>
                  </a:lnTo>
                  <a:lnTo>
                    <a:pt x="763399" y="645953"/>
                  </a:lnTo>
                  <a:lnTo>
                    <a:pt x="780177" y="142613"/>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0" name="Graphic 59" descr="Users with solid fill">
              <a:extLst>
                <a:ext uri="{FF2B5EF4-FFF2-40B4-BE49-F238E27FC236}">
                  <a16:creationId xmlns:a16="http://schemas.microsoft.com/office/drawing/2014/main" id="{84BDBA82-D532-4192-B6D1-57D7BD83F99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66100" y="2867724"/>
              <a:ext cx="283830" cy="283830"/>
            </a:xfrm>
            <a:prstGeom prst="rect">
              <a:avLst/>
            </a:prstGeom>
          </p:spPr>
        </p:pic>
        <p:pic>
          <p:nvPicPr>
            <p:cNvPr id="61" name="Graphic 60" descr="Users with solid fill">
              <a:extLst>
                <a:ext uri="{FF2B5EF4-FFF2-40B4-BE49-F238E27FC236}">
                  <a16:creationId xmlns:a16="http://schemas.microsoft.com/office/drawing/2014/main" id="{82FB4AB1-00AF-47F8-9D5D-AB3981920F8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904205" y="2568485"/>
              <a:ext cx="283830" cy="283830"/>
            </a:xfrm>
            <a:prstGeom prst="rect">
              <a:avLst/>
            </a:prstGeom>
          </p:spPr>
        </p:pic>
        <p:pic>
          <p:nvPicPr>
            <p:cNvPr id="62" name="Graphic 61" descr="Users with solid fill">
              <a:extLst>
                <a:ext uri="{FF2B5EF4-FFF2-40B4-BE49-F238E27FC236}">
                  <a16:creationId xmlns:a16="http://schemas.microsoft.com/office/drawing/2014/main" id="{C3C6910E-1B39-4500-82EC-0890AF865F7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176546" y="2451597"/>
              <a:ext cx="283830" cy="283830"/>
            </a:xfrm>
            <a:prstGeom prst="rect">
              <a:avLst/>
            </a:prstGeom>
          </p:spPr>
        </p:pic>
        <p:pic>
          <p:nvPicPr>
            <p:cNvPr id="64" name="Graphic 63" descr="Users with solid fill">
              <a:extLst>
                <a:ext uri="{FF2B5EF4-FFF2-40B4-BE49-F238E27FC236}">
                  <a16:creationId xmlns:a16="http://schemas.microsoft.com/office/drawing/2014/main" id="{EBDC8273-A49A-4D34-90A4-11B4E3F8679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50569" y="2132118"/>
              <a:ext cx="283830" cy="283830"/>
            </a:xfrm>
            <a:prstGeom prst="rect">
              <a:avLst/>
            </a:prstGeom>
          </p:spPr>
        </p:pic>
      </p:grpSp>
      <p:grpSp>
        <p:nvGrpSpPr>
          <p:cNvPr id="86" name="Group 85">
            <a:extLst>
              <a:ext uri="{FF2B5EF4-FFF2-40B4-BE49-F238E27FC236}">
                <a16:creationId xmlns:a16="http://schemas.microsoft.com/office/drawing/2014/main" id="{5FE6C5BD-DF0E-444C-93C5-17DCF749550D}"/>
              </a:ext>
              <a:ext uri="{C183D7F6-B498-43B3-948B-1728B52AA6E4}">
                <adec:decorative xmlns:adec="http://schemas.microsoft.com/office/drawing/2017/decorative" val="1"/>
              </a:ext>
            </a:extLst>
          </p:cNvPr>
          <p:cNvGrpSpPr/>
          <p:nvPr/>
        </p:nvGrpSpPr>
        <p:grpSpPr>
          <a:xfrm>
            <a:off x="6285861" y="3394793"/>
            <a:ext cx="961095" cy="935528"/>
            <a:chOff x="4705139" y="5044595"/>
            <a:chExt cx="1170257" cy="1139125"/>
          </a:xfrm>
        </p:grpSpPr>
        <p:pic>
          <p:nvPicPr>
            <p:cNvPr id="77" name="Graphic 76" descr="Man with solid fill">
              <a:extLst>
                <a:ext uri="{FF2B5EF4-FFF2-40B4-BE49-F238E27FC236}">
                  <a16:creationId xmlns:a16="http://schemas.microsoft.com/office/drawing/2014/main" id="{C3FE2F25-746B-4E25-8537-26D769BD38A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5283655" y="5630325"/>
              <a:ext cx="452118" cy="452118"/>
            </a:xfrm>
            <a:prstGeom prst="rect">
              <a:avLst/>
            </a:prstGeom>
          </p:spPr>
        </p:pic>
        <p:pic>
          <p:nvPicPr>
            <p:cNvPr id="78" name="Graphic 77" descr="Man with solid fill">
              <a:extLst>
                <a:ext uri="{FF2B5EF4-FFF2-40B4-BE49-F238E27FC236}">
                  <a16:creationId xmlns:a16="http://schemas.microsoft.com/office/drawing/2014/main" id="{47C851EE-A317-4E53-B369-05CC483D662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5423278" y="5380244"/>
              <a:ext cx="452118" cy="452118"/>
            </a:xfrm>
            <a:prstGeom prst="rect">
              <a:avLst/>
            </a:prstGeom>
          </p:spPr>
        </p:pic>
        <p:pic>
          <p:nvPicPr>
            <p:cNvPr id="79" name="Graphic 78" descr="Man with solid fill">
              <a:extLst>
                <a:ext uri="{FF2B5EF4-FFF2-40B4-BE49-F238E27FC236}">
                  <a16:creationId xmlns:a16="http://schemas.microsoft.com/office/drawing/2014/main" id="{6BBD72A7-DE84-421D-8BFB-FE54C2DC1DC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5266611" y="5154185"/>
              <a:ext cx="452118" cy="452118"/>
            </a:xfrm>
            <a:prstGeom prst="rect">
              <a:avLst/>
            </a:prstGeom>
          </p:spPr>
        </p:pic>
        <p:pic>
          <p:nvPicPr>
            <p:cNvPr id="80" name="Graphic 79" descr="Man with solid fill">
              <a:extLst>
                <a:ext uri="{FF2B5EF4-FFF2-40B4-BE49-F238E27FC236}">
                  <a16:creationId xmlns:a16="http://schemas.microsoft.com/office/drawing/2014/main" id="{DE37CF61-B61A-4376-8FB8-FECEDFC45AB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5066191" y="5044595"/>
              <a:ext cx="452118" cy="452118"/>
            </a:xfrm>
            <a:prstGeom prst="rect">
              <a:avLst/>
            </a:prstGeom>
          </p:spPr>
        </p:pic>
        <p:pic>
          <p:nvPicPr>
            <p:cNvPr id="82" name="Graphic 81" descr="Man with solid fill">
              <a:extLst>
                <a:ext uri="{FF2B5EF4-FFF2-40B4-BE49-F238E27FC236}">
                  <a16:creationId xmlns:a16="http://schemas.microsoft.com/office/drawing/2014/main" id="{F6BDBB05-9BBA-44C5-BF90-AC373FBE260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5082733" y="5731602"/>
              <a:ext cx="452118" cy="452118"/>
            </a:xfrm>
            <a:prstGeom prst="rect">
              <a:avLst/>
            </a:prstGeom>
          </p:spPr>
        </p:pic>
        <p:pic>
          <p:nvPicPr>
            <p:cNvPr id="83" name="Graphic 82" descr="Man with solid fill">
              <a:extLst>
                <a:ext uri="{FF2B5EF4-FFF2-40B4-BE49-F238E27FC236}">
                  <a16:creationId xmlns:a16="http://schemas.microsoft.com/office/drawing/2014/main" id="{839AB2A9-A956-46CF-93B2-AF5655874CD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4872662" y="5633574"/>
              <a:ext cx="452118" cy="452118"/>
            </a:xfrm>
            <a:prstGeom prst="rect">
              <a:avLst/>
            </a:prstGeom>
          </p:spPr>
        </p:pic>
        <p:pic>
          <p:nvPicPr>
            <p:cNvPr id="84" name="Graphic 83" descr="Man with solid fill">
              <a:extLst>
                <a:ext uri="{FF2B5EF4-FFF2-40B4-BE49-F238E27FC236}">
                  <a16:creationId xmlns:a16="http://schemas.microsoft.com/office/drawing/2014/main" id="{B119F531-B8C9-4547-BB74-555C40007FD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4705139" y="5386853"/>
              <a:ext cx="452118" cy="452118"/>
            </a:xfrm>
            <a:prstGeom prst="rect">
              <a:avLst/>
            </a:prstGeom>
          </p:spPr>
        </p:pic>
        <p:pic>
          <p:nvPicPr>
            <p:cNvPr id="85" name="Graphic 84" descr="Man with solid fill">
              <a:extLst>
                <a:ext uri="{FF2B5EF4-FFF2-40B4-BE49-F238E27FC236}">
                  <a16:creationId xmlns:a16="http://schemas.microsoft.com/office/drawing/2014/main" id="{67CEC96D-0A85-43B9-9206-D96E4EA5C32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4866126" y="5145872"/>
              <a:ext cx="452118" cy="452118"/>
            </a:xfrm>
            <a:prstGeom prst="rect">
              <a:avLst/>
            </a:prstGeom>
          </p:spPr>
        </p:pic>
      </p:grpSp>
      <p:cxnSp>
        <p:nvCxnSpPr>
          <p:cNvPr id="88" name="Straight Connector 87">
            <a:extLst>
              <a:ext uri="{FF2B5EF4-FFF2-40B4-BE49-F238E27FC236}">
                <a16:creationId xmlns:a16="http://schemas.microsoft.com/office/drawing/2014/main" id="{E2D4F20A-4056-4A5A-BB4B-151958CC754F}"/>
              </a:ext>
              <a:ext uri="{C183D7F6-B498-43B3-948B-1728B52AA6E4}">
                <adec:decorative xmlns:adec="http://schemas.microsoft.com/office/drawing/2017/decorative" val="1"/>
              </a:ext>
            </a:extLst>
          </p:cNvPr>
          <p:cNvCxnSpPr>
            <a:cxnSpLocks/>
          </p:cNvCxnSpPr>
          <p:nvPr/>
        </p:nvCxnSpPr>
        <p:spPr>
          <a:xfrm flipV="1">
            <a:off x="343196" y="2179091"/>
            <a:ext cx="5656396" cy="14657"/>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EAC27CD-C147-499A-84F2-DC7C4072CC8C}"/>
              </a:ext>
              <a:ext uri="{C183D7F6-B498-43B3-948B-1728B52AA6E4}">
                <adec:decorative xmlns:adec="http://schemas.microsoft.com/office/drawing/2017/decorative" val="1"/>
              </a:ext>
            </a:extLst>
          </p:cNvPr>
          <p:cNvCxnSpPr>
            <a:cxnSpLocks/>
          </p:cNvCxnSpPr>
          <p:nvPr/>
        </p:nvCxnSpPr>
        <p:spPr>
          <a:xfrm flipV="1">
            <a:off x="369458" y="3289306"/>
            <a:ext cx="5630134" cy="14589"/>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112C075-5673-493A-AA3D-415DFB0ACE71}"/>
              </a:ext>
              <a:ext uri="{C183D7F6-B498-43B3-948B-1728B52AA6E4}">
                <adec:decorative xmlns:adec="http://schemas.microsoft.com/office/drawing/2017/decorative" val="1"/>
              </a:ext>
            </a:extLst>
          </p:cNvPr>
          <p:cNvCxnSpPr>
            <a:cxnSpLocks/>
          </p:cNvCxnSpPr>
          <p:nvPr/>
        </p:nvCxnSpPr>
        <p:spPr>
          <a:xfrm flipV="1">
            <a:off x="343196" y="4364742"/>
            <a:ext cx="5656396" cy="14657"/>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34257BA-DFAC-4CF3-8D31-9805300B83CE}"/>
              </a:ext>
              <a:ext uri="{C183D7F6-B498-43B3-948B-1728B52AA6E4}">
                <adec:decorative xmlns:adec="http://schemas.microsoft.com/office/drawing/2017/decorative" val="1"/>
              </a:ext>
            </a:extLst>
          </p:cNvPr>
          <p:cNvCxnSpPr>
            <a:cxnSpLocks/>
          </p:cNvCxnSpPr>
          <p:nvPr/>
        </p:nvCxnSpPr>
        <p:spPr>
          <a:xfrm flipV="1">
            <a:off x="5963732" y="2936453"/>
            <a:ext cx="5864745" cy="15198"/>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F3D4832F-68F5-4E5E-942F-81C75F000668}"/>
              </a:ext>
              <a:ext uri="{C183D7F6-B498-43B3-948B-1728B52AA6E4}">
                <adec:decorative xmlns:adec="http://schemas.microsoft.com/office/drawing/2017/decorative" val="1"/>
              </a:ext>
            </a:extLst>
          </p:cNvPr>
          <p:cNvCxnSpPr>
            <a:cxnSpLocks/>
          </p:cNvCxnSpPr>
          <p:nvPr/>
        </p:nvCxnSpPr>
        <p:spPr>
          <a:xfrm flipV="1">
            <a:off x="5963732" y="4842565"/>
            <a:ext cx="5864745" cy="15197"/>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0B65C01A-C10D-405A-9BD4-880E9D300630}"/>
              </a:ext>
              <a:ext uri="{C183D7F6-B498-43B3-948B-1728B52AA6E4}">
                <adec:decorative xmlns:adec="http://schemas.microsoft.com/office/drawing/2017/decorative" val="1"/>
              </a:ext>
            </a:extLst>
          </p:cNvPr>
          <p:cNvSpPr/>
          <p:nvPr/>
        </p:nvSpPr>
        <p:spPr>
          <a:xfrm>
            <a:off x="2367386" y="5241916"/>
            <a:ext cx="132229" cy="132229"/>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FF915AC9-CAB1-4399-844E-F8AFB23C1D9E}"/>
              </a:ext>
              <a:ext uri="{C183D7F6-B498-43B3-948B-1728B52AA6E4}">
                <adec:decorative xmlns:adec="http://schemas.microsoft.com/office/drawing/2017/decorative" val="1"/>
              </a:ext>
            </a:extLst>
          </p:cNvPr>
          <p:cNvSpPr/>
          <p:nvPr/>
        </p:nvSpPr>
        <p:spPr>
          <a:xfrm>
            <a:off x="2544003" y="5746218"/>
            <a:ext cx="132229" cy="132229"/>
          </a:xfrm>
          <a:prstGeom prst="ellipse">
            <a:avLst/>
          </a:prstGeom>
          <a:solidFill>
            <a:srgbClr val="0088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Graphic 22">
            <a:extLst>
              <a:ext uri="{FF2B5EF4-FFF2-40B4-BE49-F238E27FC236}">
                <a16:creationId xmlns:a16="http://schemas.microsoft.com/office/drawing/2014/main" id="{9B5E8E9B-8917-4146-94F7-C9F2F1233106}"/>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46449" y="4805666"/>
            <a:ext cx="728116" cy="728116"/>
          </a:xfrm>
          <a:prstGeom prst="rect">
            <a:avLst/>
          </a:prstGeom>
        </p:spPr>
      </p:pic>
      <p:pic>
        <p:nvPicPr>
          <p:cNvPr id="48" name="Picture 47">
            <a:extLst>
              <a:ext uri="{FF2B5EF4-FFF2-40B4-BE49-F238E27FC236}">
                <a16:creationId xmlns:a16="http://schemas.microsoft.com/office/drawing/2014/main" id="{36F7052F-742D-4391-883B-F6705D3AFC4B}"/>
              </a:ext>
              <a:ext uri="{C183D7F6-B498-43B3-948B-1728B52AA6E4}">
                <adec:decorative xmlns:adec="http://schemas.microsoft.com/office/drawing/2017/decorative" val="1"/>
              </a:ext>
            </a:extLst>
          </p:cNvPr>
          <p:cNvPicPr>
            <a:picLocks noChangeAspect="1"/>
          </p:cNvPicPr>
          <p:nvPr/>
        </p:nvPicPr>
        <p:blipFill rotWithShape="1">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t="3560" r="36849" b="77204"/>
          <a:stretch/>
        </p:blipFill>
        <p:spPr>
          <a:xfrm>
            <a:off x="10500484" y="5805612"/>
            <a:ext cx="1481952" cy="802489"/>
          </a:xfrm>
          <a:prstGeom prst="rect">
            <a:avLst/>
          </a:prstGeom>
        </p:spPr>
      </p:pic>
    </p:spTree>
    <p:extLst>
      <p:ext uri="{BB962C8B-B14F-4D97-AF65-F5344CB8AC3E}">
        <p14:creationId xmlns:p14="http://schemas.microsoft.com/office/powerpoint/2010/main" val="3291703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lowchart: Document 2">
            <a:extLst>
              <a:ext uri="{FF2B5EF4-FFF2-40B4-BE49-F238E27FC236}">
                <a16:creationId xmlns:a16="http://schemas.microsoft.com/office/drawing/2014/main" id="{8C7F5538-3419-4136-8D80-037507FC6E38}"/>
              </a:ext>
              <a:ext uri="{C183D7F6-B498-43B3-948B-1728B52AA6E4}">
                <adec:decorative xmlns:adec="http://schemas.microsoft.com/office/drawing/2017/decorative" val="1"/>
              </a:ext>
            </a:extLst>
          </p:cNvPr>
          <p:cNvSpPr/>
          <p:nvPr/>
        </p:nvSpPr>
        <p:spPr>
          <a:xfrm rot="16200000">
            <a:off x="-1163858" y="1163858"/>
            <a:ext cx="6861616" cy="453390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2121"/>
              <a:gd name="connsiteX1" fmla="*/ 21600 w 21600"/>
              <a:gd name="connsiteY1" fmla="*/ 0 h 22121"/>
              <a:gd name="connsiteX2" fmla="*/ 21600 w 21600"/>
              <a:gd name="connsiteY2" fmla="*/ 17322 h 22121"/>
              <a:gd name="connsiteX3" fmla="*/ 0 w 21600"/>
              <a:gd name="connsiteY3" fmla="*/ 20172 h 22121"/>
              <a:gd name="connsiteX4" fmla="*/ 0 w 21600"/>
              <a:gd name="connsiteY4" fmla="*/ 0 h 22121"/>
              <a:gd name="connsiteX0" fmla="*/ 0 w 21600"/>
              <a:gd name="connsiteY0" fmla="*/ 0 h 21885"/>
              <a:gd name="connsiteX1" fmla="*/ 21600 w 21600"/>
              <a:gd name="connsiteY1" fmla="*/ 0 h 21885"/>
              <a:gd name="connsiteX2" fmla="*/ 21600 w 21600"/>
              <a:gd name="connsiteY2" fmla="*/ 17322 h 21885"/>
              <a:gd name="connsiteX3" fmla="*/ 10667 w 21600"/>
              <a:gd name="connsiteY3" fmla="*/ 20096 h 21885"/>
              <a:gd name="connsiteX4" fmla="*/ 0 w 21600"/>
              <a:gd name="connsiteY4" fmla="*/ 20172 h 21885"/>
              <a:gd name="connsiteX5" fmla="*/ 0 w 21600"/>
              <a:gd name="connsiteY5" fmla="*/ 0 h 21885"/>
              <a:gd name="connsiteX0" fmla="*/ 0 w 21600"/>
              <a:gd name="connsiteY0" fmla="*/ 0 h 21259"/>
              <a:gd name="connsiteX1" fmla="*/ 21600 w 21600"/>
              <a:gd name="connsiteY1" fmla="*/ 0 h 21259"/>
              <a:gd name="connsiteX2" fmla="*/ 21600 w 21600"/>
              <a:gd name="connsiteY2" fmla="*/ 17322 h 21259"/>
              <a:gd name="connsiteX3" fmla="*/ 10667 w 21600"/>
              <a:gd name="connsiteY3" fmla="*/ 20096 h 21259"/>
              <a:gd name="connsiteX4" fmla="*/ 0 w 21600"/>
              <a:gd name="connsiteY4" fmla="*/ 20172 h 21259"/>
              <a:gd name="connsiteX5" fmla="*/ 0 w 21600"/>
              <a:gd name="connsiteY5" fmla="*/ 0 h 21259"/>
              <a:gd name="connsiteX0" fmla="*/ 0 w 21600"/>
              <a:gd name="connsiteY0" fmla="*/ 0 h 21259"/>
              <a:gd name="connsiteX1" fmla="*/ 21600 w 21600"/>
              <a:gd name="connsiteY1" fmla="*/ 0 h 21259"/>
              <a:gd name="connsiteX2" fmla="*/ 21600 w 21600"/>
              <a:gd name="connsiteY2" fmla="*/ 17322 h 21259"/>
              <a:gd name="connsiteX3" fmla="*/ 10667 w 21600"/>
              <a:gd name="connsiteY3" fmla="*/ 20096 h 21259"/>
              <a:gd name="connsiteX4" fmla="*/ 0 w 21600"/>
              <a:gd name="connsiteY4" fmla="*/ 20172 h 21259"/>
              <a:gd name="connsiteX5" fmla="*/ 0 w 21600"/>
              <a:gd name="connsiteY5" fmla="*/ 0 h 21259"/>
              <a:gd name="connsiteX0" fmla="*/ 0 w 21600"/>
              <a:gd name="connsiteY0" fmla="*/ 0 h 23357"/>
              <a:gd name="connsiteX1" fmla="*/ 21600 w 21600"/>
              <a:gd name="connsiteY1" fmla="*/ 0 h 23357"/>
              <a:gd name="connsiteX2" fmla="*/ 21600 w 21600"/>
              <a:gd name="connsiteY2" fmla="*/ 17322 h 23357"/>
              <a:gd name="connsiteX3" fmla="*/ 10667 w 21600"/>
              <a:gd name="connsiteY3" fmla="*/ 20096 h 23357"/>
              <a:gd name="connsiteX4" fmla="*/ 0 w 21600"/>
              <a:gd name="connsiteY4" fmla="*/ 20172 h 23357"/>
              <a:gd name="connsiteX5" fmla="*/ 0 w 21600"/>
              <a:gd name="connsiteY5" fmla="*/ 0 h 23357"/>
              <a:gd name="connsiteX0" fmla="*/ 0 w 21600"/>
              <a:gd name="connsiteY0" fmla="*/ 0 h 23357"/>
              <a:gd name="connsiteX1" fmla="*/ 21600 w 21600"/>
              <a:gd name="connsiteY1" fmla="*/ 0 h 23357"/>
              <a:gd name="connsiteX2" fmla="*/ 21600 w 21600"/>
              <a:gd name="connsiteY2" fmla="*/ 17322 h 23357"/>
              <a:gd name="connsiteX3" fmla="*/ 10667 w 21600"/>
              <a:gd name="connsiteY3" fmla="*/ 20096 h 23357"/>
              <a:gd name="connsiteX4" fmla="*/ 0 w 21600"/>
              <a:gd name="connsiteY4" fmla="*/ 20172 h 23357"/>
              <a:gd name="connsiteX5" fmla="*/ 0 w 21600"/>
              <a:gd name="connsiteY5" fmla="*/ 0 h 23357"/>
              <a:gd name="connsiteX0" fmla="*/ 0 w 21600"/>
              <a:gd name="connsiteY0" fmla="*/ 0 h 23079"/>
              <a:gd name="connsiteX1" fmla="*/ 21600 w 21600"/>
              <a:gd name="connsiteY1" fmla="*/ 0 h 23079"/>
              <a:gd name="connsiteX2" fmla="*/ 21600 w 21600"/>
              <a:gd name="connsiteY2" fmla="*/ 17322 h 23079"/>
              <a:gd name="connsiteX3" fmla="*/ 9660 w 21600"/>
              <a:gd name="connsiteY3" fmla="*/ 19567 h 23079"/>
              <a:gd name="connsiteX4" fmla="*/ 0 w 21600"/>
              <a:gd name="connsiteY4" fmla="*/ 20172 h 23079"/>
              <a:gd name="connsiteX5" fmla="*/ 0 w 21600"/>
              <a:gd name="connsiteY5" fmla="*/ 0 h 23079"/>
              <a:gd name="connsiteX0" fmla="*/ 0 w 21600"/>
              <a:gd name="connsiteY0" fmla="*/ 0 h 22826"/>
              <a:gd name="connsiteX1" fmla="*/ 21600 w 21600"/>
              <a:gd name="connsiteY1" fmla="*/ 0 h 22826"/>
              <a:gd name="connsiteX2" fmla="*/ 21600 w 21600"/>
              <a:gd name="connsiteY2" fmla="*/ 17322 h 22826"/>
              <a:gd name="connsiteX3" fmla="*/ 9968 w 21600"/>
              <a:gd name="connsiteY3" fmla="*/ 19038 h 22826"/>
              <a:gd name="connsiteX4" fmla="*/ 0 w 21600"/>
              <a:gd name="connsiteY4" fmla="*/ 20172 h 22826"/>
              <a:gd name="connsiteX5" fmla="*/ 0 w 21600"/>
              <a:gd name="connsiteY5" fmla="*/ 0 h 22826"/>
              <a:gd name="connsiteX0" fmla="*/ 0 w 21600"/>
              <a:gd name="connsiteY0" fmla="*/ 0 h 22826"/>
              <a:gd name="connsiteX1" fmla="*/ 21600 w 21600"/>
              <a:gd name="connsiteY1" fmla="*/ 0 h 22826"/>
              <a:gd name="connsiteX2" fmla="*/ 21600 w 21600"/>
              <a:gd name="connsiteY2" fmla="*/ 17322 h 22826"/>
              <a:gd name="connsiteX3" fmla="*/ 9968 w 21600"/>
              <a:gd name="connsiteY3" fmla="*/ 19038 h 22826"/>
              <a:gd name="connsiteX4" fmla="*/ 0 w 21600"/>
              <a:gd name="connsiteY4" fmla="*/ 20172 h 22826"/>
              <a:gd name="connsiteX5" fmla="*/ 0 w 21600"/>
              <a:gd name="connsiteY5" fmla="*/ 0 h 22826"/>
              <a:gd name="connsiteX0" fmla="*/ 0 w 21600"/>
              <a:gd name="connsiteY0" fmla="*/ 0 h 22826"/>
              <a:gd name="connsiteX1" fmla="*/ 21600 w 21600"/>
              <a:gd name="connsiteY1" fmla="*/ 0 h 22826"/>
              <a:gd name="connsiteX2" fmla="*/ 21600 w 21600"/>
              <a:gd name="connsiteY2" fmla="*/ 17322 h 22826"/>
              <a:gd name="connsiteX3" fmla="*/ 9968 w 21600"/>
              <a:gd name="connsiteY3" fmla="*/ 19038 h 22826"/>
              <a:gd name="connsiteX4" fmla="*/ 0 w 21600"/>
              <a:gd name="connsiteY4" fmla="*/ 20172 h 22826"/>
              <a:gd name="connsiteX5" fmla="*/ 0 w 21600"/>
              <a:gd name="connsiteY5" fmla="*/ 0 h 22826"/>
              <a:gd name="connsiteX0" fmla="*/ 0 w 21600"/>
              <a:gd name="connsiteY0" fmla="*/ 0 h 22826"/>
              <a:gd name="connsiteX1" fmla="*/ 21600 w 21600"/>
              <a:gd name="connsiteY1" fmla="*/ 0 h 22826"/>
              <a:gd name="connsiteX2" fmla="*/ 21600 w 21600"/>
              <a:gd name="connsiteY2" fmla="*/ 17322 h 22826"/>
              <a:gd name="connsiteX3" fmla="*/ 9968 w 21600"/>
              <a:gd name="connsiteY3" fmla="*/ 19038 h 22826"/>
              <a:gd name="connsiteX4" fmla="*/ 0 w 21600"/>
              <a:gd name="connsiteY4" fmla="*/ 20172 h 22826"/>
              <a:gd name="connsiteX5" fmla="*/ 0 w 21600"/>
              <a:gd name="connsiteY5" fmla="*/ 0 h 22826"/>
              <a:gd name="connsiteX0" fmla="*/ 0 w 21600"/>
              <a:gd name="connsiteY0" fmla="*/ 0 h 23618"/>
              <a:gd name="connsiteX1" fmla="*/ 21600 w 21600"/>
              <a:gd name="connsiteY1" fmla="*/ 0 h 23618"/>
              <a:gd name="connsiteX2" fmla="*/ 21600 w 21600"/>
              <a:gd name="connsiteY2" fmla="*/ 17322 h 23618"/>
              <a:gd name="connsiteX3" fmla="*/ 9968 w 21600"/>
              <a:gd name="connsiteY3" fmla="*/ 19038 h 23618"/>
              <a:gd name="connsiteX4" fmla="*/ 0 w 21600"/>
              <a:gd name="connsiteY4" fmla="*/ 20172 h 23618"/>
              <a:gd name="connsiteX5" fmla="*/ 0 w 21600"/>
              <a:gd name="connsiteY5" fmla="*/ 0 h 23618"/>
              <a:gd name="connsiteX0" fmla="*/ 0 w 21600"/>
              <a:gd name="connsiteY0" fmla="*/ 0 h 23618"/>
              <a:gd name="connsiteX1" fmla="*/ 21600 w 21600"/>
              <a:gd name="connsiteY1" fmla="*/ 0 h 23618"/>
              <a:gd name="connsiteX2" fmla="*/ 21600 w 21600"/>
              <a:gd name="connsiteY2" fmla="*/ 17322 h 23618"/>
              <a:gd name="connsiteX3" fmla="*/ 9968 w 21600"/>
              <a:gd name="connsiteY3" fmla="*/ 19038 h 23618"/>
              <a:gd name="connsiteX4" fmla="*/ 0 w 21600"/>
              <a:gd name="connsiteY4" fmla="*/ 20172 h 23618"/>
              <a:gd name="connsiteX5" fmla="*/ 0 w 21600"/>
              <a:gd name="connsiteY5" fmla="*/ 0 h 23618"/>
              <a:gd name="connsiteX0" fmla="*/ 0 w 21600"/>
              <a:gd name="connsiteY0" fmla="*/ 0 h 22376"/>
              <a:gd name="connsiteX1" fmla="*/ 21600 w 21600"/>
              <a:gd name="connsiteY1" fmla="*/ 0 h 22376"/>
              <a:gd name="connsiteX2" fmla="*/ 21600 w 21600"/>
              <a:gd name="connsiteY2" fmla="*/ 17322 h 22376"/>
              <a:gd name="connsiteX3" fmla="*/ 9968 w 21600"/>
              <a:gd name="connsiteY3" fmla="*/ 19038 h 22376"/>
              <a:gd name="connsiteX4" fmla="*/ 0 w 21600"/>
              <a:gd name="connsiteY4" fmla="*/ 20172 h 22376"/>
              <a:gd name="connsiteX5" fmla="*/ 0 w 21600"/>
              <a:gd name="connsiteY5" fmla="*/ 0 h 22376"/>
              <a:gd name="connsiteX0" fmla="*/ 0 w 21600"/>
              <a:gd name="connsiteY0" fmla="*/ 0 h 22830"/>
              <a:gd name="connsiteX1" fmla="*/ 21600 w 21600"/>
              <a:gd name="connsiteY1" fmla="*/ 0 h 22830"/>
              <a:gd name="connsiteX2" fmla="*/ 21600 w 21600"/>
              <a:gd name="connsiteY2" fmla="*/ 17322 h 22830"/>
              <a:gd name="connsiteX3" fmla="*/ 9968 w 21600"/>
              <a:gd name="connsiteY3" fmla="*/ 19038 h 22830"/>
              <a:gd name="connsiteX4" fmla="*/ 0 w 21600"/>
              <a:gd name="connsiteY4" fmla="*/ 20172 h 22830"/>
              <a:gd name="connsiteX5" fmla="*/ 0 w 21600"/>
              <a:gd name="connsiteY5" fmla="*/ 0 h 22830"/>
              <a:gd name="connsiteX0" fmla="*/ 0 w 21600"/>
              <a:gd name="connsiteY0" fmla="*/ 0 h 22259"/>
              <a:gd name="connsiteX1" fmla="*/ 21600 w 21600"/>
              <a:gd name="connsiteY1" fmla="*/ 0 h 22259"/>
              <a:gd name="connsiteX2" fmla="*/ 21600 w 21600"/>
              <a:gd name="connsiteY2" fmla="*/ 17322 h 22259"/>
              <a:gd name="connsiteX3" fmla="*/ 9968 w 21600"/>
              <a:gd name="connsiteY3" fmla="*/ 19038 h 22259"/>
              <a:gd name="connsiteX4" fmla="*/ 0 w 21600"/>
              <a:gd name="connsiteY4" fmla="*/ 20172 h 22259"/>
              <a:gd name="connsiteX5" fmla="*/ 0 w 21600"/>
              <a:gd name="connsiteY5" fmla="*/ 0 h 22259"/>
              <a:gd name="connsiteX0" fmla="*/ 0 w 21600"/>
              <a:gd name="connsiteY0" fmla="*/ 0 h 22612"/>
              <a:gd name="connsiteX1" fmla="*/ 21600 w 21600"/>
              <a:gd name="connsiteY1" fmla="*/ 0 h 22612"/>
              <a:gd name="connsiteX2" fmla="*/ 21600 w 21600"/>
              <a:gd name="connsiteY2" fmla="*/ 17322 h 22612"/>
              <a:gd name="connsiteX3" fmla="*/ 9968 w 21600"/>
              <a:gd name="connsiteY3" fmla="*/ 19038 h 22612"/>
              <a:gd name="connsiteX4" fmla="*/ 0 w 21600"/>
              <a:gd name="connsiteY4" fmla="*/ 20172 h 22612"/>
              <a:gd name="connsiteX5" fmla="*/ 0 w 21600"/>
              <a:gd name="connsiteY5" fmla="*/ 0 h 22612"/>
              <a:gd name="connsiteX0" fmla="*/ 0 w 21600"/>
              <a:gd name="connsiteY0" fmla="*/ 0 h 22612"/>
              <a:gd name="connsiteX1" fmla="*/ 21600 w 21600"/>
              <a:gd name="connsiteY1" fmla="*/ 0 h 22612"/>
              <a:gd name="connsiteX2" fmla="*/ 21600 w 21600"/>
              <a:gd name="connsiteY2" fmla="*/ 17322 h 22612"/>
              <a:gd name="connsiteX3" fmla="*/ 9968 w 21600"/>
              <a:gd name="connsiteY3" fmla="*/ 19038 h 22612"/>
              <a:gd name="connsiteX4" fmla="*/ 0 w 21600"/>
              <a:gd name="connsiteY4" fmla="*/ 20172 h 22612"/>
              <a:gd name="connsiteX5" fmla="*/ 0 w 21600"/>
              <a:gd name="connsiteY5" fmla="*/ 0 h 22612"/>
              <a:gd name="connsiteX0" fmla="*/ 0 w 21600"/>
              <a:gd name="connsiteY0" fmla="*/ 0 h 22612"/>
              <a:gd name="connsiteX1" fmla="*/ 21600 w 21600"/>
              <a:gd name="connsiteY1" fmla="*/ 0 h 22612"/>
              <a:gd name="connsiteX2" fmla="*/ 21600 w 21600"/>
              <a:gd name="connsiteY2" fmla="*/ 17322 h 22612"/>
              <a:gd name="connsiteX3" fmla="*/ 9968 w 21600"/>
              <a:gd name="connsiteY3" fmla="*/ 19038 h 22612"/>
              <a:gd name="connsiteX4" fmla="*/ 0 w 21600"/>
              <a:gd name="connsiteY4" fmla="*/ 20172 h 22612"/>
              <a:gd name="connsiteX5" fmla="*/ 0 w 21600"/>
              <a:gd name="connsiteY5" fmla="*/ 0 h 22612"/>
              <a:gd name="connsiteX0" fmla="*/ 0 w 21600"/>
              <a:gd name="connsiteY0" fmla="*/ 0 h 22696"/>
              <a:gd name="connsiteX1" fmla="*/ 21600 w 21600"/>
              <a:gd name="connsiteY1" fmla="*/ 0 h 22696"/>
              <a:gd name="connsiteX2" fmla="*/ 21600 w 21600"/>
              <a:gd name="connsiteY2" fmla="*/ 17322 h 22696"/>
              <a:gd name="connsiteX3" fmla="*/ 9129 w 21600"/>
              <a:gd name="connsiteY3" fmla="*/ 19210 h 22696"/>
              <a:gd name="connsiteX4" fmla="*/ 0 w 21600"/>
              <a:gd name="connsiteY4" fmla="*/ 20172 h 22696"/>
              <a:gd name="connsiteX5" fmla="*/ 0 w 21600"/>
              <a:gd name="connsiteY5" fmla="*/ 0 h 22696"/>
              <a:gd name="connsiteX0" fmla="*/ 0 w 21600"/>
              <a:gd name="connsiteY0" fmla="*/ 0 h 22917"/>
              <a:gd name="connsiteX1" fmla="*/ 21600 w 21600"/>
              <a:gd name="connsiteY1" fmla="*/ 0 h 22917"/>
              <a:gd name="connsiteX2" fmla="*/ 21600 w 21600"/>
              <a:gd name="connsiteY2" fmla="*/ 17322 h 22917"/>
              <a:gd name="connsiteX3" fmla="*/ 9912 w 21600"/>
              <a:gd name="connsiteY3" fmla="*/ 19639 h 22917"/>
              <a:gd name="connsiteX4" fmla="*/ 0 w 21600"/>
              <a:gd name="connsiteY4" fmla="*/ 20172 h 22917"/>
              <a:gd name="connsiteX5" fmla="*/ 0 w 21600"/>
              <a:gd name="connsiteY5" fmla="*/ 0 h 22917"/>
              <a:gd name="connsiteX0" fmla="*/ 0 w 21600"/>
              <a:gd name="connsiteY0" fmla="*/ 0 h 22761"/>
              <a:gd name="connsiteX1" fmla="*/ 21600 w 21600"/>
              <a:gd name="connsiteY1" fmla="*/ 0 h 22761"/>
              <a:gd name="connsiteX2" fmla="*/ 21600 w 21600"/>
              <a:gd name="connsiteY2" fmla="*/ 17322 h 22761"/>
              <a:gd name="connsiteX3" fmla="*/ 9744 w 21600"/>
              <a:gd name="connsiteY3" fmla="*/ 19339 h 22761"/>
              <a:gd name="connsiteX4" fmla="*/ 0 w 21600"/>
              <a:gd name="connsiteY4" fmla="*/ 20172 h 22761"/>
              <a:gd name="connsiteX5" fmla="*/ 0 w 21600"/>
              <a:gd name="connsiteY5" fmla="*/ 0 h 22761"/>
              <a:gd name="connsiteX0" fmla="*/ 0 w 21600"/>
              <a:gd name="connsiteY0" fmla="*/ 0 h 22491"/>
              <a:gd name="connsiteX1" fmla="*/ 21600 w 21600"/>
              <a:gd name="connsiteY1" fmla="*/ 0 h 22491"/>
              <a:gd name="connsiteX2" fmla="*/ 21600 w 21600"/>
              <a:gd name="connsiteY2" fmla="*/ 17322 h 22491"/>
              <a:gd name="connsiteX3" fmla="*/ 9744 w 21600"/>
              <a:gd name="connsiteY3" fmla="*/ 19339 h 22491"/>
              <a:gd name="connsiteX4" fmla="*/ 0 w 21600"/>
              <a:gd name="connsiteY4" fmla="*/ 20172 h 22491"/>
              <a:gd name="connsiteX5" fmla="*/ 0 w 21600"/>
              <a:gd name="connsiteY5" fmla="*/ 0 h 22491"/>
              <a:gd name="connsiteX0" fmla="*/ 0 w 21600"/>
              <a:gd name="connsiteY0" fmla="*/ 0 h 22491"/>
              <a:gd name="connsiteX1" fmla="*/ 21600 w 21600"/>
              <a:gd name="connsiteY1" fmla="*/ 0 h 22491"/>
              <a:gd name="connsiteX2" fmla="*/ 21600 w 21600"/>
              <a:gd name="connsiteY2" fmla="*/ 17322 h 22491"/>
              <a:gd name="connsiteX3" fmla="*/ 9744 w 21600"/>
              <a:gd name="connsiteY3" fmla="*/ 19339 h 22491"/>
              <a:gd name="connsiteX4" fmla="*/ 0 w 21600"/>
              <a:gd name="connsiteY4" fmla="*/ 20172 h 22491"/>
              <a:gd name="connsiteX5" fmla="*/ 0 w 21600"/>
              <a:gd name="connsiteY5" fmla="*/ 0 h 22491"/>
              <a:gd name="connsiteX0" fmla="*/ 0 w 21600"/>
              <a:gd name="connsiteY0" fmla="*/ 0 h 23403"/>
              <a:gd name="connsiteX1" fmla="*/ 21600 w 21600"/>
              <a:gd name="connsiteY1" fmla="*/ 0 h 23403"/>
              <a:gd name="connsiteX2" fmla="*/ 21600 w 21600"/>
              <a:gd name="connsiteY2" fmla="*/ 17322 h 23403"/>
              <a:gd name="connsiteX3" fmla="*/ 10723 w 21600"/>
              <a:gd name="connsiteY3" fmla="*/ 20988 h 23403"/>
              <a:gd name="connsiteX4" fmla="*/ 0 w 21600"/>
              <a:gd name="connsiteY4" fmla="*/ 20172 h 23403"/>
              <a:gd name="connsiteX5" fmla="*/ 0 w 21600"/>
              <a:gd name="connsiteY5" fmla="*/ 0 h 23403"/>
              <a:gd name="connsiteX0" fmla="*/ 0 w 21600"/>
              <a:gd name="connsiteY0" fmla="*/ 0 h 22962"/>
              <a:gd name="connsiteX1" fmla="*/ 21600 w 21600"/>
              <a:gd name="connsiteY1" fmla="*/ 0 h 22962"/>
              <a:gd name="connsiteX2" fmla="*/ 21600 w 21600"/>
              <a:gd name="connsiteY2" fmla="*/ 17322 h 22962"/>
              <a:gd name="connsiteX3" fmla="*/ 10723 w 21600"/>
              <a:gd name="connsiteY3" fmla="*/ 20988 h 22962"/>
              <a:gd name="connsiteX4" fmla="*/ 0 w 21600"/>
              <a:gd name="connsiteY4" fmla="*/ 20172 h 22962"/>
              <a:gd name="connsiteX5" fmla="*/ 0 w 21600"/>
              <a:gd name="connsiteY5" fmla="*/ 0 h 22962"/>
              <a:gd name="connsiteX0" fmla="*/ 0 w 21600"/>
              <a:gd name="connsiteY0" fmla="*/ 0 h 24588"/>
              <a:gd name="connsiteX1" fmla="*/ 21600 w 21600"/>
              <a:gd name="connsiteY1" fmla="*/ 0 h 24588"/>
              <a:gd name="connsiteX2" fmla="*/ 21600 w 21600"/>
              <a:gd name="connsiteY2" fmla="*/ 17322 h 24588"/>
              <a:gd name="connsiteX3" fmla="*/ 9716 w 21600"/>
              <a:gd name="connsiteY3" fmla="*/ 23288 h 24588"/>
              <a:gd name="connsiteX4" fmla="*/ 0 w 21600"/>
              <a:gd name="connsiteY4" fmla="*/ 20172 h 24588"/>
              <a:gd name="connsiteX5" fmla="*/ 0 w 21600"/>
              <a:gd name="connsiteY5" fmla="*/ 0 h 24588"/>
              <a:gd name="connsiteX0" fmla="*/ 0 w 21600"/>
              <a:gd name="connsiteY0" fmla="*/ 0 h 26063"/>
              <a:gd name="connsiteX1" fmla="*/ 21600 w 21600"/>
              <a:gd name="connsiteY1" fmla="*/ 0 h 26063"/>
              <a:gd name="connsiteX2" fmla="*/ 21600 w 21600"/>
              <a:gd name="connsiteY2" fmla="*/ 17322 h 26063"/>
              <a:gd name="connsiteX3" fmla="*/ 9716 w 21600"/>
              <a:gd name="connsiteY3" fmla="*/ 23288 h 26063"/>
              <a:gd name="connsiteX4" fmla="*/ 0 w 21600"/>
              <a:gd name="connsiteY4" fmla="*/ 20172 h 26063"/>
              <a:gd name="connsiteX5" fmla="*/ 0 w 21600"/>
              <a:gd name="connsiteY5" fmla="*/ 0 h 26063"/>
              <a:gd name="connsiteX0" fmla="*/ 0 w 21600"/>
              <a:gd name="connsiteY0" fmla="*/ 0 h 26063"/>
              <a:gd name="connsiteX1" fmla="*/ 21600 w 21600"/>
              <a:gd name="connsiteY1" fmla="*/ 0 h 26063"/>
              <a:gd name="connsiteX2" fmla="*/ 21600 w 21600"/>
              <a:gd name="connsiteY2" fmla="*/ 17322 h 26063"/>
              <a:gd name="connsiteX3" fmla="*/ 9716 w 21600"/>
              <a:gd name="connsiteY3" fmla="*/ 23288 h 26063"/>
              <a:gd name="connsiteX4" fmla="*/ 0 w 21600"/>
              <a:gd name="connsiteY4" fmla="*/ 20172 h 26063"/>
              <a:gd name="connsiteX5" fmla="*/ 0 w 21600"/>
              <a:gd name="connsiteY5" fmla="*/ 0 h 26063"/>
              <a:gd name="connsiteX0" fmla="*/ 0 w 21600"/>
              <a:gd name="connsiteY0" fmla="*/ 0 h 26063"/>
              <a:gd name="connsiteX1" fmla="*/ 21600 w 21600"/>
              <a:gd name="connsiteY1" fmla="*/ 0 h 26063"/>
              <a:gd name="connsiteX2" fmla="*/ 21600 w 21600"/>
              <a:gd name="connsiteY2" fmla="*/ 17322 h 26063"/>
              <a:gd name="connsiteX3" fmla="*/ 9716 w 21600"/>
              <a:gd name="connsiteY3" fmla="*/ 23288 h 26063"/>
              <a:gd name="connsiteX4" fmla="*/ 0 w 21600"/>
              <a:gd name="connsiteY4" fmla="*/ 20172 h 26063"/>
              <a:gd name="connsiteX5" fmla="*/ 0 w 21600"/>
              <a:gd name="connsiteY5" fmla="*/ 0 h 26063"/>
              <a:gd name="connsiteX0" fmla="*/ 0 w 21600"/>
              <a:gd name="connsiteY0" fmla="*/ 0 h 26063"/>
              <a:gd name="connsiteX1" fmla="*/ 21600 w 21600"/>
              <a:gd name="connsiteY1" fmla="*/ 0 h 26063"/>
              <a:gd name="connsiteX2" fmla="*/ 21600 w 21600"/>
              <a:gd name="connsiteY2" fmla="*/ 17322 h 26063"/>
              <a:gd name="connsiteX3" fmla="*/ 9716 w 21600"/>
              <a:gd name="connsiteY3" fmla="*/ 23288 h 26063"/>
              <a:gd name="connsiteX4" fmla="*/ 0 w 21600"/>
              <a:gd name="connsiteY4" fmla="*/ 20172 h 26063"/>
              <a:gd name="connsiteX5" fmla="*/ 0 w 21600"/>
              <a:gd name="connsiteY5" fmla="*/ 0 h 26063"/>
              <a:gd name="connsiteX0" fmla="*/ 0 w 21600"/>
              <a:gd name="connsiteY0" fmla="*/ 0 h 24340"/>
              <a:gd name="connsiteX1" fmla="*/ 21600 w 21600"/>
              <a:gd name="connsiteY1" fmla="*/ 0 h 24340"/>
              <a:gd name="connsiteX2" fmla="*/ 21600 w 21600"/>
              <a:gd name="connsiteY2" fmla="*/ 17322 h 24340"/>
              <a:gd name="connsiteX3" fmla="*/ 9716 w 21600"/>
              <a:gd name="connsiteY3" fmla="*/ 23288 h 24340"/>
              <a:gd name="connsiteX4" fmla="*/ 0 w 21600"/>
              <a:gd name="connsiteY4" fmla="*/ 20172 h 24340"/>
              <a:gd name="connsiteX5" fmla="*/ 0 w 21600"/>
              <a:gd name="connsiteY5" fmla="*/ 0 h 24340"/>
              <a:gd name="connsiteX0" fmla="*/ 0 w 21600"/>
              <a:gd name="connsiteY0" fmla="*/ 0 h 23073"/>
              <a:gd name="connsiteX1" fmla="*/ 21600 w 21600"/>
              <a:gd name="connsiteY1" fmla="*/ 0 h 23073"/>
              <a:gd name="connsiteX2" fmla="*/ 21600 w 21600"/>
              <a:gd name="connsiteY2" fmla="*/ 17322 h 23073"/>
              <a:gd name="connsiteX3" fmla="*/ 9520 w 21600"/>
              <a:gd name="connsiteY3" fmla="*/ 21552 h 23073"/>
              <a:gd name="connsiteX4" fmla="*/ 0 w 21600"/>
              <a:gd name="connsiteY4" fmla="*/ 20172 h 23073"/>
              <a:gd name="connsiteX5" fmla="*/ 0 w 21600"/>
              <a:gd name="connsiteY5" fmla="*/ 0 h 23073"/>
              <a:gd name="connsiteX0" fmla="*/ 0 w 21600"/>
              <a:gd name="connsiteY0" fmla="*/ 0 h 23073"/>
              <a:gd name="connsiteX1" fmla="*/ 21600 w 21600"/>
              <a:gd name="connsiteY1" fmla="*/ 0 h 23073"/>
              <a:gd name="connsiteX2" fmla="*/ 21600 w 21600"/>
              <a:gd name="connsiteY2" fmla="*/ 17322 h 23073"/>
              <a:gd name="connsiteX3" fmla="*/ 9520 w 21600"/>
              <a:gd name="connsiteY3" fmla="*/ 21552 h 23073"/>
              <a:gd name="connsiteX4" fmla="*/ 0 w 21600"/>
              <a:gd name="connsiteY4" fmla="*/ 20172 h 23073"/>
              <a:gd name="connsiteX5" fmla="*/ 0 w 21600"/>
              <a:gd name="connsiteY5" fmla="*/ 0 h 23073"/>
              <a:gd name="connsiteX0" fmla="*/ 0 w 21600"/>
              <a:gd name="connsiteY0" fmla="*/ 0 h 23829"/>
              <a:gd name="connsiteX1" fmla="*/ 21600 w 21600"/>
              <a:gd name="connsiteY1" fmla="*/ 0 h 23829"/>
              <a:gd name="connsiteX2" fmla="*/ 21600 w 21600"/>
              <a:gd name="connsiteY2" fmla="*/ 17322 h 23829"/>
              <a:gd name="connsiteX3" fmla="*/ 9520 w 21600"/>
              <a:gd name="connsiteY3" fmla="*/ 21552 h 23829"/>
              <a:gd name="connsiteX4" fmla="*/ 0 w 21600"/>
              <a:gd name="connsiteY4" fmla="*/ 20172 h 23829"/>
              <a:gd name="connsiteX5" fmla="*/ 0 w 21600"/>
              <a:gd name="connsiteY5" fmla="*/ 0 h 23829"/>
              <a:gd name="connsiteX0" fmla="*/ 0 w 21600"/>
              <a:gd name="connsiteY0" fmla="*/ 0 h 23829"/>
              <a:gd name="connsiteX1" fmla="*/ 21600 w 21600"/>
              <a:gd name="connsiteY1" fmla="*/ 0 h 23829"/>
              <a:gd name="connsiteX2" fmla="*/ 21600 w 21600"/>
              <a:gd name="connsiteY2" fmla="*/ 17322 h 23829"/>
              <a:gd name="connsiteX3" fmla="*/ 9520 w 21600"/>
              <a:gd name="connsiteY3" fmla="*/ 21552 h 23829"/>
              <a:gd name="connsiteX4" fmla="*/ 0 w 21600"/>
              <a:gd name="connsiteY4" fmla="*/ 20172 h 23829"/>
              <a:gd name="connsiteX5" fmla="*/ 0 w 21600"/>
              <a:gd name="connsiteY5" fmla="*/ 0 h 23829"/>
              <a:gd name="connsiteX0" fmla="*/ 0 w 21600"/>
              <a:gd name="connsiteY0" fmla="*/ 0 h 23829"/>
              <a:gd name="connsiteX1" fmla="*/ 21600 w 21600"/>
              <a:gd name="connsiteY1" fmla="*/ 0 h 23829"/>
              <a:gd name="connsiteX2" fmla="*/ 21600 w 21600"/>
              <a:gd name="connsiteY2" fmla="*/ 17322 h 23829"/>
              <a:gd name="connsiteX3" fmla="*/ 9520 w 21600"/>
              <a:gd name="connsiteY3" fmla="*/ 21552 h 23829"/>
              <a:gd name="connsiteX4" fmla="*/ 0 w 21600"/>
              <a:gd name="connsiteY4" fmla="*/ 20172 h 23829"/>
              <a:gd name="connsiteX5" fmla="*/ 0 w 21600"/>
              <a:gd name="connsiteY5" fmla="*/ 0 h 23829"/>
              <a:gd name="connsiteX0" fmla="*/ 0 w 21600"/>
              <a:gd name="connsiteY0" fmla="*/ 0 h 22893"/>
              <a:gd name="connsiteX1" fmla="*/ 21600 w 21600"/>
              <a:gd name="connsiteY1" fmla="*/ 0 h 22893"/>
              <a:gd name="connsiteX2" fmla="*/ 21600 w 21600"/>
              <a:gd name="connsiteY2" fmla="*/ 17322 h 22893"/>
              <a:gd name="connsiteX3" fmla="*/ 11337 w 21600"/>
              <a:gd name="connsiteY3" fmla="*/ 20033 h 22893"/>
              <a:gd name="connsiteX4" fmla="*/ 0 w 21600"/>
              <a:gd name="connsiteY4" fmla="*/ 20172 h 22893"/>
              <a:gd name="connsiteX5" fmla="*/ 0 w 21600"/>
              <a:gd name="connsiteY5" fmla="*/ 0 h 22893"/>
              <a:gd name="connsiteX0" fmla="*/ 0 w 21600"/>
              <a:gd name="connsiteY0" fmla="*/ 0 h 22893"/>
              <a:gd name="connsiteX1" fmla="*/ 21600 w 21600"/>
              <a:gd name="connsiteY1" fmla="*/ 0 h 22893"/>
              <a:gd name="connsiteX2" fmla="*/ 21600 w 21600"/>
              <a:gd name="connsiteY2" fmla="*/ 17322 h 22893"/>
              <a:gd name="connsiteX3" fmla="*/ 11337 w 21600"/>
              <a:gd name="connsiteY3" fmla="*/ 20033 h 22893"/>
              <a:gd name="connsiteX4" fmla="*/ 0 w 21600"/>
              <a:gd name="connsiteY4" fmla="*/ 20172 h 22893"/>
              <a:gd name="connsiteX5" fmla="*/ 0 w 21600"/>
              <a:gd name="connsiteY5" fmla="*/ 0 h 22893"/>
              <a:gd name="connsiteX0" fmla="*/ 0 w 21600"/>
              <a:gd name="connsiteY0" fmla="*/ 0 h 22396"/>
              <a:gd name="connsiteX1" fmla="*/ 21600 w 21600"/>
              <a:gd name="connsiteY1" fmla="*/ 0 h 22396"/>
              <a:gd name="connsiteX2" fmla="*/ 21600 w 21600"/>
              <a:gd name="connsiteY2" fmla="*/ 17322 h 22396"/>
              <a:gd name="connsiteX3" fmla="*/ 11337 w 21600"/>
              <a:gd name="connsiteY3" fmla="*/ 20033 h 22396"/>
              <a:gd name="connsiteX4" fmla="*/ 0 w 21600"/>
              <a:gd name="connsiteY4" fmla="*/ 20172 h 22396"/>
              <a:gd name="connsiteX5" fmla="*/ 0 w 21600"/>
              <a:gd name="connsiteY5" fmla="*/ 0 h 22396"/>
              <a:gd name="connsiteX0" fmla="*/ 0 w 21600"/>
              <a:gd name="connsiteY0" fmla="*/ 0 h 21944"/>
              <a:gd name="connsiteX1" fmla="*/ 21600 w 21600"/>
              <a:gd name="connsiteY1" fmla="*/ 0 h 21944"/>
              <a:gd name="connsiteX2" fmla="*/ 21600 w 21600"/>
              <a:gd name="connsiteY2" fmla="*/ 17322 h 21944"/>
              <a:gd name="connsiteX3" fmla="*/ 11337 w 21600"/>
              <a:gd name="connsiteY3" fmla="*/ 20033 h 21944"/>
              <a:gd name="connsiteX4" fmla="*/ 0 w 21600"/>
              <a:gd name="connsiteY4" fmla="*/ 20172 h 21944"/>
              <a:gd name="connsiteX5" fmla="*/ 0 w 21600"/>
              <a:gd name="connsiteY5" fmla="*/ 0 h 21944"/>
              <a:gd name="connsiteX0" fmla="*/ 0 w 21600"/>
              <a:gd name="connsiteY0" fmla="*/ 0 h 21944"/>
              <a:gd name="connsiteX1" fmla="*/ 21600 w 21600"/>
              <a:gd name="connsiteY1" fmla="*/ 0 h 21944"/>
              <a:gd name="connsiteX2" fmla="*/ 21600 w 21600"/>
              <a:gd name="connsiteY2" fmla="*/ 17322 h 21944"/>
              <a:gd name="connsiteX3" fmla="*/ 10051 w 21600"/>
              <a:gd name="connsiteY3" fmla="*/ 20033 h 21944"/>
              <a:gd name="connsiteX4" fmla="*/ 0 w 21600"/>
              <a:gd name="connsiteY4" fmla="*/ 20172 h 21944"/>
              <a:gd name="connsiteX5" fmla="*/ 0 w 21600"/>
              <a:gd name="connsiteY5" fmla="*/ 0 h 21944"/>
              <a:gd name="connsiteX0" fmla="*/ 0 w 21600"/>
              <a:gd name="connsiteY0" fmla="*/ 0 h 22706"/>
              <a:gd name="connsiteX1" fmla="*/ 21600 w 21600"/>
              <a:gd name="connsiteY1" fmla="*/ 0 h 22706"/>
              <a:gd name="connsiteX2" fmla="*/ 21600 w 21600"/>
              <a:gd name="connsiteY2" fmla="*/ 17322 h 22706"/>
              <a:gd name="connsiteX3" fmla="*/ 10051 w 21600"/>
              <a:gd name="connsiteY3" fmla="*/ 20033 h 22706"/>
              <a:gd name="connsiteX4" fmla="*/ 0 w 21600"/>
              <a:gd name="connsiteY4" fmla="*/ 20172 h 22706"/>
              <a:gd name="connsiteX5" fmla="*/ 0 w 21600"/>
              <a:gd name="connsiteY5" fmla="*/ 0 h 22706"/>
              <a:gd name="connsiteX0" fmla="*/ 0 w 21600"/>
              <a:gd name="connsiteY0" fmla="*/ 0 h 22286"/>
              <a:gd name="connsiteX1" fmla="*/ 21600 w 21600"/>
              <a:gd name="connsiteY1" fmla="*/ 0 h 22286"/>
              <a:gd name="connsiteX2" fmla="*/ 21600 w 21600"/>
              <a:gd name="connsiteY2" fmla="*/ 17322 h 22286"/>
              <a:gd name="connsiteX3" fmla="*/ 10051 w 21600"/>
              <a:gd name="connsiteY3" fmla="*/ 20033 h 22286"/>
              <a:gd name="connsiteX4" fmla="*/ 0 w 21600"/>
              <a:gd name="connsiteY4" fmla="*/ 20172 h 22286"/>
              <a:gd name="connsiteX5" fmla="*/ 0 w 21600"/>
              <a:gd name="connsiteY5" fmla="*/ 0 h 22286"/>
              <a:gd name="connsiteX0" fmla="*/ 0 w 21600"/>
              <a:gd name="connsiteY0" fmla="*/ 0 h 21575"/>
              <a:gd name="connsiteX1" fmla="*/ 21600 w 21600"/>
              <a:gd name="connsiteY1" fmla="*/ 0 h 21575"/>
              <a:gd name="connsiteX2" fmla="*/ 21600 w 21600"/>
              <a:gd name="connsiteY2" fmla="*/ 17322 h 21575"/>
              <a:gd name="connsiteX3" fmla="*/ 10051 w 21600"/>
              <a:gd name="connsiteY3" fmla="*/ 20033 h 21575"/>
              <a:gd name="connsiteX4" fmla="*/ 0 w 21600"/>
              <a:gd name="connsiteY4" fmla="*/ 20172 h 21575"/>
              <a:gd name="connsiteX5" fmla="*/ 0 w 21600"/>
              <a:gd name="connsiteY5" fmla="*/ 0 h 21575"/>
              <a:gd name="connsiteX0" fmla="*/ 0 w 21600"/>
              <a:gd name="connsiteY0" fmla="*/ 0 h 21477"/>
              <a:gd name="connsiteX1" fmla="*/ 21600 w 21600"/>
              <a:gd name="connsiteY1" fmla="*/ 0 h 21477"/>
              <a:gd name="connsiteX2" fmla="*/ 21600 w 21600"/>
              <a:gd name="connsiteY2" fmla="*/ 17322 h 21477"/>
              <a:gd name="connsiteX3" fmla="*/ 9688 w 21600"/>
              <a:gd name="connsiteY3" fmla="*/ 19871 h 21477"/>
              <a:gd name="connsiteX4" fmla="*/ 0 w 21600"/>
              <a:gd name="connsiteY4" fmla="*/ 20172 h 21477"/>
              <a:gd name="connsiteX5" fmla="*/ 0 w 21600"/>
              <a:gd name="connsiteY5" fmla="*/ 0 h 21477"/>
              <a:gd name="connsiteX0" fmla="*/ 0 w 21600"/>
              <a:gd name="connsiteY0" fmla="*/ 0 h 21613"/>
              <a:gd name="connsiteX1" fmla="*/ 21600 w 21600"/>
              <a:gd name="connsiteY1" fmla="*/ 0 h 21613"/>
              <a:gd name="connsiteX2" fmla="*/ 21600 w 21600"/>
              <a:gd name="connsiteY2" fmla="*/ 17322 h 21613"/>
              <a:gd name="connsiteX3" fmla="*/ 9688 w 21600"/>
              <a:gd name="connsiteY3" fmla="*/ 19871 h 21613"/>
              <a:gd name="connsiteX4" fmla="*/ 0 w 21600"/>
              <a:gd name="connsiteY4" fmla="*/ 20172 h 21613"/>
              <a:gd name="connsiteX5" fmla="*/ 0 w 21600"/>
              <a:gd name="connsiteY5" fmla="*/ 0 h 21613"/>
              <a:gd name="connsiteX0" fmla="*/ 0 w 21600"/>
              <a:gd name="connsiteY0" fmla="*/ 0 h 22097"/>
              <a:gd name="connsiteX1" fmla="*/ 21600 w 21600"/>
              <a:gd name="connsiteY1" fmla="*/ 0 h 22097"/>
              <a:gd name="connsiteX2" fmla="*/ 21600 w 21600"/>
              <a:gd name="connsiteY2" fmla="*/ 17322 h 22097"/>
              <a:gd name="connsiteX3" fmla="*/ 9688 w 21600"/>
              <a:gd name="connsiteY3" fmla="*/ 19871 h 22097"/>
              <a:gd name="connsiteX4" fmla="*/ 0 w 21600"/>
              <a:gd name="connsiteY4" fmla="*/ 20172 h 22097"/>
              <a:gd name="connsiteX5" fmla="*/ 0 w 21600"/>
              <a:gd name="connsiteY5" fmla="*/ 0 h 22097"/>
              <a:gd name="connsiteX0" fmla="*/ 0 w 21600"/>
              <a:gd name="connsiteY0" fmla="*/ 0 h 21060"/>
              <a:gd name="connsiteX1" fmla="*/ 21600 w 21600"/>
              <a:gd name="connsiteY1" fmla="*/ 0 h 21060"/>
              <a:gd name="connsiteX2" fmla="*/ 21600 w 21600"/>
              <a:gd name="connsiteY2" fmla="*/ 17322 h 21060"/>
              <a:gd name="connsiteX3" fmla="*/ 9688 w 21600"/>
              <a:gd name="connsiteY3" fmla="*/ 19871 h 21060"/>
              <a:gd name="connsiteX4" fmla="*/ 0 w 21600"/>
              <a:gd name="connsiteY4" fmla="*/ 20172 h 21060"/>
              <a:gd name="connsiteX5" fmla="*/ 0 w 21600"/>
              <a:gd name="connsiteY5" fmla="*/ 0 h 21060"/>
              <a:gd name="connsiteX0" fmla="*/ 0 w 21600"/>
              <a:gd name="connsiteY0" fmla="*/ 0 h 21545"/>
              <a:gd name="connsiteX1" fmla="*/ 21600 w 21600"/>
              <a:gd name="connsiteY1" fmla="*/ 0 h 21545"/>
              <a:gd name="connsiteX2" fmla="*/ 21600 w 21600"/>
              <a:gd name="connsiteY2" fmla="*/ 17322 h 21545"/>
              <a:gd name="connsiteX3" fmla="*/ 9688 w 21600"/>
              <a:gd name="connsiteY3" fmla="*/ 19871 h 21545"/>
              <a:gd name="connsiteX4" fmla="*/ 0 w 21600"/>
              <a:gd name="connsiteY4" fmla="*/ 20172 h 21545"/>
              <a:gd name="connsiteX5" fmla="*/ 0 w 21600"/>
              <a:gd name="connsiteY5" fmla="*/ 0 h 21545"/>
              <a:gd name="connsiteX0" fmla="*/ 0 w 21600"/>
              <a:gd name="connsiteY0" fmla="*/ 0 h 21545"/>
              <a:gd name="connsiteX1" fmla="*/ 21600 w 21600"/>
              <a:gd name="connsiteY1" fmla="*/ 0 h 21545"/>
              <a:gd name="connsiteX2" fmla="*/ 21600 w 21600"/>
              <a:gd name="connsiteY2" fmla="*/ 17322 h 21545"/>
              <a:gd name="connsiteX3" fmla="*/ 9688 w 21600"/>
              <a:gd name="connsiteY3" fmla="*/ 19871 h 21545"/>
              <a:gd name="connsiteX4" fmla="*/ 0 w 21600"/>
              <a:gd name="connsiteY4" fmla="*/ 20172 h 21545"/>
              <a:gd name="connsiteX5" fmla="*/ 0 w 21600"/>
              <a:gd name="connsiteY5" fmla="*/ 0 h 21545"/>
              <a:gd name="connsiteX0" fmla="*/ 0 w 21600"/>
              <a:gd name="connsiteY0" fmla="*/ 0 h 21545"/>
              <a:gd name="connsiteX1" fmla="*/ 21600 w 21600"/>
              <a:gd name="connsiteY1" fmla="*/ 0 h 21545"/>
              <a:gd name="connsiteX2" fmla="*/ 21600 w 21600"/>
              <a:gd name="connsiteY2" fmla="*/ 17322 h 21545"/>
              <a:gd name="connsiteX3" fmla="*/ 9688 w 21600"/>
              <a:gd name="connsiteY3" fmla="*/ 19871 h 21545"/>
              <a:gd name="connsiteX4" fmla="*/ 0 w 21600"/>
              <a:gd name="connsiteY4" fmla="*/ 20172 h 21545"/>
              <a:gd name="connsiteX5" fmla="*/ 0 w 21600"/>
              <a:gd name="connsiteY5" fmla="*/ 0 h 2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1545">
                <a:moveTo>
                  <a:pt x="0" y="0"/>
                </a:moveTo>
                <a:lnTo>
                  <a:pt x="21600" y="0"/>
                </a:lnTo>
                <a:lnTo>
                  <a:pt x="21600" y="17322"/>
                </a:lnTo>
                <a:cubicBezTo>
                  <a:pt x="15863" y="16602"/>
                  <a:pt x="12869" y="17457"/>
                  <a:pt x="9688" y="19871"/>
                </a:cubicBezTo>
                <a:cubicBezTo>
                  <a:pt x="5501" y="22742"/>
                  <a:pt x="3456" y="21286"/>
                  <a:pt x="0" y="20172"/>
                </a:cubicBez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A2C4AB2-9442-4DBF-B47E-E7942D5B9666}"/>
              </a:ext>
            </a:extLst>
          </p:cNvPr>
          <p:cNvSpPr>
            <a:spLocks noGrp="1"/>
          </p:cNvSpPr>
          <p:nvPr>
            <p:ph type="title"/>
          </p:nvPr>
        </p:nvSpPr>
        <p:spPr>
          <a:xfrm>
            <a:off x="4533900" y="1813922"/>
            <a:ext cx="7209372" cy="3230156"/>
          </a:xfrm>
        </p:spPr>
        <p:txBody>
          <a:bodyPr>
            <a:noAutofit/>
          </a:bodyPr>
          <a:lstStyle/>
          <a:p>
            <a:r>
              <a:rPr lang="en-US" sz="5400" b="1">
                <a:solidFill>
                  <a:srgbClr val="002060"/>
                </a:solidFill>
                <a:latin typeface="Arial Black" panose="020B0A04020102020204" pitchFamily="34" charset="0"/>
                <a:cs typeface="Calibri Light"/>
              </a:rPr>
              <a:t>Recommendations and next steps</a:t>
            </a:r>
            <a:endParaRPr lang="en-GB" sz="5400">
              <a:solidFill>
                <a:srgbClr val="002060"/>
              </a:solidFill>
            </a:endParaRPr>
          </a:p>
        </p:txBody>
      </p:sp>
      <p:pic>
        <p:nvPicPr>
          <p:cNvPr id="6" name="Graphic 5">
            <a:extLst>
              <a:ext uri="{FF2B5EF4-FFF2-40B4-BE49-F238E27FC236}">
                <a16:creationId xmlns:a16="http://schemas.microsoft.com/office/drawing/2014/main" id="{79EF91C8-C813-4FF0-94F5-7E640FC09C4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6589" y="2334178"/>
            <a:ext cx="2189644" cy="2189644"/>
          </a:xfrm>
          <a:prstGeom prst="rect">
            <a:avLst/>
          </a:prstGeom>
        </p:spPr>
      </p:pic>
      <p:pic>
        <p:nvPicPr>
          <p:cNvPr id="7" name="Picture 6">
            <a:extLst>
              <a:ext uri="{FF2B5EF4-FFF2-40B4-BE49-F238E27FC236}">
                <a16:creationId xmlns:a16="http://schemas.microsoft.com/office/drawing/2014/main" id="{5CEED639-9822-4073-8E10-08C2D73B2036}"/>
              </a:ext>
              <a:ext uri="{C183D7F6-B498-43B3-948B-1728B52AA6E4}">
                <adec:decorative xmlns:adec="http://schemas.microsoft.com/office/drawing/2017/decorative" val="1"/>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3560" r="36849" b="77204"/>
          <a:stretch/>
        </p:blipFill>
        <p:spPr>
          <a:xfrm>
            <a:off x="10559640" y="5854700"/>
            <a:ext cx="1481952" cy="802489"/>
          </a:xfrm>
          <a:prstGeom prst="rect">
            <a:avLst/>
          </a:prstGeom>
        </p:spPr>
      </p:pic>
    </p:spTree>
    <p:extLst>
      <p:ext uri="{BB962C8B-B14F-4D97-AF65-F5344CB8AC3E}">
        <p14:creationId xmlns:p14="http://schemas.microsoft.com/office/powerpoint/2010/main" val="33668670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BE737B22-747C-4449-956C-66BA7816D269}"/>
              </a:ext>
              <a:ext uri="{C183D7F6-B498-43B3-948B-1728B52AA6E4}">
                <adec:decorative xmlns:adec="http://schemas.microsoft.com/office/drawing/2017/decorative" val="1"/>
              </a:ext>
            </a:extLst>
          </p:cNvPr>
          <p:cNvSpPr/>
          <p:nvPr/>
        </p:nvSpPr>
        <p:spPr>
          <a:xfrm>
            <a:off x="0" y="-1"/>
            <a:ext cx="12192000" cy="11452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itle 1">
            <a:extLst>
              <a:ext uri="{FF2B5EF4-FFF2-40B4-BE49-F238E27FC236}">
                <a16:creationId xmlns:a16="http://schemas.microsoft.com/office/drawing/2014/main" id="{40CEFBB0-A43B-40FF-9F4C-C478A80AE6EC}"/>
              </a:ext>
            </a:extLst>
          </p:cNvPr>
          <p:cNvSpPr>
            <a:spLocks noGrp="1"/>
          </p:cNvSpPr>
          <p:nvPr>
            <p:ph type="title"/>
          </p:nvPr>
        </p:nvSpPr>
        <p:spPr>
          <a:xfrm>
            <a:off x="343195" y="202205"/>
            <a:ext cx="11200055" cy="786139"/>
          </a:xfrm>
        </p:spPr>
        <p:txBody>
          <a:bodyPr>
            <a:noAutofit/>
          </a:bodyPr>
          <a:lstStyle/>
          <a:p>
            <a:r>
              <a:rPr lang="en-US" sz="3200" b="1">
                <a:solidFill>
                  <a:schemeClr val="bg1"/>
                </a:solidFill>
                <a:latin typeface="Arial Black" panose="020B0A04020102020204" pitchFamily="34" charset="0"/>
                <a:cs typeface="Calibri Light"/>
              </a:rPr>
              <a:t>Key drivers for action</a:t>
            </a:r>
            <a:endParaRPr lang="en-GB" sz="3200">
              <a:solidFill>
                <a:schemeClr val="bg1"/>
              </a:solidFill>
            </a:endParaRPr>
          </a:p>
        </p:txBody>
      </p:sp>
      <p:sp>
        <p:nvSpPr>
          <p:cNvPr id="58" name="TextBox 57">
            <a:extLst>
              <a:ext uri="{FF2B5EF4-FFF2-40B4-BE49-F238E27FC236}">
                <a16:creationId xmlns:a16="http://schemas.microsoft.com/office/drawing/2014/main" id="{0775C152-9A8C-4D2A-A117-B61DE344F268}"/>
              </a:ext>
            </a:extLst>
          </p:cNvPr>
          <p:cNvSpPr txBox="1"/>
          <p:nvPr/>
        </p:nvSpPr>
        <p:spPr>
          <a:xfrm>
            <a:off x="297871" y="1237096"/>
            <a:ext cx="11596257" cy="954107"/>
          </a:xfrm>
          <a:prstGeom prst="rect">
            <a:avLst/>
          </a:prstGeom>
          <a:solidFill>
            <a:schemeClr val="bg1"/>
          </a:solidFill>
        </p:spPr>
        <p:txBody>
          <a:bodyPr wrap="square" rtlCol="0">
            <a:spAutoFit/>
          </a:bodyPr>
          <a:lstStyle/>
          <a:p>
            <a:pPr>
              <a:spcAft>
                <a:spcPts val="600"/>
              </a:spcAft>
            </a:pPr>
            <a:r>
              <a:rPr lang="en-GB" sz="1400">
                <a:latin typeface="Arial" panose="020B0604020202020204" pitchFamily="34" charset="0"/>
                <a:cs typeface="Arial" panose="020B0604020202020204" pitchFamily="34" charset="0"/>
              </a:rPr>
              <a:t>Based on our analysis of the drivers behind Council and area satisfaction (see p.7 and p.20), the ten most important factors behind each of these can be prioritised according to how well the Council is performing on them in this year’s Annual Residents’ Survey, and how relatively important they are in terms of predicting how satisfied a resident is. </a:t>
            </a:r>
            <a:r>
              <a:rPr lang="en-GB" sz="1400" b="1">
                <a:solidFill>
                  <a:srgbClr val="002060"/>
                </a:solidFill>
                <a:latin typeface="Arial" panose="020B0604020202020204" pitchFamily="34" charset="0"/>
                <a:cs typeface="Arial" panose="020B0604020202020204" pitchFamily="34" charset="0"/>
              </a:rPr>
              <a:t>Factors with both lower performance and higher importance point to the actions most likely to boost satisfaction:</a:t>
            </a:r>
          </a:p>
        </p:txBody>
      </p:sp>
      <p:sp>
        <p:nvSpPr>
          <p:cNvPr id="86" name="TextBox 85">
            <a:extLst>
              <a:ext uri="{FF2B5EF4-FFF2-40B4-BE49-F238E27FC236}">
                <a16:creationId xmlns:a16="http://schemas.microsoft.com/office/drawing/2014/main" id="{0D535309-AA1D-4332-93E9-AA63C0E9C749}"/>
              </a:ext>
            </a:extLst>
          </p:cNvPr>
          <p:cNvSpPr txBox="1"/>
          <p:nvPr/>
        </p:nvSpPr>
        <p:spPr>
          <a:xfrm>
            <a:off x="343195" y="2277550"/>
            <a:ext cx="11596257" cy="1026403"/>
          </a:xfrm>
          <a:prstGeom prst="rect">
            <a:avLst/>
          </a:prstGeom>
          <a:solidFill>
            <a:schemeClr val="bg1"/>
          </a:solidFill>
        </p:spPr>
        <p:txBody>
          <a:bodyPr wrap="square" bIns="108000" numCol="2" spcCol="360000">
            <a:noAutofit/>
          </a:bodyPr>
          <a:lstStyle/>
          <a:p>
            <a:pPr marL="285750" indent="-285750">
              <a:spcAft>
                <a:spcPts val="600"/>
              </a:spcAft>
              <a:buFont typeface="Wingdings" panose="05000000000000000000" pitchFamily="2" charset="2"/>
              <a:buChar char="v"/>
            </a:pPr>
            <a:r>
              <a:rPr lang="en-GB" sz="1400" dirty="0">
                <a:latin typeface="Arial" panose="020B0604020202020204" pitchFamily="34" charset="0"/>
                <a:cs typeface="Arial" panose="020B0604020202020204" pitchFamily="34" charset="0"/>
              </a:rPr>
              <a:t>Tackle rubbish and litter</a:t>
            </a:r>
          </a:p>
          <a:p>
            <a:pPr marL="285750" indent="-285750">
              <a:spcAft>
                <a:spcPts val="600"/>
              </a:spcAft>
              <a:buFont typeface="Wingdings" panose="05000000000000000000" pitchFamily="2" charset="2"/>
              <a:buChar char="v"/>
            </a:pPr>
            <a:r>
              <a:rPr lang="en-GB" sz="1400" dirty="0">
                <a:latin typeface="Arial" panose="020B0604020202020204" pitchFamily="34" charset="0"/>
                <a:cs typeface="Arial" panose="020B0604020202020204" pitchFamily="34" charset="0"/>
              </a:rPr>
              <a:t>Help residents feel more able to influence decisions</a:t>
            </a:r>
          </a:p>
          <a:p>
            <a:pPr marL="285750" indent="-285750">
              <a:spcAft>
                <a:spcPts val="600"/>
              </a:spcAft>
              <a:buFont typeface="Wingdings" panose="05000000000000000000" pitchFamily="2" charset="2"/>
              <a:buChar char="v"/>
            </a:pPr>
            <a:r>
              <a:rPr lang="en-GB" sz="1400" dirty="0">
                <a:latin typeface="Arial" panose="020B0604020202020204" pitchFamily="34" charset="0"/>
                <a:cs typeface="Arial" panose="020B0604020202020204" pitchFamily="34" charset="0"/>
              </a:rPr>
              <a:t>Grow our reputation as an authority that resolves things quickly</a:t>
            </a:r>
          </a:p>
          <a:p>
            <a:pPr marL="285750" indent="-285750" algn="just">
              <a:spcAft>
                <a:spcPts val="600"/>
              </a:spcAft>
              <a:buFont typeface="Wingdings" panose="05000000000000000000" pitchFamily="2" charset="2"/>
              <a:buChar char="v"/>
            </a:pPr>
            <a:r>
              <a:rPr lang="en-GB" sz="1400" dirty="0">
                <a:latin typeface="Arial" panose="020B0604020202020204" pitchFamily="34" charset="0"/>
                <a:cs typeface="Arial" panose="020B0604020202020204" pitchFamily="34" charset="0"/>
              </a:rPr>
              <a:t>Improving residents’ sense of the value for money of council tax</a:t>
            </a:r>
          </a:p>
          <a:p>
            <a:pPr marL="285750" indent="-285750">
              <a:spcAft>
                <a:spcPts val="600"/>
              </a:spcAft>
              <a:buFont typeface="Wingdings" panose="05000000000000000000" pitchFamily="2" charset="2"/>
              <a:buChar char="v"/>
            </a:pPr>
            <a:r>
              <a:rPr lang="en-GB" sz="1400" dirty="0">
                <a:latin typeface="Arial" panose="020B0604020202020204" pitchFamily="34" charset="0"/>
                <a:cs typeface="Arial" panose="020B0604020202020204" pitchFamily="34" charset="0"/>
              </a:rPr>
              <a:t>Making Lambeth a better place to grow up / more child-friendly</a:t>
            </a:r>
          </a:p>
          <a:p>
            <a:pPr marL="285750" indent="-285750">
              <a:spcAft>
                <a:spcPts val="600"/>
              </a:spcAft>
              <a:buFont typeface="Wingdings" panose="05000000000000000000" pitchFamily="2" charset="2"/>
              <a:buChar char="v"/>
            </a:pPr>
            <a:r>
              <a:rPr lang="en-GB" sz="1400" dirty="0">
                <a:latin typeface="Arial" panose="020B0604020202020204" pitchFamily="34" charset="0"/>
                <a:cs typeface="Arial" panose="020B0604020202020204" pitchFamily="34" charset="0"/>
              </a:rPr>
              <a:t>Improving access to healthcare</a:t>
            </a:r>
          </a:p>
        </p:txBody>
      </p:sp>
      <p:graphicFrame>
        <p:nvGraphicFramePr>
          <p:cNvPr id="61" name="Table 60">
            <a:extLst>
              <a:ext uri="{FF2B5EF4-FFF2-40B4-BE49-F238E27FC236}">
                <a16:creationId xmlns:a16="http://schemas.microsoft.com/office/drawing/2014/main" id="{F99F02A7-93EA-4584-96F8-A3BF3157A4F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78428151"/>
              </p:ext>
            </p:extLst>
          </p:nvPr>
        </p:nvGraphicFramePr>
        <p:xfrm>
          <a:off x="276678" y="3529946"/>
          <a:ext cx="2359146" cy="2907338"/>
        </p:xfrm>
        <a:graphic>
          <a:graphicData uri="http://schemas.openxmlformats.org/drawingml/2006/table">
            <a:tbl>
              <a:tblPr firstRow="1" bandRow="1">
                <a:tableStyleId>{3B4B98B0-60AC-42C2-AFA5-B58CD77FA1E5}</a:tableStyleId>
              </a:tblPr>
              <a:tblGrid>
                <a:gridCol w="1180080">
                  <a:extLst>
                    <a:ext uri="{9D8B030D-6E8A-4147-A177-3AD203B41FA5}">
                      <a16:colId xmlns:a16="http://schemas.microsoft.com/office/drawing/2014/main" val="3316438521"/>
                    </a:ext>
                  </a:extLst>
                </a:gridCol>
                <a:gridCol w="1179066">
                  <a:extLst>
                    <a:ext uri="{9D8B030D-6E8A-4147-A177-3AD203B41FA5}">
                      <a16:colId xmlns:a16="http://schemas.microsoft.com/office/drawing/2014/main" val="1442471905"/>
                    </a:ext>
                  </a:extLst>
                </a:gridCol>
              </a:tblGrid>
              <a:tr h="1551669">
                <a:tc>
                  <a:txBody>
                    <a:bodyPr/>
                    <a:lstStyle/>
                    <a:p>
                      <a:pPr marL="7938" indent="-7938" algn="l">
                        <a:lnSpc>
                          <a:spcPct val="100000"/>
                        </a:lnSpc>
                        <a:spcBef>
                          <a:spcPts val="0"/>
                        </a:spcBef>
                        <a:spcAft>
                          <a:spcPts val="600"/>
                        </a:spcAft>
                      </a:pPr>
                      <a:r>
                        <a:rPr lang="en-GB" sz="1200" b="0">
                          <a:solidFill>
                            <a:schemeClr val="bg2">
                              <a:lumMod val="10000"/>
                            </a:schemeClr>
                          </a:solidFill>
                          <a:effectLst/>
                          <a:latin typeface="Arial" panose="020B0604020202020204" pitchFamily="34" charset="0"/>
                          <a:cs typeface="Arial" panose="020B0604020202020204" pitchFamily="34" charset="0"/>
                        </a:rPr>
                        <a:t>Higher performance, lower importance</a:t>
                      </a:r>
                    </a:p>
                    <a:p>
                      <a:pPr marL="7938" indent="-7938" algn="l">
                        <a:lnSpc>
                          <a:spcPct val="100000"/>
                        </a:lnSpc>
                        <a:spcBef>
                          <a:spcPts val="0"/>
                        </a:spcBef>
                        <a:spcAft>
                          <a:spcPts val="600"/>
                        </a:spcAft>
                      </a:pPr>
                      <a:r>
                        <a:rPr lang="en-GB" sz="1200" b="1">
                          <a:solidFill>
                            <a:schemeClr val="bg2">
                              <a:lumMod val="10000"/>
                            </a:schemeClr>
                          </a:solidFill>
                          <a:effectLst/>
                          <a:latin typeface="Arial" panose="020B0604020202020204" pitchFamily="34" charset="0"/>
                          <a:cs typeface="Arial" panose="020B0604020202020204" pitchFamily="34" charset="0"/>
                        </a:rPr>
                        <a:t>Hidden drivers: MAINTAIN</a:t>
                      </a:r>
                    </a:p>
                  </a:txBody>
                  <a:tcPr>
                    <a:lnL>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alpha val="20000"/>
                      </a:srgbClr>
                    </a:solidFill>
                  </a:tcPr>
                </a:tc>
                <a:tc>
                  <a:txBody>
                    <a:bodyPr/>
                    <a:lstStyle/>
                    <a:p>
                      <a:pPr marL="7938" indent="-7938" algn="l">
                        <a:lnSpc>
                          <a:spcPct val="100000"/>
                        </a:lnSpc>
                        <a:spcBef>
                          <a:spcPts val="0"/>
                        </a:spcBef>
                        <a:spcAft>
                          <a:spcPts val="600"/>
                        </a:spcAft>
                      </a:pPr>
                      <a:r>
                        <a:rPr lang="en-GB" sz="1200" b="0">
                          <a:solidFill>
                            <a:schemeClr val="bg2">
                              <a:lumMod val="10000"/>
                            </a:schemeClr>
                          </a:solidFill>
                          <a:effectLst/>
                          <a:latin typeface="Arial" panose="020B0604020202020204" pitchFamily="34" charset="0"/>
                          <a:cs typeface="Arial" panose="020B0604020202020204" pitchFamily="34" charset="0"/>
                        </a:rPr>
                        <a:t>Higher performance, higher importance</a:t>
                      </a:r>
                    </a:p>
                    <a:p>
                      <a:pPr marL="7938" indent="-7938" algn="l">
                        <a:lnSpc>
                          <a:spcPct val="100000"/>
                        </a:lnSpc>
                        <a:spcBef>
                          <a:spcPts val="0"/>
                        </a:spcBef>
                        <a:spcAft>
                          <a:spcPts val="600"/>
                        </a:spcAft>
                      </a:pPr>
                      <a:r>
                        <a:rPr lang="en-GB" sz="1200" b="1">
                          <a:solidFill>
                            <a:schemeClr val="bg2">
                              <a:lumMod val="10000"/>
                            </a:schemeClr>
                          </a:solidFill>
                          <a:effectLst/>
                          <a:latin typeface="Arial" panose="020B0604020202020204" pitchFamily="34" charset="0"/>
                          <a:cs typeface="Arial" panose="020B0604020202020204" pitchFamily="34" charset="0"/>
                        </a:rPr>
                        <a:t>Visible drivers: PROMOTE</a:t>
                      </a:r>
                    </a:p>
                  </a:txBody>
                  <a:tcPr>
                    <a:lnL w="12700" cap="flat" cmpd="sng" algn="ctr">
                      <a:solidFill>
                        <a:schemeClr val="tx1"/>
                      </a:solidFill>
                      <a:prstDash val="solid"/>
                      <a:round/>
                      <a:headEnd type="none" w="med" len="med"/>
                      <a:tailEnd type="none" w="med" len="med"/>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alpha val="46000"/>
                      </a:srgbClr>
                    </a:solidFill>
                  </a:tcPr>
                </a:tc>
                <a:extLst>
                  <a:ext uri="{0D108BD9-81ED-4DB2-BD59-A6C34878D82A}">
                    <a16:rowId xmlns:a16="http://schemas.microsoft.com/office/drawing/2014/main" val="3878163923"/>
                  </a:ext>
                </a:extLst>
              </a:tr>
              <a:tr h="1355669">
                <a:tc>
                  <a:txBody>
                    <a:bodyPr/>
                    <a:lstStyle/>
                    <a:p>
                      <a:pPr marL="7938" indent="-7938" algn="l">
                        <a:lnSpc>
                          <a:spcPct val="100000"/>
                        </a:lnSpc>
                        <a:spcBef>
                          <a:spcPts val="0"/>
                        </a:spcBef>
                        <a:spcAft>
                          <a:spcPts val="600"/>
                        </a:spcAft>
                      </a:pPr>
                      <a:r>
                        <a:rPr lang="en-GB" sz="1200" b="0">
                          <a:solidFill>
                            <a:schemeClr val="bg2">
                              <a:lumMod val="10000"/>
                            </a:schemeClr>
                          </a:solidFill>
                          <a:effectLst/>
                          <a:latin typeface="Arial" panose="020B0604020202020204" pitchFamily="34" charset="0"/>
                          <a:cs typeface="Arial" panose="020B0604020202020204" pitchFamily="34" charset="0"/>
                        </a:rPr>
                        <a:t>Lower performance, lower importance</a:t>
                      </a:r>
                    </a:p>
                    <a:p>
                      <a:pPr marL="7938" indent="-7938" algn="l">
                        <a:lnSpc>
                          <a:spcPct val="100000"/>
                        </a:lnSpc>
                        <a:spcBef>
                          <a:spcPts val="0"/>
                        </a:spcBef>
                        <a:spcAft>
                          <a:spcPts val="600"/>
                        </a:spcAft>
                      </a:pPr>
                      <a:r>
                        <a:rPr lang="en-GB" sz="1200" b="1">
                          <a:solidFill>
                            <a:schemeClr val="bg2">
                              <a:lumMod val="10000"/>
                            </a:schemeClr>
                          </a:solidFill>
                          <a:effectLst/>
                          <a:latin typeface="Arial" panose="020B0604020202020204" pitchFamily="34" charset="0"/>
                          <a:cs typeface="Arial" panose="020B0604020202020204" pitchFamily="34" charset="0"/>
                        </a:rPr>
                        <a:t>Weak drivers: MONITOR</a:t>
                      </a:r>
                      <a:endParaRPr lang="en-US" sz="1200" b="0">
                        <a:solidFill>
                          <a:schemeClr val="bg2">
                            <a:lumMod val="10000"/>
                          </a:schemeClr>
                        </a:solidFill>
                        <a:effectLst/>
                        <a:latin typeface="Arial" panose="020B0604020202020204" pitchFamily="34" charset="0"/>
                        <a:cs typeface="Arial" panose="020B0604020202020204" pitchFamily="34" charset="0"/>
                      </a:endParaRPr>
                    </a:p>
                  </a:txBody>
                  <a:tcP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C1890">
                        <a:alpha val="18000"/>
                      </a:srgbClr>
                    </a:solidFill>
                  </a:tcPr>
                </a:tc>
                <a:tc>
                  <a:txBody>
                    <a:bodyPr/>
                    <a:lstStyle/>
                    <a:p>
                      <a:pPr marL="7938" indent="-7938" algn="l">
                        <a:lnSpc>
                          <a:spcPct val="100000"/>
                        </a:lnSpc>
                        <a:spcBef>
                          <a:spcPts val="0"/>
                        </a:spcBef>
                        <a:spcAft>
                          <a:spcPts val="600"/>
                        </a:spcAft>
                      </a:pPr>
                      <a:r>
                        <a:rPr lang="en-GB" sz="1200" b="0" dirty="0">
                          <a:solidFill>
                            <a:schemeClr val="bg2">
                              <a:lumMod val="10000"/>
                            </a:schemeClr>
                          </a:solidFill>
                          <a:effectLst/>
                          <a:latin typeface="Arial" panose="020B0604020202020204" pitchFamily="34" charset="0"/>
                          <a:cs typeface="Arial" panose="020B0604020202020204" pitchFamily="34" charset="0"/>
                        </a:rPr>
                        <a:t>Lower performance, higher importance</a:t>
                      </a:r>
                    </a:p>
                    <a:p>
                      <a:pPr marL="7938" indent="-7938" algn="l">
                        <a:lnSpc>
                          <a:spcPct val="100000"/>
                        </a:lnSpc>
                        <a:spcBef>
                          <a:spcPts val="0"/>
                        </a:spcBef>
                        <a:spcAft>
                          <a:spcPts val="600"/>
                        </a:spcAft>
                      </a:pPr>
                      <a:r>
                        <a:rPr lang="en-GB" sz="1200" b="1" dirty="0">
                          <a:solidFill>
                            <a:schemeClr val="bg2">
                              <a:lumMod val="10000"/>
                            </a:schemeClr>
                          </a:solidFill>
                          <a:effectLst/>
                          <a:latin typeface="Arial" panose="020B0604020202020204" pitchFamily="34" charset="0"/>
                          <a:cs typeface="Arial" panose="020B0604020202020204" pitchFamily="34" charset="0"/>
                        </a:rPr>
                        <a:t>Key drivers: ACT</a:t>
                      </a:r>
                      <a:endParaRPr lang="en-GB" sz="2200" b="1" dirty="0">
                        <a:solidFill>
                          <a:schemeClr val="bg2">
                            <a:lumMod val="10000"/>
                          </a:schemeClr>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C1890">
                        <a:alpha val="46000"/>
                      </a:srgbClr>
                    </a:solidFill>
                  </a:tcPr>
                </a:tc>
                <a:extLst>
                  <a:ext uri="{0D108BD9-81ED-4DB2-BD59-A6C34878D82A}">
                    <a16:rowId xmlns:a16="http://schemas.microsoft.com/office/drawing/2014/main" val="329633107"/>
                  </a:ext>
                </a:extLst>
              </a:tr>
            </a:tbl>
          </a:graphicData>
        </a:graphic>
      </p:graphicFrame>
      <p:grpSp>
        <p:nvGrpSpPr>
          <p:cNvPr id="4" name="Group 3">
            <a:extLst>
              <a:ext uri="{FF2B5EF4-FFF2-40B4-BE49-F238E27FC236}">
                <a16:creationId xmlns:a16="http://schemas.microsoft.com/office/drawing/2014/main" id="{A61B6C63-A32D-4C5C-B979-7EC376715D5E}"/>
              </a:ext>
              <a:ext uri="{C183D7F6-B498-43B3-948B-1728B52AA6E4}">
                <adec:decorative xmlns:adec="http://schemas.microsoft.com/office/drawing/2017/decorative" val="1"/>
              </a:ext>
            </a:extLst>
          </p:cNvPr>
          <p:cNvGrpSpPr/>
          <p:nvPr/>
        </p:nvGrpSpPr>
        <p:grpSpPr>
          <a:xfrm>
            <a:off x="2721620" y="3269351"/>
            <a:ext cx="4680000" cy="3773882"/>
            <a:chOff x="1202711" y="3414145"/>
            <a:chExt cx="5448086" cy="3773882"/>
          </a:xfrm>
        </p:grpSpPr>
        <p:sp>
          <p:nvSpPr>
            <p:cNvPr id="24" name="Rectangle 23">
              <a:extLst>
                <a:ext uri="{FF2B5EF4-FFF2-40B4-BE49-F238E27FC236}">
                  <a16:creationId xmlns:a16="http://schemas.microsoft.com/office/drawing/2014/main" id="{B06AED43-FE20-4CBF-8324-E0F5353829BE}"/>
                </a:ext>
              </a:extLst>
            </p:cNvPr>
            <p:cNvSpPr/>
            <p:nvPr/>
          </p:nvSpPr>
          <p:spPr>
            <a:xfrm>
              <a:off x="1912020" y="4971644"/>
              <a:ext cx="1870752" cy="1453398"/>
            </a:xfrm>
            <a:prstGeom prst="rect">
              <a:avLst/>
            </a:prstGeom>
            <a:solidFill>
              <a:srgbClr val="FC1890">
                <a:alpha val="18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5" name="Rectangle 24">
              <a:extLst>
                <a:ext uri="{FF2B5EF4-FFF2-40B4-BE49-F238E27FC236}">
                  <a16:creationId xmlns:a16="http://schemas.microsoft.com/office/drawing/2014/main" id="{FADA8E5A-4C72-4E30-96A6-6D196E57296D}"/>
                </a:ext>
              </a:extLst>
            </p:cNvPr>
            <p:cNvSpPr/>
            <p:nvPr/>
          </p:nvSpPr>
          <p:spPr>
            <a:xfrm>
              <a:off x="3782773" y="4960830"/>
              <a:ext cx="2642276" cy="1453398"/>
            </a:xfrm>
            <a:prstGeom prst="rect">
              <a:avLst/>
            </a:prstGeom>
            <a:solidFill>
              <a:srgbClr val="FC1890">
                <a:alpha val="46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6" name="Rectangle 25">
              <a:extLst>
                <a:ext uri="{FF2B5EF4-FFF2-40B4-BE49-F238E27FC236}">
                  <a16:creationId xmlns:a16="http://schemas.microsoft.com/office/drawing/2014/main" id="{D142C609-E613-45D3-AA71-1C295502236D}"/>
                </a:ext>
              </a:extLst>
            </p:cNvPr>
            <p:cNvSpPr/>
            <p:nvPr/>
          </p:nvSpPr>
          <p:spPr>
            <a:xfrm>
              <a:off x="3782775" y="3868141"/>
              <a:ext cx="2642275" cy="1116000"/>
            </a:xfrm>
            <a:prstGeom prst="rect">
              <a:avLst/>
            </a:prstGeom>
            <a:solidFill>
              <a:srgbClr val="92D050">
                <a:alpha val="46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7" name="Rectangle 26">
              <a:extLst>
                <a:ext uri="{FF2B5EF4-FFF2-40B4-BE49-F238E27FC236}">
                  <a16:creationId xmlns:a16="http://schemas.microsoft.com/office/drawing/2014/main" id="{E0214DBF-FC9C-4133-B631-4845ECE3C1A7}"/>
                </a:ext>
              </a:extLst>
            </p:cNvPr>
            <p:cNvSpPr/>
            <p:nvPr/>
          </p:nvSpPr>
          <p:spPr>
            <a:xfrm>
              <a:off x="1912021" y="3868141"/>
              <a:ext cx="1870751" cy="1103502"/>
            </a:xfrm>
            <a:prstGeom prst="rect">
              <a:avLst/>
            </a:prstGeom>
            <a:solidFill>
              <a:srgbClr val="92D050">
                <a:alpha val="18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28" name="Straight Connector 27">
              <a:extLst>
                <a:ext uri="{FF2B5EF4-FFF2-40B4-BE49-F238E27FC236}">
                  <a16:creationId xmlns:a16="http://schemas.microsoft.com/office/drawing/2014/main" id="{FD66EF8A-6FDC-42A7-BF51-720F3776DD91}"/>
                </a:ext>
              </a:extLst>
            </p:cNvPr>
            <p:cNvCxnSpPr>
              <a:cxnSpLocks/>
            </p:cNvCxnSpPr>
            <p:nvPr/>
          </p:nvCxnSpPr>
          <p:spPr>
            <a:xfrm flipV="1">
              <a:off x="3782776" y="3884733"/>
              <a:ext cx="0" cy="25295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41BD2D4-1DCC-4C98-8455-810805FE9FE1}"/>
                </a:ext>
              </a:extLst>
            </p:cNvPr>
            <p:cNvCxnSpPr>
              <a:cxnSpLocks/>
            </p:cNvCxnSpPr>
            <p:nvPr/>
          </p:nvCxnSpPr>
          <p:spPr>
            <a:xfrm>
              <a:off x="1912020" y="4971644"/>
              <a:ext cx="451303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1129AD01-BDD7-440E-A8C1-244A3CD4C980}"/>
                </a:ext>
              </a:extLst>
            </p:cNvPr>
            <p:cNvGrpSpPr/>
            <p:nvPr/>
          </p:nvGrpSpPr>
          <p:grpSpPr>
            <a:xfrm>
              <a:off x="1202711" y="3414145"/>
              <a:ext cx="5448086" cy="3773882"/>
              <a:chOff x="1202711" y="3414145"/>
              <a:chExt cx="5448086" cy="3773882"/>
            </a:xfrm>
          </p:grpSpPr>
          <p:graphicFrame>
            <p:nvGraphicFramePr>
              <p:cNvPr id="31" name="Chart 30">
                <a:extLst>
                  <a:ext uri="{FF2B5EF4-FFF2-40B4-BE49-F238E27FC236}">
                    <a16:creationId xmlns:a16="http://schemas.microsoft.com/office/drawing/2014/main" id="{896E03E2-1B9C-4757-96A9-C4ADD753BEAF}"/>
                  </a:ext>
                </a:extLst>
              </p:cNvPr>
              <p:cNvGraphicFramePr/>
              <p:nvPr>
                <p:extLst>
                  <p:ext uri="{D42A27DB-BD31-4B8C-83A1-F6EECF244321}">
                    <p14:modId xmlns:p14="http://schemas.microsoft.com/office/powerpoint/2010/main" val="898848225"/>
                  </p:ext>
                </p:extLst>
              </p:nvPr>
            </p:nvGraphicFramePr>
            <p:xfrm>
              <a:off x="1202711" y="3414145"/>
              <a:ext cx="5448086" cy="3773882"/>
            </p:xfrm>
            <a:graphic>
              <a:graphicData uri="http://schemas.openxmlformats.org/drawingml/2006/chart">
                <c:chart xmlns:c="http://schemas.openxmlformats.org/drawingml/2006/chart" xmlns:r="http://schemas.openxmlformats.org/officeDocument/2006/relationships" r:id="rId3"/>
              </a:graphicData>
            </a:graphic>
          </p:graphicFrame>
          <p:sp>
            <p:nvSpPr>
              <p:cNvPr id="46" name="TextBox 45">
                <a:extLst>
                  <a:ext uri="{FF2B5EF4-FFF2-40B4-BE49-F238E27FC236}">
                    <a16:creationId xmlns:a16="http://schemas.microsoft.com/office/drawing/2014/main" id="{9C79B1CA-0B69-4E4D-822C-42057CE11BC6}"/>
                  </a:ext>
                </a:extLst>
              </p:cNvPr>
              <p:cNvSpPr txBox="1"/>
              <p:nvPr/>
            </p:nvSpPr>
            <p:spPr>
              <a:xfrm>
                <a:off x="1914439" y="3560078"/>
                <a:ext cx="3882794" cy="307777"/>
              </a:xfrm>
              <a:prstGeom prst="rect">
                <a:avLst/>
              </a:prstGeom>
              <a:noFill/>
            </p:spPr>
            <p:txBody>
              <a:bodyPr wrap="none" rtlCol="0">
                <a:spAutoFit/>
              </a:bodyPr>
              <a:lstStyle/>
              <a:p>
                <a:r>
                  <a:rPr lang="en-GB" sz="1400" b="1">
                    <a:latin typeface="Arial" panose="020B0604020202020204" pitchFamily="34" charset="0"/>
                    <a:cs typeface="Arial" panose="020B0604020202020204" pitchFamily="34" charset="0"/>
                  </a:rPr>
                  <a:t>Drivers: Satisfaction with the Council </a:t>
                </a:r>
                <a:r>
                  <a:rPr lang="en-GB" sz="1400" b="1">
                    <a:solidFill>
                      <a:srgbClr val="C00000"/>
                    </a:solidFill>
                    <a:latin typeface="Arial" panose="020B0604020202020204" pitchFamily="34" charset="0"/>
                    <a:cs typeface="Arial" panose="020B0604020202020204" pitchFamily="34" charset="0"/>
                  </a:rPr>
                  <a:t>(44%)</a:t>
                </a:r>
              </a:p>
            </p:txBody>
          </p:sp>
        </p:grpSp>
        <p:sp>
          <p:nvSpPr>
            <p:cNvPr id="62" name="TextBox 61">
              <a:extLst>
                <a:ext uri="{FF2B5EF4-FFF2-40B4-BE49-F238E27FC236}">
                  <a16:creationId xmlns:a16="http://schemas.microsoft.com/office/drawing/2014/main" id="{83F057DF-D23C-4481-A25F-75AA8F3E8A4E}"/>
                </a:ext>
              </a:extLst>
            </p:cNvPr>
            <p:cNvSpPr txBox="1"/>
            <p:nvPr/>
          </p:nvSpPr>
          <p:spPr>
            <a:xfrm>
              <a:off x="1918206" y="3863792"/>
              <a:ext cx="809837" cy="276999"/>
            </a:xfrm>
            <a:prstGeom prst="rect">
              <a:avLst/>
            </a:prstGeom>
            <a:noFill/>
          </p:spPr>
          <p:txBody>
            <a:bodyPr wrap="none" rtlCol="0">
              <a:spAutoFit/>
            </a:bodyPr>
            <a:lstStyle/>
            <a:p>
              <a:r>
                <a:rPr lang="en-GB" sz="1200" b="1">
                  <a:solidFill>
                    <a:srgbClr val="A2D668"/>
                  </a:solidFill>
                  <a:latin typeface="Arial" panose="020B0604020202020204" pitchFamily="34" charset="0"/>
                  <a:cs typeface="Arial" panose="020B0604020202020204" pitchFamily="34" charset="0"/>
                </a:rPr>
                <a:t>Maintain</a:t>
              </a:r>
            </a:p>
          </p:txBody>
        </p:sp>
        <p:sp>
          <p:nvSpPr>
            <p:cNvPr id="63" name="TextBox 62">
              <a:extLst>
                <a:ext uri="{FF2B5EF4-FFF2-40B4-BE49-F238E27FC236}">
                  <a16:creationId xmlns:a16="http://schemas.microsoft.com/office/drawing/2014/main" id="{6537DC05-6582-4392-9ABE-F2F71D22F2C0}"/>
                </a:ext>
              </a:extLst>
            </p:cNvPr>
            <p:cNvSpPr txBox="1"/>
            <p:nvPr/>
          </p:nvSpPr>
          <p:spPr>
            <a:xfrm>
              <a:off x="5616355" y="3863792"/>
              <a:ext cx="808235" cy="276999"/>
            </a:xfrm>
            <a:prstGeom prst="rect">
              <a:avLst/>
            </a:prstGeom>
            <a:noFill/>
          </p:spPr>
          <p:txBody>
            <a:bodyPr wrap="none" rtlCol="0">
              <a:spAutoFit/>
            </a:bodyPr>
            <a:lstStyle/>
            <a:p>
              <a:pPr algn="r"/>
              <a:r>
                <a:rPr lang="en-GB" sz="1200" b="1">
                  <a:solidFill>
                    <a:srgbClr val="008840"/>
                  </a:solidFill>
                  <a:latin typeface="Arial" panose="020B0604020202020204" pitchFamily="34" charset="0"/>
                  <a:cs typeface="Arial" panose="020B0604020202020204" pitchFamily="34" charset="0"/>
                </a:rPr>
                <a:t>Promote</a:t>
              </a:r>
            </a:p>
          </p:txBody>
        </p:sp>
        <p:sp>
          <p:nvSpPr>
            <p:cNvPr id="64" name="TextBox 63">
              <a:extLst>
                <a:ext uri="{FF2B5EF4-FFF2-40B4-BE49-F238E27FC236}">
                  <a16:creationId xmlns:a16="http://schemas.microsoft.com/office/drawing/2014/main" id="{5413863E-4F82-4525-BE51-42B5FA2A8B59}"/>
                </a:ext>
              </a:extLst>
            </p:cNvPr>
            <p:cNvSpPr txBox="1"/>
            <p:nvPr/>
          </p:nvSpPr>
          <p:spPr>
            <a:xfrm>
              <a:off x="5993062" y="6146607"/>
              <a:ext cx="431528" cy="276999"/>
            </a:xfrm>
            <a:prstGeom prst="rect">
              <a:avLst/>
            </a:prstGeom>
            <a:noFill/>
          </p:spPr>
          <p:txBody>
            <a:bodyPr wrap="none" rtlCol="0">
              <a:spAutoFit/>
            </a:bodyPr>
            <a:lstStyle/>
            <a:p>
              <a:pPr algn="r"/>
              <a:r>
                <a:rPr lang="en-GB" sz="1200" b="1">
                  <a:solidFill>
                    <a:srgbClr val="7030A0"/>
                  </a:solidFill>
                  <a:latin typeface="Arial" panose="020B0604020202020204" pitchFamily="34" charset="0"/>
                  <a:cs typeface="Arial" panose="020B0604020202020204" pitchFamily="34" charset="0"/>
                </a:rPr>
                <a:t>Act</a:t>
              </a:r>
            </a:p>
          </p:txBody>
        </p:sp>
        <p:sp>
          <p:nvSpPr>
            <p:cNvPr id="65" name="TextBox 64">
              <a:extLst>
                <a:ext uri="{FF2B5EF4-FFF2-40B4-BE49-F238E27FC236}">
                  <a16:creationId xmlns:a16="http://schemas.microsoft.com/office/drawing/2014/main" id="{F48F593B-115F-4557-89F5-6E150C27D293}"/>
                </a:ext>
              </a:extLst>
            </p:cNvPr>
            <p:cNvSpPr txBox="1"/>
            <p:nvPr/>
          </p:nvSpPr>
          <p:spPr>
            <a:xfrm>
              <a:off x="1904722" y="6146606"/>
              <a:ext cx="750526" cy="276999"/>
            </a:xfrm>
            <a:prstGeom prst="rect">
              <a:avLst/>
            </a:prstGeom>
            <a:noFill/>
          </p:spPr>
          <p:txBody>
            <a:bodyPr wrap="none" rtlCol="0">
              <a:spAutoFit/>
            </a:bodyPr>
            <a:lstStyle/>
            <a:p>
              <a:r>
                <a:rPr lang="en-GB" sz="1200" b="1">
                  <a:solidFill>
                    <a:srgbClr val="FE95CC"/>
                  </a:solidFill>
                  <a:latin typeface="Arial" panose="020B0604020202020204" pitchFamily="34" charset="0"/>
                  <a:cs typeface="Arial" panose="020B0604020202020204" pitchFamily="34" charset="0"/>
                </a:rPr>
                <a:t>Monitor</a:t>
              </a:r>
            </a:p>
          </p:txBody>
        </p:sp>
      </p:grpSp>
      <p:pic>
        <p:nvPicPr>
          <p:cNvPr id="73" name="Graphic 72">
            <a:extLst>
              <a:ext uri="{FF2B5EF4-FFF2-40B4-BE49-F238E27FC236}">
                <a16:creationId xmlns:a16="http://schemas.microsoft.com/office/drawing/2014/main" id="{F79E12D8-96F7-4BEE-B5DE-2332D746639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18722" y="6077284"/>
            <a:ext cx="360000" cy="360000"/>
          </a:xfrm>
          <a:prstGeom prst="rect">
            <a:avLst/>
          </a:prstGeom>
        </p:spPr>
      </p:pic>
      <p:grpSp>
        <p:nvGrpSpPr>
          <p:cNvPr id="5" name="Group 4">
            <a:extLst>
              <a:ext uri="{FF2B5EF4-FFF2-40B4-BE49-F238E27FC236}">
                <a16:creationId xmlns:a16="http://schemas.microsoft.com/office/drawing/2014/main" id="{AA8E6164-7446-4209-9EE3-52DC2C8242B1}"/>
              </a:ext>
              <a:ext uri="{C183D7F6-B498-43B3-948B-1728B52AA6E4}">
                <adec:decorative xmlns:adec="http://schemas.microsoft.com/office/drawing/2017/decorative" val="1"/>
              </a:ext>
            </a:extLst>
          </p:cNvPr>
          <p:cNvGrpSpPr/>
          <p:nvPr/>
        </p:nvGrpSpPr>
        <p:grpSpPr>
          <a:xfrm>
            <a:off x="7357230" y="3269351"/>
            <a:ext cx="4680000" cy="3773882"/>
            <a:chOff x="6705601" y="3414145"/>
            <a:chExt cx="5448086" cy="3773882"/>
          </a:xfrm>
        </p:grpSpPr>
        <p:sp>
          <p:nvSpPr>
            <p:cNvPr id="37" name="Rectangle 36">
              <a:extLst>
                <a:ext uri="{FF2B5EF4-FFF2-40B4-BE49-F238E27FC236}">
                  <a16:creationId xmlns:a16="http://schemas.microsoft.com/office/drawing/2014/main" id="{FF04F023-CC71-45C1-869F-D2BC3974C3F2}"/>
                </a:ext>
              </a:extLst>
            </p:cNvPr>
            <p:cNvSpPr/>
            <p:nvPr/>
          </p:nvSpPr>
          <p:spPr>
            <a:xfrm>
              <a:off x="7414074" y="3867918"/>
              <a:ext cx="1495908" cy="1602311"/>
            </a:xfrm>
            <a:prstGeom prst="rect">
              <a:avLst/>
            </a:prstGeom>
            <a:solidFill>
              <a:srgbClr val="92D050">
                <a:alpha val="18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3ED8F690-8B3B-49A7-B7DB-57B89BCE2729}"/>
                </a:ext>
              </a:extLst>
            </p:cNvPr>
            <p:cNvSpPr/>
            <p:nvPr/>
          </p:nvSpPr>
          <p:spPr>
            <a:xfrm>
              <a:off x="7421374" y="5472653"/>
              <a:ext cx="1495914" cy="961884"/>
            </a:xfrm>
            <a:prstGeom prst="rect">
              <a:avLst/>
            </a:prstGeom>
            <a:solidFill>
              <a:srgbClr val="FC1890">
                <a:alpha val="18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9" name="Rectangle 38">
              <a:extLst>
                <a:ext uri="{FF2B5EF4-FFF2-40B4-BE49-F238E27FC236}">
                  <a16:creationId xmlns:a16="http://schemas.microsoft.com/office/drawing/2014/main" id="{0C5687DF-0F17-4259-ADA3-5CC4C8C4C033}"/>
                </a:ext>
              </a:extLst>
            </p:cNvPr>
            <p:cNvSpPr/>
            <p:nvPr/>
          </p:nvSpPr>
          <p:spPr>
            <a:xfrm>
              <a:off x="8917289" y="5472652"/>
              <a:ext cx="3009811" cy="941368"/>
            </a:xfrm>
            <a:prstGeom prst="rect">
              <a:avLst/>
            </a:prstGeom>
            <a:solidFill>
              <a:srgbClr val="FC1890">
                <a:alpha val="46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0" name="Rectangle 39">
              <a:extLst>
                <a:ext uri="{FF2B5EF4-FFF2-40B4-BE49-F238E27FC236}">
                  <a16:creationId xmlns:a16="http://schemas.microsoft.com/office/drawing/2014/main" id="{6569E73E-1C0C-4D3A-A29F-E89E296581C1}"/>
                </a:ext>
              </a:extLst>
            </p:cNvPr>
            <p:cNvSpPr/>
            <p:nvPr/>
          </p:nvSpPr>
          <p:spPr>
            <a:xfrm>
              <a:off x="8924589" y="3867918"/>
              <a:ext cx="3002511" cy="1602307"/>
            </a:xfrm>
            <a:prstGeom prst="rect">
              <a:avLst/>
            </a:prstGeom>
            <a:solidFill>
              <a:srgbClr val="92D050">
                <a:alpha val="46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41" name="Straight Connector 40">
              <a:extLst>
                <a:ext uri="{FF2B5EF4-FFF2-40B4-BE49-F238E27FC236}">
                  <a16:creationId xmlns:a16="http://schemas.microsoft.com/office/drawing/2014/main" id="{5CB9C2AA-5899-44A9-A6FD-5B409C5A9C51}"/>
                </a:ext>
              </a:extLst>
            </p:cNvPr>
            <p:cNvCxnSpPr>
              <a:cxnSpLocks/>
            </p:cNvCxnSpPr>
            <p:nvPr/>
          </p:nvCxnSpPr>
          <p:spPr>
            <a:xfrm flipV="1">
              <a:off x="8917290" y="3884511"/>
              <a:ext cx="0" cy="25295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1C4EF8A-A8F9-4D70-9927-C96AB42FBA58}"/>
                </a:ext>
              </a:extLst>
            </p:cNvPr>
            <p:cNvCxnSpPr>
              <a:cxnSpLocks/>
            </p:cNvCxnSpPr>
            <p:nvPr/>
          </p:nvCxnSpPr>
          <p:spPr>
            <a:xfrm>
              <a:off x="7414074" y="5472653"/>
              <a:ext cx="451303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4" name="Chart 43">
              <a:extLst>
                <a:ext uri="{FF2B5EF4-FFF2-40B4-BE49-F238E27FC236}">
                  <a16:creationId xmlns:a16="http://schemas.microsoft.com/office/drawing/2014/main" id="{05FB59D6-F7A2-4DA5-A758-4BBFDD48B491}"/>
                </a:ext>
              </a:extLst>
            </p:cNvPr>
            <p:cNvGraphicFramePr/>
            <p:nvPr>
              <p:extLst>
                <p:ext uri="{D42A27DB-BD31-4B8C-83A1-F6EECF244321}">
                  <p14:modId xmlns:p14="http://schemas.microsoft.com/office/powerpoint/2010/main" val="1381979429"/>
                </p:ext>
              </p:extLst>
            </p:nvPr>
          </p:nvGraphicFramePr>
          <p:xfrm>
            <a:off x="6705601" y="3414145"/>
            <a:ext cx="5448086" cy="3773882"/>
          </p:xfrm>
          <a:graphic>
            <a:graphicData uri="http://schemas.openxmlformats.org/drawingml/2006/chart">
              <c:chart xmlns:c="http://schemas.openxmlformats.org/drawingml/2006/chart" xmlns:r="http://schemas.openxmlformats.org/officeDocument/2006/relationships" r:id="rId6"/>
            </a:graphicData>
          </a:graphic>
        </p:graphicFrame>
        <p:sp>
          <p:nvSpPr>
            <p:cNvPr id="55" name="TextBox 54">
              <a:extLst>
                <a:ext uri="{FF2B5EF4-FFF2-40B4-BE49-F238E27FC236}">
                  <a16:creationId xmlns:a16="http://schemas.microsoft.com/office/drawing/2014/main" id="{C04AAB64-EB4E-4309-AA4C-9F8BDE087CAA}"/>
                </a:ext>
              </a:extLst>
            </p:cNvPr>
            <p:cNvSpPr txBox="1"/>
            <p:nvPr/>
          </p:nvSpPr>
          <p:spPr>
            <a:xfrm>
              <a:off x="7414074" y="3556015"/>
              <a:ext cx="3735318" cy="307777"/>
            </a:xfrm>
            <a:prstGeom prst="rect">
              <a:avLst/>
            </a:prstGeom>
            <a:noFill/>
          </p:spPr>
          <p:txBody>
            <a:bodyPr wrap="none" rtlCol="0">
              <a:spAutoFit/>
            </a:bodyPr>
            <a:lstStyle/>
            <a:p>
              <a:r>
                <a:rPr lang="en-GB" sz="1400" b="1">
                  <a:latin typeface="Arial" panose="020B0604020202020204" pitchFamily="34" charset="0"/>
                  <a:cs typeface="Arial" panose="020B0604020202020204" pitchFamily="34" charset="0"/>
                </a:rPr>
                <a:t>Drivers: Satisfaction with local area </a:t>
              </a:r>
              <a:r>
                <a:rPr lang="en-GB" sz="1400" b="1">
                  <a:solidFill>
                    <a:srgbClr val="C00000"/>
                  </a:solidFill>
                  <a:latin typeface="Arial" panose="020B0604020202020204" pitchFamily="34" charset="0"/>
                  <a:cs typeface="Arial" panose="020B0604020202020204" pitchFamily="34" charset="0"/>
                </a:rPr>
                <a:t>(68%)</a:t>
              </a:r>
            </a:p>
          </p:txBody>
        </p:sp>
        <p:sp>
          <p:nvSpPr>
            <p:cNvPr id="66" name="TextBox 65">
              <a:extLst>
                <a:ext uri="{FF2B5EF4-FFF2-40B4-BE49-F238E27FC236}">
                  <a16:creationId xmlns:a16="http://schemas.microsoft.com/office/drawing/2014/main" id="{C6AF4077-C700-45C0-B982-6D5ABFF4F102}"/>
                </a:ext>
              </a:extLst>
            </p:cNvPr>
            <p:cNvSpPr txBox="1"/>
            <p:nvPr/>
          </p:nvSpPr>
          <p:spPr>
            <a:xfrm>
              <a:off x="7414074" y="3857829"/>
              <a:ext cx="809837" cy="276999"/>
            </a:xfrm>
            <a:prstGeom prst="rect">
              <a:avLst/>
            </a:prstGeom>
            <a:noFill/>
          </p:spPr>
          <p:txBody>
            <a:bodyPr wrap="none" rtlCol="0">
              <a:spAutoFit/>
            </a:bodyPr>
            <a:lstStyle/>
            <a:p>
              <a:r>
                <a:rPr lang="en-GB" sz="1200" b="1">
                  <a:solidFill>
                    <a:srgbClr val="A2D668"/>
                  </a:solidFill>
                  <a:latin typeface="Arial" panose="020B0604020202020204" pitchFamily="34" charset="0"/>
                  <a:cs typeface="Arial" panose="020B0604020202020204" pitchFamily="34" charset="0"/>
                </a:rPr>
                <a:t>Maintain</a:t>
              </a:r>
            </a:p>
          </p:txBody>
        </p:sp>
        <p:sp>
          <p:nvSpPr>
            <p:cNvPr id="67" name="TextBox 66">
              <a:extLst>
                <a:ext uri="{FF2B5EF4-FFF2-40B4-BE49-F238E27FC236}">
                  <a16:creationId xmlns:a16="http://schemas.microsoft.com/office/drawing/2014/main" id="{3FD79863-9941-4768-AA0E-E888E80415A6}"/>
                </a:ext>
              </a:extLst>
            </p:cNvPr>
            <p:cNvSpPr txBox="1"/>
            <p:nvPr/>
          </p:nvSpPr>
          <p:spPr>
            <a:xfrm>
              <a:off x="11112223" y="3857829"/>
              <a:ext cx="808235" cy="276999"/>
            </a:xfrm>
            <a:prstGeom prst="rect">
              <a:avLst/>
            </a:prstGeom>
            <a:noFill/>
          </p:spPr>
          <p:txBody>
            <a:bodyPr wrap="none" rtlCol="0">
              <a:spAutoFit/>
            </a:bodyPr>
            <a:lstStyle/>
            <a:p>
              <a:pPr algn="r"/>
              <a:r>
                <a:rPr lang="en-GB" sz="1200" b="1">
                  <a:solidFill>
                    <a:srgbClr val="008840"/>
                  </a:solidFill>
                  <a:latin typeface="Arial" panose="020B0604020202020204" pitchFamily="34" charset="0"/>
                  <a:cs typeface="Arial" panose="020B0604020202020204" pitchFamily="34" charset="0"/>
                </a:rPr>
                <a:t>Promote</a:t>
              </a:r>
            </a:p>
          </p:txBody>
        </p:sp>
        <p:sp>
          <p:nvSpPr>
            <p:cNvPr id="68" name="TextBox 67">
              <a:extLst>
                <a:ext uri="{FF2B5EF4-FFF2-40B4-BE49-F238E27FC236}">
                  <a16:creationId xmlns:a16="http://schemas.microsoft.com/office/drawing/2014/main" id="{2FAA23F2-5844-4428-8E40-6CC294080E96}"/>
                </a:ext>
              </a:extLst>
            </p:cNvPr>
            <p:cNvSpPr txBox="1"/>
            <p:nvPr/>
          </p:nvSpPr>
          <p:spPr>
            <a:xfrm>
              <a:off x="11488930" y="6140644"/>
              <a:ext cx="431528" cy="276999"/>
            </a:xfrm>
            <a:prstGeom prst="rect">
              <a:avLst/>
            </a:prstGeom>
            <a:noFill/>
          </p:spPr>
          <p:txBody>
            <a:bodyPr wrap="none" rtlCol="0">
              <a:spAutoFit/>
            </a:bodyPr>
            <a:lstStyle>
              <a:defPPr>
                <a:defRPr lang="en-US"/>
              </a:defPPr>
              <a:lvl1pPr algn="r">
                <a:defRPr sz="1200" b="1">
                  <a:solidFill>
                    <a:srgbClr val="7030A0"/>
                  </a:solidFill>
                  <a:latin typeface="Arial" panose="020B0604020202020204" pitchFamily="34" charset="0"/>
                  <a:cs typeface="Arial" panose="020B0604020202020204" pitchFamily="34" charset="0"/>
                </a:defRPr>
              </a:lvl1pPr>
            </a:lstStyle>
            <a:p>
              <a:r>
                <a:rPr lang="en-GB"/>
                <a:t>Act</a:t>
              </a:r>
            </a:p>
          </p:txBody>
        </p:sp>
        <p:sp>
          <p:nvSpPr>
            <p:cNvPr id="69" name="TextBox 68">
              <a:extLst>
                <a:ext uri="{FF2B5EF4-FFF2-40B4-BE49-F238E27FC236}">
                  <a16:creationId xmlns:a16="http://schemas.microsoft.com/office/drawing/2014/main" id="{AF5A24DE-9C19-42D7-91A6-CEA158765D2D}"/>
                </a:ext>
              </a:extLst>
            </p:cNvPr>
            <p:cNvSpPr txBox="1"/>
            <p:nvPr/>
          </p:nvSpPr>
          <p:spPr>
            <a:xfrm>
              <a:off x="7400590" y="6140643"/>
              <a:ext cx="750526" cy="276999"/>
            </a:xfrm>
            <a:prstGeom prst="rect">
              <a:avLst/>
            </a:prstGeom>
            <a:noFill/>
          </p:spPr>
          <p:txBody>
            <a:bodyPr wrap="none" rtlCol="0">
              <a:spAutoFit/>
            </a:bodyPr>
            <a:lstStyle/>
            <a:p>
              <a:r>
                <a:rPr lang="en-GB" sz="1200" b="1">
                  <a:solidFill>
                    <a:srgbClr val="FE95CC"/>
                  </a:solidFill>
                  <a:latin typeface="Arial" panose="020B0604020202020204" pitchFamily="34" charset="0"/>
                  <a:cs typeface="Arial" panose="020B0604020202020204" pitchFamily="34" charset="0"/>
                </a:rPr>
                <a:t>Monitor</a:t>
              </a:r>
            </a:p>
          </p:txBody>
        </p:sp>
        <p:cxnSp>
          <p:nvCxnSpPr>
            <p:cNvPr id="75" name="Straight Connector 74">
              <a:extLst>
                <a:ext uri="{FF2B5EF4-FFF2-40B4-BE49-F238E27FC236}">
                  <a16:creationId xmlns:a16="http://schemas.microsoft.com/office/drawing/2014/main" id="{25807F47-35A3-4AFA-903E-FBD4F354F930}"/>
                </a:ext>
              </a:extLst>
            </p:cNvPr>
            <p:cNvCxnSpPr/>
            <p:nvPr/>
          </p:nvCxnSpPr>
          <p:spPr>
            <a:xfrm flipV="1">
              <a:off x="8169331" y="5687529"/>
              <a:ext cx="54580" cy="7192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58ADA74-F87A-4124-A09D-3F9F14F12C91}"/>
                </a:ext>
              </a:extLst>
            </p:cNvPr>
            <p:cNvCxnSpPr>
              <a:cxnSpLocks/>
            </p:cNvCxnSpPr>
            <p:nvPr/>
          </p:nvCxnSpPr>
          <p:spPr>
            <a:xfrm flipV="1">
              <a:off x="8280400" y="5238750"/>
              <a:ext cx="146050" cy="81386"/>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87772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lowchart: Document 2">
            <a:extLst>
              <a:ext uri="{FF2B5EF4-FFF2-40B4-BE49-F238E27FC236}">
                <a16:creationId xmlns:a16="http://schemas.microsoft.com/office/drawing/2014/main" id="{8C7F5538-3419-4136-8D80-037507FC6E38}"/>
              </a:ext>
              <a:ext uri="{C183D7F6-B498-43B3-948B-1728B52AA6E4}">
                <adec:decorative xmlns:adec="http://schemas.microsoft.com/office/drawing/2017/decorative" val="1"/>
              </a:ext>
            </a:extLst>
          </p:cNvPr>
          <p:cNvSpPr/>
          <p:nvPr/>
        </p:nvSpPr>
        <p:spPr>
          <a:xfrm rot="16200000">
            <a:off x="-1163858" y="1160242"/>
            <a:ext cx="6861616" cy="453390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2121"/>
              <a:gd name="connsiteX1" fmla="*/ 21600 w 21600"/>
              <a:gd name="connsiteY1" fmla="*/ 0 h 22121"/>
              <a:gd name="connsiteX2" fmla="*/ 21600 w 21600"/>
              <a:gd name="connsiteY2" fmla="*/ 17322 h 22121"/>
              <a:gd name="connsiteX3" fmla="*/ 0 w 21600"/>
              <a:gd name="connsiteY3" fmla="*/ 20172 h 22121"/>
              <a:gd name="connsiteX4" fmla="*/ 0 w 21600"/>
              <a:gd name="connsiteY4" fmla="*/ 0 h 22121"/>
              <a:gd name="connsiteX0" fmla="*/ 0 w 21600"/>
              <a:gd name="connsiteY0" fmla="*/ 0 h 21885"/>
              <a:gd name="connsiteX1" fmla="*/ 21600 w 21600"/>
              <a:gd name="connsiteY1" fmla="*/ 0 h 21885"/>
              <a:gd name="connsiteX2" fmla="*/ 21600 w 21600"/>
              <a:gd name="connsiteY2" fmla="*/ 17322 h 21885"/>
              <a:gd name="connsiteX3" fmla="*/ 10667 w 21600"/>
              <a:gd name="connsiteY3" fmla="*/ 20096 h 21885"/>
              <a:gd name="connsiteX4" fmla="*/ 0 w 21600"/>
              <a:gd name="connsiteY4" fmla="*/ 20172 h 21885"/>
              <a:gd name="connsiteX5" fmla="*/ 0 w 21600"/>
              <a:gd name="connsiteY5" fmla="*/ 0 h 21885"/>
              <a:gd name="connsiteX0" fmla="*/ 0 w 21600"/>
              <a:gd name="connsiteY0" fmla="*/ 0 h 21259"/>
              <a:gd name="connsiteX1" fmla="*/ 21600 w 21600"/>
              <a:gd name="connsiteY1" fmla="*/ 0 h 21259"/>
              <a:gd name="connsiteX2" fmla="*/ 21600 w 21600"/>
              <a:gd name="connsiteY2" fmla="*/ 17322 h 21259"/>
              <a:gd name="connsiteX3" fmla="*/ 10667 w 21600"/>
              <a:gd name="connsiteY3" fmla="*/ 20096 h 21259"/>
              <a:gd name="connsiteX4" fmla="*/ 0 w 21600"/>
              <a:gd name="connsiteY4" fmla="*/ 20172 h 21259"/>
              <a:gd name="connsiteX5" fmla="*/ 0 w 21600"/>
              <a:gd name="connsiteY5" fmla="*/ 0 h 21259"/>
              <a:gd name="connsiteX0" fmla="*/ 0 w 21600"/>
              <a:gd name="connsiteY0" fmla="*/ 0 h 21259"/>
              <a:gd name="connsiteX1" fmla="*/ 21600 w 21600"/>
              <a:gd name="connsiteY1" fmla="*/ 0 h 21259"/>
              <a:gd name="connsiteX2" fmla="*/ 21600 w 21600"/>
              <a:gd name="connsiteY2" fmla="*/ 17322 h 21259"/>
              <a:gd name="connsiteX3" fmla="*/ 10667 w 21600"/>
              <a:gd name="connsiteY3" fmla="*/ 20096 h 21259"/>
              <a:gd name="connsiteX4" fmla="*/ 0 w 21600"/>
              <a:gd name="connsiteY4" fmla="*/ 20172 h 21259"/>
              <a:gd name="connsiteX5" fmla="*/ 0 w 21600"/>
              <a:gd name="connsiteY5" fmla="*/ 0 h 21259"/>
              <a:gd name="connsiteX0" fmla="*/ 0 w 21600"/>
              <a:gd name="connsiteY0" fmla="*/ 0 h 23357"/>
              <a:gd name="connsiteX1" fmla="*/ 21600 w 21600"/>
              <a:gd name="connsiteY1" fmla="*/ 0 h 23357"/>
              <a:gd name="connsiteX2" fmla="*/ 21600 w 21600"/>
              <a:gd name="connsiteY2" fmla="*/ 17322 h 23357"/>
              <a:gd name="connsiteX3" fmla="*/ 10667 w 21600"/>
              <a:gd name="connsiteY3" fmla="*/ 20096 h 23357"/>
              <a:gd name="connsiteX4" fmla="*/ 0 w 21600"/>
              <a:gd name="connsiteY4" fmla="*/ 20172 h 23357"/>
              <a:gd name="connsiteX5" fmla="*/ 0 w 21600"/>
              <a:gd name="connsiteY5" fmla="*/ 0 h 23357"/>
              <a:gd name="connsiteX0" fmla="*/ 0 w 21600"/>
              <a:gd name="connsiteY0" fmla="*/ 0 h 23357"/>
              <a:gd name="connsiteX1" fmla="*/ 21600 w 21600"/>
              <a:gd name="connsiteY1" fmla="*/ 0 h 23357"/>
              <a:gd name="connsiteX2" fmla="*/ 21600 w 21600"/>
              <a:gd name="connsiteY2" fmla="*/ 17322 h 23357"/>
              <a:gd name="connsiteX3" fmla="*/ 10667 w 21600"/>
              <a:gd name="connsiteY3" fmla="*/ 20096 h 23357"/>
              <a:gd name="connsiteX4" fmla="*/ 0 w 21600"/>
              <a:gd name="connsiteY4" fmla="*/ 20172 h 23357"/>
              <a:gd name="connsiteX5" fmla="*/ 0 w 21600"/>
              <a:gd name="connsiteY5" fmla="*/ 0 h 23357"/>
              <a:gd name="connsiteX0" fmla="*/ 0 w 21600"/>
              <a:gd name="connsiteY0" fmla="*/ 0 h 23079"/>
              <a:gd name="connsiteX1" fmla="*/ 21600 w 21600"/>
              <a:gd name="connsiteY1" fmla="*/ 0 h 23079"/>
              <a:gd name="connsiteX2" fmla="*/ 21600 w 21600"/>
              <a:gd name="connsiteY2" fmla="*/ 17322 h 23079"/>
              <a:gd name="connsiteX3" fmla="*/ 9660 w 21600"/>
              <a:gd name="connsiteY3" fmla="*/ 19567 h 23079"/>
              <a:gd name="connsiteX4" fmla="*/ 0 w 21600"/>
              <a:gd name="connsiteY4" fmla="*/ 20172 h 23079"/>
              <a:gd name="connsiteX5" fmla="*/ 0 w 21600"/>
              <a:gd name="connsiteY5" fmla="*/ 0 h 23079"/>
              <a:gd name="connsiteX0" fmla="*/ 0 w 21600"/>
              <a:gd name="connsiteY0" fmla="*/ 0 h 22826"/>
              <a:gd name="connsiteX1" fmla="*/ 21600 w 21600"/>
              <a:gd name="connsiteY1" fmla="*/ 0 h 22826"/>
              <a:gd name="connsiteX2" fmla="*/ 21600 w 21600"/>
              <a:gd name="connsiteY2" fmla="*/ 17322 h 22826"/>
              <a:gd name="connsiteX3" fmla="*/ 9968 w 21600"/>
              <a:gd name="connsiteY3" fmla="*/ 19038 h 22826"/>
              <a:gd name="connsiteX4" fmla="*/ 0 w 21600"/>
              <a:gd name="connsiteY4" fmla="*/ 20172 h 22826"/>
              <a:gd name="connsiteX5" fmla="*/ 0 w 21600"/>
              <a:gd name="connsiteY5" fmla="*/ 0 h 22826"/>
              <a:gd name="connsiteX0" fmla="*/ 0 w 21600"/>
              <a:gd name="connsiteY0" fmla="*/ 0 h 22826"/>
              <a:gd name="connsiteX1" fmla="*/ 21600 w 21600"/>
              <a:gd name="connsiteY1" fmla="*/ 0 h 22826"/>
              <a:gd name="connsiteX2" fmla="*/ 21600 w 21600"/>
              <a:gd name="connsiteY2" fmla="*/ 17322 h 22826"/>
              <a:gd name="connsiteX3" fmla="*/ 9968 w 21600"/>
              <a:gd name="connsiteY3" fmla="*/ 19038 h 22826"/>
              <a:gd name="connsiteX4" fmla="*/ 0 w 21600"/>
              <a:gd name="connsiteY4" fmla="*/ 20172 h 22826"/>
              <a:gd name="connsiteX5" fmla="*/ 0 w 21600"/>
              <a:gd name="connsiteY5" fmla="*/ 0 h 22826"/>
              <a:gd name="connsiteX0" fmla="*/ 0 w 21600"/>
              <a:gd name="connsiteY0" fmla="*/ 0 h 22826"/>
              <a:gd name="connsiteX1" fmla="*/ 21600 w 21600"/>
              <a:gd name="connsiteY1" fmla="*/ 0 h 22826"/>
              <a:gd name="connsiteX2" fmla="*/ 21600 w 21600"/>
              <a:gd name="connsiteY2" fmla="*/ 17322 h 22826"/>
              <a:gd name="connsiteX3" fmla="*/ 9968 w 21600"/>
              <a:gd name="connsiteY3" fmla="*/ 19038 h 22826"/>
              <a:gd name="connsiteX4" fmla="*/ 0 w 21600"/>
              <a:gd name="connsiteY4" fmla="*/ 20172 h 22826"/>
              <a:gd name="connsiteX5" fmla="*/ 0 w 21600"/>
              <a:gd name="connsiteY5" fmla="*/ 0 h 22826"/>
              <a:gd name="connsiteX0" fmla="*/ 0 w 21600"/>
              <a:gd name="connsiteY0" fmla="*/ 0 h 22826"/>
              <a:gd name="connsiteX1" fmla="*/ 21600 w 21600"/>
              <a:gd name="connsiteY1" fmla="*/ 0 h 22826"/>
              <a:gd name="connsiteX2" fmla="*/ 21600 w 21600"/>
              <a:gd name="connsiteY2" fmla="*/ 17322 h 22826"/>
              <a:gd name="connsiteX3" fmla="*/ 9968 w 21600"/>
              <a:gd name="connsiteY3" fmla="*/ 19038 h 22826"/>
              <a:gd name="connsiteX4" fmla="*/ 0 w 21600"/>
              <a:gd name="connsiteY4" fmla="*/ 20172 h 22826"/>
              <a:gd name="connsiteX5" fmla="*/ 0 w 21600"/>
              <a:gd name="connsiteY5" fmla="*/ 0 h 22826"/>
              <a:gd name="connsiteX0" fmla="*/ 0 w 21600"/>
              <a:gd name="connsiteY0" fmla="*/ 0 h 23618"/>
              <a:gd name="connsiteX1" fmla="*/ 21600 w 21600"/>
              <a:gd name="connsiteY1" fmla="*/ 0 h 23618"/>
              <a:gd name="connsiteX2" fmla="*/ 21600 w 21600"/>
              <a:gd name="connsiteY2" fmla="*/ 17322 h 23618"/>
              <a:gd name="connsiteX3" fmla="*/ 9968 w 21600"/>
              <a:gd name="connsiteY3" fmla="*/ 19038 h 23618"/>
              <a:gd name="connsiteX4" fmla="*/ 0 w 21600"/>
              <a:gd name="connsiteY4" fmla="*/ 20172 h 23618"/>
              <a:gd name="connsiteX5" fmla="*/ 0 w 21600"/>
              <a:gd name="connsiteY5" fmla="*/ 0 h 23618"/>
              <a:gd name="connsiteX0" fmla="*/ 0 w 21600"/>
              <a:gd name="connsiteY0" fmla="*/ 0 h 23618"/>
              <a:gd name="connsiteX1" fmla="*/ 21600 w 21600"/>
              <a:gd name="connsiteY1" fmla="*/ 0 h 23618"/>
              <a:gd name="connsiteX2" fmla="*/ 21600 w 21600"/>
              <a:gd name="connsiteY2" fmla="*/ 17322 h 23618"/>
              <a:gd name="connsiteX3" fmla="*/ 9968 w 21600"/>
              <a:gd name="connsiteY3" fmla="*/ 19038 h 23618"/>
              <a:gd name="connsiteX4" fmla="*/ 0 w 21600"/>
              <a:gd name="connsiteY4" fmla="*/ 20172 h 23618"/>
              <a:gd name="connsiteX5" fmla="*/ 0 w 21600"/>
              <a:gd name="connsiteY5" fmla="*/ 0 h 23618"/>
              <a:gd name="connsiteX0" fmla="*/ 0 w 21600"/>
              <a:gd name="connsiteY0" fmla="*/ 0 h 22376"/>
              <a:gd name="connsiteX1" fmla="*/ 21600 w 21600"/>
              <a:gd name="connsiteY1" fmla="*/ 0 h 22376"/>
              <a:gd name="connsiteX2" fmla="*/ 21600 w 21600"/>
              <a:gd name="connsiteY2" fmla="*/ 17322 h 22376"/>
              <a:gd name="connsiteX3" fmla="*/ 9968 w 21600"/>
              <a:gd name="connsiteY3" fmla="*/ 19038 h 22376"/>
              <a:gd name="connsiteX4" fmla="*/ 0 w 21600"/>
              <a:gd name="connsiteY4" fmla="*/ 20172 h 22376"/>
              <a:gd name="connsiteX5" fmla="*/ 0 w 21600"/>
              <a:gd name="connsiteY5" fmla="*/ 0 h 22376"/>
              <a:gd name="connsiteX0" fmla="*/ 0 w 21600"/>
              <a:gd name="connsiteY0" fmla="*/ 0 h 22830"/>
              <a:gd name="connsiteX1" fmla="*/ 21600 w 21600"/>
              <a:gd name="connsiteY1" fmla="*/ 0 h 22830"/>
              <a:gd name="connsiteX2" fmla="*/ 21600 w 21600"/>
              <a:gd name="connsiteY2" fmla="*/ 17322 h 22830"/>
              <a:gd name="connsiteX3" fmla="*/ 9968 w 21600"/>
              <a:gd name="connsiteY3" fmla="*/ 19038 h 22830"/>
              <a:gd name="connsiteX4" fmla="*/ 0 w 21600"/>
              <a:gd name="connsiteY4" fmla="*/ 20172 h 22830"/>
              <a:gd name="connsiteX5" fmla="*/ 0 w 21600"/>
              <a:gd name="connsiteY5" fmla="*/ 0 h 22830"/>
              <a:gd name="connsiteX0" fmla="*/ 0 w 21600"/>
              <a:gd name="connsiteY0" fmla="*/ 0 h 22259"/>
              <a:gd name="connsiteX1" fmla="*/ 21600 w 21600"/>
              <a:gd name="connsiteY1" fmla="*/ 0 h 22259"/>
              <a:gd name="connsiteX2" fmla="*/ 21600 w 21600"/>
              <a:gd name="connsiteY2" fmla="*/ 17322 h 22259"/>
              <a:gd name="connsiteX3" fmla="*/ 9968 w 21600"/>
              <a:gd name="connsiteY3" fmla="*/ 19038 h 22259"/>
              <a:gd name="connsiteX4" fmla="*/ 0 w 21600"/>
              <a:gd name="connsiteY4" fmla="*/ 20172 h 22259"/>
              <a:gd name="connsiteX5" fmla="*/ 0 w 21600"/>
              <a:gd name="connsiteY5" fmla="*/ 0 h 22259"/>
              <a:gd name="connsiteX0" fmla="*/ 0 w 21600"/>
              <a:gd name="connsiteY0" fmla="*/ 0 h 22612"/>
              <a:gd name="connsiteX1" fmla="*/ 21600 w 21600"/>
              <a:gd name="connsiteY1" fmla="*/ 0 h 22612"/>
              <a:gd name="connsiteX2" fmla="*/ 21600 w 21600"/>
              <a:gd name="connsiteY2" fmla="*/ 17322 h 22612"/>
              <a:gd name="connsiteX3" fmla="*/ 9968 w 21600"/>
              <a:gd name="connsiteY3" fmla="*/ 19038 h 22612"/>
              <a:gd name="connsiteX4" fmla="*/ 0 w 21600"/>
              <a:gd name="connsiteY4" fmla="*/ 20172 h 22612"/>
              <a:gd name="connsiteX5" fmla="*/ 0 w 21600"/>
              <a:gd name="connsiteY5" fmla="*/ 0 h 22612"/>
              <a:gd name="connsiteX0" fmla="*/ 0 w 21600"/>
              <a:gd name="connsiteY0" fmla="*/ 0 h 22612"/>
              <a:gd name="connsiteX1" fmla="*/ 21600 w 21600"/>
              <a:gd name="connsiteY1" fmla="*/ 0 h 22612"/>
              <a:gd name="connsiteX2" fmla="*/ 21600 w 21600"/>
              <a:gd name="connsiteY2" fmla="*/ 17322 h 22612"/>
              <a:gd name="connsiteX3" fmla="*/ 9968 w 21600"/>
              <a:gd name="connsiteY3" fmla="*/ 19038 h 22612"/>
              <a:gd name="connsiteX4" fmla="*/ 0 w 21600"/>
              <a:gd name="connsiteY4" fmla="*/ 20172 h 22612"/>
              <a:gd name="connsiteX5" fmla="*/ 0 w 21600"/>
              <a:gd name="connsiteY5" fmla="*/ 0 h 22612"/>
              <a:gd name="connsiteX0" fmla="*/ 0 w 21600"/>
              <a:gd name="connsiteY0" fmla="*/ 0 h 22612"/>
              <a:gd name="connsiteX1" fmla="*/ 21600 w 21600"/>
              <a:gd name="connsiteY1" fmla="*/ 0 h 22612"/>
              <a:gd name="connsiteX2" fmla="*/ 21600 w 21600"/>
              <a:gd name="connsiteY2" fmla="*/ 17322 h 22612"/>
              <a:gd name="connsiteX3" fmla="*/ 9968 w 21600"/>
              <a:gd name="connsiteY3" fmla="*/ 19038 h 22612"/>
              <a:gd name="connsiteX4" fmla="*/ 0 w 21600"/>
              <a:gd name="connsiteY4" fmla="*/ 20172 h 22612"/>
              <a:gd name="connsiteX5" fmla="*/ 0 w 21600"/>
              <a:gd name="connsiteY5" fmla="*/ 0 h 22612"/>
              <a:gd name="connsiteX0" fmla="*/ 0 w 21600"/>
              <a:gd name="connsiteY0" fmla="*/ 0 h 22696"/>
              <a:gd name="connsiteX1" fmla="*/ 21600 w 21600"/>
              <a:gd name="connsiteY1" fmla="*/ 0 h 22696"/>
              <a:gd name="connsiteX2" fmla="*/ 21600 w 21600"/>
              <a:gd name="connsiteY2" fmla="*/ 17322 h 22696"/>
              <a:gd name="connsiteX3" fmla="*/ 9129 w 21600"/>
              <a:gd name="connsiteY3" fmla="*/ 19210 h 22696"/>
              <a:gd name="connsiteX4" fmla="*/ 0 w 21600"/>
              <a:gd name="connsiteY4" fmla="*/ 20172 h 22696"/>
              <a:gd name="connsiteX5" fmla="*/ 0 w 21600"/>
              <a:gd name="connsiteY5" fmla="*/ 0 h 22696"/>
              <a:gd name="connsiteX0" fmla="*/ 0 w 21600"/>
              <a:gd name="connsiteY0" fmla="*/ 0 h 22917"/>
              <a:gd name="connsiteX1" fmla="*/ 21600 w 21600"/>
              <a:gd name="connsiteY1" fmla="*/ 0 h 22917"/>
              <a:gd name="connsiteX2" fmla="*/ 21600 w 21600"/>
              <a:gd name="connsiteY2" fmla="*/ 17322 h 22917"/>
              <a:gd name="connsiteX3" fmla="*/ 9912 w 21600"/>
              <a:gd name="connsiteY3" fmla="*/ 19639 h 22917"/>
              <a:gd name="connsiteX4" fmla="*/ 0 w 21600"/>
              <a:gd name="connsiteY4" fmla="*/ 20172 h 22917"/>
              <a:gd name="connsiteX5" fmla="*/ 0 w 21600"/>
              <a:gd name="connsiteY5" fmla="*/ 0 h 22917"/>
              <a:gd name="connsiteX0" fmla="*/ 0 w 21600"/>
              <a:gd name="connsiteY0" fmla="*/ 0 h 22761"/>
              <a:gd name="connsiteX1" fmla="*/ 21600 w 21600"/>
              <a:gd name="connsiteY1" fmla="*/ 0 h 22761"/>
              <a:gd name="connsiteX2" fmla="*/ 21600 w 21600"/>
              <a:gd name="connsiteY2" fmla="*/ 17322 h 22761"/>
              <a:gd name="connsiteX3" fmla="*/ 9744 w 21600"/>
              <a:gd name="connsiteY3" fmla="*/ 19339 h 22761"/>
              <a:gd name="connsiteX4" fmla="*/ 0 w 21600"/>
              <a:gd name="connsiteY4" fmla="*/ 20172 h 22761"/>
              <a:gd name="connsiteX5" fmla="*/ 0 w 21600"/>
              <a:gd name="connsiteY5" fmla="*/ 0 h 22761"/>
              <a:gd name="connsiteX0" fmla="*/ 0 w 21600"/>
              <a:gd name="connsiteY0" fmla="*/ 0 h 22491"/>
              <a:gd name="connsiteX1" fmla="*/ 21600 w 21600"/>
              <a:gd name="connsiteY1" fmla="*/ 0 h 22491"/>
              <a:gd name="connsiteX2" fmla="*/ 21600 w 21600"/>
              <a:gd name="connsiteY2" fmla="*/ 17322 h 22491"/>
              <a:gd name="connsiteX3" fmla="*/ 9744 w 21600"/>
              <a:gd name="connsiteY3" fmla="*/ 19339 h 22491"/>
              <a:gd name="connsiteX4" fmla="*/ 0 w 21600"/>
              <a:gd name="connsiteY4" fmla="*/ 20172 h 22491"/>
              <a:gd name="connsiteX5" fmla="*/ 0 w 21600"/>
              <a:gd name="connsiteY5" fmla="*/ 0 h 22491"/>
              <a:gd name="connsiteX0" fmla="*/ 0 w 21600"/>
              <a:gd name="connsiteY0" fmla="*/ 0 h 22491"/>
              <a:gd name="connsiteX1" fmla="*/ 21600 w 21600"/>
              <a:gd name="connsiteY1" fmla="*/ 0 h 22491"/>
              <a:gd name="connsiteX2" fmla="*/ 21600 w 21600"/>
              <a:gd name="connsiteY2" fmla="*/ 17322 h 22491"/>
              <a:gd name="connsiteX3" fmla="*/ 9744 w 21600"/>
              <a:gd name="connsiteY3" fmla="*/ 19339 h 22491"/>
              <a:gd name="connsiteX4" fmla="*/ 0 w 21600"/>
              <a:gd name="connsiteY4" fmla="*/ 20172 h 22491"/>
              <a:gd name="connsiteX5" fmla="*/ 0 w 21600"/>
              <a:gd name="connsiteY5" fmla="*/ 0 h 22491"/>
              <a:gd name="connsiteX0" fmla="*/ 0 w 21600"/>
              <a:gd name="connsiteY0" fmla="*/ 0 h 23403"/>
              <a:gd name="connsiteX1" fmla="*/ 21600 w 21600"/>
              <a:gd name="connsiteY1" fmla="*/ 0 h 23403"/>
              <a:gd name="connsiteX2" fmla="*/ 21600 w 21600"/>
              <a:gd name="connsiteY2" fmla="*/ 17322 h 23403"/>
              <a:gd name="connsiteX3" fmla="*/ 10723 w 21600"/>
              <a:gd name="connsiteY3" fmla="*/ 20988 h 23403"/>
              <a:gd name="connsiteX4" fmla="*/ 0 w 21600"/>
              <a:gd name="connsiteY4" fmla="*/ 20172 h 23403"/>
              <a:gd name="connsiteX5" fmla="*/ 0 w 21600"/>
              <a:gd name="connsiteY5" fmla="*/ 0 h 23403"/>
              <a:gd name="connsiteX0" fmla="*/ 0 w 21600"/>
              <a:gd name="connsiteY0" fmla="*/ 0 h 22962"/>
              <a:gd name="connsiteX1" fmla="*/ 21600 w 21600"/>
              <a:gd name="connsiteY1" fmla="*/ 0 h 22962"/>
              <a:gd name="connsiteX2" fmla="*/ 21600 w 21600"/>
              <a:gd name="connsiteY2" fmla="*/ 17322 h 22962"/>
              <a:gd name="connsiteX3" fmla="*/ 10723 w 21600"/>
              <a:gd name="connsiteY3" fmla="*/ 20988 h 22962"/>
              <a:gd name="connsiteX4" fmla="*/ 0 w 21600"/>
              <a:gd name="connsiteY4" fmla="*/ 20172 h 22962"/>
              <a:gd name="connsiteX5" fmla="*/ 0 w 21600"/>
              <a:gd name="connsiteY5" fmla="*/ 0 h 22962"/>
              <a:gd name="connsiteX0" fmla="*/ 0 w 21600"/>
              <a:gd name="connsiteY0" fmla="*/ 0 h 24588"/>
              <a:gd name="connsiteX1" fmla="*/ 21600 w 21600"/>
              <a:gd name="connsiteY1" fmla="*/ 0 h 24588"/>
              <a:gd name="connsiteX2" fmla="*/ 21600 w 21600"/>
              <a:gd name="connsiteY2" fmla="*/ 17322 h 24588"/>
              <a:gd name="connsiteX3" fmla="*/ 9716 w 21600"/>
              <a:gd name="connsiteY3" fmla="*/ 23288 h 24588"/>
              <a:gd name="connsiteX4" fmla="*/ 0 w 21600"/>
              <a:gd name="connsiteY4" fmla="*/ 20172 h 24588"/>
              <a:gd name="connsiteX5" fmla="*/ 0 w 21600"/>
              <a:gd name="connsiteY5" fmla="*/ 0 h 24588"/>
              <a:gd name="connsiteX0" fmla="*/ 0 w 21600"/>
              <a:gd name="connsiteY0" fmla="*/ 0 h 26063"/>
              <a:gd name="connsiteX1" fmla="*/ 21600 w 21600"/>
              <a:gd name="connsiteY1" fmla="*/ 0 h 26063"/>
              <a:gd name="connsiteX2" fmla="*/ 21600 w 21600"/>
              <a:gd name="connsiteY2" fmla="*/ 17322 h 26063"/>
              <a:gd name="connsiteX3" fmla="*/ 9716 w 21600"/>
              <a:gd name="connsiteY3" fmla="*/ 23288 h 26063"/>
              <a:gd name="connsiteX4" fmla="*/ 0 w 21600"/>
              <a:gd name="connsiteY4" fmla="*/ 20172 h 26063"/>
              <a:gd name="connsiteX5" fmla="*/ 0 w 21600"/>
              <a:gd name="connsiteY5" fmla="*/ 0 h 26063"/>
              <a:gd name="connsiteX0" fmla="*/ 0 w 21600"/>
              <a:gd name="connsiteY0" fmla="*/ 0 h 26063"/>
              <a:gd name="connsiteX1" fmla="*/ 21600 w 21600"/>
              <a:gd name="connsiteY1" fmla="*/ 0 h 26063"/>
              <a:gd name="connsiteX2" fmla="*/ 21600 w 21600"/>
              <a:gd name="connsiteY2" fmla="*/ 17322 h 26063"/>
              <a:gd name="connsiteX3" fmla="*/ 9716 w 21600"/>
              <a:gd name="connsiteY3" fmla="*/ 23288 h 26063"/>
              <a:gd name="connsiteX4" fmla="*/ 0 w 21600"/>
              <a:gd name="connsiteY4" fmla="*/ 20172 h 26063"/>
              <a:gd name="connsiteX5" fmla="*/ 0 w 21600"/>
              <a:gd name="connsiteY5" fmla="*/ 0 h 26063"/>
              <a:gd name="connsiteX0" fmla="*/ 0 w 21600"/>
              <a:gd name="connsiteY0" fmla="*/ 0 h 26063"/>
              <a:gd name="connsiteX1" fmla="*/ 21600 w 21600"/>
              <a:gd name="connsiteY1" fmla="*/ 0 h 26063"/>
              <a:gd name="connsiteX2" fmla="*/ 21600 w 21600"/>
              <a:gd name="connsiteY2" fmla="*/ 17322 h 26063"/>
              <a:gd name="connsiteX3" fmla="*/ 9716 w 21600"/>
              <a:gd name="connsiteY3" fmla="*/ 23288 h 26063"/>
              <a:gd name="connsiteX4" fmla="*/ 0 w 21600"/>
              <a:gd name="connsiteY4" fmla="*/ 20172 h 26063"/>
              <a:gd name="connsiteX5" fmla="*/ 0 w 21600"/>
              <a:gd name="connsiteY5" fmla="*/ 0 h 26063"/>
              <a:gd name="connsiteX0" fmla="*/ 0 w 21600"/>
              <a:gd name="connsiteY0" fmla="*/ 0 h 26063"/>
              <a:gd name="connsiteX1" fmla="*/ 21600 w 21600"/>
              <a:gd name="connsiteY1" fmla="*/ 0 h 26063"/>
              <a:gd name="connsiteX2" fmla="*/ 21600 w 21600"/>
              <a:gd name="connsiteY2" fmla="*/ 17322 h 26063"/>
              <a:gd name="connsiteX3" fmla="*/ 9716 w 21600"/>
              <a:gd name="connsiteY3" fmla="*/ 23288 h 26063"/>
              <a:gd name="connsiteX4" fmla="*/ 0 w 21600"/>
              <a:gd name="connsiteY4" fmla="*/ 20172 h 26063"/>
              <a:gd name="connsiteX5" fmla="*/ 0 w 21600"/>
              <a:gd name="connsiteY5" fmla="*/ 0 h 26063"/>
              <a:gd name="connsiteX0" fmla="*/ 0 w 21600"/>
              <a:gd name="connsiteY0" fmla="*/ 0 h 24340"/>
              <a:gd name="connsiteX1" fmla="*/ 21600 w 21600"/>
              <a:gd name="connsiteY1" fmla="*/ 0 h 24340"/>
              <a:gd name="connsiteX2" fmla="*/ 21600 w 21600"/>
              <a:gd name="connsiteY2" fmla="*/ 17322 h 24340"/>
              <a:gd name="connsiteX3" fmla="*/ 9716 w 21600"/>
              <a:gd name="connsiteY3" fmla="*/ 23288 h 24340"/>
              <a:gd name="connsiteX4" fmla="*/ 0 w 21600"/>
              <a:gd name="connsiteY4" fmla="*/ 20172 h 24340"/>
              <a:gd name="connsiteX5" fmla="*/ 0 w 21600"/>
              <a:gd name="connsiteY5" fmla="*/ 0 h 24340"/>
              <a:gd name="connsiteX0" fmla="*/ 0 w 21600"/>
              <a:gd name="connsiteY0" fmla="*/ 0 h 23073"/>
              <a:gd name="connsiteX1" fmla="*/ 21600 w 21600"/>
              <a:gd name="connsiteY1" fmla="*/ 0 h 23073"/>
              <a:gd name="connsiteX2" fmla="*/ 21600 w 21600"/>
              <a:gd name="connsiteY2" fmla="*/ 17322 h 23073"/>
              <a:gd name="connsiteX3" fmla="*/ 9520 w 21600"/>
              <a:gd name="connsiteY3" fmla="*/ 21552 h 23073"/>
              <a:gd name="connsiteX4" fmla="*/ 0 w 21600"/>
              <a:gd name="connsiteY4" fmla="*/ 20172 h 23073"/>
              <a:gd name="connsiteX5" fmla="*/ 0 w 21600"/>
              <a:gd name="connsiteY5" fmla="*/ 0 h 23073"/>
              <a:gd name="connsiteX0" fmla="*/ 0 w 21600"/>
              <a:gd name="connsiteY0" fmla="*/ 0 h 23073"/>
              <a:gd name="connsiteX1" fmla="*/ 21600 w 21600"/>
              <a:gd name="connsiteY1" fmla="*/ 0 h 23073"/>
              <a:gd name="connsiteX2" fmla="*/ 21600 w 21600"/>
              <a:gd name="connsiteY2" fmla="*/ 17322 h 23073"/>
              <a:gd name="connsiteX3" fmla="*/ 9520 w 21600"/>
              <a:gd name="connsiteY3" fmla="*/ 21552 h 23073"/>
              <a:gd name="connsiteX4" fmla="*/ 0 w 21600"/>
              <a:gd name="connsiteY4" fmla="*/ 20172 h 23073"/>
              <a:gd name="connsiteX5" fmla="*/ 0 w 21600"/>
              <a:gd name="connsiteY5" fmla="*/ 0 h 23073"/>
              <a:gd name="connsiteX0" fmla="*/ 0 w 21600"/>
              <a:gd name="connsiteY0" fmla="*/ 0 h 23829"/>
              <a:gd name="connsiteX1" fmla="*/ 21600 w 21600"/>
              <a:gd name="connsiteY1" fmla="*/ 0 h 23829"/>
              <a:gd name="connsiteX2" fmla="*/ 21600 w 21600"/>
              <a:gd name="connsiteY2" fmla="*/ 17322 h 23829"/>
              <a:gd name="connsiteX3" fmla="*/ 9520 w 21600"/>
              <a:gd name="connsiteY3" fmla="*/ 21552 h 23829"/>
              <a:gd name="connsiteX4" fmla="*/ 0 w 21600"/>
              <a:gd name="connsiteY4" fmla="*/ 20172 h 23829"/>
              <a:gd name="connsiteX5" fmla="*/ 0 w 21600"/>
              <a:gd name="connsiteY5" fmla="*/ 0 h 23829"/>
              <a:gd name="connsiteX0" fmla="*/ 0 w 21600"/>
              <a:gd name="connsiteY0" fmla="*/ 0 h 23829"/>
              <a:gd name="connsiteX1" fmla="*/ 21600 w 21600"/>
              <a:gd name="connsiteY1" fmla="*/ 0 h 23829"/>
              <a:gd name="connsiteX2" fmla="*/ 21600 w 21600"/>
              <a:gd name="connsiteY2" fmla="*/ 17322 h 23829"/>
              <a:gd name="connsiteX3" fmla="*/ 9520 w 21600"/>
              <a:gd name="connsiteY3" fmla="*/ 21552 h 23829"/>
              <a:gd name="connsiteX4" fmla="*/ 0 w 21600"/>
              <a:gd name="connsiteY4" fmla="*/ 20172 h 23829"/>
              <a:gd name="connsiteX5" fmla="*/ 0 w 21600"/>
              <a:gd name="connsiteY5" fmla="*/ 0 h 23829"/>
              <a:gd name="connsiteX0" fmla="*/ 0 w 21600"/>
              <a:gd name="connsiteY0" fmla="*/ 0 h 23829"/>
              <a:gd name="connsiteX1" fmla="*/ 21600 w 21600"/>
              <a:gd name="connsiteY1" fmla="*/ 0 h 23829"/>
              <a:gd name="connsiteX2" fmla="*/ 21600 w 21600"/>
              <a:gd name="connsiteY2" fmla="*/ 17322 h 23829"/>
              <a:gd name="connsiteX3" fmla="*/ 9520 w 21600"/>
              <a:gd name="connsiteY3" fmla="*/ 21552 h 23829"/>
              <a:gd name="connsiteX4" fmla="*/ 0 w 21600"/>
              <a:gd name="connsiteY4" fmla="*/ 20172 h 23829"/>
              <a:gd name="connsiteX5" fmla="*/ 0 w 21600"/>
              <a:gd name="connsiteY5" fmla="*/ 0 h 23829"/>
              <a:gd name="connsiteX0" fmla="*/ 0 w 21600"/>
              <a:gd name="connsiteY0" fmla="*/ 0 h 22893"/>
              <a:gd name="connsiteX1" fmla="*/ 21600 w 21600"/>
              <a:gd name="connsiteY1" fmla="*/ 0 h 22893"/>
              <a:gd name="connsiteX2" fmla="*/ 21600 w 21600"/>
              <a:gd name="connsiteY2" fmla="*/ 17322 h 22893"/>
              <a:gd name="connsiteX3" fmla="*/ 11337 w 21600"/>
              <a:gd name="connsiteY3" fmla="*/ 20033 h 22893"/>
              <a:gd name="connsiteX4" fmla="*/ 0 w 21600"/>
              <a:gd name="connsiteY4" fmla="*/ 20172 h 22893"/>
              <a:gd name="connsiteX5" fmla="*/ 0 w 21600"/>
              <a:gd name="connsiteY5" fmla="*/ 0 h 22893"/>
              <a:gd name="connsiteX0" fmla="*/ 0 w 21600"/>
              <a:gd name="connsiteY0" fmla="*/ 0 h 22893"/>
              <a:gd name="connsiteX1" fmla="*/ 21600 w 21600"/>
              <a:gd name="connsiteY1" fmla="*/ 0 h 22893"/>
              <a:gd name="connsiteX2" fmla="*/ 21600 w 21600"/>
              <a:gd name="connsiteY2" fmla="*/ 17322 h 22893"/>
              <a:gd name="connsiteX3" fmla="*/ 11337 w 21600"/>
              <a:gd name="connsiteY3" fmla="*/ 20033 h 22893"/>
              <a:gd name="connsiteX4" fmla="*/ 0 w 21600"/>
              <a:gd name="connsiteY4" fmla="*/ 20172 h 22893"/>
              <a:gd name="connsiteX5" fmla="*/ 0 w 21600"/>
              <a:gd name="connsiteY5" fmla="*/ 0 h 22893"/>
              <a:gd name="connsiteX0" fmla="*/ 0 w 21600"/>
              <a:gd name="connsiteY0" fmla="*/ 0 h 22396"/>
              <a:gd name="connsiteX1" fmla="*/ 21600 w 21600"/>
              <a:gd name="connsiteY1" fmla="*/ 0 h 22396"/>
              <a:gd name="connsiteX2" fmla="*/ 21600 w 21600"/>
              <a:gd name="connsiteY2" fmla="*/ 17322 h 22396"/>
              <a:gd name="connsiteX3" fmla="*/ 11337 w 21600"/>
              <a:gd name="connsiteY3" fmla="*/ 20033 h 22396"/>
              <a:gd name="connsiteX4" fmla="*/ 0 w 21600"/>
              <a:gd name="connsiteY4" fmla="*/ 20172 h 22396"/>
              <a:gd name="connsiteX5" fmla="*/ 0 w 21600"/>
              <a:gd name="connsiteY5" fmla="*/ 0 h 22396"/>
              <a:gd name="connsiteX0" fmla="*/ 0 w 21600"/>
              <a:gd name="connsiteY0" fmla="*/ 0 h 21944"/>
              <a:gd name="connsiteX1" fmla="*/ 21600 w 21600"/>
              <a:gd name="connsiteY1" fmla="*/ 0 h 21944"/>
              <a:gd name="connsiteX2" fmla="*/ 21600 w 21600"/>
              <a:gd name="connsiteY2" fmla="*/ 17322 h 21944"/>
              <a:gd name="connsiteX3" fmla="*/ 11337 w 21600"/>
              <a:gd name="connsiteY3" fmla="*/ 20033 h 21944"/>
              <a:gd name="connsiteX4" fmla="*/ 0 w 21600"/>
              <a:gd name="connsiteY4" fmla="*/ 20172 h 21944"/>
              <a:gd name="connsiteX5" fmla="*/ 0 w 21600"/>
              <a:gd name="connsiteY5" fmla="*/ 0 h 21944"/>
              <a:gd name="connsiteX0" fmla="*/ 0 w 21600"/>
              <a:gd name="connsiteY0" fmla="*/ 0 h 21944"/>
              <a:gd name="connsiteX1" fmla="*/ 21600 w 21600"/>
              <a:gd name="connsiteY1" fmla="*/ 0 h 21944"/>
              <a:gd name="connsiteX2" fmla="*/ 21600 w 21600"/>
              <a:gd name="connsiteY2" fmla="*/ 17322 h 21944"/>
              <a:gd name="connsiteX3" fmla="*/ 10051 w 21600"/>
              <a:gd name="connsiteY3" fmla="*/ 20033 h 21944"/>
              <a:gd name="connsiteX4" fmla="*/ 0 w 21600"/>
              <a:gd name="connsiteY4" fmla="*/ 20172 h 21944"/>
              <a:gd name="connsiteX5" fmla="*/ 0 w 21600"/>
              <a:gd name="connsiteY5" fmla="*/ 0 h 21944"/>
              <a:gd name="connsiteX0" fmla="*/ 0 w 21600"/>
              <a:gd name="connsiteY0" fmla="*/ 0 h 22706"/>
              <a:gd name="connsiteX1" fmla="*/ 21600 w 21600"/>
              <a:gd name="connsiteY1" fmla="*/ 0 h 22706"/>
              <a:gd name="connsiteX2" fmla="*/ 21600 w 21600"/>
              <a:gd name="connsiteY2" fmla="*/ 17322 h 22706"/>
              <a:gd name="connsiteX3" fmla="*/ 10051 w 21600"/>
              <a:gd name="connsiteY3" fmla="*/ 20033 h 22706"/>
              <a:gd name="connsiteX4" fmla="*/ 0 w 21600"/>
              <a:gd name="connsiteY4" fmla="*/ 20172 h 22706"/>
              <a:gd name="connsiteX5" fmla="*/ 0 w 21600"/>
              <a:gd name="connsiteY5" fmla="*/ 0 h 22706"/>
              <a:gd name="connsiteX0" fmla="*/ 0 w 21600"/>
              <a:gd name="connsiteY0" fmla="*/ 0 h 22286"/>
              <a:gd name="connsiteX1" fmla="*/ 21600 w 21600"/>
              <a:gd name="connsiteY1" fmla="*/ 0 h 22286"/>
              <a:gd name="connsiteX2" fmla="*/ 21600 w 21600"/>
              <a:gd name="connsiteY2" fmla="*/ 17322 h 22286"/>
              <a:gd name="connsiteX3" fmla="*/ 10051 w 21600"/>
              <a:gd name="connsiteY3" fmla="*/ 20033 h 22286"/>
              <a:gd name="connsiteX4" fmla="*/ 0 w 21600"/>
              <a:gd name="connsiteY4" fmla="*/ 20172 h 22286"/>
              <a:gd name="connsiteX5" fmla="*/ 0 w 21600"/>
              <a:gd name="connsiteY5" fmla="*/ 0 h 22286"/>
              <a:gd name="connsiteX0" fmla="*/ 0 w 21600"/>
              <a:gd name="connsiteY0" fmla="*/ 0 h 21575"/>
              <a:gd name="connsiteX1" fmla="*/ 21600 w 21600"/>
              <a:gd name="connsiteY1" fmla="*/ 0 h 21575"/>
              <a:gd name="connsiteX2" fmla="*/ 21600 w 21600"/>
              <a:gd name="connsiteY2" fmla="*/ 17322 h 21575"/>
              <a:gd name="connsiteX3" fmla="*/ 10051 w 21600"/>
              <a:gd name="connsiteY3" fmla="*/ 20033 h 21575"/>
              <a:gd name="connsiteX4" fmla="*/ 0 w 21600"/>
              <a:gd name="connsiteY4" fmla="*/ 20172 h 21575"/>
              <a:gd name="connsiteX5" fmla="*/ 0 w 21600"/>
              <a:gd name="connsiteY5" fmla="*/ 0 h 21575"/>
              <a:gd name="connsiteX0" fmla="*/ 0 w 21600"/>
              <a:gd name="connsiteY0" fmla="*/ 0 h 21477"/>
              <a:gd name="connsiteX1" fmla="*/ 21600 w 21600"/>
              <a:gd name="connsiteY1" fmla="*/ 0 h 21477"/>
              <a:gd name="connsiteX2" fmla="*/ 21600 w 21600"/>
              <a:gd name="connsiteY2" fmla="*/ 17322 h 21477"/>
              <a:gd name="connsiteX3" fmla="*/ 9688 w 21600"/>
              <a:gd name="connsiteY3" fmla="*/ 19871 h 21477"/>
              <a:gd name="connsiteX4" fmla="*/ 0 w 21600"/>
              <a:gd name="connsiteY4" fmla="*/ 20172 h 21477"/>
              <a:gd name="connsiteX5" fmla="*/ 0 w 21600"/>
              <a:gd name="connsiteY5" fmla="*/ 0 h 21477"/>
              <a:gd name="connsiteX0" fmla="*/ 0 w 21600"/>
              <a:gd name="connsiteY0" fmla="*/ 0 h 21613"/>
              <a:gd name="connsiteX1" fmla="*/ 21600 w 21600"/>
              <a:gd name="connsiteY1" fmla="*/ 0 h 21613"/>
              <a:gd name="connsiteX2" fmla="*/ 21600 w 21600"/>
              <a:gd name="connsiteY2" fmla="*/ 17322 h 21613"/>
              <a:gd name="connsiteX3" fmla="*/ 9688 w 21600"/>
              <a:gd name="connsiteY3" fmla="*/ 19871 h 21613"/>
              <a:gd name="connsiteX4" fmla="*/ 0 w 21600"/>
              <a:gd name="connsiteY4" fmla="*/ 20172 h 21613"/>
              <a:gd name="connsiteX5" fmla="*/ 0 w 21600"/>
              <a:gd name="connsiteY5" fmla="*/ 0 h 21613"/>
              <a:gd name="connsiteX0" fmla="*/ 0 w 21600"/>
              <a:gd name="connsiteY0" fmla="*/ 0 h 22097"/>
              <a:gd name="connsiteX1" fmla="*/ 21600 w 21600"/>
              <a:gd name="connsiteY1" fmla="*/ 0 h 22097"/>
              <a:gd name="connsiteX2" fmla="*/ 21600 w 21600"/>
              <a:gd name="connsiteY2" fmla="*/ 17322 h 22097"/>
              <a:gd name="connsiteX3" fmla="*/ 9688 w 21600"/>
              <a:gd name="connsiteY3" fmla="*/ 19871 h 22097"/>
              <a:gd name="connsiteX4" fmla="*/ 0 w 21600"/>
              <a:gd name="connsiteY4" fmla="*/ 20172 h 22097"/>
              <a:gd name="connsiteX5" fmla="*/ 0 w 21600"/>
              <a:gd name="connsiteY5" fmla="*/ 0 h 22097"/>
              <a:gd name="connsiteX0" fmla="*/ 0 w 21600"/>
              <a:gd name="connsiteY0" fmla="*/ 0 h 21060"/>
              <a:gd name="connsiteX1" fmla="*/ 21600 w 21600"/>
              <a:gd name="connsiteY1" fmla="*/ 0 h 21060"/>
              <a:gd name="connsiteX2" fmla="*/ 21600 w 21600"/>
              <a:gd name="connsiteY2" fmla="*/ 17322 h 21060"/>
              <a:gd name="connsiteX3" fmla="*/ 9688 w 21600"/>
              <a:gd name="connsiteY3" fmla="*/ 19871 h 21060"/>
              <a:gd name="connsiteX4" fmla="*/ 0 w 21600"/>
              <a:gd name="connsiteY4" fmla="*/ 20172 h 21060"/>
              <a:gd name="connsiteX5" fmla="*/ 0 w 21600"/>
              <a:gd name="connsiteY5" fmla="*/ 0 h 21060"/>
              <a:gd name="connsiteX0" fmla="*/ 0 w 21600"/>
              <a:gd name="connsiteY0" fmla="*/ 0 h 21545"/>
              <a:gd name="connsiteX1" fmla="*/ 21600 w 21600"/>
              <a:gd name="connsiteY1" fmla="*/ 0 h 21545"/>
              <a:gd name="connsiteX2" fmla="*/ 21600 w 21600"/>
              <a:gd name="connsiteY2" fmla="*/ 17322 h 21545"/>
              <a:gd name="connsiteX3" fmla="*/ 9688 w 21600"/>
              <a:gd name="connsiteY3" fmla="*/ 19871 h 21545"/>
              <a:gd name="connsiteX4" fmla="*/ 0 w 21600"/>
              <a:gd name="connsiteY4" fmla="*/ 20172 h 21545"/>
              <a:gd name="connsiteX5" fmla="*/ 0 w 21600"/>
              <a:gd name="connsiteY5" fmla="*/ 0 h 21545"/>
              <a:gd name="connsiteX0" fmla="*/ 0 w 21600"/>
              <a:gd name="connsiteY0" fmla="*/ 0 h 21545"/>
              <a:gd name="connsiteX1" fmla="*/ 21600 w 21600"/>
              <a:gd name="connsiteY1" fmla="*/ 0 h 21545"/>
              <a:gd name="connsiteX2" fmla="*/ 21600 w 21600"/>
              <a:gd name="connsiteY2" fmla="*/ 17322 h 21545"/>
              <a:gd name="connsiteX3" fmla="*/ 9688 w 21600"/>
              <a:gd name="connsiteY3" fmla="*/ 19871 h 21545"/>
              <a:gd name="connsiteX4" fmla="*/ 0 w 21600"/>
              <a:gd name="connsiteY4" fmla="*/ 20172 h 21545"/>
              <a:gd name="connsiteX5" fmla="*/ 0 w 21600"/>
              <a:gd name="connsiteY5" fmla="*/ 0 h 21545"/>
              <a:gd name="connsiteX0" fmla="*/ 0 w 21600"/>
              <a:gd name="connsiteY0" fmla="*/ 0 h 21545"/>
              <a:gd name="connsiteX1" fmla="*/ 21600 w 21600"/>
              <a:gd name="connsiteY1" fmla="*/ 0 h 21545"/>
              <a:gd name="connsiteX2" fmla="*/ 21600 w 21600"/>
              <a:gd name="connsiteY2" fmla="*/ 17322 h 21545"/>
              <a:gd name="connsiteX3" fmla="*/ 9688 w 21600"/>
              <a:gd name="connsiteY3" fmla="*/ 19871 h 21545"/>
              <a:gd name="connsiteX4" fmla="*/ 0 w 21600"/>
              <a:gd name="connsiteY4" fmla="*/ 20172 h 21545"/>
              <a:gd name="connsiteX5" fmla="*/ 0 w 21600"/>
              <a:gd name="connsiteY5" fmla="*/ 0 h 2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1545">
                <a:moveTo>
                  <a:pt x="0" y="0"/>
                </a:moveTo>
                <a:lnTo>
                  <a:pt x="21600" y="0"/>
                </a:lnTo>
                <a:lnTo>
                  <a:pt x="21600" y="17322"/>
                </a:lnTo>
                <a:cubicBezTo>
                  <a:pt x="15863" y="16602"/>
                  <a:pt x="12869" y="17457"/>
                  <a:pt x="9688" y="19871"/>
                </a:cubicBezTo>
                <a:cubicBezTo>
                  <a:pt x="5501" y="22742"/>
                  <a:pt x="3456" y="21286"/>
                  <a:pt x="0" y="20172"/>
                </a:cubicBez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A2C4AB2-9442-4DBF-B47E-E7942D5B9666}"/>
              </a:ext>
            </a:extLst>
          </p:cNvPr>
          <p:cNvSpPr>
            <a:spLocks noGrp="1"/>
          </p:cNvSpPr>
          <p:nvPr>
            <p:ph type="title"/>
          </p:nvPr>
        </p:nvSpPr>
        <p:spPr>
          <a:xfrm>
            <a:off x="4533900" y="1813922"/>
            <a:ext cx="7209372" cy="3230156"/>
          </a:xfrm>
        </p:spPr>
        <p:txBody>
          <a:bodyPr>
            <a:noAutofit/>
          </a:bodyPr>
          <a:lstStyle/>
          <a:p>
            <a:r>
              <a:rPr lang="en-US" sz="5400" b="1" dirty="0">
                <a:solidFill>
                  <a:srgbClr val="002060"/>
                </a:solidFill>
                <a:latin typeface="Arial Black" panose="020B0A04020102020204" pitchFamily="34" charset="0"/>
                <a:cs typeface="Calibri Light"/>
              </a:rPr>
              <a:t>Sample profile and demographics</a:t>
            </a:r>
            <a:endParaRPr lang="en-GB" sz="5400" dirty="0">
              <a:solidFill>
                <a:srgbClr val="002060"/>
              </a:solidFill>
            </a:endParaRPr>
          </a:p>
        </p:txBody>
      </p:sp>
      <p:pic>
        <p:nvPicPr>
          <p:cNvPr id="7" name="Picture 6">
            <a:extLst>
              <a:ext uri="{FF2B5EF4-FFF2-40B4-BE49-F238E27FC236}">
                <a16:creationId xmlns:a16="http://schemas.microsoft.com/office/drawing/2014/main" id="{5CEED639-9822-4073-8E10-08C2D73B2036}"/>
              </a:ext>
              <a:ext uri="{C183D7F6-B498-43B3-948B-1728B52AA6E4}">
                <adec:decorative xmlns:adec="http://schemas.microsoft.com/office/drawing/2017/decorative" val="1"/>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560" r="36849" b="77204"/>
          <a:stretch/>
        </p:blipFill>
        <p:spPr>
          <a:xfrm>
            <a:off x="10559640" y="5854700"/>
            <a:ext cx="1481952" cy="802489"/>
          </a:xfrm>
          <a:prstGeom prst="rect">
            <a:avLst/>
          </a:prstGeom>
        </p:spPr>
      </p:pic>
      <p:pic>
        <p:nvPicPr>
          <p:cNvPr id="4" name="Graphic 3">
            <a:extLst>
              <a:ext uri="{FF2B5EF4-FFF2-40B4-BE49-F238E27FC236}">
                <a16:creationId xmlns:a16="http://schemas.microsoft.com/office/drawing/2014/main" id="{7F81AA25-3DE2-7672-E77C-9DCCBFEEE1F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3467" y="2263024"/>
            <a:ext cx="2328333" cy="2328333"/>
          </a:xfrm>
          <a:prstGeom prst="rect">
            <a:avLst/>
          </a:prstGeom>
        </p:spPr>
      </p:pic>
    </p:spTree>
    <p:extLst>
      <p:ext uri="{BB962C8B-B14F-4D97-AF65-F5344CB8AC3E}">
        <p14:creationId xmlns:p14="http://schemas.microsoft.com/office/powerpoint/2010/main" val="3209415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77DB0-5188-919E-4F7D-CED02853DF14}"/>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38950C02-E3B2-0911-5560-C48675239794}"/>
              </a:ext>
              <a:ext uri="{C183D7F6-B498-43B3-948B-1728B52AA6E4}">
                <adec:decorative xmlns:adec="http://schemas.microsoft.com/office/drawing/2017/decorative" val="1"/>
              </a:ext>
            </a:extLst>
          </p:cNvPr>
          <p:cNvSpPr/>
          <p:nvPr/>
        </p:nvSpPr>
        <p:spPr>
          <a:xfrm>
            <a:off x="0" y="0"/>
            <a:ext cx="12192000" cy="11452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3200">
              <a:solidFill>
                <a:schemeClr val="bg1"/>
              </a:solidFill>
            </a:endParaRPr>
          </a:p>
        </p:txBody>
      </p:sp>
      <p:sp>
        <p:nvSpPr>
          <p:cNvPr id="9" name="Title 1">
            <a:extLst>
              <a:ext uri="{FF2B5EF4-FFF2-40B4-BE49-F238E27FC236}">
                <a16:creationId xmlns:a16="http://schemas.microsoft.com/office/drawing/2014/main" id="{7661EFC9-4BA8-3C5C-0B66-9993CB549E75}"/>
              </a:ext>
              <a:ext uri="{C183D7F6-B498-43B3-948B-1728B52AA6E4}">
                <adec:decorative xmlns:adec="http://schemas.microsoft.com/office/drawing/2017/decorative" val="1"/>
              </a:ext>
            </a:extLst>
          </p:cNvPr>
          <p:cNvSpPr txBox="1">
            <a:spLocks/>
          </p:cNvSpPr>
          <p:nvPr/>
        </p:nvSpPr>
        <p:spPr>
          <a:xfrm>
            <a:off x="343195" y="202205"/>
            <a:ext cx="11200055" cy="7861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200">
              <a:solidFill>
                <a:schemeClr val="bg1"/>
              </a:solidFill>
            </a:endParaRPr>
          </a:p>
        </p:txBody>
      </p:sp>
      <p:sp>
        <p:nvSpPr>
          <p:cNvPr id="6" name="Title 1">
            <a:extLst>
              <a:ext uri="{FF2B5EF4-FFF2-40B4-BE49-F238E27FC236}">
                <a16:creationId xmlns:a16="http://schemas.microsoft.com/office/drawing/2014/main" id="{9E1BD7A9-8C57-4A90-A192-4FD52839252E}"/>
              </a:ext>
            </a:extLst>
          </p:cNvPr>
          <p:cNvSpPr>
            <a:spLocks noGrp="1"/>
          </p:cNvSpPr>
          <p:nvPr>
            <p:ph type="title"/>
          </p:nvPr>
        </p:nvSpPr>
        <p:spPr>
          <a:xfrm>
            <a:off x="407850" y="179539"/>
            <a:ext cx="11200055" cy="786139"/>
          </a:xfrm>
        </p:spPr>
        <p:txBody>
          <a:bodyPr>
            <a:noAutofit/>
          </a:bodyPr>
          <a:lstStyle/>
          <a:p>
            <a:r>
              <a:rPr lang="en-GB" sz="3200" b="1" dirty="0">
                <a:solidFill>
                  <a:schemeClr val="bg1"/>
                </a:solidFill>
                <a:latin typeface="Arial Black" panose="020B0A04020102020204" pitchFamily="34" charset="0"/>
                <a:cs typeface="Calibri Light"/>
              </a:rPr>
              <a:t>Number of responses by ward</a:t>
            </a:r>
            <a:endParaRPr lang="en-GB" sz="3200" dirty="0">
              <a:solidFill>
                <a:schemeClr val="bg1"/>
              </a:solidFill>
            </a:endParaRPr>
          </a:p>
        </p:txBody>
      </p:sp>
      <p:pic>
        <p:nvPicPr>
          <p:cNvPr id="11" name="Picture 10" descr="The number of responses by ward ranges between 60 and 108.">
            <a:extLst>
              <a:ext uri="{FF2B5EF4-FFF2-40B4-BE49-F238E27FC236}">
                <a16:creationId xmlns:a16="http://schemas.microsoft.com/office/drawing/2014/main" id="{1846511C-3923-63DB-D480-A6BF28112490}"/>
              </a:ext>
            </a:extLst>
          </p:cNvPr>
          <p:cNvPicPr>
            <a:picLocks noChangeAspect="1"/>
          </p:cNvPicPr>
          <p:nvPr/>
        </p:nvPicPr>
        <p:blipFill>
          <a:blip r:embed="rId2"/>
          <a:stretch>
            <a:fillRect/>
          </a:stretch>
        </p:blipFill>
        <p:spPr>
          <a:xfrm>
            <a:off x="154701" y="1341692"/>
            <a:ext cx="11266384" cy="377985"/>
          </a:xfrm>
          <a:prstGeom prst="rect">
            <a:avLst/>
          </a:prstGeom>
        </p:spPr>
      </p:pic>
      <p:pic>
        <p:nvPicPr>
          <p:cNvPr id="19" name="Picture 18">
            <a:extLst>
              <a:ext uri="{FF2B5EF4-FFF2-40B4-BE49-F238E27FC236}">
                <a16:creationId xmlns:a16="http://schemas.microsoft.com/office/drawing/2014/main" id="{6134B0FC-6E76-4AC5-B656-694791807889}"/>
              </a:ext>
              <a:ext uri="{C183D7F6-B498-43B3-948B-1728B52AA6E4}">
                <adec:decorative xmlns:adec="http://schemas.microsoft.com/office/drawing/2017/decorative" val="1"/>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3560" r="36849" b="77204"/>
          <a:stretch/>
        </p:blipFill>
        <p:spPr>
          <a:xfrm>
            <a:off x="10559640" y="5854700"/>
            <a:ext cx="1481952" cy="802489"/>
          </a:xfrm>
          <a:prstGeom prst="rect">
            <a:avLst/>
          </a:prstGeom>
        </p:spPr>
      </p:pic>
      <p:graphicFrame>
        <p:nvGraphicFramePr>
          <p:cNvPr id="2" name="Chart 1">
            <a:extLst>
              <a:ext uri="{FF2B5EF4-FFF2-40B4-BE49-F238E27FC236}">
                <a16:creationId xmlns:a16="http://schemas.microsoft.com/office/drawing/2014/main" id="{6C9B12E3-EC8A-4281-52D0-AA320398F7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99768543"/>
              </p:ext>
            </p:extLst>
          </p:nvPr>
        </p:nvGraphicFramePr>
        <p:xfrm>
          <a:off x="264254" y="1916150"/>
          <a:ext cx="11156831" cy="44510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6996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77DB0-5188-919E-4F7D-CED02853DF14}"/>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38950C02-E3B2-0911-5560-C48675239794}"/>
              </a:ext>
              <a:ext uri="{C183D7F6-B498-43B3-948B-1728B52AA6E4}">
                <adec:decorative xmlns:adec="http://schemas.microsoft.com/office/drawing/2017/decorative" val="1"/>
              </a:ext>
            </a:extLst>
          </p:cNvPr>
          <p:cNvSpPr/>
          <p:nvPr/>
        </p:nvSpPr>
        <p:spPr>
          <a:xfrm>
            <a:off x="0" y="0"/>
            <a:ext cx="12192000" cy="11452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3200">
              <a:solidFill>
                <a:schemeClr val="bg1"/>
              </a:solidFill>
            </a:endParaRPr>
          </a:p>
        </p:txBody>
      </p:sp>
      <p:sp>
        <p:nvSpPr>
          <p:cNvPr id="9" name="Title 1">
            <a:extLst>
              <a:ext uri="{FF2B5EF4-FFF2-40B4-BE49-F238E27FC236}">
                <a16:creationId xmlns:a16="http://schemas.microsoft.com/office/drawing/2014/main" id="{7661EFC9-4BA8-3C5C-0B66-9993CB549E75}"/>
              </a:ext>
              <a:ext uri="{C183D7F6-B498-43B3-948B-1728B52AA6E4}">
                <adec:decorative xmlns:adec="http://schemas.microsoft.com/office/drawing/2017/decorative" val="1"/>
              </a:ext>
            </a:extLst>
          </p:cNvPr>
          <p:cNvSpPr txBox="1">
            <a:spLocks/>
          </p:cNvSpPr>
          <p:nvPr/>
        </p:nvSpPr>
        <p:spPr>
          <a:xfrm>
            <a:off x="343195" y="202205"/>
            <a:ext cx="11200055" cy="7861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200">
              <a:solidFill>
                <a:schemeClr val="bg1"/>
              </a:solidFill>
            </a:endParaRPr>
          </a:p>
        </p:txBody>
      </p:sp>
      <p:sp>
        <p:nvSpPr>
          <p:cNvPr id="6" name="Title 1">
            <a:extLst>
              <a:ext uri="{FF2B5EF4-FFF2-40B4-BE49-F238E27FC236}">
                <a16:creationId xmlns:a16="http://schemas.microsoft.com/office/drawing/2014/main" id="{9E1BD7A9-8C57-4A90-A192-4FD52839252E}"/>
              </a:ext>
              <a:ext uri="{C183D7F6-B498-43B3-948B-1728B52AA6E4}">
                <adec:decorative xmlns:adec="http://schemas.microsoft.com/office/drawing/2017/decorative" val="1"/>
              </a:ext>
            </a:extLst>
          </p:cNvPr>
          <p:cNvSpPr>
            <a:spLocks noGrp="1"/>
          </p:cNvSpPr>
          <p:nvPr>
            <p:ph type="title"/>
          </p:nvPr>
        </p:nvSpPr>
        <p:spPr>
          <a:xfrm>
            <a:off x="407850" y="179539"/>
            <a:ext cx="11200055" cy="786139"/>
          </a:xfrm>
        </p:spPr>
        <p:txBody>
          <a:bodyPr>
            <a:noAutofit/>
          </a:bodyPr>
          <a:lstStyle/>
          <a:p>
            <a:r>
              <a:rPr lang="en-GB" sz="3200" b="1" dirty="0">
                <a:solidFill>
                  <a:schemeClr val="bg1"/>
                </a:solidFill>
                <a:latin typeface="Arial Black" panose="020B0A04020102020204" pitchFamily="34" charset="0"/>
                <a:cs typeface="Calibri Light"/>
              </a:rPr>
              <a:t>Weighted</a:t>
            </a:r>
            <a:r>
              <a:rPr lang="en-GB" sz="3200" dirty="0">
                <a:solidFill>
                  <a:schemeClr val="bg1"/>
                </a:solidFill>
              </a:rPr>
              <a:t> </a:t>
            </a:r>
            <a:r>
              <a:rPr lang="en-GB" sz="3200" b="1" dirty="0">
                <a:solidFill>
                  <a:schemeClr val="bg1"/>
                </a:solidFill>
                <a:latin typeface="Arial Black" panose="020B0A04020102020204" pitchFamily="34" charset="0"/>
                <a:cs typeface="Calibri Light"/>
              </a:rPr>
              <a:t>profile</a:t>
            </a:r>
          </a:p>
        </p:txBody>
      </p:sp>
      <p:pic>
        <p:nvPicPr>
          <p:cNvPr id="19" name="Picture 18">
            <a:extLst>
              <a:ext uri="{FF2B5EF4-FFF2-40B4-BE49-F238E27FC236}">
                <a16:creationId xmlns:a16="http://schemas.microsoft.com/office/drawing/2014/main" id="{6134B0FC-6E76-4AC5-B656-694791807889}"/>
              </a:ext>
              <a:ext uri="{C183D7F6-B498-43B3-948B-1728B52AA6E4}">
                <adec:decorative xmlns:adec="http://schemas.microsoft.com/office/drawing/2017/decorative" val="1"/>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560" r="36849" b="77204"/>
          <a:stretch/>
        </p:blipFill>
        <p:spPr>
          <a:xfrm>
            <a:off x="10710048" y="5914452"/>
            <a:ext cx="1481952" cy="802489"/>
          </a:xfrm>
          <a:prstGeom prst="rect">
            <a:avLst/>
          </a:prstGeom>
        </p:spPr>
      </p:pic>
      <p:pic>
        <p:nvPicPr>
          <p:cNvPr id="3" name="Picture 2">
            <a:extLst>
              <a:ext uri="{FF2B5EF4-FFF2-40B4-BE49-F238E27FC236}">
                <a16:creationId xmlns:a16="http://schemas.microsoft.com/office/drawing/2014/main" id="{657F18BB-A8AD-604D-D556-FB0ABC8F1BB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0408" y="1347424"/>
            <a:ext cx="10559640" cy="5167312"/>
          </a:xfrm>
          <a:prstGeom prst="rect">
            <a:avLst/>
          </a:prstGeom>
        </p:spPr>
      </p:pic>
    </p:spTree>
    <p:extLst>
      <p:ext uri="{BB962C8B-B14F-4D97-AF65-F5344CB8AC3E}">
        <p14:creationId xmlns:p14="http://schemas.microsoft.com/office/powerpoint/2010/main" val="38576060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77DB0-5188-919E-4F7D-CED02853DF14}"/>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38950C02-E3B2-0911-5560-C48675239794}"/>
              </a:ext>
              <a:ext uri="{C183D7F6-B498-43B3-948B-1728B52AA6E4}">
                <adec:decorative xmlns:adec="http://schemas.microsoft.com/office/drawing/2017/decorative" val="1"/>
              </a:ext>
            </a:extLst>
          </p:cNvPr>
          <p:cNvSpPr/>
          <p:nvPr/>
        </p:nvSpPr>
        <p:spPr>
          <a:xfrm>
            <a:off x="0" y="0"/>
            <a:ext cx="12192000" cy="11452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3200">
              <a:solidFill>
                <a:schemeClr val="bg1"/>
              </a:solidFill>
            </a:endParaRPr>
          </a:p>
        </p:txBody>
      </p:sp>
      <p:sp>
        <p:nvSpPr>
          <p:cNvPr id="9" name="Title 1">
            <a:extLst>
              <a:ext uri="{FF2B5EF4-FFF2-40B4-BE49-F238E27FC236}">
                <a16:creationId xmlns:a16="http://schemas.microsoft.com/office/drawing/2014/main" id="{7661EFC9-4BA8-3C5C-0B66-9993CB549E75}"/>
              </a:ext>
              <a:ext uri="{C183D7F6-B498-43B3-948B-1728B52AA6E4}">
                <adec:decorative xmlns:adec="http://schemas.microsoft.com/office/drawing/2017/decorative" val="1"/>
              </a:ext>
            </a:extLst>
          </p:cNvPr>
          <p:cNvSpPr txBox="1">
            <a:spLocks/>
          </p:cNvSpPr>
          <p:nvPr/>
        </p:nvSpPr>
        <p:spPr>
          <a:xfrm>
            <a:off x="343195" y="202205"/>
            <a:ext cx="11200055" cy="7861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200">
              <a:solidFill>
                <a:schemeClr val="bg1"/>
              </a:solidFill>
            </a:endParaRPr>
          </a:p>
        </p:txBody>
      </p:sp>
      <p:sp>
        <p:nvSpPr>
          <p:cNvPr id="6" name="Title 1">
            <a:extLst>
              <a:ext uri="{FF2B5EF4-FFF2-40B4-BE49-F238E27FC236}">
                <a16:creationId xmlns:a16="http://schemas.microsoft.com/office/drawing/2014/main" id="{9E1BD7A9-8C57-4A90-A192-4FD52839252E}"/>
              </a:ext>
              <a:ext uri="{C183D7F6-B498-43B3-948B-1728B52AA6E4}">
                <adec:decorative xmlns:adec="http://schemas.microsoft.com/office/drawing/2017/decorative" val="1"/>
              </a:ext>
            </a:extLst>
          </p:cNvPr>
          <p:cNvSpPr>
            <a:spLocks noGrp="1"/>
          </p:cNvSpPr>
          <p:nvPr>
            <p:ph type="title"/>
          </p:nvPr>
        </p:nvSpPr>
        <p:spPr>
          <a:xfrm>
            <a:off x="407850" y="179539"/>
            <a:ext cx="11200055" cy="786139"/>
          </a:xfrm>
        </p:spPr>
        <p:txBody>
          <a:bodyPr>
            <a:noAutofit/>
          </a:bodyPr>
          <a:lstStyle/>
          <a:p>
            <a:r>
              <a:rPr lang="en-GB" sz="3200" b="1" dirty="0">
                <a:solidFill>
                  <a:schemeClr val="bg1"/>
                </a:solidFill>
                <a:latin typeface="Arial Black" panose="020B0A04020102020204" pitchFamily="34" charset="0"/>
                <a:cs typeface="Calibri Light"/>
              </a:rPr>
              <a:t>Weighted</a:t>
            </a:r>
            <a:r>
              <a:rPr lang="en-GB" sz="3200" dirty="0">
                <a:solidFill>
                  <a:schemeClr val="bg1"/>
                </a:solidFill>
              </a:rPr>
              <a:t> </a:t>
            </a:r>
            <a:r>
              <a:rPr lang="en-GB" sz="3200" b="1" dirty="0">
                <a:solidFill>
                  <a:schemeClr val="bg1"/>
                </a:solidFill>
                <a:latin typeface="Arial Black" panose="020B0A04020102020204" pitchFamily="34" charset="0"/>
                <a:cs typeface="Calibri Light"/>
              </a:rPr>
              <a:t>profile (cont’d)</a:t>
            </a:r>
          </a:p>
        </p:txBody>
      </p:sp>
      <p:pic>
        <p:nvPicPr>
          <p:cNvPr id="19" name="Picture 18">
            <a:extLst>
              <a:ext uri="{FF2B5EF4-FFF2-40B4-BE49-F238E27FC236}">
                <a16:creationId xmlns:a16="http://schemas.microsoft.com/office/drawing/2014/main" id="{6134B0FC-6E76-4AC5-B656-694791807889}"/>
              </a:ext>
              <a:ext uri="{C183D7F6-B498-43B3-948B-1728B52AA6E4}">
                <adec:decorative xmlns:adec="http://schemas.microsoft.com/office/drawing/2017/decorative" val="1"/>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560" r="36849" b="77204"/>
          <a:stretch/>
        </p:blipFill>
        <p:spPr>
          <a:xfrm>
            <a:off x="10559640" y="5854700"/>
            <a:ext cx="1481952" cy="802489"/>
          </a:xfrm>
          <a:prstGeom prst="rect">
            <a:avLst/>
          </a:prstGeom>
        </p:spPr>
      </p:pic>
      <p:pic>
        <p:nvPicPr>
          <p:cNvPr id="3" name="Picture 2">
            <a:extLst>
              <a:ext uri="{FF2B5EF4-FFF2-40B4-BE49-F238E27FC236}">
                <a16:creationId xmlns:a16="http://schemas.microsoft.com/office/drawing/2014/main" id="{D50137FD-2DBB-01A0-F1F9-FB0ADF953ED7}"/>
              </a:ext>
              <a:ext uri="{C183D7F6-B498-43B3-948B-1728B52AA6E4}">
                <adec:decorative xmlns:adec="http://schemas.microsoft.com/office/drawing/2017/decorative" val="1"/>
              </a:ext>
            </a:extLst>
          </p:cNvPr>
          <p:cNvPicPr>
            <a:picLocks noChangeAspect="1"/>
          </p:cNvPicPr>
          <p:nvPr/>
        </p:nvPicPr>
        <p:blipFill>
          <a:blip r:embed="rId3"/>
          <a:srcRect b="1229"/>
          <a:stretch>
            <a:fillRect/>
          </a:stretch>
        </p:blipFill>
        <p:spPr>
          <a:xfrm>
            <a:off x="150408" y="1347424"/>
            <a:ext cx="10301654" cy="5210251"/>
          </a:xfrm>
          <a:prstGeom prst="rect">
            <a:avLst/>
          </a:prstGeom>
        </p:spPr>
      </p:pic>
    </p:spTree>
    <p:extLst>
      <p:ext uri="{BB962C8B-B14F-4D97-AF65-F5344CB8AC3E}">
        <p14:creationId xmlns:p14="http://schemas.microsoft.com/office/powerpoint/2010/main" val="18696857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77DB0-5188-919E-4F7D-CED02853DF14}"/>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38950C02-E3B2-0911-5560-C48675239794}"/>
              </a:ext>
              <a:ext uri="{C183D7F6-B498-43B3-948B-1728B52AA6E4}">
                <adec:decorative xmlns:adec="http://schemas.microsoft.com/office/drawing/2017/decorative" val="1"/>
              </a:ext>
            </a:extLst>
          </p:cNvPr>
          <p:cNvSpPr/>
          <p:nvPr/>
        </p:nvSpPr>
        <p:spPr>
          <a:xfrm>
            <a:off x="0" y="0"/>
            <a:ext cx="12192000" cy="11452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3200">
              <a:solidFill>
                <a:schemeClr val="bg1"/>
              </a:solidFill>
            </a:endParaRPr>
          </a:p>
        </p:txBody>
      </p:sp>
      <p:sp>
        <p:nvSpPr>
          <p:cNvPr id="9" name="Title 1">
            <a:extLst>
              <a:ext uri="{FF2B5EF4-FFF2-40B4-BE49-F238E27FC236}">
                <a16:creationId xmlns:a16="http://schemas.microsoft.com/office/drawing/2014/main" id="{7661EFC9-4BA8-3C5C-0B66-9993CB549E75}"/>
              </a:ext>
              <a:ext uri="{C183D7F6-B498-43B3-948B-1728B52AA6E4}">
                <adec:decorative xmlns:adec="http://schemas.microsoft.com/office/drawing/2017/decorative" val="1"/>
              </a:ext>
            </a:extLst>
          </p:cNvPr>
          <p:cNvSpPr txBox="1">
            <a:spLocks/>
          </p:cNvSpPr>
          <p:nvPr/>
        </p:nvSpPr>
        <p:spPr>
          <a:xfrm>
            <a:off x="343195" y="202205"/>
            <a:ext cx="11200055" cy="7861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200">
              <a:solidFill>
                <a:schemeClr val="bg1"/>
              </a:solidFill>
            </a:endParaRPr>
          </a:p>
        </p:txBody>
      </p:sp>
      <p:sp>
        <p:nvSpPr>
          <p:cNvPr id="6" name="Title 1">
            <a:extLst>
              <a:ext uri="{FF2B5EF4-FFF2-40B4-BE49-F238E27FC236}">
                <a16:creationId xmlns:a16="http://schemas.microsoft.com/office/drawing/2014/main" id="{9E1BD7A9-8C57-4A90-A192-4FD52839252E}"/>
              </a:ext>
              <a:ext uri="{C183D7F6-B498-43B3-948B-1728B52AA6E4}">
                <adec:decorative xmlns:adec="http://schemas.microsoft.com/office/drawing/2017/decorative" val="1"/>
              </a:ext>
            </a:extLst>
          </p:cNvPr>
          <p:cNvSpPr>
            <a:spLocks noGrp="1"/>
          </p:cNvSpPr>
          <p:nvPr>
            <p:ph type="title"/>
          </p:nvPr>
        </p:nvSpPr>
        <p:spPr>
          <a:xfrm>
            <a:off x="407850" y="179539"/>
            <a:ext cx="11200055" cy="786139"/>
          </a:xfrm>
        </p:spPr>
        <p:txBody>
          <a:bodyPr>
            <a:noAutofit/>
          </a:bodyPr>
          <a:lstStyle/>
          <a:p>
            <a:r>
              <a:rPr lang="en-GB" sz="3200" b="1" dirty="0">
                <a:solidFill>
                  <a:schemeClr val="bg1"/>
                </a:solidFill>
                <a:latin typeface="Arial Black" panose="020B0A04020102020204" pitchFamily="34" charset="0"/>
                <a:cs typeface="Calibri Light"/>
              </a:rPr>
              <a:t>Weighted</a:t>
            </a:r>
            <a:r>
              <a:rPr lang="en-GB" sz="3200" dirty="0">
                <a:solidFill>
                  <a:schemeClr val="bg1"/>
                </a:solidFill>
              </a:rPr>
              <a:t> </a:t>
            </a:r>
            <a:r>
              <a:rPr lang="en-GB" sz="3200" b="1" dirty="0">
                <a:solidFill>
                  <a:schemeClr val="bg1"/>
                </a:solidFill>
                <a:latin typeface="Arial Black" panose="020B0A04020102020204" pitchFamily="34" charset="0"/>
                <a:cs typeface="Calibri Light"/>
              </a:rPr>
              <a:t>profile (cont’d) </a:t>
            </a:r>
          </a:p>
        </p:txBody>
      </p:sp>
      <p:pic>
        <p:nvPicPr>
          <p:cNvPr id="19" name="Picture 18">
            <a:extLst>
              <a:ext uri="{FF2B5EF4-FFF2-40B4-BE49-F238E27FC236}">
                <a16:creationId xmlns:a16="http://schemas.microsoft.com/office/drawing/2014/main" id="{6134B0FC-6E76-4AC5-B656-694791807889}"/>
              </a:ext>
              <a:ext uri="{C183D7F6-B498-43B3-948B-1728B52AA6E4}">
                <adec:decorative xmlns:adec="http://schemas.microsoft.com/office/drawing/2017/decorative" val="1"/>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560" r="36849" b="77204"/>
          <a:stretch/>
        </p:blipFill>
        <p:spPr>
          <a:xfrm>
            <a:off x="10559640" y="5854700"/>
            <a:ext cx="1481952" cy="802489"/>
          </a:xfrm>
          <a:prstGeom prst="rect">
            <a:avLst/>
          </a:prstGeom>
        </p:spPr>
      </p:pic>
      <p:pic>
        <p:nvPicPr>
          <p:cNvPr id="4" name="Picture 3">
            <a:extLst>
              <a:ext uri="{FF2B5EF4-FFF2-40B4-BE49-F238E27FC236}">
                <a16:creationId xmlns:a16="http://schemas.microsoft.com/office/drawing/2014/main" id="{43C5270B-8AD1-F0C2-34B7-00556D4D3B3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200" y="1324758"/>
            <a:ext cx="10574215" cy="5255065"/>
          </a:xfrm>
          <a:prstGeom prst="rect">
            <a:avLst/>
          </a:prstGeom>
        </p:spPr>
      </p:pic>
    </p:spTree>
    <p:extLst>
      <p:ext uri="{BB962C8B-B14F-4D97-AF65-F5344CB8AC3E}">
        <p14:creationId xmlns:p14="http://schemas.microsoft.com/office/powerpoint/2010/main" val="176679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231990-4762-4713-B4B5-0DF1954EB914}"/>
              </a:ext>
              <a:ext uri="{C183D7F6-B498-43B3-948B-1728B52AA6E4}">
                <adec:decorative xmlns:adec="http://schemas.microsoft.com/office/drawing/2017/decorative" val="1"/>
              </a:ext>
            </a:extLst>
          </p:cNvPr>
          <p:cNvSpPr/>
          <p:nvPr/>
        </p:nvSpPr>
        <p:spPr>
          <a:xfrm>
            <a:off x="0" y="-1"/>
            <a:ext cx="12192000" cy="11452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A2C4AB2-9442-4DBF-B47E-E7942D5B9666}"/>
              </a:ext>
            </a:extLst>
          </p:cNvPr>
          <p:cNvSpPr>
            <a:spLocks noGrp="1"/>
          </p:cNvSpPr>
          <p:nvPr>
            <p:ph type="title"/>
          </p:nvPr>
        </p:nvSpPr>
        <p:spPr>
          <a:xfrm>
            <a:off x="343195" y="202205"/>
            <a:ext cx="11200055" cy="786139"/>
          </a:xfrm>
        </p:spPr>
        <p:txBody>
          <a:bodyPr>
            <a:noAutofit/>
          </a:bodyPr>
          <a:lstStyle/>
          <a:p>
            <a:r>
              <a:rPr lang="en-US" sz="3200" b="1">
                <a:solidFill>
                  <a:schemeClr val="bg1"/>
                </a:solidFill>
                <a:latin typeface="Arial Black" panose="020B0A04020102020204" pitchFamily="34" charset="0"/>
                <a:cs typeface="Calibri Light"/>
              </a:rPr>
              <a:t>Contents</a:t>
            </a:r>
            <a:endParaRPr lang="en-GB" sz="3200">
              <a:solidFill>
                <a:schemeClr val="bg1"/>
              </a:solidFill>
            </a:endParaRPr>
          </a:p>
        </p:txBody>
      </p:sp>
      <p:sp>
        <p:nvSpPr>
          <p:cNvPr id="46" name="TextBox 45">
            <a:extLst>
              <a:ext uri="{FF2B5EF4-FFF2-40B4-BE49-F238E27FC236}">
                <a16:creationId xmlns:a16="http://schemas.microsoft.com/office/drawing/2014/main" id="{0A450C6B-7C5E-46CB-B8D2-D2595853B19D}"/>
              </a:ext>
            </a:extLst>
          </p:cNvPr>
          <p:cNvSpPr txBox="1"/>
          <p:nvPr/>
        </p:nvSpPr>
        <p:spPr>
          <a:xfrm>
            <a:off x="343194" y="1272673"/>
            <a:ext cx="11613855"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b="1">
                <a:solidFill>
                  <a:srgbClr val="002060"/>
                </a:solidFill>
                <a:latin typeface="Arial" panose="020B0604020202020204" pitchFamily="34" charset="0"/>
                <a:cs typeface="Arial" panose="020B0604020202020204" pitchFamily="34" charset="0"/>
              </a:rPr>
              <a:t>Lambeth 2030 sets out key ambitions for our borough to achieve by 2030. To help us better understand how residents feel the borough is doing against these ambitions, we have grouped our ARS measures beneath them and used them to structure this report. </a:t>
            </a:r>
            <a:r>
              <a:rPr lang="en-US" sz="1600">
                <a:latin typeface="Arial" panose="020B0604020202020204" pitchFamily="34" charset="0"/>
                <a:cs typeface="Arial" panose="020B0604020202020204" pitchFamily="34" charset="0"/>
              </a:rPr>
              <a:t>In line with Lambeth’s Golden Thread – </a:t>
            </a:r>
            <a:r>
              <a:rPr lang="en-US" sz="1600" b="1">
                <a:solidFill>
                  <a:srgbClr val="FFC000"/>
                </a:solidFill>
                <a:latin typeface="Arial" panose="020B0604020202020204" pitchFamily="34" charset="0"/>
                <a:cs typeface="Arial" panose="020B0604020202020204" pitchFamily="34" charset="0"/>
              </a:rPr>
              <a:t>a Borough of Equity and Justice </a:t>
            </a:r>
            <a:r>
              <a:rPr lang="en-US" sz="1600">
                <a:latin typeface="Arial" panose="020B0604020202020204" pitchFamily="34" charset="0"/>
                <a:cs typeface="Arial" panose="020B0604020202020204" pitchFamily="34" charset="0"/>
              </a:rPr>
              <a:t>– we highlight significant inequalities and differences between communities in Lambeth throughout.</a:t>
            </a:r>
          </a:p>
        </p:txBody>
      </p:sp>
      <p:graphicFrame>
        <p:nvGraphicFramePr>
          <p:cNvPr id="47" name="Table 5">
            <a:extLst>
              <a:ext uri="{FF2B5EF4-FFF2-40B4-BE49-F238E27FC236}">
                <a16:creationId xmlns:a16="http://schemas.microsoft.com/office/drawing/2014/main" id="{EA000CC1-F0E3-4847-8936-F1B87D266F13}"/>
              </a:ext>
            </a:extLst>
          </p:cNvPr>
          <p:cNvGraphicFramePr>
            <a:graphicFrameLocks noGrp="1"/>
          </p:cNvGraphicFramePr>
          <p:nvPr>
            <p:extLst>
              <p:ext uri="{D42A27DB-BD31-4B8C-83A1-F6EECF244321}">
                <p14:modId xmlns:p14="http://schemas.microsoft.com/office/powerpoint/2010/main" val="1101034800"/>
              </p:ext>
            </p:extLst>
          </p:nvPr>
        </p:nvGraphicFramePr>
        <p:xfrm>
          <a:off x="343194" y="2477346"/>
          <a:ext cx="3060000" cy="4137688"/>
        </p:xfrm>
        <a:graphic>
          <a:graphicData uri="http://schemas.openxmlformats.org/drawingml/2006/table">
            <a:tbl>
              <a:tblPr firstRow="1" bandRow="1">
                <a:tableStyleId>{5C22544A-7EE6-4342-B048-85BDC9FD1C3A}</a:tableStyleId>
              </a:tblPr>
              <a:tblGrid>
                <a:gridCol w="2357428">
                  <a:extLst>
                    <a:ext uri="{9D8B030D-6E8A-4147-A177-3AD203B41FA5}">
                      <a16:colId xmlns:a16="http://schemas.microsoft.com/office/drawing/2014/main" val="4041311163"/>
                    </a:ext>
                  </a:extLst>
                </a:gridCol>
                <a:gridCol w="702572">
                  <a:extLst>
                    <a:ext uri="{9D8B030D-6E8A-4147-A177-3AD203B41FA5}">
                      <a16:colId xmlns:a16="http://schemas.microsoft.com/office/drawing/2014/main" val="1390726611"/>
                    </a:ext>
                  </a:extLst>
                </a:gridCol>
              </a:tblGrid>
              <a:tr h="322901">
                <a:tc>
                  <a:txBody>
                    <a:bodyPr/>
                    <a:lstStyle/>
                    <a:p>
                      <a:pPr algn="l"/>
                      <a:r>
                        <a:rPr lang="en-GB" sz="1400" dirty="0">
                          <a:solidFill>
                            <a:schemeClr val="tx1"/>
                          </a:solidFill>
                          <a:latin typeface="Helvetica Neue" panose="02000503000000020004"/>
                        </a:rPr>
                        <a:t>Council satisfaction</a:t>
                      </a:r>
                    </a:p>
                  </a:txBody>
                  <a:tcPr anchor="ctr">
                    <a:lnL w="12700" cmpd="sng">
                      <a:noFill/>
                    </a:lnL>
                    <a:lnR w="12700" cap="flat" cmpd="sng" algn="ctr">
                      <a:no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endParaRPr lang="en-GB" sz="1400" dirty="0">
                        <a:solidFill>
                          <a:schemeClr val="tx1"/>
                        </a:solidFill>
                        <a:latin typeface="Helvetica Neue" panose="02000503000000020004"/>
                      </a:endParaRPr>
                    </a:p>
                  </a:txBody>
                  <a:tcPr anchor="ctr">
                    <a:lnL w="12700" cmpd="sng">
                      <a:noFill/>
                    </a:lnL>
                    <a:lnR w="12700" cap="flat" cmpd="sng" algn="ctr">
                      <a:no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40559121"/>
                  </a:ext>
                </a:extLst>
              </a:tr>
              <a:tr h="322901">
                <a:tc>
                  <a:txBody>
                    <a:bodyPr/>
                    <a:lstStyle/>
                    <a:p>
                      <a:pPr algn="r"/>
                      <a:r>
                        <a:rPr lang="en-GB" sz="1400">
                          <a:solidFill>
                            <a:schemeClr val="tx1"/>
                          </a:solidFill>
                          <a:latin typeface="Helvetica Neue" panose="02000503000000020004"/>
                        </a:rPr>
                        <a:t>Overall satisfaction</a:t>
                      </a:r>
                    </a:p>
                  </a:txBody>
                  <a:tcPr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GB" sz="1400">
                          <a:solidFill>
                            <a:schemeClr val="tx1"/>
                          </a:solidFill>
                          <a:latin typeface="Helvetica Neue" panose="02000503000000020004"/>
                        </a:rPr>
                        <a:t>6-7</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791153"/>
                  </a:ext>
                </a:extLst>
              </a:tr>
              <a:tr h="322901">
                <a:tc>
                  <a:txBody>
                    <a:bodyPr/>
                    <a:lstStyle/>
                    <a:p>
                      <a:pPr algn="r"/>
                      <a:r>
                        <a:rPr lang="en-GB" sz="1400" dirty="0">
                          <a:solidFill>
                            <a:schemeClr val="tx1"/>
                          </a:solidFill>
                          <a:latin typeface="Helvetica Neue" panose="02000503000000020004"/>
                        </a:rPr>
                        <a:t>Value for money and communication</a:t>
                      </a:r>
                    </a:p>
                  </a:txBody>
                  <a:tcPr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GB" sz="1400">
                          <a:solidFill>
                            <a:schemeClr val="tx1"/>
                          </a:solidFill>
                          <a:latin typeface="Helvetica Neue" panose="02000503000000020004"/>
                        </a:rPr>
                        <a:t>8</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81669071"/>
                  </a:ext>
                </a:extLst>
              </a:tr>
              <a:tr h="322901">
                <a:tc>
                  <a:txBody>
                    <a:bodyPr/>
                    <a:lstStyle/>
                    <a:p>
                      <a:pPr algn="r"/>
                      <a:r>
                        <a:rPr lang="en-GB" sz="1400">
                          <a:solidFill>
                            <a:schemeClr val="tx1"/>
                          </a:solidFill>
                          <a:latin typeface="Helvetica Neue" panose="02000503000000020004"/>
                        </a:rPr>
                        <a:t>Lambeth Council services</a:t>
                      </a:r>
                    </a:p>
                  </a:txBody>
                  <a:tcPr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GB" sz="1400">
                          <a:solidFill>
                            <a:schemeClr val="tx1"/>
                          </a:solidFill>
                          <a:latin typeface="Helvetica Neue" panose="02000503000000020004"/>
                        </a:rPr>
                        <a:t>9</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35877345"/>
                  </a:ext>
                </a:extLst>
              </a:tr>
              <a:tr h="322901">
                <a:tc>
                  <a:txBody>
                    <a:bodyPr/>
                    <a:lstStyle/>
                    <a:p>
                      <a:pPr algn="l"/>
                      <a:r>
                        <a:rPr lang="en-GB" sz="1400" b="1" dirty="0">
                          <a:solidFill>
                            <a:schemeClr val="tx1"/>
                          </a:solidFill>
                          <a:latin typeface="Helvetica Neue" panose="02000503000000020004"/>
                        </a:rPr>
                        <a:t>Making Lambeth a place we can all call home</a:t>
                      </a:r>
                    </a:p>
                  </a:txBody>
                  <a:tcPr anchor="ctr">
                    <a:lnL w="12700" cmpd="sng">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endParaRPr lang="en-GB" sz="1400" b="1" dirty="0">
                        <a:solidFill>
                          <a:schemeClr val="tx1"/>
                        </a:solidFill>
                        <a:latin typeface="Helvetica Neue" panose="02000503000000020004"/>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93781985"/>
                  </a:ext>
                </a:extLst>
              </a:tr>
              <a:tr h="322901">
                <a:tc>
                  <a:txBody>
                    <a:bodyPr/>
                    <a:lstStyle/>
                    <a:p>
                      <a:pPr algn="r"/>
                      <a:r>
                        <a:rPr lang="en-GB" sz="1400">
                          <a:solidFill>
                            <a:schemeClr val="tx1"/>
                          </a:solidFill>
                          <a:latin typeface="Helvetica Neue" panose="02000503000000020004"/>
                        </a:rPr>
                        <a:t>What needs to improve</a:t>
                      </a:r>
                    </a:p>
                  </a:txBody>
                  <a:tcPr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GB" sz="1400">
                          <a:solidFill>
                            <a:schemeClr val="tx1"/>
                          </a:solidFill>
                          <a:latin typeface="Helvetica Neue" panose="02000503000000020004"/>
                        </a:rPr>
                        <a:t>11</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32746283"/>
                  </a:ext>
                </a:extLst>
              </a:tr>
              <a:tr h="322901">
                <a:tc>
                  <a:txBody>
                    <a:bodyPr/>
                    <a:lstStyle/>
                    <a:p>
                      <a:pPr algn="r"/>
                      <a:r>
                        <a:rPr lang="en-GB" sz="1400">
                          <a:solidFill>
                            <a:schemeClr val="tx1"/>
                          </a:solidFill>
                          <a:latin typeface="Helvetica Neue" panose="02000503000000020004"/>
                        </a:rPr>
                        <a:t>Influence and cohesion</a:t>
                      </a:r>
                    </a:p>
                  </a:txBody>
                  <a:tcPr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GB" sz="1400">
                          <a:solidFill>
                            <a:schemeClr val="tx1"/>
                          </a:solidFill>
                          <a:latin typeface="Helvetica Neue" panose="02000503000000020004"/>
                        </a:rPr>
                        <a:t>12</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48786278"/>
                  </a:ext>
                </a:extLst>
              </a:tr>
              <a:tr h="322901">
                <a:tc>
                  <a:txBody>
                    <a:bodyPr/>
                    <a:lstStyle/>
                    <a:p>
                      <a:pPr algn="r"/>
                      <a:r>
                        <a:rPr lang="en-GB" sz="1400">
                          <a:solidFill>
                            <a:schemeClr val="tx1"/>
                          </a:solidFill>
                          <a:latin typeface="Helvetica Neue" panose="02000503000000020004"/>
                        </a:rPr>
                        <a:t>Living in the neighbourhood</a:t>
                      </a:r>
                    </a:p>
                  </a:txBody>
                  <a:tcPr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GB" sz="1400">
                          <a:solidFill>
                            <a:schemeClr val="tx1"/>
                          </a:solidFill>
                          <a:latin typeface="Helvetica Neue" panose="02000503000000020004"/>
                        </a:rPr>
                        <a:t>13</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33990043"/>
                  </a:ext>
                </a:extLst>
              </a:tr>
              <a:tr h="322901">
                <a:tc>
                  <a:txBody>
                    <a:bodyPr/>
                    <a:lstStyle/>
                    <a:p>
                      <a:pPr algn="r"/>
                      <a:r>
                        <a:rPr lang="en-GB" sz="1400">
                          <a:solidFill>
                            <a:schemeClr val="tx1"/>
                          </a:solidFill>
                          <a:latin typeface="Helvetica Neue" panose="02000503000000020004"/>
                        </a:rPr>
                        <a:t>Growing up and aging well</a:t>
                      </a:r>
                    </a:p>
                  </a:txBody>
                  <a:tcPr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GB" sz="1400">
                          <a:solidFill>
                            <a:schemeClr val="tx1"/>
                          </a:solidFill>
                          <a:latin typeface="Helvetica Neue" panose="02000503000000020004"/>
                        </a:rPr>
                        <a:t>14</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64264359"/>
                  </a:ext>
                </a:extLst>
              </a:tr>
              <a:tr h="322901">
                <a:tc>
                  <a:txBody>
                    <a:bodyPr/>
                    <a:lstStyle/>
                    <a:p>
                      <a:pPr algn="r"/>
                      <a:r>
                        <a:rPr lang="en-GB" sz="1400">
                          <a:solidFill>
                            <a:schemeClr val="tx1"/>
                          </a:solidFill>
                          <a:latin typeface="Helvetica Neue" panose="02000503000000020004"/>
                        </a:rPr>
                        <a:t>Financial situation</a:t>
                      </a:r>
                    </a:p>
                  </a:txBody>
                  <a:tcPr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GB" sz="1400">
                          <a:solidFill>
                            <a:schemeClr val="tx1"/>
                          </a:solidFill>
                          <a:latin typeface="Helvetica Neue" panose="02000503000000020004"/>
                        </a:rPr>
                        <a:t>15</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56892689"/>
                  </a:ext>
                </a:extLst>
              </a:tr>
              <a:tr h="322901">
                <a:tc>
                  <a:txBody>
                    <a:bodyPr/>
                    <a:lstStyle/>
                    <a:p>
                      <a:pPr algn="r"/>
                      <a:r>
                        <a:rPr lang="en-GB" sz="1400">
                          <a:solidFill>
                            <a:schemeClr val="tx1"/>
                          </a:solidFill>
                          <a:latin typeface="Helvetica Neue" panose="02000503000000020004"/>
                        </a:rPr>
                        <a:t>Affording expenses</a:t>
                      </a:r>
                    </a:p>
                  </a:txBody>
                  <a:tcPr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GB" sz="1400" dirty="0">
                          <a:solidFill>
                            <a:schemeClr val="tx1"/>
                          </a:solidFill>
                          <a:latin typeface="Helvetica Neue" panose="02000503000000020004"/>
                        </a:rPr>
                        <a:t>16</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45577471"/>
                  </a:ext>
                </a:extLst>
              </a:tr>
            </a:tbl>
          </a:graphicData>
        </a:graphic>
      </p:graphicFrame>
      <p:graphicFrame>
        <p:nvGraphicFramePr>
          <p:cNvPr id="50" name="Table 5">
            <a:extLst>
              <a:ext uri="{FF2B5EF4-FFF2-40B4-BE49-F238E27FC236}">
                <a16:creationId xmlns:a16="http://schemas.microsoft.com/office/drawing/2014/main" id="{D057F0DF-3C55-4D81-9FBE-7AD92CD1D3A8}"/>
              </a:ext>
            </a:extLst>
          </p:cNvPr>
          <p:cNvGraphicFramePr>
            <a:graphicFrameLocks noGrp="1"/>
          </p:cNvGraphicFramePr>
          <p:nvPr>
            <p:extLst>
              <p:ext uri="{D42A27DB-BD31-4B8C-83A1-F6EECF244321}">
                <p14:modId xmlns:p14="http://schemas.microsoft.com/office/powerpoint/2010/main" val="3900510040"/>
              </p:ext>
            </p:extLst>
          </p:nvPr>
        </p:nvGraphicFramePr>
        <p:xfrm>
          <a:off x="3787816" y="2477346"/>
          <a:ext cx="3060000" cy="3382345"/>
        </p:xfrm>
        <a:graphic>
          <a:graphicData uri="http://schemas.openxmlformats.org/drawingml/2006/table">
            <a:tbl>
              <a:tblPr firstRow="1" bandRow="1">
                <a:tableStyleId>{5C22544A-7EE6-4342-B048-85BDC9FD1C3A}</a:tableStyleId>
              </a:tblPr>
              <a:tblGrid>
                <a:gridCol w="2357432">
                  <a:extLst>
                    <a:ext uri="{9D8B030D-6E8A-4147-A177-3AD203B41FA5}">
                      <a16:colId xmlns:a16="http://schemas.microsoft.com/office/drawing/2014/main" val="4041311163"/>
                    </a:ext>
                  </a:extLst>
                </a:gridCol>
                <a:gridCol w="702568">
                  <a:extLst>
                    <a:ext uri="{9D8B030D-6E8A-4147-A177-3AD203B41FA5}">
                      <a16:colId xmlns:a16="http://schemas.microsoft.com/office/drawing/2014/main" val="1390726611"/>
                    </a:ext>
                  </a:extLst>
                </a:gridCol>
              </a:tblGrid>
              <a:tr h="322901">
                <a:tc>
                  <a:txBody>
                    <a:bodyPr/>
                    <a:lstStyle/>
                    <a:p>
                      <a:pPr algn="l"/>
                      <a:r>
                        <a:rPr lang="en-GB" sz="1400" dirty="0">
                          <a:solidFill>
                            <a:schemeClr val="tx1"/>
                          </a:solidFill>
                          <a:latin typeface="Helvetica Neue" panose="02000503000000020004"/>
                        </a:rPr>
                        <a:t>Making Lambeth neighbourhoods fit for the future</a:t>
                      </a:r>
                    </a:p>
                  </a:txBody>
                  <a:tcPr anchor="ctr">
                    <a:lnL w="12700" cmpd="sng">
                      <a:noFill/>
                    </a:lnL>
                    <a:lnR w="12700" cap="flat" cmpd="sng" algn="ctr">
                      <a:no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endParaRPr lang="en-GB" sz="1400" dirty="0">
                        <a:solidFill>
                          <a:schemeClr val="tx1"/>
                        </a:solidFill>
                        <a:latin typeface="Helvetica Neue" panose="02000503000000020004"/>
                      </a:endParaRPr>
                    </a:p>
                  </a:txBody>
                  <a:tcPr anchor="ctr">
                    <a:lnL w="12700" cmpd="sng">
                      <a:noFill/>
                    </a:lnL>
                    <a:lnR w="12700" cap="flat" cmpd="sng" algn="ctr">
                      <a:no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40559121"/>
                  </a:ext>
                </a:extLst>
              </a:tr>
              <a:tr h="322901">
                <a:tc>
                  <a:txBody>
                    <a:bodyPr/>
                    <a:lstStyle/>
                    <a:p>
                      <a:pPr algn="r"/>
                      <a:r>
                        <a:rPr lang="en-GB" sz="1400">
                          <a:solidFill>
                            <a:schemeClr val="tx1"/>
                          </a:solidFill>
                          <a:latin typeface="Helvetica Neue" panose="02000503000000020004"/>
                        </a:rPr>
                        <a:t>Lambeth’s strengths</a:t>
                      </a:r>
                    </a:p>
                  </a:txBody>
                  <a:tcPr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GB" sz="1400">
                          <a:solidFill>
                            <a:schemeClr val="tx1"/>
                          </a:solidFill>
                          <a:latin typeface="Helvetica Neue" panose="02000503000000020004"/>
                        </a:rPr>
                        <a:t>18</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791153"/>
                  </a:ext>
                </a:extLst>
              </a:tr>
              <a:tr h="322901">
                <a:tc>
                  <a:txBody>
                    <a:bodyPr/>
                    <a:lstStyle/>
                    <a:p>
                      <a:pPr algn="r"/>
                      <a:r>
                        <a:rPr lang="en-GB" sz="1400">
                          <a:solidFill>
                            <a:schemeClr val="tx1"/>
                          </a:solidFill>
                          <a:latin typeface="Helvetica Neue" panose="02000503000000020004"/>
                        </a:rPr>
                        <a:t>Area satisfaction</a:t>
                      </a:r>
                    </a:p>
                  </a:txBody>
                  <a:tcPr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GB" sz="1400">
                          <a:solidFill>
                            <a:schemeClr val="tx1"/>
                          </a:solidFill>
                          <a:latin typeface="Helvetica Neue" panose="02000503000000020004"/>
                        </a:rPr>
                        <a:t>19-20</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81669071"/>
                  </a:ext>
                </a:extLst>
              </a:tr>
              <a:tr h="322901">
                <a:tc>
                  <a:txBody>
                    <a:bodyPr/>
                    <a:lstStyle/>
                    <a:p>
                      <a:pPr algn="r"/>
                      <a:r>
                        <a:rPr lang="en-GB" sz="1400">
                          <a:solidFill>
                            <a:schemeClr val="tx1"/>
                          </a:solidFill>
                          <a:latin typeface="Helvetica Neue" panose="02000503000000020004"/>
                        </a:rPr>
                        <a:t>Town centres</a:t>
                      </a:r>
                    </a:p>
                  </a:txBody>
                  <a:tcPr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GB" sz="1400">
                          <a:solidFill>
                            <a:schemeClr val="tx1"/>
                          </a:solidFill>
                          <a:latin typeface="Helvetica Neue" panose="02000503000000020004"/>
                        </a:rPr>
                        <a:t>21</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35877345"/>
                  </a:ext>
                </a:extLst>
              </a:tr>
              <a:tr h="322901">
                <a:tc>
                  <a:txBody>
                    <a:bodyPr/>
                    <a:lstStyle/>
                    <a:p>
                      <a:pPr algn="r"/>
                      <a:r>
                        <a:rPr lang="en-GB" sz="1400">
                          <a:solidFill>
                            <a:schemeClr val="tx1"/>
                          </a:solidFill>
                          <a:latin typeface="Helvetica Neue" panose="02000503000000020004"/>
                        </a:rPr>
                        <a:t>Housing and growth</a:t>
                      </a:r>
                    </a:p>
                  </a:txBody>
                  <a:tcPr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GB" sz="1400">
                          <a:solidFill>
                            <a:schemeClr val="tx1"/>
                          </a:solidFill>
                          <a:latin typeface="Helvetica Neue" panose="02000503000000020004"/>
                        </a:rPr>
                        <a:t>22</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82045416"/>
                  </a:ext>
                </a:extLst>
              </a:tr>
              <a:tr h="322901">
                <a:tc>
                  <a:txBody>
                    <a:bodyPr/>
                    <a:lstStyle/>
                    <a:p>
                      <a:pPr algn="r"/>
                      <a:r>
                        <a:rPr lang="en-GB" sz="1400">
                          <a:solidFill>
                            <a:schemeClr val="tx1"/>
                          </a:solidFill>
                          <a:latin typeface="Helvetica Neue" panose="02000503000000020004"/>
                        </a:rPr>
                        <a:t>Overall health</a:t>
                      </a:r>
                    </a:p>
                  </a:txBody>
                  <a:tcPr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GB" sz="1400">
                          <a:solidFill>
                            <a:schemeClr val="tx1"/>
                          </a:solidFill>
                          <a:latin typeface="Helvetica Neue" panose="02000503000000020004"/>
                        </a:rPr>
                        <a:t>23</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13111955"/>
                  </a:ext>
                </a:extLst>
              </a:tr>
              <a:tr h="322901">
                <a:tc>
                  <a:txBody>
                    <a:bodyPr/>
                    <a:lstStyle/>
                    <a:p>
                      <a:pPr algn="r"/>
                      <a:r>
                        <a:rPr lang="en-GB" sz="1400">
                          <a:solidFill>
                            <a:schemeClr val="tx1"/>
                          </a:solidFill>
                          <a:latin typeface="Helvetica Neue" panose="02000503000000020004"/>
                        </a:rPr>
                        <a:t>Mental health and wellbeing</a:t>
                      </a:r>
                    </a:p>
                  </a:txBody>
                  <a:tcPr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GB" sz="1400">
                          <a:solidFill>
                            <a:schemeClr val="tx1"/>
                          </a:solidFill>
                          <a:latin typeface="Helvetica Neue" panose="02000503000000020004"/>
                        </a:rPr>
                        <a:t>24</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51134477"/>
                  </a:ext>
                </a:extLst>
              </a:tr>
              <a:tr h="322901">
                <a:tc>
                  <a:txBody>
                    <a:bodyPr/>
                    <a:lstStyle/>
                    <a:p>
                      <a:pPr algn="r"/>
                      <a:r>
                        <a:rPr lang="en-GB" sz="1400">
                          <a:solidFill>
                            <a:schemeClr val="tx1"/>
                          </a:solidFill>
                          <a:latin typeface="Helvetica Neue" panose="02000503000000020004"/>
                        </a:rPr>
                        <a:t>The environment and climate change</a:t>
                      </a:r>
                    </a:p>
                  </a:txBody>
                  <a:tcPr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GB" sz="1400" dirty="0">
                          <a:solidFill>
                            <a:schemeClr val="tx1"/>
                          </a:solidFill>
                          <a:latin typeface="Helvetica Neue" panose="02000503000000020004"/>
                        </a:rPr>
                        <a:t>25</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9151795"/>
                  </a:ext>
                </a:extLst>
              </a:tr>
            </a:tbl>
          </a:graphicData>
        </a:graphic>
      </p:graphicFrame>
      <p:graphicFrame>
        <p:nvGraphicFramePr>
          <p:cNvPr id="51" name="Table 5">
            <a:extLst>
              <a:ext uri="{FF2B5EF4-FFF2-40B4-BE49-F238E27FC236}">
                <a16:creationId xmlns:a16="http://schemas.microsoft.com/office/drawing/2014/main" id="{CDCD3C61-1B9B-4B83-BD5F-BFC294B7EA2F}"/>
              </a:ext>
            </a:extLst>
          </p:cNvPr>
          <p:cNvGraphicFramePr>
            <a:graphicFrameLocks noGrp="1"/>
          </p:cNvGraphicFramePr>
          <p:nvPr>
            <p:extLst>
              <p:ext uri="{D42A27DB-BD31-4B8C-83A1-F6EECF244321}">
                <p14:modId xmlns:p14="http://schemas.microsoft.com/office/powerpoint/2010/main" val="3502434820"/>
              </p:ext>
            </p:extLst>
          </p:nvPr>
        </p:nvGraphicFramePr>
        <p:xfrm>
          <a:off x="7232438" y="2477346"/>
          <a:ext cx="3060000" cy="3254703"/>
        </p:xfrm>
        <a:graphic>
          <a:graphicData uri="http://schemas.openxmlformats.org/drawingml/2006/table">
            <a:tbl>
              <a:tblPr firstRow="1" bandRow="1">
                <a:tableStyleId>{5C22544A-7EE6-4342-B048-85BDC9FD1C3A}</a:tableStyleId>
              </a:tblPr>
              <a:tblGrid>
                <a:gridCol w="2357432">
                  <a:extLst>
                    <a:ext uri="{9D8B030D-6E8A-4147-A177-3AD203B41FA5}">
                      <a16:colId xmlns:a16="http://schemas.microsoft.com/office/drawing/2014/main" val="4041311163"/>
                    </a:ext>
                  </a:extLst>
                </a:gridCol>
                <a:gridCol w="702568">
                  <a:extLst>
                    <a:ext uri="{9D8B030D-6E8A-4147-A177-3AD203B41FA5}">
                      <a16:colId xmlns:a16="http://schemas.microsoft.com/office/drawing/2014/main" val="1390726611"/>
                    </a:ext>
                  </a:extLst>
                </a:gridCol>
              </a:tblGrid>
              <a:tr h="322901">
                <a:tc>
                  <a:txBody>
                    <a:bodyPr/>
                    <a:lstStyle/>
                    <a:p>
                      <a:pPr algn="l"/>
                      <a:r>
                        <a:rPr lang="en-GB" sz="1400" b="1" dirty="0">
                          <a:solidFill>
                            <a:schemeClr val="tx1"/>
                          </a:solidFill>
                          <a:latin typeface="Helvetica Neue" panose="02000503000000020004"/>
                        </a:rPr>
                        <a:t>Making Lambeth one of the safest boroughs in London</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endParaRPr lang="en-GB" sz="1400" b="1" dirty="0">
                        <a:solidFill>
                          <a:schemeClr val="tx1"/>
                        </a:solidFill>
                        <a:latin typeface="Helvetica Neue" panose="02000503000000020004"/>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97471489"/>
                  </a:ext>
                </a:extLst>
              </a:tr>
              <a:tr h="322901">
                <a:tc>
                  <a:txBody>
                    <a:bodyPr/>
                    <a:lstStyle/>
                    <a:p>
                      <a:pPr algn="r"/>
                      <a:r>
                        <a:rPr lang="en-GB" sz="1400" dirty="0">
                          <a:solidFill>
                            <a:schemeClr val="tx1"/>
                          </a:solidFill>
                          <a:latin typeface="Helvetica Neue" panose="02000503000000020004"/>
                        </a:rPr>
                        <a:t>Feelings of safety</a:t>
                      </a:r>
                    </a:p>
                  </a:txBody>
                  <a:tcPr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GB" sz="1400" kern="1200">
                          <a:solidFill>
                            <a:schemeClr val="tx1"/>
                          </a:solidFill>
                          <a:latin typeface="Helvetica Neue" panose="02000503000000020004"/>
                          <a:ea typeface="+mn-ea"/>
                          <a:cs typeface="+mn-cs"/>
                        </a:rPr>
                        <a:t>27</a:t>
                      </a:r>
                    </a:p>
                  </a:txBody>
                  <a:tcPr anchor="ct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7811323"/>
                  </a:ext>
                </a:extLst>
              </a:tr>
              <a:tr h="322901">
                <a:tc>
                  <a:txBody>
                    <a:bodyPr/>
                    <a:lstStyle/>
                    <a:p>
                      <a:pPr algn="r"/>
                      <a:r>
                        <a:rPr lang="en-GB" sz="1400">
                          <a:solidFill>
                            <a:schemeClr val="tx1"/>
                          </a:solidFill>
                          <a:latin typeface="Helvetica Neue" panose="02000503000000020004"/>
                        </a:rPr>
                        <a:t>Anti-social behaviours</a:t>
                      </a:r>
                    </a:p>
                  </a:txBody>
                  <a:tcPr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GB" sz="1400" kern="1200">
                          <a:solidFill>
                            <a:schemeClr val="tx1"/>
                          </a:solidFill>
                          <a:latin typeface="Helvetica Neue" panose="02000503000000020004"/>
                          <a:ea typeface="+mn-ea"/>
                          <a:cs typeface="+mn-cs"/>
                        </a:rPr>
                        <a:t>28</a:t>
                      </a:r>
                    </a:p>
                  </a:txBody>
                  <a:tcPr anchor="ct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6734428"/>
                  </a:ext>
                </a:extLst>
              </a:tr>
              <a:tr h="0">
                <a:tc>
                  <a:txBody>
                    <a:bodyPr/>
                    <a:lstStyle/>
                    <a:p>
                      <a:pPr algn="r"/>
                      <a:r>
                        <a:rPr lang="en-GB" sz="1400">
                          <a:solidFill>
                            <a:schemeClr val="tx1"/>
                          </a:solidFill>
                          <a:latin typeface="Helvetica Neue" panose="02000503000000020004"/>
                        </a:rPr>
                        <a:t>Harassment, hate crime, and confidence</a:t>
                      </a:r>
                    </a:p>
                  </a:txBody>
                  <a:tcPr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GB" sz="1400" kern="1200">
                          <a:solidFill>
                            <a:schemeClr val="tx1"/>
                          </a:solidFill>
                          <a:latin typeface="Helvetica Neue" panose="02000503000000020004"/>
                          <a:ea typeface="+mn-ea"/>
                          <a:cs typeface="+mn-cs"/>
                        </a:rPr>
                        <a:t>29</a:t>
                      </a:r>
                    </a:p>
                  </a:txBody>
                  <a:tcPr anchor="ct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5172196"/>
                  </a:ext>
                </a:extLst>
              </a:tr>
              <a:tr h="322901">
                <a:tc>
                  <a:txBody>
                    <a:bodyPr/>
                    <a:lstStyle/>
                    <a:p>
                      <a:pPr algn="l"/>
                      <a:r>
                        <a:rPr lang="en-GB" sz="1400" b="1" dirty="0">
                          <a:solidFill>
                            <a:schemeClr val="tx1"/>
                          </a:solidFill>
                          <a:latin typeface="Helvetica Neue" panose="02000503000000020004"/>
                        </a:rPr>
                        <a:t>Recommendations and next steps</a:t>
                      </a:r>
                    </a:p>
                  </a:txBody>
                  <a:tcPr anchor="ctr">
                    <a:lnL w="12700" cmpd="sng">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endParaRPr lang="en-GB" sz="1400" dirty="0">
                        <a:solidFill>
                          <a:schemeClr val="tx1"/>
                        </a:solidFill>
                        <a:latin typeface="Helvetica Neue" panose="02000503000000020004"/>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40559121"/>
                  </a:ext>
                </a:extLst>
              </a:tr>
              <a:tr h="322901">
                <a:tc>
                  <a:txBody>
                    <a:bodyPr/>
                    <a:lstStyle/>
                    <a:p>
                      <a:pPr algn="r"/>
                      <a:r>
                        <a:rPr lang="en-GB" sz="1400">
                          <a:solidFill>
                            <a:schemeClr val="tx1"/>
                          </a:solidFill>
                          <a:latin typeface="Helvetica Neue" panose="02000503000000020004"/>
                        </a:rPr>
                        <a:t>Key drivers for action</a:t>
                      </a:r>
                    </a:p>
                  </a:txBody>
                  <a:tcPr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GB" sz="1400">
                          <a:solidFill>
                            <a:schemeClr val="tx1"/>
                          </a:solidFill>
                          <a:latin typeface="Helvetica Neue" panose="02000503000000020004"/>
                        </a:rPr>
                        <a:t>31</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791153"/>
                  </a:ext>
                </a:extLst>
              </a:tr>
              <a:tr h="322901">
                <a:tc>
                  <a:txBody>
                    <a:bodyPr/>
                    <a:lstStyle/>
                    <a:p>
                      <a:pPr algn="r"/>
                      <a:r>
                        <a:rPr lang="en-GB" sz="1400" dirty="0">
                          <a:solidFill>
                            <a:schemeClr val="tx1"/>
                          </a:solidFill>
                          <a:latin typeface="Helvetica Neue" panose="02000503000000020004"/>
                        </a:rPr>
                        <a:t>Sample profile and demographics</a:t>
                      </a:r>
                    </a:p>
                  </a:txBody>
                  <a:tcPr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GB" sz="1400" dirty="0">
                          <a:solidFill>
                            <a:schemeClr val="tx1"/>
                          </a:solidFill>
                          <a:latin typeface="Helvetica Neue" panose="02000503000000020004"/>
                        </a:rPr>
                        <a:t>32</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97259494"/>
                  </a:ext>
                </a:extLst>
              </a:tr>
            </a:tbl>
          </a:graphicData>
        </a:graphic>
      </p:graphicFrame>
      <p:pic>
        <p:nvPicPr>
          <p:cNvPr id="11" name="Picture 10">
            <a:extLst>
              <a:ext uri="{FF2B5EF4-FFF2-40B4-BE49-F238E27FC236}">
                <a16:creationId xmlns:a16="http://schemas.microsoft.com/office/drawing/2014/main" id="{EC13BE8F-C3F3-4B1C-A67C-E123F0FCDCC4}"/>
              </a:ext>
              <a:ext uri="{C183D7F6-B498-43B3-948B-1728B52AA6E4}">
                <adec:decorative xmlns:adec="http://schemas.microsoft.com/office/drawing/2017/decorative" val="1"/>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3560" r="36849" b="77204"/>
          <a:stretch/>
        </p:blipFill>
        <p:spPr>
          <a:xfrm>
            <a:off x="10559640" y="5854700"/>
            <a:ext cx="1481952" cy="802489"/>
          </a:xfrm>
          <a:prstGeom prst="rect">
            <a:avLst/>
          </a:prstGeom>
        </p:spPr>
      </p:pic>
    </p:spTree>
    <p:extLst>
      <p:ext uri="{BB962C8B-B14F-4D97-AF65-F5344CB8AC3E}">
        <p14:creationId xmlns:p14="http://schemas.microsoft.com/office/powerpoint/2010/main" val="2409525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lowchart: Document 2">
            <a:extLst>
              <a:ext uri="{FF2B5EF4-FFF2-40B4-BE49-F238E27FC236}">
                <a16:creationId xmlns:a16="http://schemas.microsoft.com/office/drawing/2014/main" id="{8C7F5538-3419-4136-8D80-037507FC6E38}"/>
              </a:ext>
              <a:ext uri="{C183D7F6-B498-43B3-948B-1728B52AA6E4}">
                <adec:decorative xmlns:adec="http://schemas.microsoft.com/office/drawing/2017/decorative" val="1"/>
              </a:ext>
            </a:extLst>
          </p:cNvPr>
          <p:cNvSpPr/>
          <p:nvPr/>
        </p:nvSpPr>
        <p:spPr>
          <a:xfrm rot="16200000">
            <a:off x="-880555" y="880555"/>
            <a:ext cx="6861616" cy="5100506"/>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2121"/>
              <a:gd name="connsiteX1" fmla="*/ 21600 w 21600"/>
              <a:gd name="connsiteY1" fmla="*/ 0 h 22121"/>
              <a:gd name="connsiteX2" fmla="*/ 21600 w 21600"/>
              <a:gd name="connsiteY2" fmla="*/ 17322 h 22121"/>
              <a:gd name="connsiteX3" fmla="*/ 0 w 21600"/>
              <a:gd name="connsiteY3" fmla="*/ 20172 h 22121"/>
              <a:gd name="connsiteX4" fmla="*/ 0 w 21600"/>
              <a:gd name="connsiteY4" fmla="*/ 0 h 22121"/>
              <a:gd name="connsiteX0" fmla="*/ 0 w 21600"/>
              <a:gd name="connsiteY0" fmla="*/ 0 h 21885"/>
              <a:gd name="connsiteX1" fmla="*/ 21600 w 21600"/>
              <a:gd name="connsiteY1" fmla="*/ 0 h 21885"/>
              <a:gd name="connsiteX2" fmla="*/ 21600 w 21600"/>
              <a:gd name="connsiteY2" fmla="*/ 17322 h 21885"/>
              <a:gd name="connsiteX3" fmla="*/ 10667 w 21600"/>
              <a:gd name="connsiteY3" fmla="*/ 20096 h 21885"/>
              <a:gd name="connsiteX4" fmla="*/ 0 w 21600"/>
              <a:gd name="connsiteY4" fmla="*/ 20172 h 21885"/>
              <a:gd name="connsiteX5" fmla="*/ 0 w 21600"/>
              <a:gd name="connsiteY5" fmla="*/ 0 h 21885"/>
              <a:gd name="connsiteX0" fmla="*/ 0 w 21600"/>
              <a:gd name="connsiteY0" fmla="*/ 0 h 21259"/>
              <a:gd name="connsiteX1" fmla="*/ 21600 w 21600"/>
              <a:gd name="connsiteY1" fmla="*/ 0 h 21259"/>
              <a:gd name="connsiteX2" fmla="*/ 21600 w 21600"/>
              <a:gd name="connsiteY2" fmla="*/ 17322 h 21259"/>
              <a:gd name="connsiteX3" fmla="*/ 10667 w 21600"/>
              <a:gd name="connsiteY3" fmla="*/ 20096 h 21259"/>
              <a:gd name="connsiteX4" fmla="*/ 0 w 21600"/>
              <a:gd name="connsiteY4" fmla="*/ 20172 h 21259"/>
              <a:gd name="connsiteX5" fmla="*/ 0 w 21600"/>
              <a:gd name="connsiteY5" fmla="*/ 0 h 21259"/>
              <a:gd name="connsiteX0" fmla="*/ 0 w 21600"/>
              <a:gd name="connsiteY0" fmla="*/ 0 h 21259"/>
              <a:gd name="connsiteX1" fmla="*/ 21600 w 21600"/>
              <a:gd name="connsiteY1" fmla="*/ 0 h 21259"/>
              <a:gd name="connsiteX2" fmla="*/ 21600 w 21600"/>
              <a:gd name="connsiteY2" fmla="*/ 17322 h 21259"/>
              <a:gd name="connsiteX3" fmla="*/ 10667 w 21600"/>
              <a:gd name="connsiteY3" fmla="*/ 20096 h 21259"/>
              <a:gd name="connsiteX4" fmla="*/ 0 w 21600"/>
              <a:gd name="connsiteY4" fmla="*/ 20172 h 21259"/>
              <a:gd name="connsiteX5" fmla="*/ 0 w 21600"/>
              <a:gd name="connsiteY5" fmla="*/ 0 h 21259"/>
              <a:gd name="connsiteX0" fmla="*/ 0 w 21600"/>
              <a:gd name="connsiteY0" fmla="*/ 0 h 23357"/>
              <a:gd name="connsiteX1" fmla="*/ 21600 w 21600"/>
              <a:gd name="connsiteY1" fmla="*/ 0 h 23357"/>
              <a:gd name="connsiteX2" fmla="*/ 21600 w 21600"/>
              <a:gd name="connsiteY2" fmla="*/ 17322 h 23357"/>
              <a:gd name="connsiteX3" fmla="*/ 10667 w 21600"/>
              <a:gd name="connsiteY3" fmla="*/ 20096 h 23357"/>
              <a:gd name="connsiteX4" fmla="*/ 0 w 21600"/>
              <a:gd name="connsiteY4" fmla="*/ 20172 h 23357"/>
              <a:gd name="connsiteX5" fmla="*/ 0 w 21600"/>
              <a:gd name="connsiteY5" fmla="*/ 0 h 23357"/>
              <a:gd name="connsiteX0" fmla="*/ 0 w 21600"/>
              <a:gd name="connsiteY0" fmla="*/ 0 h 23357"/>
              <a:gd name="connsiteX1" fmla="*/ 21600 w 21600"/>
              <a:gd name="connsiteY1" fmla="*/ 0 h 23357"/>
              <a:gd name="connsiteX2" fmla="*/ 21600 w 21600"/>
              <a:gd name="connsiteY2" fmla="*/ 17322 h 23357"/>
              <a:gd name="connsiteX3" fmla="*/ 10667 w 21600"/>
              <a:gd name="connsiteY3" fmla="*/ 20096 h 23357"/>
              <a:gd name="connsiteX4" fmla="*/ 0 w 21600"/>
              <a:gd name="connsiteY4" fmla="*/ 20172 h 23357"/>
              <a:gd name="connsiteX5" fmla="*/ 0 w 21600"/>
              <a:gd name="connsiteY5" fmla="*/ 0 h 23357"/>
              <a:gd name="connsiteX0" fmla="*/ 0 w 21600"/>
              <a:gd name="connsiteY0" fmla="*/ 0 h 23079"/>
              <a:gd name="connsiteX1" fmla="*/ 21600 w 21600"/>
              <a:gd name="connsiteY1" fmla="*/ 0 h 23079"/>
              <a:gd name="connsiteX2" fmla="*/ 21600 w 21600"/>
              <a:gd name="connsiteY2" fmla="*/ 17322 h 23079"/>
              <a:gd name="connsiteX3" fmla="*/ 9660 w 21600"/>
              <a:gd name="connsiteY3" fmla="*/ 19567 h 23079"/>
              <a:gd name="connsiteX4" fmla="*/ 0 w 21600"/>
              <a:gd name="connsiteY4" fmla="*/ 20172 h 23079"/>
              <a:gd name="connsiteX5" fmla="*/ 0 w 21600"/>
              <a:gd name="connsiteY5" fmla="*/ 0 h 23079"/>
              <a:gd name="connsiteX0" fmla="*/ 0 w 21600"/>
              <a:gd name="connsiteY0" fmla="*/ 0 h 22826"/>
              <a:gd name="connsiteX1" fmla="*/ 21600 w 21600"/>
              <a:gd name="connsiteY1" fmla="*/ 0 h 22826"/>
              <a:gd name="connsiteX2" fmla="*/ 21600 w 21600"/>
              <a:gd name="connsiteY2" fmla="*/ 17322 h 22826"/>
              <a:gd name="connsiteX3" fmla="*/ 9968 w 21600"/>
              <a:gd name="connsiteY3" fmla="*/ 19038 h 22826"/>
              <a:gd name="connsiteX4" fmla="*/ 0 w 21600"/>
              <a:gd name="connsiteY4" fmla="*/ 20172 h 22826"/>
              <a:gd name="connsiteX5" fmla="*/ 0 w 21600"/>
              <a:gd name="connsiteY5" fmla="*/ 0 h 22826"/>
              <a:gd name="connsiteX0" fmla="*/ 0 w 21600"/>
              <a:gd name="connsiteY0" fmla="*/ 0 h 22826"/>
              <a:gd name="connsiteX1" fmla="*/ 21600 w 21600"/>
              <a:gd name="connsiteY1" fmla="*/ 0 h 22826"/>
              <a:gd name="connsiteX2" fmla="*/ 21600 w 21600"/>
              <a:gd name="connsiteY2" fmla="*/ 17322 h 22826"/>
              <a:gd name="connsiteX3" fmla="*/ 9968 w 21600"/>
              <a:gd name="connsiteY3" fmla="*/ 19038 h 22826"/>
              <a:gd name="connsiteX4" fmla="*/ 0 w 21600"/>
              <a:gd name="connsiteY4" fmla="*/ 20172 h 22826"/>
              <a:gd name="connsiteX5" fmla="*/ 0 w 21600"/>
              <a:gd name="connsiteY5" fmla="*/ 0 h 22826"/>
              <a:gd name="connsiteX0" fmla="*/ 0 w 21600"/>
              <a:gd name="connsiteY0" fmla="*/ 0 h 22826"/>
              <a:gd name="connsiteX1" fmla="*/ 21600 w 21600"/>
              <a:gd name="connsiteY1" fmla="*/ 0 h 22826"/>
              <a:gd name="connsiteX2" fmla="*/ 21600 w 21600"/>
              <a:gd name="connsiteY2" fmla="*/ 17322 h 22826"/>
              <a:gd name="connsiteX3" fmla="*/ 9968 w 21600"/>
              <a:gd name="connsiteY3" fmla="*/ 19038 h 22826"/>
              <a:gd name="connsiteX4" fmla="*/ 0 w 21600"/>
              <a:gd name="connsiteY4" fmla="*/ 20172 h 22826"/>
              <a:gd name="connsiteX5" fmla="*/ 0 w 21600"/>
              <a:gd name="connsiteY5" fmla="*/ 0 h 22826"/>
              <a:gd name="connsiteX0" fmla="*/ 0 w 21600"/>
              <a:gd name="connsiteY0" fmla="*/ 0 h 22826"/>
              <a:gd name="connsiteX1" fmla="*/ 21600 w 21600"/>
              <a:gd name="connsiteY1" fmla="*/ 0 h 22826"/>
              <a:gd name="connsiteX2" fmla="*/ 21600 w 21600"/>
              <a:gd name="connsiteY2" fmla="*/ 17322 h 22826"/>
              <a:gd name="connsiteX3" fmla="*/ 9968 w 21600"/>
              <a:gd name="connsiteY3" fmla="*/ 19038 h 22826"/>
              <a:gd name="connsiteX4" fmla="*/ 0 w 21600"/>
              <a:gd name="connsiteY4" fmla="*/ 20172 h 22826"/>
              <a:gd name="connsiteX5" fmla="*/ 0 w 21600"/>
              <a:gd name="connsiteY5" fmla="*/ 0 h 22826"/>
              <a:gd name="connsiteX0" fmla="*/ 0 w 21600"/>
              <a:gd name="connsiteY0" fmla="*/ 0 h 23618"/>
              <a:gd name="connsiteX1" fmla="*/ 21600 w 21600"/>
              <a:gd name="connsiteY1" fmla="*/ 0 h 23618"/>
              <a:gd name="connsiteX2" fmla="*/ 21600 w 21600"/>
              <a:gd name="connsiteY2" fmla="*/ 17322 h 23618"/>
              <a:gd name="connsiteX3" fmla="*/ 9968 w 21600"/>
              <a:gd name="connsiteY3" fmla="*/ 19038 h 23618"/>
              <a:gd name="connsiteX4" fmla="*/ 0 w 21600"/>
              <a:gd name="connsiteY4" fmla="*/ 20172 h 23618"/>
              <a:gd name="connsiteX5" fmla="*/ 0 w 21600"/>
              <a:gd name="connsiteY5" fmla="*/ 0 h 23618"/>
              <a:gd name="connsiteX0" fmla="*/ 0 w 21600"/>
              <a:gd name="connsiteY0" fmla="*/ 0 h 23618"/>
              <a:gd name="connsiteX1" fmla="*/ 21600 w 21600"/>
              <a:gd name="connsiteY1" fmla="*/ 0 h 23618"/>
              <a:gd name="connsiteX2" fmla="*/ 21600 w 21600"/>
              <a:gd name="connsiteY2" fmla="*/ 17322 h 23618"/>
              <a:gd name="connsiteX3" fmla="*/ 9968 w 21600"/>
              <a:gd name="connsiteY3" fmla="*/ 19038 h 23618"/>
              <a:gd name="connsiteX4" fmla="*/ 0 w 21600"/>
              <a:gd name="connsiteY4" fmla="*/ 20172 h 23618"/>
              <a:gd name="connsiteX5" fmla="*/ 0 w 21600"/>
              <a:gd name="connsiteY5" fmla="*/ 0 h 23618"/>
              <a:gd name="connsiteX0" fmla="*/ 0 w 21600"/>
              <a:gd name="connsiteY0" fmla="*/ 0 h 22376"/>
              <a:gd name="connsiteX1" fmla="*/ 21600 w 21600"/>
              <a:gd name="connsiteY1" fmla="*/ 0 h 22376"/>
              <a:gd name="connsiteX2" fmla="*/ 21600 w 21600"/>
              <a:gd name="connsiteY2" fmla="*/ 17322 h 22376"/>
              <a:gd name="connsiteX3" fmla="*/ 9968 w 21600"/>
              <a:gd name="connsiteY3" fmla="*/ 19038 h 22376"/>
              <a:gd name="connsiteX4" fmla="*/ 0 w 21600"/>
              <a:gd name="connsiteY4" fmla="*/ 20172 h 22376"/>
              <a:gd name="connsiteX5" fmla="*/ 0 w 21600"/>
              <a:gd name="connsiteY5" fmla="*/ 0 h 22376"/>
              <a:gd name="connsiteX0" fmla="*/ 0 w 21600"/>
              <a:gd name="connsiteY0" fmla="*/ 0 h 22830"/>
              <a:gd name="connsiteX1" fmla="*/ 21600 w 21600"/>
              <a:gd name="connsiteY1" fmla="*/ 0 h 22830"/>
              <a:gd name="connsiteX2" fmla="*/ 21600 w 21600"/>
              <a:gd name="connsiteY2" fmla="*/ 17322 h 22830"/>
              <a:gd name="connsiteX3" fmla="*/ 9968 w 21600"/>
              <a:gd name="connsiteY3" fmla="*/ 19038 h 22830"/>
              <a:gd name="connsiteX4" fmla="*/ 0 w 21600"/>
              <a:gd name="connsiteY4" fmla="*/ 20172 h 22830"/>
              <a:gd name="connsiteX5" fmla="*/ 0 w 21600"/>
              <a:gd name="connsiteY5" fmla="*/ 0 h 22830"/>
              <a:gd name="connsiteX0" fmla="*/ 0 w 21600"/>
              <a:gd name="connsiteY0" fmla="*/ 0 h 22259"/>
              <a:gd name="connsiteX1" fmla="*/ 21600 w 21600"/>
              <a:gd name="connsiteY1" fmla="*/ 0 h 22259"/>
              <a:gd name="connsiteX2" fmla="*/ 21600 w 21600"/>
              <a:gd name="connsiteY2" fmla="*/ 17322 h 22259"/>
              <a:gd name="connsiteX3" fmla="*/ 9968 w 21600"/>
              <a:gd name="connsiteY3" fmla="*/ 19038 h 22259"/>
              <a:gd name="connsiteX4" fmla="*/ 0 w 21600"/>
              <a:gd name="connsiteY4" fmla="*/ 20172 h 22259"/>
              <a:gd name="connsiteX5" fmla="*/ 0 w 21600"/>
              <a:gd name="connsiteY5" fmla="*/ 0 h 22259"/>
              <a:gd name="connsiteX0" fmla="*/ 0 w 21600"/>
              <a:gd name="connsiteY0" fmla="*/ 0 h 22612"/>
              <a:gd name="connsiteX1" fmla="*/ 21600 w 21600"/>
              <a:gd name="connsiteY1" fmla="*/ 0 h 22612"/>
              <a:gd name="connsiteX2" fmla="*/ 21600 w 21600"/>
              <a:gd name="connsiteY2" fmla="*/ 17322 h 22612"/>
              <a:gd name="connsiteX3" fmla="*/ 9968 w 21600"/>
              <a:gd name="connsiteY3" fmla="*/ 19038 h 22612"/>
              <a:gd name="connsiteX4" fmla="*/ 0 w 21600"/>
              <a:gd name="connsiteY4" fmla="*/ 20172 h 22612"/>
              <a:gd name="connsiteX5" fmla="*/ 0 w 21600"/>
              <a:gd name="connsiteY5" fmla="*/ 0 h 22612"/>
              <a:gd name="connsiteX0" fmla="*/ 0 w 21600"/>
              <a:gd name="connsiteY0" fmla="*/ 0 h 22612"/>
              <a:gd name="connsiteX1" fmla="*/ 21600 w 21600"/>
              <a:gd name="connsiteY1" fmla="*/ 0 h 22612"/>
              <a:gd name="connsiteX2" fmla="*/ 21600 w 21600"/>
              <a:gd name="connsiteY2" fmla="*/ 17322 h 22612"/>
              <a:gd name="connsiteX3" fmla="*/ 9968 w 21600"/>
              <a:gd name="connsiteY3" fmla="*/ 19038 h 22612"/>
              <a:gd name="connsiteX4" fmla="*/ 0 w 21600"/>
              <a:gd name="connsiteY4" fmla="*/ 20172 h 22612"/>
              <a:gd name="connsiteX5" fmla="*/ 0 w 21600"/>
              <a:gd name="connsiteY5" fmla="*/ 0 h 22612"/>
              <a:gd name="connsiteX0" fmla="*/ 0 w 21600"/>
              <a:gd name="connsiteY0" fmla="*/ 0 h 22612"/>
              <a:gd name="connsiteX1" fmla="*/ 21600 w 21600"/>
              <a:gd name="connsiteY1" fmla="*/ 0 h 22612"/>
              <a:gd name="connsiteX2" fmla="*/ 21600 w 21600"/>
              <a:gd name="connsiteY2" fmla="*/ 17322 h 22612"/>
              <a:gd name="connsiteX3" fmla="*/ 9968 w 21600"/>
              <a:gd name="connsiteY3" fmla="*/ 19038 h 22612"/>
              <a:gd name="connsiteX4" fmla="*/ 0 w 21600"/>
              <a:gd name="connsiteY4" fmla="*/ 20172 h 22612"/>
              <a:gd name="connsiteX5" fmla="*/ 0 w 21600"/>
              <a:gd name="connsiteY5" fmla="*/ 0 h 22612"/>
              <a:gd name="connsiteX0" fmla="*/ 0 w 21600"/>
              <a:gd name="connsiteY0" fmla="*/ 0 h 22696"/>
              <a:gd name="connsiteX1" fmla="*/ 21600 w 21600"/>
              <a:gd name="connsiteY1" fmla="*/ 0 h 22696"/>
              <a:gd name="connsiteX2" fmla="*/ 21600 w 21600"/>
              <a:gd name="connsiteY2" fmla="*/ 17322 h 22696"/>
              <a:gd name="connsiteX3" fmla="*/ 9129 w 21600"/>
              <a:gd name="connsiteY3" fmla="*/ 19210 h 22696"/>
              <a:gd name="connsiteX4" fmla="*/ 0 w 21600"/>
              <a:gd name="connsiteY4" fmla="*/ 20172 h 22696"/>
              <a:gd name="connsiteX5" fmla="*/ 0 w 21600"/>
              <a:gd name="connsiteY5" fmla="*/ 0 h 22696"/>
              <a:gd name="connsiteX0" fmla="*/ 0 w 21600"/>
              <a:gd name="connsiteY0" fmla="*/ 0 h 22917"/>
              <a:gd name="connsiteX1" fmla="*/ 21600 w 21600"/>
              <a:gd name="connsiteY1" fmla="*/ 0 h 22917"/>
              <a:gd name="connsiteX2" fmla="*/ 21600 w 21600"/>
              <a:gd name="connsiteY2" fmla="*/ 17322 h 22917"/>
              <a:gd name="connsiteX3" fmla="*/ 9912 w 21600"/>
              <a:gd name="connsiteY3" fmla="*/ 19639 h 22917"/>
              <a:gd name="connsiteX4" fmla="*/ 0 w 21600"/>
              <a:gd name="connsiteY4" fmla="*/ 20172 h 22917"/>
              <a:gd name="connsiteX5" fmla="*/ 0 w 21600"/>
              <a:gd name="connsiteY5" fmla="*/ 0 h 22917"/>
              <a:gd name="connsiteX0" fmla="*/ 0 w 21600"/>
              <a:gd name="connsiteY0" fmla="*/ 0 h 22761"/>
              <a:gd name="connsiteX1" fmla="*/ 21600 w 21600"/>
              <a:gd name="connsiteY1" fmla="*/ 0 h 22761"/>
              <a:gd name="connsiteX2" fmla="*/ 21600 w 21600"/>
              <a:gd name="connsiteY2" fmla="*/ 17322 h 22761"/>
              <a:gd name="connsiteX3" fmla="*/ 9744 w 21600"/>
              <a:gd name="connsiteY3" fmla="*/ 19339 h 22761"/>
              <a:gd name="connsiteX4" fmla="*/ 0 w 21600"/>
              <a:gd name="connsiteY4" fmla="*/ 20172 h 22761"/>
              <a:gd name="connsiteX5" fmla="*/ 0 w 21600"/>
              <a:gd name="connsiteY5" fmla="*/ 0 h 22761"/>
              <a:gd name="connsiteX0" fmla="*/ 0 w 21600"/>
              <a:gd name="connsiteY0" fmla="*/ 0 h 22491"/>
              <a:gd name="connsiteX1" fmla="*/ 21600 w 21600"/>
              <a:gd name="connsiteY1" fmla="*/ 0 h 22491"/>
              <a:gd name="connsiteX2" fmla="*/ 21600 w 21600"/>
              <a:gd name="connsiteY2" fmla="*/ 17322 h 22491"/>
              <a:gd name="connsiteX3" fmla="*/ 9744 w 21600"/>
              <a:gd name="connsiteY3" fmla="*/ 19339 h 22491"/>
              <a:gd name="connsiteX4" fmla="*/ 0 w 21600"/>
              <a:gd name="connsiteY4" fmla="*/ 20172 h 22491"/>
              <a:gd name="connsiteX5" fmla="*/ 0 w 21600"/>
              <a:gd name="connsiteY5" fmla="*/ 0 h 22491"/>
              <a:gd name="connsiteX0" fmla="*/ 0 w 21600"/>
              <a:gd name="connsiteY0" fmla="*/ 0 h 22491"/>
              <a:gd name="connsiteX1" fmla="*/ 21600 w 21600"/>
              <a:gd name="connsiteY1" fmla="*/ 0 h 22491"/>
              <a:gd name="connsiteX2" fmla="*/ 21600 w 21600"/>
              <a:gd name="connsiteY2" fmla="*/ 17322 h 22491"/>
              <a:gd name="connsiteX3" fmla="*/ 9744 w 21600"/>
              <a:gd name="connsiteY3" fmla="*/ 19339 h 22491"/>
              <a:gd name="connsiteX4" fmla="*/ 0 w 21600"/>
              <a:gd name="connsiteY4" fmla="*/ 20172 h 22491"/>
              <a:gd name="connsiteX5" fmla="*/ 0 w 21600"/>
              <a:gd name="connsiteY5" fmla="*/ 0 h 22491"/>
              <a:gd name="connsiteX0" fmla="*/ 0 w 21600"/>
              <a:gd name="connsiteY0" fmla="*/ 0 h 23403"/>
              <a:gd name="connsiteX1" fmla="*/ 21600 w 21600"/>
              <a:gd name="connsiteY1" fmla="*/ 0 h 23403"/>
              <a:gd name="connsiteX2" fmla="*/ 21600 w 21600"/>
              <a:gd name="connsiteY2" fmla="*/ 17322 h 23403"/>
              <a:gd name="connsiteX3" fmla="*/ 10723 w 21600"/>
              <a:gd name="connsiteY3" fmla="*/ 20988 h 23403"/>
              <a:gd name="connsiteX4" fmla="*/ 0 w 21600"/>
              <a:gd name="connsiteY4" fmla="*/ 20172 h 23403"/>
              <a:gd name="connsiteX5" fmla="*/ 0 w 21600"/>
              <a:gd name="connsiteY5" fmla="*/ 0 h 23403"/>
              <a:gd name="connsiteX0" fmla="*/ 0 w 21600"/>
              <a:gd name="connsiteY0" fmla="*/ 0 h 22962"/>
              <a:gd name="connsiteX1" fmla="*/ 21600 w 21600"/>
              <a:gd name="connsiteY1" fmla="*/ 0 h 22962"/>
              <a:gd name="connsiteX2" fmla="*/ 21600 w 21600"/>
              <a:gd name="connsiteY2" fmla="*/ 17322 h 22962"/>
              <a:gd name="connsiteX3" fmla="*/ 10723 w 21600"/>
              <a:gd name="connsiteY3" fmla="*/ 20988 h 22962"/>
              <a:gd name="connsiteX4" fmla="*/ 0 w 21600"/>
              <a:gd name="connsiteY4" fmla="*/ 20172 h 22962"/>
              <a:gd name="connsiteX5" fmla="*/ 0 w 21600"/>
              <a:gd name="connsiteY5" fmla="*/ 0 h 22962"/>
              <a:gd name="connsiteX0" fmla="*/ 0 w 21600"/>
              <a:gd name="connsiteY0" fmla="*/ 0 h 24588"/>
              <a:gd name="connsiteX1" fmla="*/ 21600 w 21600"/>
              <a:gd name="connsiteY1" fmla="*/ 0 h 24588"/>
              <a:gd name="connsiteX2" fmla="*/ 21600 w 21600"/>
              <a:gd name="connsiteY2" fmla="*/ 17322 h 24588"/>
              <a:gd name="connsiteX3" fmla="*/ 9716 w 21600"/>
              <a:gd name="connsiteY3" fmla="*/ 23288 h 24588"/>
              <a:gd name="connsiteX4" fmla="*/ 0 w 21600"/>
              <a:gd name="connsiteY4" fmla="*/ 20172 h 24588"/>
              <a:gd name="connsiteX5" fmla="*/ 0 w 21600"/>
              <a:gd name="connsiteY5" fmla="*/ 0 h 24588"/>
              <a:gd name="connsiteX0" fmla="*/ 0 w 21600"/>
              <a:gd name="connsiteY0" fmla="*/ 0 h 26063"/>
              <a:gd name="connsiteX1" fmla="*/ 21600 w 21600"/>
              <a:gd name="connsiteY1" fmla="*/ 0 h 26063"/>
              <a:gd name="connsiteX2" fmla="*/ 21600 w 21600"/>
              <a:gd name="connsiteY2" fmla="*/ 17322 h 26063"/>
              <a:gd name="connsiteX3" fmla="*/ 9716 w 21600"/>
              <a:gd name="connsiteY3" fmla="*/ 23288 h 26063"/>
              <a:gd name="connsiteX4" fmla="*/ 0 w 21600"/>
              <a:gd name="connsiteY4" fmla="*/ 20172 h 26063"/>
              <a:gd name="connsiteX5" fmla="*/ 0 w 21600"/>
              <a:gd name="connsiteY5" fmla="*/ 0 h 26063"/>
              <a:gd name="connsiteX0" fmla="*/ 0 w 21600"/>
              <a:gd name="connsiteY0" fmla="*/ 0 h 26063"/>
              <a:gd name="connsiteX1" fmla="*/ 21600 w 21600"/>
              <a:gd name="connsiteY1" fmla="*/ 0 h 26063"/>
              <a:gd name="connsiteX2" fmla="*/ 21600 w 21600"/>
              <a:gd name="connsiteY2" fmla="*/ 17322 h 26063"/>
              <a:gd name="connsiteX3" fmla="*/ 9716 w 21600"/>
              <a:gd name="connsiteY3" fmla="*/ 23288 h 26063"/>
              <a:gd name="connsiteX4" fmla="*/ 0 w 21600"/>
              <a:gd name="connsiteY4" fmla="*/ 20172 h 26063"/>
              <a:gd name="connsiteX5" fmla="*/ 0 w 21600"/>
              <a:gd name="connsiteY5" fmla="*/ 0 h 26063"/>
              <a:gd name="connsiteX0" fmla="*/ 0 w 21600"/>
              <a:gd name="connsiteY0" fmla="*/ 0 h 26063"/>
              <a:gd name="connsiteX1" fmla="*/ 21600 w 21600"/>
              <a:gd name="connsiteY1" fmla="*/ 0 h 26063"/>
              <a:gd name="connsiteX2" fmla="*/ 21600 w 21600"/>
              <a:gd name="connsiteY2" fmla="*/ 17322 h 26063"/>
              <a:gd name="connsiteX3" fmla="*/ 9716 w 21600"/>
              <a:gd name="connsiteY3" fmla="*/ 23288 h 26063"/>
              <a:gd name="connsiteX4" fmla="*/ 0 w 21600"/>
              <a:gd name="connsiteY4" fmla="*/ 20172 h 26063"/>
              <a:gd name="connsiteX5" fmla="*/ 0 w 21600"/>
              <a:gd name="connsiteY5" fmla="*/ 0 h 26063"/>
              <a:gd name="connsiteX0" fmla="*/ 0 w 21600"/>
              <a:gd name="connsiteY0" fmla="*/ 0 h 26063"/>
              <a:gd name="connsiteX1" fmla="*/ 21600 w 21600"/>
              <a:gd name="connsiteY1" fmla="*/ 0 h 26063"/>
              <a:gd name="connsiteX2" fmla="*/ 21600 w 21600"/>
              <a:gd name="connsiteY2" fmla="*/ 17322 h 26063"/>
              <a:gd name="connsiteX3" fmla="*/ 9716 w 21600"/>
              <a:gd name="connsiteY3" fmla="*/ 23288 h 26063"/>
              <a:gd name="connsiteX4" fmla="*/ 0 w 21600"/>
              <a:gd name="connsiteY4" fmla="*/ 20172 h 26063"/>
              <a:gd name="connsiteX5" fmla="*/ 0 w 21600"/>
              <a:gd name="connsiteY5" fmla="*/ 0 h 26063"/>
              <a:gd name="connsiteX0" fmla="*/ 0 w 21600"/>
              <a:gd name="connsiteY0" fmla="*/ 0 h 24340"/>
              <a:gd name="connsiteX1" fmla="*/ 21600 w 21600"/>
              <a:gd name="connsiteY1" fmla="*/ 0 h 24340"/>
              <a:gd name="connsiteX2" fmla="*/ 21600 w 21600"/>
              <a:gd name="connsiteY2" fmla="*/ 17322 h 24340"/>
              <a:gd name="connsiteX3" fmla="*/ 9716 w 21600"/>
              <a:gd name="connsiteY3" fmla="*/ 23288 h 24340"/>
              <a:gd name="connsiteX4" fmla="*/ 0 w 21600"/>
              <a:gd name="connsiteY4" fmla="*/ 20172 h 24340"/>
              <a:gd name="connsiteX5" fmla="*/ 0 w 21600"/>
              <a:gd name="connsiteY5" fmla="*/ 0 h 24340"/>
              <a:gd name="connsiteX0" fmla="*/ 0 w 21600"/>
              <a:gd name="connsiteY0" fmla="*/ 0 h 23073"/>
              <a:gd name="connsiteX1" fmla="*/ 21600 w 21600"/>
              <a:gd name="connsiteY1" fmla="*/ 0 h 23073"/>
              <a:gd name="connsiteX2" fmla="*/ 21600 w 21600"/>
              <a:gd name="connsiteY2" fmla="*/ 17322 h 23073"/>
              <a:gd name="connsiteX3" fmla="*/ 9520 w 21600"/>
              <a:gd name="connsiteY3" fmla="*/ 21552 h 23073"/>
              <a:gd name="connsiteX4" fmla="*/ 0 w 21600"/>
              <a:gd name="connsiteY4" fmla="*/ 20172 h 23073"/>
              <a:gd name="connsiteX5" fmla="*/ 0 w 21600"/>
              <a:gd name="connsiteY5" fmla="*/ 0 h 23073"/>
              <a:gd name="connsiteX0" fmla="*/ 0 w 21600"/>
              <a:gd name="connsiteY0" fmla="*/ 0 h 23073"/>
              <a:gd name="connsiteX1" fmla="*/ 21600 w 21600"/>
              <a:gd name="connsiteY1" fmla="*/ 0 h 23073"/>
              <a:gd name="connsiteX2" fmla="*/ 21600 w 21600"/>
              <a:gd name="connsiteY2" fmla="*/ 17322 h 23073"/>
              <a:gd name="connsiteX3" fmla="*/ 9520 w 21600"/>
              <a:gd name="connsiteY3" fmla="*/ 21552 h 23073"/>
              <a:gd name="connsiteX4" fmla="*/ 0 w 21600"/>
              <a:gd name="connsiteY4" fmla="*/ 20172 h 23073"/>
              <a:gd name="connsiteX5" fmla="*/ 0 w 21600"/>
              <a:gd name="connsiteY5" fmla="*/ 0 h 23073"/>
              <a:gd name="connsiteX0" fmla="*/ 0 w 21600"/>
              <a:gd name="connsiteY0" fmla="*/ 0 h 23829"/>
              <a:gd name="connsiteX1" fmla="*/ 21600 w 21600"/>
              <a:gd name="connsiteY1" fmla="*/ 0 h 23829"/>
              <a:gd name="connsiteX2" fmla="*/ 21600 w 21600"/>
              <a:gd name="connsiteY2" fmla="*/ 17322 h 23829"/>
              <a:gd name="connsiteX3" fmla="*/ 9520 w 21600"/>
              <a:gd name="connsiteY3" fmla="*/ 21552 h 23829"/>
              <a:gd name="connsiteX4" fmla="*/ 0 w 21600"/>
              <a:gd name="connsiteY4" fmla="*/ 20172 h 23829"/>
              <a:gd name="connsiteX5" fmla="*/ 0 w 21600"/>
              <a:gd name="connsiteY5" fmla="*/ 0 h 23829"/>
              <a:gd name="connsiteX0" fmla="*/ 0 w 21600"/>
              <a:gd name="connsiteY0" fmla="*/ 0 h 23829"/>
              <a:gd name="connsiteX1" fmla="*/ 21600 w 21600"/>
              <a:gd name="connsiteY1" fmla="*/ 0 h 23829"/>
              <a:gd name="connsiteX2" fmla="*/ 21600 w 21600"/>
              <a:gd name="connsiteY2" fmla="*/ 17322 h 23829"/>
              <a:gd name="connsiteX3" fmla="*/ 9520 w 21600"/>
              <a:gd name="connsiteY3" fmla="*/ 21552 h 23829"/>
              <a:gd name="connsiteX4" fmla="*/ 0 w 21600"/>
              <a:gd name="connsiteY4" fmla="*/ 20172 h 23829"/>
              <a:gd name="connsiteX5" fmla="*/ 0 w 21600"/>
              <a:gd name="connsiteY5" fmla="*/ 0 h 23829"/>
              <a:gd name="connsiteX0" fmla="*/ 0 w 21600"/>
              <a:gd name="connsiteY0" fmla="*/ 0 h 23829"/>
              <a:gd name="connsiteX1" fmla="*/ 21600 w 21600"/>
              <a:gd name="connsiteY1" fmla="*/ 0 h 23829"/>
              <a:gd name="connsiteX2" fmla="*/ 21600 w 21600"/>
              <a:gd name="connsiteY2" fmla="*/ 17322 h 23829"/>
              <a:gd name="connsiteX3" fmla="*/ 9520 w 21600"/>
              <a:gd name="connsiteY3" fmla="*/ 21552 h 23829"/>
              <a:gd name="connsiteX4" fmla="*/ 0 w 21600"/>
              <a:gd name="connsiteY4" fmla="*/ 20172 h 23829"/>
              <a:gd name="connsiteX5" fmla="*/ 0 w 21600"/>
              <a:gd name="connsiteY5" fmla="*/ 0 h 23829"/>
              <a:gd name="connsiteX0" fmla="*/ 0 w 21600"/>
              <a:gd name="connsiteY0" fmla="*/ 0 h 22893"/>
              <a:gd name="connsiteX1" fmla="*/ 21600 w 21600"/>
              <a:gd name="connsiteY1" fmla="*/ 0 h 22893"/>
              <a:gd name="connsiteX2" fmla="*/ 21600 w 21600"/>
              <a:gd name="connsiteY2" fmla="*/ 17322 h 22893"/>
              <a:gd name="connsiteX3" fmla="*/ 11337 w 21600"/>
              <a:gd name="connsiteY3" fmla="*/ 20033 h 22893"/>
              <a:gd name="connsiteX4" fmla="*/ 0 w 21600"/>
              <a:gd name="connsiteY4" fmla="*/ 20172 h 22893"/>
              <a:gd name="connsiteX5" fmla="*/ 0 w 21600"/>
              <a:gd name="connsiteY5" fmla="*/ 0 h 22893"/>
              <a:gd name="connsiteX0" fmla="*/ 0 w 21600"/>
              <a:gd name="connsiteY0" fmla="*/ 0 h 22893"/>
              <a:gd name="connsiteX1" fmla="*/ 21600 w 21600"/>
              <a:gd name="connsiteY1" fmla="*/ 0 h 22893"/>
              <a:gd name="connsiteX2" fmla="*/ 21600 w 21600"/>
              <a:gd name="connsiteY2" fmla="*/ 17322 h 22893"/>
              <a:gd name="connsiteX3" fmla="*/ 11337 w 21600"/>
              <a:gd name="connsiteY3" fmla="*/ 20033 h 22893"/>
              <a:gd name="connsiteX4" fmla="*/ 0 w 21600"/>
              <a:gd name="connsiteY4" fmla="*/ 20172 h 22893"/>
              <a:gd name="connsiteX5" fmla="*/ 0 w 21600"/>
              <a:gd name="connsiteY5" fmla="*/ 0 h 22893"/>
              <a:gd name="connsiteX0" fmla="*/ 0 w 21600"/>
              <a:gd name="connsiteY0" fmla="*/ 0 h 22396"/>
              <a:gd name="connsiteX1" fmla="*/ 21600 w 21600"/>
              <a:gd name="connsiteY1" fmla="*/ 0 h 22396"/>
              <a:gd name="connsiteX2" fmla="*/ 21600 w 21600"/>
              <a:gd name="connsiteY2" fmla="*/ 17322 h 22396"/>
              <a:gd name="connsiteX3" fmla="*/ 11337 w 21600"/>
              <a:gd name="connsiteY3" fmla="*/ 20033 h 22396"/>
              <a:gd name="connsiteX4" fmla="*/ 0 w 21600"/>
              <a:gd name="connsiteY4" fmla="*/ 20172 h 22396"/>
              <a:gd name="connsiteX5" fmla="*/ 0 w 21600"/>
              <a:gd name="connsiteY5" fmla="*/ 0 h 22396"/>
              <a:gd name="connsiteX0" fmla="*/ 0 w 21600"/>
              <a:gd name="connsiteY0" fmla="*/ 0 h 21944"/>
              <a:gd name="connsiteX1" fmla="*/ 21600 w 21600"/>
              <a:gd name="connsiteY1" fmla="*/ 0 h 21944"/>
              <a:gd name="connsiteX2" fmla="*/ 21600 w 21600"/>
              <a:gd name="connsiteY2" fmla="*/ 17322 h 21944"/>
              <a:gd name="connsiteX3" fmla="*/ 11337 w 21600"/>
              <a:gd name="connsiteY3" fmla="*/ 20033 h 21944"/>
              <a:gd name="connsiteX4" fmla="*/ 0 w 21600"/>
              <a:gd name="connsiteY4" fmla="*/ 20172 h 21944"/>
              <a:gd name="connsiteX5" fmla="*/ 0 w 21600"/>
              <a:gd name="connsiteY5" fmla="*/ 0 h 21944"/>
              <a:gd name="connsiteX0" fmla="*/ 0 w 21600"/>
              <a:gd name="connsiteY0" fmla="*/ 0 h 21944"/>
              <a:gd name="connsiteX1" fmla="*/ 21600 w 21600"/>
              <a:gd name="connsiteY1" fmla="*/ 0 h 21944"/>
              <a:gd name="connsiteX2" fmla="*/ 21600 w 21600"/>
              <a:gd name="connsiteY2" fmla="*/ 17322 h 21944"/>
              <a:gd name="connsiteX3" fmla="*/ 10051 w 21600"/>
              <a:gd name="connsiteY3" fmla="*/ 20033 h 21944"/>
              <a:gd name="connsiteX4" fmla="*/ 0 w 21600"/>
              <a:gd name="connsiteY4" fmla="*/ 20172 h 21944"/>
              <a:gd name="connsiteX5" fmla="*/ 0 w 21600"/>
              <a:gd name="connsiteY5" fmla="*/ 0 h 21944"/>
              <a:gd name="connsiteX0" fmla="*/ 0 w 21600"/>
              <a:gd name="connsiteY0" fmla="*/ 0 h 22706"/>
              <a:gd name="connsiteX1" fmla="*/ 21600 w 21600"/>
              <a:gd name="connsiteY1" fmla="*/ 0 h 22706"/>
              <a:gd name="connsiteX2" fmla="*/ 21600 w 21600"/>
              <a:gd name="connsiteY2" fmla="*/ 17322 h 22706"/>
              <a:gd name="connsiteX3" fmla="*/ 10051 w 21600"/>
              <a:gd name="connsiteY3" fmla="*/ 20033 h 22706"/>
              <a:gd name="connsiteX4" fmla="*/ 0 w 21600"/>
              <a:gd name="connsiteY4" fmla="*/ 20172 h 22706"/>
              <a:gd name="connsiteX5" fmla="*/ 0 w 21600"/>
              <a:gd name="connsiteY5" fmla="*/ 0 h 22706"/>
              <a:gd name="connsiteX0" fmla="*/ 0 w 21600"/>
              <a:gd name="connsiteY0" fmla="*/ 0 h 22286"/>
              <a:gd name="connsiteX1" fmla="*/ 21600 w 21600"/>
              <a:gd name="connsiteY1" fmla="*/ 0 h 22286"/>
              <a:gd name="connsiteX2" fmla="*/ 21600 w 21600"/>
              <a:gd name="connsiteY2" fmla="*/ 17322 h 22286"/>
              <a:gd name="connsiteX3" fmla="*/ 10051 w 21600"/>
              <a:gd name="connsiteY3" fmla="*/ 20033 h 22286"/>
              <a:gd name="connsiteX4" fmla="*/ 0 w 21600"/>
              <a:gd name="connsiteY4" fmla="*/ 20172 h 22286"/>
              <a:gd name="connsiteX5" fmla="*/ 0 w 21600"/>
              <a:gd name="connsiteY5" fmla="*/ 0 h 22286"/>
              <a:gd name="connsiteX0" fmla="*/ 0 w 21600"/>
              <a:gd name="connsiteY0" fmla="*/ 0 h 21575"/>
              <a:gd name="connsiteX1" fmla="*/ 21600 w 21600"/>
              <a:gd name="connsiteY1" fmla="*/ 0 h 21575"/>
              <a:gd name="connsiteX2" fmla="*/ 21600 w 21600"/>
              <a:gd name="connsiteY2" fmla="*/ 17322 h 21575"/>
              <a:gd name="connsiteX3" fmla="*/ 10051 w 21600"/>
              <a:gd name="connsiteY3" fmla="*/ 20033 h 21575"/>
              <a:gd name="connsiteX4" fmla="*/ 0 w 21600"/>
              <a:gd name="connsiteY4" fmla="*/ 20172 h 21575"/>
              <a:gd name="connsiteX5" fmla="*/ 0 w 21600"/>
              <a:gd name="connsiteY5" fmla="*/ 0 h 21575"/>
              <a:gd name="connsiteX0" fmla="*/ 0 w 21600"/>
              <a:gd name="connsiteY0" fmla="*/ 0 h 21477"/>
              <a:gd name="connsiteX1" fmla="*/ 21600 w 21600"/>
              <a:gd name="connsiteY1" fmla="*/ 0 h 21477"/>
              <a:gd name="connsiteX2" fmla="*/ 21600 w 21600"/>
              <a:gd name="connsiteY2" fmla="*/ 17322 h 21477"/>
              <a:gd name="connsiteX3" fmla="*/ 9688 w 21600"/>
              <a:gd name="connsiteY3" fmla="*/ 19871 h 21477"/>
              <a:gd name="connsiteX4" fmla="*/ 0 w 21600"/>
              <a:gd name="connsiteY4" fmla="*/ 20172 h 21477"/>
              <a:gd name="connsiteX5" fmla="*/ 0 w 21600"/>
              <a:gd name="connsiteY5" fmla="*/ 0 h 21477"/>
              <a:gd name="connsiteX0" fmla="*/ 0 w 21600"/>
              <a:gd name="connsiteY0" fmla="*/ 0 h 21613"/>
              <a:gd name="connsiteX1" fmla="*/ 21600 w 21600"/>
              <a:gd name="connsiteY1" fmla="*/ 0 h 21613"/>
              <a:gd name="connsiteX2" fmla="*/ 21600 w 21600"/>
              <a:gd name="connsiteY2" fmla="*/ 17322 h 21613"/>
              <a:gd name="connsiteX3" fmla="*/ 9688 w 21600"/>
              <a:gd name="connsiteY3" fmla="*/ 19871 h 21613"/>
              <a:gd name="connsiteX4" fmla="*/ 0 w 21600"/>
              <a:gd name="connsiteY4" fmla="*/ 20172 h 21613"/>
              <a:gd name="connsiteX5" fmla="*/ 0 w 21600"/>
              <a:gd name="connsiteY5" fmla="*/ 0 h 21613"/>
              <a:gd name="connsiteX0" fmla="*/ 0 w 21600"/>
              <a:gd name="connsiteY0" fmla="*/ 0 h 22097"/>
              <a:gd name="connsiteX1" fmla="*/ 21600 w 21600"/>
              <a:gd name="connsiteY1" fmla="*/ 0 h 22097"/>
              <a:gd name="connsiteX2" fmla="*/ 21600 w 21600"/>
              <a:gd name="connsiteY2" fmla="*/ 17322 h 22097"/>
              <a:gd name="connsiteX3" fmla="*/ 9688 w 21600"/>
              <a:gd name="connsiteY3" fmla="*/ 19871 h 22097"/>
              <a:gd name="connsiteX4" fmla="*/ 0 w 21600"/>
              <a:gd name="connsiteY4" fmla="*/ 20172 h 22097"/>
              <a:gd name="connsiteX5" fmla="*/ 0 w 21600"/>
              <a:gd name="connsiteY5" fmla="*/ 0 h 22097"/>
              <a:gd name="connsiteX0" fmla="*/ 0 w 21600"/>
              <a:gd name="connsiteY0" fmla="*/ 0 h 21060"/>
              <a:gd name="connsiteX1" fmla="*/ 21600 w 21600"/>
              <a:gd name="connsiteY1" fmla="*/ 0 h 21060"/>
              <a:gd name="connsiteX2" fmla="*/ 21600 w 21600"/>
              <a:gd name="connsiteY2" fmla="*/ 17322 h 21060"/>
              <a:gd name="connsiteX3" fmla="*/ 9688 w 21600"/>
              <a:gd name="connsiteY3" fmla="*/ 19871 h 21060"/>
              <a:gd name="connsiteX4" fmla="*/ 0 w 21600"/>
              <a:gd name="connsiteY4" fmla="*/ 20172 h 21060"/>
              <a:gd name="connsiteX5" fmla="*/ 0 w 21600"/>
              <a:gd name="connsiteY5" fmla="*/ 0 h 21060"/>
              <a:gd name="connsiteX0" fmla="*/ 0 w 21600"/>
              <a:gd name="connsiteY0" fmla="*/ 0 h 21545"/>
              <a:gd name="connsiteX1" fmla="*/ 21600 w 21600"/>
              <a:gd name="connsiteY1" fmla="*/ 0 h 21545"/>
              <a:gd name="connsiteX2" fmla="*/ 21600 w 21600"/>
              <a:gd name="connsiteY2" fmla="*/ 17322 h 21545"/>
              <a:gd name="connsiteX3" fmla="*/ 9688 w 21600"/>
              <a:gd name="connsiteY3" fmla="*/ 19871 h 21545"/>
              <a:gd name="connsiteX4" fmla="*/ 0 w 21600"/>
              <a:gd name="connsiteY4" fmla="*/ 20172 h 21545"/>
              <a:gd name="connsiteX5" fmla="*/ 0 w 21600"/>
              <a:gd name="connsiteY5" fmla="*/ 0 h 21545"/>
              <a:gd name="connsiteX0" fmla="*/ 0 w 21600"/>
              <a:gd name="connsiteY0" fmla="*/ 0 h 21545"/>
              <a:gd name="connsiteX1" fmla="*/ 21600 w 21600"/>
              <a:gd name="connsiteY1" fmla="*/ 0 h 21545"/>
              <a:gd name="connsiteX2" fmla="*/ 21600 w 21600"/>
              <a:gd name="connsiteY2" fmla="*/ 17322 h 21545"/>
              <a:gd name="connsiteX3" fmla="*/ 9688 w 21600"/>
              <a:gd name="connsiteY3" fmla="*/ 19871 h 21545"/>
              <a:gd name="connsiteX4" fmla="*/ 0 w 21600"/>
              <a:gd name="connsiteY4" fmla="*/ 20172 h 21545"/>
              <a:gd name="connsiteX5" fmla="*/ 0 w 21600"/>
              <a:gd name="connsiteY5" fmla="*/ 0 h 21545"/>
              <a:gd name="connsiteX0" fmla="*/ 0 w 21600"/>
              <a:gd name="connsiteY0" fmla="*/ 0 h 21545"/>
              <a:gd name="connsiteX1" fmla="*/ 21600 w 21600"/>
              <a:gd name="connsiteY1" fmla="*/ 0 h 21545"/>
              <a:gd name="connsiteX2" fmla="*/ 21600 w 21600"/>
              <a:gd name="connsiteY2" fmla="*/ 17322 h 21545"/>
              <a:gd name="connsiteX3" fmla="*/ 9688 w 21600"/>
              <a:gd name="connsiteY3" fmla="*/ 19871 h 21545"/>
              <a:gd name="connsiteX4" fmla="*/ 0 w 21600"/>
              <a:gd name="connsiteY4" fmla="*/ 20172 h 21545"/>
              <a:gd name="connsiteX5" fmla="*/ 0 w 21600"/>
              <a:gd name="connsiteY5" fmla="*/ 0 h 2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1545">
                <a:moveTo>
                  <a:pt x="0" y="0"/>
                </a:moveTo>
                <a:lnTo>
                  <a:pt x="21600" y="0"/>
                </a:lnTo>
                <a:lnTo>
                  <a:pt x="21600" y="17322"/>
                </a:lnTo>
                <a:cubicBezTo>
                  <a:pt x="15863" y="16602"/>
                  <a:pt x="12869" y="17457"/>
                  <a:pt x="9688" y="19871"/>
                </a:cubicBezTo>
                <a:cubicBezTo>
                  <a:pt x="5501" y="22742"/>
                  <a:pt x="3456" y="21286"/>
                  <a:pt x="0" y="20172"/>
                </a:cubicBez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A2C4AB2-9442-4DBF-B47E-E7942D5B9666}"/>
              </a:ext>
            </a:extLst>
          </p:cNvPr>
          <p:cNvSpPr>
            <a:spLocks noGrp="1"/>
          </p:cNvSpPr>
          <p:nvPr>
            <p:ph type="title"/>
          </p:nvPr>
        </p:nvSpPr>
        <p:spPr>
          <a:xfrm>
            <a:off x="6096000" y="2669509"/>
            <a:ext cx="4846040" cy="1518981"/>
          </a:xfrm>
        </p:spPr>
        <p:txBody>
          <a:bodyPr>
            <a:noAutofit/>
          </a:bodyPr>
          <a:lstStyle/>
          <a:p>
            <a:r>
              <a:rPr lang="en-US" sz="5400" b="1">
                <a:solidFill>
                  <a:srgbClr val="002060"/>
                </a:solidFill>
                <a:latin typeface="Arial Black" panose="020B0A04020102020204" pitchFamily="34" charset="0"/>
                <a:cs typeface="Calibri Light"/>
              </a:rPr>
              <a:t>Council satisfaction</a:t>
            </a:r>
            <a:endParaRPr lang="en-GB" sz="5400">
              <a:solidFill>
                <a:srgbClr val="002060"/>
              </a:solidFill>
            </a:endParaRPr>
          </a:p>
        </p:txBody>
      </p:sp>
      <p:pic>
        <p:nvPicPr>
          <p:cNvPr id="5" name="Picture 4">
            <a:extLst>
              <a:ext uri="{FF2B5EF4-FFF2-40B4-BE49-F238E27FC236}">
                <a16:creationId xmlns:a16="http://schemas.microsoft.com/office/drawing/2014/main" id="{3112AF98-C83D-42FE-9A8C-C28825F9FBC4}"/>
              </a:ext>
              <a:ext uri="{C183D7F6-B498-43B3-948B-1728B52AA6E4}">
                <adec:decorative xmlns:adec="http://schemas.microsoft.com/office/drawing/2017/decorative" val="1"/>
              </a:ext>
            </a:extLst>
          </p:cNvPr>
          <p:cNvPicPr>
            <a:picLocks noChangeAspect="1"/>
          </p:cNvPicPr>
          <p:nvPr/>
        </p:nvPicPr>
        <p:blipFill rotWithShape="1">
          <a:blip r:embed="rId2"/>
          <a:srcRect l="47624" b="59317"/>
          <a:stretch/>
        </p:blipFill>
        <p:spPr>
          <a:xfrm>
            <a:off x="590552" y="2993702"/>
            <a:ext cx="3149968" cy="1332330"/>
          </a:xfrm>
          <a:prstGeom prst="rect">
            <a:avLst/>
          </a:prstGeom>
        </p:spPr>
      </p:pic>
      <p:pic>
        <p:nvPicPr>
          <p:cNvPr id="6" name="Graphic 5">
            <a:extLst>
              <a:ext uri="{FF2B5EF4-FFF2-40B4-BE49-F238E27FC236}">
                <a16:creationId xmlns:a16="http://schemas.microsoft.com/office/drawing/2014/main" id="{018C5D6D-BFEC-4D73-86C6-EF41E03D379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17060" y="2392099"/>
            <a:ext cx="900786" cy="900786"/>
          </a:xfrm>
          <a:prstGeom prst="rect">
            <a:avLst/>
          </a:prstGeom>
        </p:spPr>
      </p:pic>
      <p:pic>
        <p:nvPicPr>
          <p:cNvPr id="7" name="Picture 6">
            <a:extLst>
              <a:ext uri="{FF2B5EF4-FFF2-40B4-BE49-F238E27FC236}">
                <a16:creationId xmlns:a16="http://schemas.microsoft.com/office/drawing/2014/main" id="{E0A9B53C-9B2D-4410-97A9-0285FEEB5602}"/>
              </a:ext>
              <a:ext uri="{C183D7F6-B498-43B3-948B-1728B52AA6E4}">
                <adec:decorative xmlns:adec="http://schemas.microsoft.com/office/drawing/2017/decorative" val="1"/>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3560" r="36849" b="77204"/>
          <a:stretch/>
        </p:blipFill>
        <p:spPr>
          <a:xfrm>
            <a:off x="10559640" y="5854700"/>
            <a:ext cx="1481952" cy="802489"/>
          </a:xfrm>
          <a:prstGeom prst="rect">
            <a:avLst/>
          </a:prstGeom>
        </p:spPr>
      </p:pic>
    </p:spTree>
    <p:extLst>
      <p:ext uri="{BB962C8B-B14F-4D97-AF65-F5344CB8AC3E}">
        <p14:creationId xmlns:p14="http://schemas.microsoft.com/office/powerpoint/2010/main" val="2583255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231990-4762-4713-B4B5-0DF1954EB914}"/>
              </a:ext>
              <a:ext uri="{C183D7F6-B498-43B3-948B-1728B52AA6E4}">
                <adec:decorative xmlns:adec="http://schemas.microsoft.com/office/drawing/2017/decorative" val="1"/>
              </a:ext>
            </a:extLst>
          </p:cNvPr>
          <p:cNvSpPr/>
          <p:nvPr/>
        </p:nvSpPr>
        <p:spPr>
          <a:xfrm>
            <a:off x="0" y="-1"/>
            <a:ext cx="12192000" cy="11452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A2C4AB2-9442-4DBF-B47E-E7942D5B9666}"/>
              </a:ext>
            </a:extLst>
          </p:cNvPr>
          <p:cNvSpPr>
            <a:spLocks noGrp="1"/>
          </p:cNvSpPr>
          <p:nvPr>
            <p:ph type="title"/>
          </p:nvPr>
        </p:nvSpPr>
        <p:spPr>
          <a:xfrm>
            <a:off x="343195" y="202205"/>
            <a:ext cx="11200055" cy="786139"/>
          </a:xfrm>
        </p:spPr>
        <p:txBody>
          <a:bodyPr>
            <a:noAutofit/>
          </a:bodyPr>
          <a:lstStyle/>
          <a:p>
            <a:r>
              <a:rPr lang="en-US" sz="3200" b="1">
                <a:solidFill>
                  <a:schemeClr val="bg1"/>
                </a:solidFill>
                <a:latin typeface="Arial Black" panose="020B0A04020102020204" pitchFamily="34" charset="0"/>
                <a:cs typeface="Calibri Light"/>
              </a:rPr>
              <a:t>Overall satisfaction</a:t>
            </a:r>
            <a:endParaRPr lang="en-GB" sz="3200">
              <a:solidFill>
                <a:schemeClr val="bg1"/>
              </a:solidFill>
            </a:endParaRPr>
          </a:p>
        </p:txBody>
      </p:sp>
      <p:sp>
        <p:nvSpPr>
          <p:cNvPr id="46" name="Footer Placeholder 1">
            <a:extLst>
              <a:ext uri="{FF2B5EF4-FFF2-40B4-BE49-F238E27FC236}">
                <a16:creationId xmlns:a16="http://schemas.microsoft.com/office/drawing/2014/main" id="{E458B362-248A-49D3-AE61-2635AC89FA3F}"/>
              </a:ext>
            </a:extLst>
          </p:cNvPr>
          <p:cNvSpPr txBox="1">
            <a:spLocks/>
          </p:cNvSpPr>
          <p:nvPr/>
        </p:nvSpPr>
        <p:spPr>
          <a:xfrm>
            <a:off x="0" y="6607600"/>
            <a:ext cx="10777678" cy="250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b="1">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Q. </a:t>
            </a:r>
            <a:r>
              <a:rPr lang="en-GB" sz="1000">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Overall, how satisfied or dissatisfied are you with the way Lambeth Council runs things? </a:t>
            </a:r>
            <a:r>
              <a:rPr lang="en-GB" sz="1000" b="1">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Base: </a:t>
            </a:r>
            <a:r>
              <a:rPr lang="en-GB" sz="1000">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all respondents from group B, excluding don’t know (967).</a:t>
            </a:r>
          </a:p>
        </p:txBody>
      </p:sp>
      <p:sp>
        <p:nvSpPr>
          <p:cNvPr id="4" name="TextBox 3">
            <a:extLst>
              <a:ext uri="{FF2B5EF4-FFF2-40B4-BE49-F238E27FC236}">
                <a16:creationId xmlns:a16="http://schemas.microsoft.com/office/drawing/2014/main" id="{7E4CB4A7-6D00-4658-A1EF-CA1D834F1BFE}"/>
              </a:ext>
            </a:extLst>
          </p:cNvPr>
          <p:cNvSpPr txBox="1"/>
          <p:nvPr/>
        </p:nvSpPr>
        <p:spPr>
          <a:xfrm>
            <a:off x="343195" y="1378592"/>
            <a:ext cx="7601179" cy="584775"/>
          </a:xfrm>
          <a:prstGeom prst="rect">
            <a:avLst/>
          </a:prstGeom>
          <a:noFill/>
        </p:spPr>
        <p:txBody>
          <a:bodyPr wrap="square" rtlCol="0">
            <a:spAutoFit/>
          </a:bodyPr>
          <a:lstStyle/>
          <a:p>
            <a:r>
              <a:rPr lang="en-GB" sz="1600" b="1">
                <a:solidFill>
                  <a:srgbClr val="002060"/>
                </a:solidFill>
                <a:latin typeface="Arial" panose="020B0604020202020204" pitchFamily="34" charset="0"/>
                <a:cs typeface="Arial" panose="020B0604020202020204" pitchFamily="34" charset="0"/>
              </a:rPr>
              <a:t>Less than half of Lambeth residents are satisfied with how the Council runs things </a:t>
            </a:r>
            <a:r>
              <a:rPr lang="en-GB" sz="1600">
                <a:latin typeface="Arial" panose="020B0604020202020204" pitchFamily="34" charset="0"/>
                <a:cs typeface="Arial" panose="020B0604020202020204" pitchFamily="34" charset="0"/>
              </a:rPr>
              <a:t>– continuing a sustained, low level of satisfaction seen since 2021.</a:t>
            </a:r>
          </a:p>
        </p:txBody>
      </p:sp>
      <p:sp>
        <p:nvSpPr>
          <p:cNvPr id="58" name="TextBox 57">
            <a:extLst>
              <a:ext uri="{FF2B5EF4-FFF2-40B4-BE49-F238E27FC236}">
                <a16:creationId xmlns:a16="http://schemas.microsoft.com/office/drawing/2014/main" id="{9A1FCF5E-AE5A-451C-AAE5-8FEBBE0FE0C2}"/>
              </a:ext>
            </a:extLst>
          </p:cNvPr>
          <p:cNvSpPr txBox="1"/>
          <p:nvPr/>
        </p:nvSpPr>
        <p:spPr>
          <a:xfrm>
            <a:off x="2022581" y="2672589"/>
            <a:ext cx="5891356" cy="646331"/>
          </a:xfrm>
          <a:prstGeom prst="rect">
            <a:avLst/>
          </a:prstGeom>
          <a:noFill/>
        </p:spPr>
        <p:txBody>
          <a:bodyPr wrap="none" rtlCol="0">
            <a:spAutoFit/>
          </a:bodyPr>
          <a:lstStyle/>
          <a:p>
            <a:r>
              <a:rPr lang="en-GB" sz="3600">
                <a:solidFill>
                  <a:srgbClr val="002060"/>
                </a:solidFill>
                <a:latin typeface="Arial Black" panose="020B0A04020102020204" pitchFamily="34" charset="0"/>
              </a:rPr>
              <a:t>44% </a:t>
            </a:r>
            <a:r>
              <a:rPr lang="en-GB" sz="1600">
                <a:latin typeface="Arial" panose="020B0604020202020204" pitchFamily="34" charset="0"/>
                <a:cs typeface="Arial" panose="020B0604020202020204" pitchFamily="34" charset="0"/>
              </a:rPr>
              <a:t>are </a:t>
            </a:r>
            <a:r>
              <a:rPr lang="en-GB" sz="1600" b="1">
                <a:latin typeface="Arial" panose="020B0604020202020204" pitchFamily="34" charset="0"/>
                <a:cs typeface="Arial" panose="020B0604020202020204" pitchFamily="34" charset="0"/>
              </a:rPr>
              <a:t>satisfied with how the Council runs things</a:t>
            </a:r>
            <a:endParaRPr lang="en-GB" sz="3600" b="1">
              <a:latin typeface="Arial" panose="020B0604020202020204" pitchFamily="34" charset="0"/>
              <a:cs typeface="Arial" panose="020B0604020202020204" pitchFamily="34" charset="0"/>
            </a:endParaRPr>
          </a:p>
        </p:txBody>
      </p:sp>
      <p:grpSp>
        <p:nvGrpSpPr>
          <p:cNvPr id="5" name="Group 4" descr="Line chart of trend in satisfaction with the Council - beginning with 54% satisfaction in 2021, peaking at 52% in Q2 of 2022, and now at 44%.">
            <a:extLst>
              <a:ext uri="{FF2B5EF4-FFF2-40B4-BE49-F238E27FC236}">
                <a16:creationId xmlns:a16="http://schemas.microsoft.com/office/drawing/2014/main" id="{9A4C78C9-1858-4852-96EF-5EF66E5D1059}"/>
              </a:ext>
            </a:extLst>
          </p:cNvPr>
          <p:cNvGrpSpPr/>
          <p:nvPr/>
        </p:nvGrpSpPr>
        <p:grpSpPr>
          <a:xfrm>
            <a:off x="248302" y="3231723"/>
            <a:ext cx="7790964" cy="2835063"/>
            <a:chOff x="599946" y="3634825"/>
            <a:chExt cx="7790964" cy="2835063"/>
          </a:xfrm>
        </p:grpSpPr>
        <p:grpSp>
          <p:nvGrpSpPr>
            <p:cNvPr id="6" name="Group 5">
              <a:extLst>
                <a:ext uri="{FF2B5EF4-FFF2-40B4-BE49-F238E27FC236}">
                  <a16:creationId xmlns:a16="http://schemas.microsoft.com/office/drawing/2014/main" id="{A829556C-FDFB-4375-9ECE-06411B0DF70C}"/>
                </a:ext>
              </a:extLst>
            </p:cNvPr>
            <p:cNvGrpSpPr/>
            <p:nvPr/>
          </p:nvGrpSpPr>
          <p:grpSpPr>
            <a:xfrm>
              <a:off x="599946" y="3634825"/>
              <a:ext cx="7790964" cy="2835063"/>
              <a:chOff x="-288975" y="1720428"/>
              <a:chExt cx="9383981" cy="3760618"/>
            </a:xfrm>
          </p:grpSpPr>
          <p:graphicFrame>
            <p:nvGraphicFramePr>
              <p:cNvPr id="47" name="Chart 46">
                <a:extLst>
                  <a:ext uri="{FF2B5EF4-FFF2-40B4-BE49-F238E27FC236}">
                    <a16:creationId xmlns:a16="http://schemas.microsoft.com/office/drawing/2014/main" id="{8B41967D-B430-4044-A5D1-BCD0F88F91BB}"/>
                  </a:ext>
                </a:extLst>
              </p:cNvPr>
              <p:cNvGraphicFramePr/>
              <p:nvPr>
                <p:extLst>
                  <p:ext uri="{D42A27DB-BD31-4B8C-83A1-F6EECF244321}">
                    <p14:modId xmlns:p14="http://schemas.microsoft.com/office/powerpoint/2010/main" val="1885719549"/>
                  </p:ext>
                </p:extLst>
              </p:nvPr>
            </p:nvGraphicFramePr>
            <p:xfrm>
              <a:off x="-288975" y="1720428"/>
              <a:ext cx="9298475" cy="3760618"/>
            </p:xfrm>
            <a:graphic>
              <a:graphicData uri="http://schemas.openxmlformats.org/drawingml/2006/chart">
                <c:chart xmlns:c="http://schemas.openxmlformats.org/drawingml/2006/chart" xmlns:r="http://schemas.openxmlformats.org/officeDocument/2006/relationships" r:id="rId2"/>
              </a:graphicData>
            </a:graphic>
          </p:graphicFrame>
          <p:sp>
            <p:nvSpPr>
              <p:cNvPr id="56" name="TextBox 55">
                <a:extLst>
                  <a:ext uri="{FF2B5EF4-FFF2-40B4-BE49-F238E27FC236}">
                    <a16:creationId xmlns:a16="http://schemas.microsoft.com/office/drawing/2014/main" id="{9E7B25D4-AA57-4B6B-B53F-7809F82B44AA}"/>
                  </a:ext>
                </a:extLst>
              </p:cNvPr>
              <p:cNvSpPr txBox="1"/>
              <p:nvPr/>
            </p:nvSpPr>
            <p:spPr>
              <a:xfrm>
                <a:off x="-164871" y="3836793"/>
                <a:ext cx="631748" cy="612383"/>
              </a:xfrm>
              <a:prstGeom prst="rect">
                <a:avLst/>
              </a:prstGeom>
              <a:noFill/>
            </p:spPr>
            <p:txBody>
              <a:bodyPr wrap="none" rtlCol="0">
                <a:spAutoFit/>
              </a:bodyPr>
              <a:lstStyle/>
              <a:p>
                <a:pPr algn="ctr"/>
                <a:r>
                  <a:rPr lang="en-GB" sz="1200" b="1">
                    <a:solidFill>
                      <a:schemeClr val="bg1">
                        <a:lumMod val="50000"/>
                      </a:schemeClr>
                    </a:solidFill>
                    <a:latin typeface="Arial" panose="020B0604020202020204" pitchFamily="34" charset="0"/>
                    <a:cs typeface="Arial" panose="020B0604020202020204" pitchFamily="34" charset="0"/>
                  </a:rPr>
                  <a:t>ARS</a:t>
                </a:r>
              </a:p>
              <a:p>
                <a:pPr algn="ctr"/>
                <a:r>
                  <a:rPr lang="en-GB" sz="1200" b="1">
                    <a:solidFill>
                      <a:schemeClr val="bg1">
                        <a:lumMod val="50000"/>
                      </a:schemeClr>
                    </a:solidFill>
                    <a:latin typeface="Arial" panose="020B0604020202020204" pitchFamily="34" charset="0"/>
                    <a:cs typeface="Arial" panose="020B0604020202020204" pitchFamily="34" charset="0"/>
                  </a:rPr>
                  <a:t>2021</a:t>
                </a:r>
              </a:p>
            </p:txBody>
          </p:sp>
          <p:sp>
            <p:nvSpPr>
              <p:cNvPr id="57" name="TextBox 56">
                <a:extLst>
                  <a:ext uri="{FF2B5EF4-FFF2-40B4-BE49-F238E27FC236}">
                    <a16:creationId xmlns:a16="http://schemas.microsoft.com/office/drawing/2014/main" id="{72608C1C-09F2-44B7-A08F-6FD2CF95190F}"/>
                  </a:ext>
                </a:extLst>
              </p:cNvPr>
              <p:cNvSpPr txBox="1"/>
              <p:nvPr/>
            </p:nvSpPr>
            <p:spPr>
              <a:xfrm>
                <a:off x="7955597" y="5012899"/>
                <a:ext cx="1139409" cy="408256"/>
              </a:xfrm>
              <a:prstGeom prst="rect">
                <a:avLst/>
              </a:prstGeom>
              <a:noFill/>
            </p:spPr>
            <p:txBody>
              <a:bodyPr wrap="none" rtlCol="0">
                <a:spAutoFit/>
              </a:bodyPr>
              <a:lstStyle/>
              <a:p>
                <a:pPr algn="ctr"/>
                <a:r>
                  <a:rPr lang="en-GB" sz="1400" b="1">
                    <a:solidFill>
                      <a:srgbClr val="002060"/>
                    </a:solidFill>
                    <a:latin typeface="Arial" panose="020B0604020202020204" pitchFamily="34" charset="0"/>
                    <a:cs typeface="Arial" panose="020B0604020202020204" pitchFamily="34" charset="0"/>
                  </a:rPr>
                  <a:t>ARS 2023</a:t>
                </a:r>
              </a:p>
            </p:txBody>
          </p:sp>
        </p:grpSp>
        <p:sp>
          <p:nvSpPr>
            <p:cNvPr id="28" name="TextBox 27">
              <a:extLst>
                <a:ext uri="{FF2B5EF4-FFF2-40B4-BE49-F238E27FC236}">
                  <a16:creationId xmlns:a16="http://schemas.microsoft.com/office/drawing/2014/main" id="{151E6938-44CA-43F9-ACE6-239513A837C7}"/>
                </a:ext>
              </a:extLst>
            </p:cNvPr>
            <p:cNvSpPr txBox="1"/>
            <p:nvPr/>
          </p:nvSpPr>
          <p:spPr>
            <a:xfrm>
              <a:off x="1362630" y="5596725"/>
              <a:ext cx="766557" cy="461665"/>
            </a:xfrm>
            <a:prstGeom prst="rect">
              <a:avLst/>
            </a:prstGeom>
            <a:noFill/>
          </p:spPr>
          <p:txBody>
            <a:bodyPr wrap="none" rtlCol="0">
              <a:spAutoFit/>
            </a:bodyPr>
            <a:lstStyle/>
            <a:p>
              <a:pPr algn="ctr"/>
              <a:r>
                <a:rPr lang="en-GB" sz="1200" b="1">
                  <a:solidFill>
                    <a:schemeClr val="bg1">
                      <a:lumMod val="50000"/>
                    </a:schemeClr>
                  </a:solidFill>
                  <a:latin typeface="Arial" panose="020B0604020202020204" pitchFamily="34" charset="0"/>
                  <a:cs typeface="Arial" panose="020B0604020202020204" pitchFamily="34" charset="0"/>
                </a:rPr>
                <a:t>QRS Q3</a:t>
              </a:r>
            </a:p>
            <a:p>
              <a:pPr algn="ctr"/>
              <a:r>
                <a:rPr lang="en-GB" sz="1200" b="1">
                  <a:solidFill>
                    <a:schemeClr val="bg1">
                      <a:lumMod val="50000"/>
                    </a:schemeClr>
                  </a:solidFill>
                  <a:latin typeface="Arial" panose="020B0604020202020204" pitchFamily="34" charset="0"/>
                  <a:cs typeface="Arial" panose="020B0604020202020204" pitchFamily="34" charset="0"/>
                </a:rPr>
                <a:t>2021</a:t>
              </a:r>
            </a:p>
          </p:txBody>
        </p:sp>
        <p:sp>
          <p:nvSpPr>
            <p:cNvPr id="29" name="TextBox 28">
              <a:extLst>
                <a:ext uri="{FF2B5EF4-FFF2-40B4-BE49-F238E27FC236}">
                  <a16:creationId xmlns:a16="http://schemas.microsoft.com/office/drawing/2014/main" id="{DAE2EA95-DC13-4C09-AD47-C8F6A6A11121}"/>
                </a:ext>
              </a:extLst>
            </p:cNvPr>
            <p:cNvSpPr txBox="1"/>
            <p:nvPr/>
          </p:nvSpPr>
          <p:spPr>
            <a:xfrm>
              <a:off x="2126412" y="5822449"/>
              <a:ext cx="766557" cy="461665"/>
            </a:xfrm>
            <a:prstGeom prst="rect">
              <a:avLst/>
            </a:prstGeom>
            <a:noFill/>
          </p:spPr>
          <p:txBody>
            <a:bodyPr wrap="none" rtlCol="0">
              <a:spAutoFit/>
            </a:bodyPr>
            <a:lstStyle/>
            <a:p>
              <a:pPr algn="ctr"/>
              <a:r>
                <a:rPr lang="en-GB" sz="1200" b="1">
                  <a:solidFill>
                    <a:schemeClr val="bg1">
                      <a:lumMod val="50000"/>
                    </a:schemeClr>
                  </a:solidFill>
                  <a:latin typeface="Arial" panose="020B0604020202020204" pitchFamily="34" charset="0"/>
                  <a:cs typeface="Arial" panose="020B0604020202020204" pitchFamily="34" charset="0"/>
                </a:rPr>
                <a:t>QRS Q1</a:t>
              </a:r>
            </a:p>
            <a:p>
              <a:pPr algn="ctr"/>
              <a:r>
                <a:rPr lang="en-GB" sz="1200" b="1">
                  <a:solidFill>
                    <a:schemeClr val="bg1">
                      <a:lumMod val="50000"/>
                    </a:schemeClr>
                  </a:solidFill>
                  <a:latin typeface="Arial" panose="020B0604020202020204" pitchFamily="34" charset="0"/>
                  <a:cs typeface="Arial" panose="020B0604020202020204" pitchFamily="34" charset="0"/>
                </a:rPr>
                <a:t>2022</a:t>
              </a:r>
            </a:p>
          </p:txBody>
        </p:sp>
        <p:sp>
          <p:nvSpPr>
            <p:cNvPr id="30" name="TextBox 29">
              <a:extLst>
                <a:ext uri="{FF2B5EF4-FFF2-40B4-BE49-F238E27FC236}">
                  <a16:creationId xmlns:a16="http://schemas.microsoft.com/office/drawing/2014/main" id="{AE1315EB-D5A0-46B5-BCD7-CBC5B7A090C9}"/>
                </a:ext>
              </a:extLst>
            </p:cNvPr>
            <p:cNvSpPr txBox="1"/>
            <p:nvPr/>
          </p:nvSpPr>
          <p:spPr>
            <a:xfrm>
              <a:off x="2940441" y="5406733"/>
              <a:ext cx="766557" cy="461665"/>
            </a:xfrm>
            <a:prstGeom prst="rect">
              <a:avLst/>
            </a:prstGeom>
            <a:noFill/>
          </p:spPr>
          <p:txBody>
            <a:bodyPr wrap="none" rtlCol="0">
              <a:spAutoFit/>
            </a:bodyPr>
            <a:lstStyle/>
            <a:p>
              <a:pPr algn="ctr"/>
              <a:r>
                <a:rPr lang="en-GB" sz="1200" b="1">
                  <a:solidFill>
                    <a:schemeClr val="bg1">
                      <a:lumMod val="50000"/>
                    </a:schemeClr>
                  </a:solidFill>
                  <a:latin typeface="Arial" panose="020B0604020202020204" pitchFamily="34" charset="0"/>
                  <a:cs typeface="Arial" panose="020B0604020202020204" pitchFamily="34" charset="0"/>
                </a:rPr>
                <a:t>QRS Q2</a:t>
              </a:r>
            </a:p>
            <a:p>
              <a:pPr algn="ctr"/>
              <a:r>
                <a:rPr lang="en-GB" sz="1200" b="1">
                  <a:solidFill>
                    <a:schemeClr val="bg1">
                      <a:lumMod val="50000"/>
                    </a:schemeClr>
                  </a:solidFill>
                  <a:latin typeface="Arial" panose="020B0604020202020204" pitchFamily="34" charset="0"/>
                  <a:cs typeface="Arial" panose="020B0604020202020204" pitchFamily="34" charset="0"/>
                </a:rPr>
                <a:t>2022</a:t>
              </a:r>
            </a:p>
          </p:txBody>
        </p:sp>
        <p:sp>
          <p:nvSpPr>
            <p:cNvPr id="31" name="TextBox 30">
              <a:extLst>
                <a:ext uri="{FF2B5EF4-FFF2-40B4-BE49-F238E27FC236}">
                  <a16:creationId xmlns:a16="http://schemas.microsoft.com/office/drawing/2014/main" id="{2CFE4729-29E0-405C-B941-2191651F58A0}"/>
                </a:ext>
              </a:extLst>
            </p:cNvPr>
            <p:cNvSpPr txBox="1"/>
            <p:nvPr/>
          </p:nvSpPr>
          <p:spPr>
            <a:xfrm>
              <a:off x="3660552" y="5567198"/>
              <a:ext cx="766557" cy="461665"/>
            </a:xfrm>
            <a:prstGeom prst="rect">
              <a:avLst/>
            </a:prstGeom>
            <a:noFill/>
          </p:spPr>
          <p:txBody>
            <a:bodyPr wrap="none" rtlCol="0">
              <a:spAutoFit/>
            </a:bodyPr>
            <a:lstStyle/>
            <a:p>
              <a:pPr algn="ctr"/>
              <a:r>
                <a:rPr lang="en-GB" sz="1200" b="1">
                  <a:solidFill>
                    <a:schemeClr val="bg1">
                      <a:lumMod val="50000"/>
                    </a:schemeClr>
                  </a:solidFill>
                  <a:latin typeface="Arial" panose="020B0604020202020204" pitchFamily="34" charset="0"/>
                  <a:cs typeface="Arial" panose="020B0604020202020204" pitchFamily="34" charset="0"/>
                </a:rPr>
                <a:t>QRS Q3</a:t>
              </a:r>
            </a:p>
            <a:p>
              <a:pPr algn="ctr"/>
              <a:r>
                <a:rPr lang="en-GB" sz="1200" b="1">
                  <a:solidFill>
                    <a:schemeClr val="bg1">
                      <a:lumMod val="50000"/>
                    </a:schemeClr>
                  </a:solidFill>
                  <a:latin typeface="Arial" panose="020B0604020202020204" pitchFamily="34" charset="0"/>
                  <a:cs typeface="Arial" panose="020B0604020202020204" pitchFamily="34" charset="0"/>
                </a:rPr>
                <a:t>2022</a:t>
              </a:r>
            </a:p>
          </p:txBody>
        </p:sp>
        <p:sp>
          <p:nvSpPr>
            <p:cNvPr id="32" name="TextBox 31">
              <a:extLst>
                <a:ext uri="{FF2B5EF4-FFF2-40B4-BE49-F238E27FC236}">
                  <a16:creationId xmlns:a16="http://schemas.microsoft.com/office/drawing/2014/main" id="{17A0F24A-F3E7-4989-ABFC-34C4116D10A2}"/>
                </a:ext>
              </a:extLst>
            </p:cNvPr>
            <p:cNvSpPr txBox="1"/>
            <p:nvPr/>
          </p:nvSpPr>
          <p:spPr>
            <a:xfrm>
              <a:off x="4570105" y="5655295"/>
              <a:ext cx="524503" cy="461665"/>
            </a:xfrm>
            <a:prstGeom prst="rect">
              <a:avLst/>
            </a:prstGeom>
            <a:noFill/>
          </p:spPr>
          <p:txBody>
            <a:bodyPr wrap="none" rtlCol="0">
              <a:spAutoFit/>
            </a:bodyPr>
            <a:lstStyle/>
            <a:p>
              <a:pPr algn="ctr"/>
              <a:r>
                <a:rPr lang="en-GB" sz="1200" b="1">
                  <a:solidFill>
                    <a:schemeClr val="bg1">
                      <a:lumMod val="50000"/>
                    </a:schemeClr>
                  </a:solidFill>
                  <a:latin typeface="Arial" panose="020B0604020202020204" pitchFamily="34" charset="0"/>
                  <a:cs typeface="Arial" panose="020B0604020202020204" pitchFamily="34" charset="0"/>
                </a:rPr>
                <a:t>ARS</a:t>
              </a:r>
            </a:p>
            <a:p>
              <a:pPr algn="ctr"/>
              <a:r>
                <a:rPr lang="en-GB" sz="1200" b="1">
                  <a:solidFill>
                    <a:schemeClr val="bg1">
                      <a:lumMod val="50000"/>
                    </a:schemeClr>
                  </a:solidFill>
                  <a:latin typeface="Arial" panose="020B0604020202020204" pitchFamily="34" charset="0"/>
                  <a:cs typeface="Arial" panose="020B0604020202020204" pitchFamily="34" charset="0"/>
                </a:rPr>
                <a:t>2023</a:t>
              </a:r>
            </a:p>
          </p:txBody>
        </p:sp>
        <p:sp>
          <p:nvSpPr>
            <p:cNvPr id="34" name="TextBox 33">
              <a:extLst>
                <a:ext uri="{FF2B5EF4-FFF2-40B4-BE49-F238E27FC236}">
                  <a16:creationId xmlns:a16="http://schemas.microsoft.com/office/drawing/2014/main" id="{B6E79432-E9AD-4E12-81AC-CBE514208320}"/>
                </a:ext>
              </a:extLst>
            </p:cNvPr>
            <p:cNvSpPr txBox="1"/>
            <p:nvPr/>
          </p:nvSpPr>
          <p:spPr>
            <a:xfrm>
              <a:off x="5188165" y="5567199"/>
              <a:ext cx="766557" cy="461665"/>
            </a:xfrm>
            <a:prstGeom prst="rect">
              <a:avLst/>
            </a:prstGeom>
            <a:noFill/>
          </p:spPr>
          <p:txBody>
            <a:bodyPr wrap="none" rtlCol="0">
              <a:spAutoFit/>
            </a:bodyPr>
            <a:lstStyle/>
            <a:p>
              <a:pPr algn="ctr"/>
              <a:r>
                <a:rPr lang="en-GB" sz="1200" b="1">
                  <a:solidFill>
                    <a:schemeClr val="bg1">
                      <a:lumMod val="50000"/>
                    </a:schemeClr>
                  </a:solidFill>
                  <a:latin typeface="Arial" panose="020B0604020202020204" pitchFamily="34" charset="0"/>
                  <a:cs typeface="Arial" panose="020B0604020202020204" pitchFamily="34" charset="0"/>
                </a:rPr>
                <a:t>QRS Q1</a:t>
              </a:r>
            </a:p>
            <a:p>
              <a:pPr algn="ctr"/>
              <a:r>
                <a:rPr lang="en-GB" sz="1200" b="1">
                  <a:solidFill>
                    <a:schemeClr val="bg1">
                      <a:lumMod val="50000"/>
                    </a:schemeClr>
                  </a:solidFill>
                  <a:latin typeface="Arial" panose="020B0604020202020204" pitchFamily="34" charset="0"/>
                  <a:cs typeface="Arial" panose="020B0604020202020204" pitchFamily="34" charset="0"/>
                </a:rPr>
                <a:t>2023</a:t>
              </a:r>
            </a:p>
          </p:txBody>
        </p:sp>
        <p:sp>
          <p:nvSpPr>
            <p:cNvPr id="36" name="TextBox 35">
              <a:extLst>
                <a:ext uri="{FF2B5EF4-FFF2-40B4-BE49-F238E27FC236}">
                  <a16:creationId xmlns:a16="http://schemas.microsoft.com/office/drawing/2014/main" id="{820F310E-5C8D-4D80-89E2-DA6B82A8E8CD}"/>
                </a:ext>
              </a:extLst>
            </p:cNvPr>
            <p:cNvSpPr txBox="1"/>
            <p:nvPr/>
          </p:nvSpPr>
          <p:spPr>
            <a:xfrm>
              <a:off x="5991403" y="5931313"/>
              <a:ext cx="766557" cy="461665"/>
            </a:xfrm>
            <a:prstGeom prst="rect">
              <a:avLst/>
            </a:prstGeom>
            <a:noFill/>
          </p:spPr>
          <p:txBody>
            <a:bodyPr wrap="none" rtlCol="0">
              <a:spAutoFit/>
            </a:bodyPr>
            <a:lstStyle/>
            <a:p>
              <a:pPr algn="ctr"/>
              <a:r>
                <a:rPr lang="en-GB" sz="1200" b="1">
                  <a:solidFill>
                    <a:schemeClr val="bg1">
                      <a:lumMod val="50000"/>
                    </a:schemeClr>
                  </a:solidFill>
                  <a:latin typeface="Arial" panose="020B0604020202020204" pitchFamily="34" charset="0"/>
                  <a:cs typeface="Arial" panose="020B0604020202020204" pitchFamily="34" charset="0"/>
                </a:rPr>
                <a:t>QRS Q2</a:t>
              </a:r>
            </a:p>
            <a:p>
              <a:pPr algn="ctr"/>
              <a:r>
                <a:rPr lang="en-GB" sz="1200" b="1">
                  <a:solidFill>
                    <a:schemeClr val="bg1">
                      <a:lumMod val="50000"/>
                    </a:schemeClr>
                  </a:solidFill>
                  <a:latin typeface="Arial" panose="020B0604020202020204" pitchFamily="34" charset="0"/>
                  <a:cs typeface="Arial" panose="020B0604020202020204" pitchFamily="34" charset="0"/>
                </a:rPr>
                <a:t>2023</a:t>
              </a:r>
            </a:p>
          </p:txBody>
        </p:sp>
        <p:sp>
          <p:nvSpPr>
            <p:cNvPr id="37" name="TextBox 36">
              <a:extLst>
                <a:ext uri="{FF2B5EF4-FFF2-40B4-BE49-F238E27FC236}">
                  <a16:creationId xmlns:a16="http://schemas.microsoft.com/office/drawing/2014/main" id="{CE8B9B12-D614-4BD0-AA49-C4907AFA4B86}"/>
                </a:ext>
              </a:extLst>
            </p:cNvPr>
            <p:cNvSpPr txBox="1"/>
            <p:nvPr/>
          </p:nvSpPr>
          <p:spPr>
            <a:xfrm>
              <a:off x="6750124" y="5837361"/>
              <a:ext cx="766557" cy="461665"/>
            </a:xfrm>
            <a:prstGeom prst="rect">
              <a:avLst/>
            </a:prstGeom>
            <a:noFill/>
          </p:spPr>
          <p:txBody>
            <a:bodyPr wrap="none" rtlCol="0">
              <a:spAutoFit/>
            </a:bodyPr>
            <a:lstStyle/>
            <a:p>
              <a:pPr algn="ctr"/>
              <a:r>
                <a:rPr lang="en-GB" sz="1200" b="1">
                  <a:solidFill>
                    <a:schemeClr val="bg1">
                      <a:lumMod val="50000"/>
                    </a:schemeClr>
                  </a:solidFill>
                  <a:latin typeface="Arial" panose="020B0604020202020204" pitchFamily="34" charset="0"/>
                  <a:cs typeface="Arial" panose="020B0604020202020204" pitchFamily="34" charset="0"/>
                </a:rPr>
                <a:t>QRS Q3</a:t>
              </a:r>
            </a:p>
            <a:p>
              <a:pPr algn="ctr"/>
              <a:r>
                <a:rPr lang="en-GB" sz="1200" b="1">
                  <a:solidFill>
                    <a:schemeClr val="bg1">
                      <a:lumMod val="50000"/>
                    </a:schemeClr>
                  </a:solidFill>
                  <a:latin typeface="Arial" panose="020B0604020202020204" pitchFamily="34" charset="0"/>
                  <a:cs typeface="Arial" panose="020B0604020202020204" pitchFamily="34" charset="0"/>
                </a:rPr>
                <a:t>2023</a:t>
              </a:r>
            </a:p>
          </p:txBody>
        </p:sp>
      </p:grpSp>
      <p:sp>
        <p:nvSpPr>
          <p:cNvPr id="90" name="TextBox 89">
            <a:extLst>
              <a:ext uri="{FF2B5EF4-FFF2-40B4-BE49-F238E27FC236}">
                <a16:creationId xmlns:a16="http://schemas.microsoft.com/office/drawing/2014/main" id="{D52029AD-A547-44FD-B8A0-378E1005AD1F}"/>
              </a:ext>
              <a:ext uri="{C183D7F6-B498-43B3-948B-1728B52AA6E4}">
                <adec:decorative xmlns:adec="http://schemas.microsoft.com/office/drawing/2017/decorative" val="0"/>
              </a:ext>
            </a:extLst>
          </p:cNvPr>
          <p:cNvSpPr txBox="1"/>
          <p:nvPr/>
        </p:nvSpPr>
        <p:spPr>
          <a:xfrm>
            <a:off x="8372213" y="1332537"/>
            <a:ext cx="2525085" cy="307777"/>
          </a:xfrm>
          <a:prstGeom prst="rect">
            <a:avLst/>
          </a:prstGeom>
          <a:noFill/>
        </p:spPr>
        <p:txBody>
          <a:bodyPr wrap="square" rtlCol="0">
            <a:spAutoFit/>
          </a:bodyPr>
          <a:lstStyle/>
          <a:p>
            <a:r>
              <a:rPr lang="en-GB" sz="1400" b="1">
                <a:latin typeface="Arial" panose="020B0604020202020204" pitchFamily="34" charset="0"/>
                <a:cs typeface="Arial" panose="020B0604020202020204" pitchFamily="34" charset="0"/>
              </a:rPr>
              <a:t>Inter-group differences</a:t>
            </a:r>
          </a:p>
        </p:txBody>
      </p:sp>
      <p:sp>
        <p:nvSpPr>
          <p:cNvPr id="35" name="Rectangle 34">
            <a:extLst>
              <a:ext uri="{FF2B5EF4-FFF2-40B4-BE49-F238E27FC236}">
                <a16:creationId xmlns:a16="http://schemas.microsoft.com/office/drawing/2014/main" id="{16A8B9A8-5FDB-412E-A071-247AC2EBF314}"/>
              </a:ext>
            </a:extLst>
          </p:cNvPr>
          <p:cNvSpPr/>
          <p:nvPr/>
        </p:nvSpPr>
        <p:spPr>
          <a:xfrm>
            <a:off x="8372214" y="1638056"/>
            <a:ext cx="3476592" cy="21822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285750" indent="-285750">
              <a:spcAft>
                <a:spcPts val="600"/>
              </a:spcAft>
              <a:buFont typeface="Wingdings" panose="05000000000000000000" pitchFamily="2" charset="2"/>
              <a:buChar char="v"/>
            </a:pPr>
            <a:r>
              <a:rPr lang="en-GB" sz="1600">
                <a:solidFill>
                  <a:schemeClr val="tx1"/>
                </a:solidFill>
                <a:latin typeface="Arial" panose="020B0604020202020204" pitchFamily="34" charset="0"/>
                <a:cs typeface="Arial" panose="020B0604020202020204" pitchFamily="34" charset="0"/>
              </a:rPr>
              <a:t>Disabled residents (</a:t>
            </a:r>
            <a:r>
              <a:rPr lang="en-GB" sz="1600" b="1">
                <a:solidFill>
                  <a:srgbClr val="C00000"/>
                </a:solidFill>
                <a:latin typeface="Arial" panose="020B0604020202020204" pitchFamily="34" charset="0"/>
                <a:cs typeface="Arial" panose="020B0604020202020204" pitchFamily="34" charset="0"/>
              </a:rPr>
              <a:t>39%</a:t>
            </a:r>
            <a:r>
              <a:rPr lang="en-GB" sz="1600">
                <a:solidFill>
                  <a:schemeClr val="tx1"/>
                </a:solidFill>
                <a:latin typeface="Arial" panose="020B0604020202020204" pitchFamily="34" charset="0"/>
                <a:cs typeface="Arial" panose="020B0604020202020204" pitchFamily="34" charset="0"/>
              </a:rPr>
              <a:t>) vs non-disabled residents (</a:t>
            </a:r>
            <a:r>
              <a:rPr lang="en-GB" sz="1600" b="1">
                <a:solidFill>
                  <a:srgbClr val="008840"/>
                </a:solidFill>
                <a:latin typeface="Arial" panose="020B0604020202020204" pitchFamily="34" charset="0"/>
                <a:cs typeface="Arial" panose="020B0604020202020204" pitchFamily="34" charset="0"/>
              </a:rPr>
              <a:t>46%</a:t>
            </a:r>
            <a:r>
              <a:rPr lang="en-GB" sz="1600">
                <a:solidFill>
                  <a:schemeClr val="tx1"/>
                </a:solidFill>
                <a:latin typeface="Arial" panose="020B0604020202020204" pitchFamily="34" charset="0"/>
                <a:cs typeface="Arial" panose="020B0604020202020204" pitchFamily="34" charset="0"/>
              </a:rPr>
              <a:t>)</a:t>
            </a:r>
          </a:p>
          <a:p>
            <a:pPr marL="285750" indent="-285750">
              <a:spcAft>
                <a:spcPts val="600"/>
              </a:spcAft>
              <a:buFont typeface="Wingdings" panose="05000000000000000000" pitchFamily="2" charset="2"/>
              <a:buChar char="v"/>
            </a:pPr>
            <a:r>
              <a:rPr lang="en-GB" sz="1600">
                <a:solidFill>
                  <a:schemeClr val="tx1"/>
                </a:solidFill>
                <a:latin typeface="Arial" panose="020B0604020202020204" pitchFamily="34" charset="0"/>
                <a:cs typeface="Arial" panose="020B0604020202020204" pitchFamily="34" charset="0"/>
              </a:rPr>
              <a:t>Economically active (</a:t>
            </a:r>
            <a:r>
              <a:rPr lang="en-GB" sz="1600" b="1">
                <a:solidFill>
                  <a:srgbClr val="C00000"/>
                </a:solidFill>
                <a:latin typeface="Arial" panose="020B0604020202020204" pitchFamily="34" charset="0"/>
                <a:cs typeface="Arial" panose="020B0604020202020204" pitchFamily="34" charset="0"/>
              </a:rPr>
              <a:t>43%</a:t>
            </a:r>
            <a:r>
              <a:rPr lang="en-GB" sz="1600">
                <a:solidFill>
                  <a:schemeClr val="tx1"/>
                </a:solidFill>
                <a:latin typeface="Arial" panose="020B0604020202020204" pitchFamily="34" charset="0"/>
                <a:cs typeface="Arial" panose="020B0604020202020204" pitchFamily="34" charset="0"/>
              </a:rPr>
              <a:t>) vs economically inactive (</a:t>
            </a:r>
            <a:r>
              <a:rPr lang="en-GB" sz="1600" b="1">
                <a:solidFill>
                  <a:srgbClr val="008840"/>
                </a:solidFill>
                <a:latin typeface="Arial" panose="020B0604020202020204" pitchFamily="34" charset="0"/>
                <a:cs typeface="Arial" panose="020B0604020202020204" pitchFamily="34" charset="0"/>
              </a:rPr>
              <a:t>51%</a:t>
            </a:r>
            <a:r>
              <a:rPr lang="en-GB" sz="1600">
                <a:solidFill>
                  <a:schemeClr val="tx1"/>
                </a:solidFill>
                <a:latin typeface="Arial" panose="020B0604020202020204" pitchFamily="34" charset="0"/>
                <a:cs typeface="Arial" panose="020B0604020202020204" pitchFamily="34" charset="0"/>
              </a:rPr>
              <a:t>)</a:t>
            </a:r>
          </a:p>
          <a:p>
            <a:pPr marL="285750" indent="-285750">
              <a:spcAft>
                <a:spcPts val="600"/>
              </a:spcAft>
              <a:buFont typeface="Wingdings" panose="05000000000000000000" pitchFamily="2" charset="2"/>
              <a:buChar char="v"/>
            </a:pPr>
            <a:r>
              <a:rPr lang="en-GB" sz="1600">
                <a:solidFill>
                  <a:schemeClr val="tx1"/>
                </a:solidFill>
                <a:latin typeface="Arial" panose="020B0604020202020204" pitchFamily="34" charset="0"/>
                <a:cs typeface="Arial" panose="020B0604020202020204" pitchFamily="34" charset="0"/>
              </a:rPr>
              <a:t>Private renters (</a:t>
            </a:r>
            <a:r>
              <a:rPr lang="en-GB" sz="1600" b="1">
                <a:solidFill>
                  <a:srgbClr val="008840"/>
                </a:solidFill>
                <a:latin typeface="Arial" panose="020B0604020202020204" pitchFamily="34" charset="0"/>
                <a:cs typeface="Arial" panose="020B0604020202020204" pitchFamily="34" charset="0"/>
              </a:rPr>
              <a:t>52%</a:t>
            </a:r>
            <a:r>
              <a:rPr lang="en-GB" sz="1600">
                <a:solidFill>
                  <a:schemeClr val="tx1"/>
                </a:solidFill>
                <a:latin typeface="Arial" panose="020B0604020202020204" pitchFamily="34" charset="0"/>
                <a:cs typeface="Arial" panose="020B0604020202020204" pitchFamily="34" charset="0"/>
              </a:rPr>
              <a:t>)</a:t>
            </a:r>
          </a:p>
          <a:p>
            <a:pPr marL="285750" indent="-285750">
              <a:spcAft>
                <a:spcPts val="600"/>
              </a:spcAft>
              <a:buFont typeface="Wingdings" panose="05000000000000000000" pitchFamily="2" charset="2"/>
              <a:buChar char="v"/>
            </a:pPr>
            <a:r>
              <a:rPr lang="en-GB" sz="1600">
                <a:solidFill>
                  <a:schemeClr val="tx1"/>
                </a:solidFill>
                <a:latin typeface="Arial" panose="020B0604020202020204" pitchFamily="34" charset="0"/>
                <a:cs typeface="Arial" panose="020B0604020202020204" pitchFamily="34" charset="0"/>
              </a:rPr>
              <a:t>LGB (</a:t>
            </a:r>
            <a:r>
              <a:rPr lang="en-GB" sz="1600" b="1">
                <a:solidFill>
                  <a:srgbClr val="C00000"/>
                </a:solidFill>
                <a:latin typeface="Arial" panose="020B0604020202020204" pitchFamily="34" charset="0"/>
                <a:cs typeface="Arial" panose="020B0604020202020204" pitchFamily="34" charset="0"/>
              </a:rPr>
              <a:t>37%</a:t>
            </a:r>
            <a:r>
              <a:rPr lang="en-GB" sz="1600">
                <a:solidFill>
                  <a:schemeClr val="tx1"/>
                </a:solidFill>
                <a:latin typeface="Arial" panose="020B0604020202020204" pitchFamily="34" charset="0"/>
                <a:cs typeface="Arial" panose="020B0604020202020204" pitchFamily="34" charset="0"/>
              </a:rPr>
              <a:t>) vs heterosexual (</a:t>
            </a:r>
            <a:r>
              <a:rPr lang="en-GB" sz="1600" b="1">
                <a:solidFill>
                  <a:srgbClr val="008840"/>
                </a:solidFill>
                <a:latin typeface="Arial" panose="020B0604020202020204" pitchFamily="34" charset="0"/>
                <a:cs typeface="Arial" panose="020B0604020202020204" pitchFamily="34" charset="0"/>
              </a:rPr>
              <a:t>46%</a:t>
            </a:r>
            <a:r>
              <a:rPr lang="en-GB" sz="1600">
                <a:solidFill>
                  <a:schemeClr val="tx1"/>
                </a:solidFill>
                <a:latin typeface="Arial" panose="020B0604020202020204" pitchFamily="34" charset="0"/>
                <a:cs typeface="Arial" panose="020B0604020202020204" pitchFamily="34" charset="0"/>
              </a:rPr>
              <a:t>)</a:t>
            </a:r>
          </a:p>
        </p:txBody>
      </p:sp>
      <p:sp>
        <p:nvSpPr>
          <p:cNvPr id="91" name="TextBox 90">
            <a:extLst>
              <a:ext uri="{FF2B5EF4-FFF2-40B4-BE49-F238E27FC236}">
                <a16:creationId xmlns:a16="http://schemas.microsoft.com/office/drawing/2014/main" id="{4CEBD0DD-6D68-4D9E-A3DB-680A3F65EB50}"/>
              </a:ext>
              <a:ext uri="{C183D7F6-B498-43B3-948B-1728B52AA6E4}">
                <adec:decorative xmlns:adec="http://schemas.microsoft.com/office/drawing/2017/decorative" val="0"/>
              </a:ext>
            </a:extLst>
          </p:cNvPr>
          <p:cNvSpPr txBox="1"/>
          <p:nvPr/>
        </p:nvSpPr>
        <p:spPr>
          <a:xfrm>
            <a:off x="8372213" y="3951915"/>
            <a:ext cx="2666301" cy="307777"/>
          </a:xfrm>
          <a:prstGeom prst="rect">
            <a:avLst/>
          </a:prstGeom>
          <a:noFill/>
        </p:spPr>
        <p:txBody>
          <a:bodyPr wrap="square" rtlCol="0">
            <a:spAutoFit/>
          </a:bodyPr>
          <a:lstStyle/>
          <a:p>
            <a:r>
              <a:rPr lang="en-GB" sz="1400" b="1">
                <a:latin typeface="Arial" panose="020B0604020202020204" pitchFamily="34" charset="0"/>
                <a:cs typeface="Arial" panose="020B0604020202020204" pitchFamily="34" charset="0"/>
              </a:rPr>
              <a:t>Benchmark comparisons</a:t>
            </a:r>
          </a:p>
        </p:txBody>
      </p:sp>
      <p:grpSp>
        <p:nvGrpSpPr>
          <p:cNvPr id="24" name="Group 23" descr="Diagram showing that this figure - 44% satisfaction - is 6 points below the London benchmark of 50%, and 12 points below the national benchmark of 56%.">
            <a:extLst>
              <a:ext uri="{FF2B5EF4-FFF2-40B4-BE49-F238E27FC236}">
                <a16:creationId xmlns:a16="http://schemas.microsoft.com/office/drawing/2014/main" id="{A40BDEDC-C0B8-411E-8D90-8E14FFD9D32F}"/>
              </a:ext>
              <a:ext uri="{C183D7F6-B498-43B3-948B-1728B52AA6E4}">
                <adec:decorative xmlns:adec="http://schemas.microsoft.com/office/drawing/2017/decorative" val="0"/>
              </a:ext>
            </a:extLst>
          </p:cNvPr>
          <p:cNvGrpSpPr/>
          <p:nvPr/>
        </p:nvGrpSpPr>
        <p:grpSpPr>
          <a:xfrm>
            <a:off x="8372215" y="4197526"/>
            <a:ext cx="3476591" cy="1728048"/>
            <a:chOff x="7297349" y="4681057"/>
            <a:chExt cx="3476591" cy="1728048"/>
          </a:xfrm>
        </p:grpSpPr>
        <p:sp>
          <p:nvSpPr>
            <p:cNvPr id="7" name="Rectangle 6">
              <a:extLst>
                <a:ext uri="{FF2B5EF4-FFF2-40B4-BE49-F238E27FC236}">
                  <a16:creationId xmlns:a16="http://schemas.microsoft.com/office/drawing/2014/main" id="{E21E9CD7-F693-4A37-86B7-CC43FA261483}"/>
                </a:ext>
              </a:extLst>
            </p:cNvPr>
            <p:cNvSpPr/>
            <p:nvPr/>
          </p:nvSpPr>
          <p:spPr>
            <a:xfrm>
              <a:off x="7297349" y="4681057"/>
              <a:ext cx="3476591" cy="17280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432000" rtlCol="0" anchor="ctr"/>
            <a:lstStyle/>
            <a:p>
              <a:pPr lvl="2"/>
              <a:r>
                <a:rPr lang="en-GB" sz="1600" dirty="0">
                  <a:solidFill>
                    <a:schemeClr val="tx1"/>
                  </a:solidFill>
                  <a:latin typeface="Arial" panose="020B0604020202020204" pitchFamily="34" charset="0"/>
                  <a:cs typeface="Arial" panose="020B0604020202020204" pitchFamily="34" charset="0"/>
                </a:rPr>
                <a:t>vs London benchmark</a:t>
              </a:r>
            </a:p>
            <a:p>
              <a:pPr lvl="2" algn="r">
                <a:spcAft>
                  <a:spcPts val="2400"/>
                </a:spcAft>
              </a:pPr>
              <a:r>
                <a:rPr lang="en-GB" sz="1600" b="1" dirty="0">
                  <a:solidFill>
                    <a:srgbClr val="002060"/>
                  </a:solidFill>
                  <a:latin typeface="Arial" panose="020B0604020202020204" pitchFamily="34" charset="0"/>
                  <a:cs typeface="Arial" panose="020B0604020202020204" pitchFamily="34" charset="0"/>
                </a:rPr>
                <a:t>50% satisfied</a:t>
              </a:r>
              <a:endParaRPr lang="en-GB" sz="1600" dirty="0">
                <a:solidFill>
                  <a:schemeClr val="tx1"/>
                </a:solidFill>
                <a:latin typeface="Arial" panose="020B0604020202020204" pitchFamily="34" charset="0"/>
                <a:cs typeface="Arial" panose="020B0604020202020204" pitchFamily="34" charset="0"/>
              </a:endParaRPr>
            </a:p>
            <a:p>
              <a:pPr lvl="2"/>
              <a:r>
                <a:rPr lang="en-GB" sz="1600" dirty="0">
                  <a:solidFill>
                    <a:schemeClr val="tx1"/>
                  </a:solidFill>
                  <a:latin typeface="Arial" panose="020B0604020202020204" pitchFamily="34" charset="0"/>
                  <a:cs typeface="Arial" panose="020B0604020202020204" pitchFamily="34" charset="0"/>
                </a:rPr>
                <a:t>vs</a:t>
              </a:r>
              <a:r>
                <a:rPr lang="en-GB" sz="1600" b="1" dirty="0">
                  <a:solidFill>
                    <a:srgbClr val="DB504A"/>
                  </a:solidFill>
                  <a:latin typeface="Arial" panose="020B0604020202020204" pitchFamily="34" charset="0"/>
                  <a:cs typeface="Arial" panose="020B0604020202020204" pitchFamily="34" charset="0"/>
                </a:rPr>
                <a:t> </a:t>
              </a:r>
              <a:r>
                <a:rPr lang="en-GB" sz="1600" dirty="0">
                  <a:solidFill>
                    <a:schemeClr val="tx1"/>
                  </a:solidFill>
                  <a:latin typeface="Arial" panose="020B0604020202020204" pitchFamily="34" charset="0"/>
                  <a:cs typeface="Arial" panose="020B0604020202020204" pitchFamily="34" charset="0"/>
                </a:rPr>
                <a:t>national benchmark</a:t>
              </a:r>
            </a:p>
            <a:p>
              <a:pPr lvl="2" algn="r">
                <a:spcAft>
                  <a:spcPts val="1200"/>
                </a:spcAft>
              </a:pPr>
              <a:r>
                <a:rPr lang="en-GB" sz="1600" b="1" dirty="0">
                  <a:solidFill>
                    <a:srgbClr val="002060"/>
                  </a:solidFill>
                  <a:latin typeface="Arial" panose="020B0604020202020204" pitchFamily="34" charset="0"/>
                  <a:cs typeface="Arial" panose="020B0604020202020204" pitchFamily="34" charset="0"/>
                </a:rPr>
                <a:t>56% satisfied</a:t>
              </a:r>
            </a:p>
          </p:txBody>
        </p:sp>
        <p:sp>
          <p:nvSpPr>
            <p:cNvPr id="23" name="Free-form: Shape 22">
              <a:extLst>
                <a:ext uri="{FF2B5EF4-FFF2-40B4-BE49-F238E27FC236}">
                  <a16:creationId xmlns:a16="http://schemas.microsoft.com/office/drawing/2014/main" id="{E870F200-8742-45A7-92CF-E2A3413C75F1}"/>
                </a:ext>
              </a:extLst>
            </p:cNvPr>
            <p:cNvSpPr/>
            <p:nvPr/>
          </p:nvSpPr>
          <p:spPr>
            <a:xfrm>
              <a:off x="7470832" y="5597613"/>
              <a:ext cx="591067" cy="706346"/>
            </a:xfrm>
            <a:custGeom>
              <a:avLst/>
              <a:gdLst>
                <a:gd name="connsiteX0" fmla="*/ 805343 w 2365696"/>
                <a:gd name="connsiteY0" fmla="*/ 226503 h 2827090"/>
                <a:gd name="connsiteX1" fmla="*/ 1317072 w 2365696"/>
                <a:gd name="connsiteY1" fmla="*/ 0 h 2827090"/>
                <a:gd name="connsiteX2" fmla="*/ 1392573 w 2365696"/>
                <a:gd name="connsiteY2" fmla="*/ 184558 h 2827090"/>
                <a:gd name="connsiteX3" fmla="*/ 1400962 w 2365696"/>
                <a:gd name="connsiteY3" fmla="*/ 327171 h 2827090"/>
                <a:gd name="connsiteX4" fmla="*/ 1493241 w 2365696"/>
                <a:gd name="connsiteY4" fmla="*/ 436228 h 2827090"/>
                <a:gd name="connsiteX5" fmla="*/ 1619075 w 2365696"/>
                <a:gd name="connsiteY5" fmla="*/ 478173 h 2827090"/>
                <a:gd name="connsiteX6" fmla="*/ 1761688 w 2365696"/>
                <a:gd name="connsiteY6" fmla="*/ 645953 h 2827090"/>
                <a:gd name="connsiteX7" fmla="*/ 1795244 w 2365696"/>
                <a:gd name="connsiteY7" fmla="*/ 864067 h 2827090"/>
                <a:gd name="connsiteX8" fmla="*/ 1895912 w 2365696"/>
                <a:gd name="connsiteY8" fmla="*/ 939567 h 2827090"/>
                <a:gd name="connsiteX9" fmla="*/ 1686187 w 2365696"/>
                <a:gd name="connsiteY9" fmla="*/ 880845 h 2827090"/>
                <a:gd name="connsiteX10" fmla="*/ 1610686 w 2365696"/>
                <a:gd name="connsiteY10" fmla="*/ 906011 h 2827090"/>
                <a:gd name="connsiteX11" fmla="*/ 1711354 w 2365696"/>
                <a:gd name="connsiteY11" fmla="*/ 931178 h 2827090"/>
                <a:gd name="connsiteX12" fmla="*/ 1853967 w 2365696"/>
                <a:gd name="connsiteY12" fmla="*/ 1023457 h 2827090"/>
                <a:gd name="connsiteX13" fmla="*/ 1904301 w 2365696"/>
                <a:gd name="connsiteY13" fmla="*/ 1098958 h 2827090"/>
                <a:gd name="connsiteX14" fmla="*/ 1921079 w 2365696"/>
                <a:gd name="connsiteY14" fmla="*/ 1216404 h 2827090"/>
                <a:gd name="connsiteX15" fmla="*/ 1828800 w 2365696"/>
                <a:gd name="connsiteY15" fmla="*/ 1342239 h 2827090"/>
                <a:gd name="connsiteX16" fmla="*/ 1988191 w 2365696"/>
                <a:gd name="connsiteY16" fmla="*/ 1409351 h 2827090"/>
                <a:gd name="connsiteX17" fmla="*/ 2030136 w 2365696"/>
                <a:gd name="connsiteY17" fmla="*/ 1300294 h 2827090"/>
                <a:gd name="connsiteX18" fmla="*/ 2197916 w 2365696"/>
                <a:gd name="connsiteY18" fmla="*/ 1308683 h 2827090"/>
                <a:gd name="connsiteX19" fmla="*/ 2332140 w 2365696"/>
                <a:gd name="connsiteY19" fmla="*/ 1434518 h 2827090"/>
                <a:gd name="connsiteX20" fmla="*/ 2365696 w 2365696"/>
                <a:gd name="connsiteY20" fmla="*/ 1585520 h 2827090"/>
                <a:gd name="connsiteX21" fmla="*/ 2323751 w 2365696"/>
                <a:gd name="connsiteY21" fmla="*/ 1761689 h 2827090"/>
                <a:gd name="connsiteX22" fmla="*/ 2231472 w 2365696"/>
                <a:gd name="connsiteY22" fmla="*/ 1862356 h 2827090"/>
                <a:gd name="connsiteX23" fmla="*/ 2105637 w 2365696"/>
                <a:gd name="connsiteY23" fmla="*/ 1954635 h 2827090"/>
                <a:gd name="connsiteX24" fmla="*/ 1963024 w 2365696"/>
                <a:gd name="connsiteY24" fmla="*/ 2046914 h 2827090"/>
                <a:gd name="connsiteX25" fmla="*/ 2055303 w 2365696"/>
                <a:gd name="connsiteY25" fmla="*/ 2114026 h 2827090"/>
                <a:gd name="connsiteX26" fmla="*/ 2189527 w 2365696"/>
                <a:gd name="connsiteY26" fmla="*/ 2139193 h 2827090"/>
                <a:gd name="connsiteX27" fmla="*/ 2239861 w 2365696"/>
                <a:gd name="connsiteY27" fmla="*/ 2130804 h 2827090"/>
                <a:gd name="connsiteX28" fmla="*/ 2265028 w 2365696"/>
                <a:gd name="connsiteY28" fmla="*/ 2206305 h 2827090"/>
                <a:gd name="connsiteX29" fmla="*/ 2155971 w 2365696"/>
                <a:gd name="connsiteY29" fmla="*/ 2290195 h 2827090"/>
                <a:gd name="connsiteX30" fmla="*/ 2063692 w 2365696"/>
                <a:gd name="connsiteY30" fmla="*/ 2382474 h 2827090"/>
                <a:gd name="connsiteX31" fmla="*/ 1921079 w 2365696"/>
                <a:gd name="connsiteY31" fmla="*/ 2441197 h 2827090"/>
                <a:gd name="connsiteX32" fmla="*/ 1694576 w 2365696"/>
                <a:gd name="connsiteY32" fmla="*/ 2416030 h 2827090"/>
                <a:gd name="connsiteX33" fmla="*/ 1568741 w 2365696"/>
                <a:gd name="connsiteY33" fmla="*/ 2424419 h 2827090"/>
                <a:gd name="connsiteX34" fmla="*/ 1409351 w 2365696"/>
                <a:gd name="connsiteY34" fmla="*/ 2390863 h 2827090"/>
                <a:gd name="connsiteX35" fmla="*/ 1317072 w 2365696"/>
                <a:gd name="connsiteY35" fmla="*/ 2466364 h 2827090"/>
                <a:gd name="connsiteX36" fmla="*/ 1174459 w 2365696"/>
                <a:gd name="connsiteY36" fmla="*/ 2474753 h 2827090"/>
                <a:gd name="connsiteX37" fmla="*/ 1107347 w 2365696"/>
                <a:gd name="connsiteY37" fmla="*/ 2516698 h 2827090"/>
                <a:gd name="connsiteX38" fmla="*/ 947956 w 2365696"/>
                <a:gd name="connsiteY38" fmla="*/ 2466364 h 2827090"/>
                <a:gd name="connsiteX39" fmla="*/ 838899 w 2365696"/>
                <a:gd name="connsiteY39" fmla="*/ 2483142 h 2827090"/>
                <a:gd name="connsiteX40" fmla="*/ 671119 w 2365696"/>
                <a:gd name="connsiteY40" fmla="*/ 2541865 h 2827090"/>
                <a:gd name="connsiteX41" fmla="*/ 696286 w 2365696"/>
                <a:gd name="connsiteY41" fmla="*/ 2600588 h 2827090"/>
                <a:gd name="connsiteX42" fmla="*/ 612397 w 2365696"/>
                <a:gd name="connsiteY42" fmla="*/ 2692867 h 2827090"/>
                <a:gd name="connsiteX43" fmla="*/ 419450 w 2365696"/>
                <a:gd name="connsiteY43" fmla="*/ 2650922 h 2827090"/>
                <a:gd name="connsiteX44" fmla="*/ 234892 w 2365696"/>
                <a:gd name="connsiteY44" fmla="*/ 2650922 h 2827090"/>
                <a:gd name="connsiteX45" fmla="*/ 142613 w 2365696"/>
                <a:gd name="connsiteY45" fmla="*/ 2776756 h 2827090"/>
                <a:gd name="connsiteX46" fmla="*/ 142613 w 2365696"/>
                <a:gd name="connsiteY46" fmla="*/ 2827090 h 2827090"/>
                <a:gd name="connsiteX47" fmla="*/ 0 w 2365696"/>
                <a:gd name="connsiteY47" fmla="*/ 2776756 h 2827090"/>
                <a:gd name="connsiteX48" fmla="*/ 25167 w 2365696"/>
                <a:gd name="connsiteY48" fmla="*/ 2718033 h 2827090"/>
                <a:gd name="connsiteX49" fmla="*/ 125835 w 2365696"/>
                <a:gd name="connsiteY49" fmla="*/ 2701256 h 2827090"/>
                <a:gd name="connsiteX50" fmla="*/ 226503 w 2365696"/>
                <a:gd name="connsiteY50" fmla="*/ 2516698 h 2827090"/>
                <a:gd name="connsiteX51" fmla="*/ 352338 w 2365696"/>
                <a:gd name="connsiteY51" fmla="*/ 2416030 h 2827090"/>
                <a:gd name="connsiteX52" fmla="*/ 411061 w 2365696"/>
                <a:gd name="connsiteY52" fmla="*/ 2340529 h 2827090"/>
                <a:gd name="connsiteX53" fmla="*/ 461395 w 2365696"/>
                <a:gd name="connsiteY53" fmla="*/ 2214694 h 2827090"/>
                <a:gd name="connsiteX54" fmla="*/ 620786 w 2365696"/>
                <a:gd name="connsiteY54" fmla="*/ 2223083 h 2827090"/>
                <a:gd name="connsiteX55" fmla="*/ 780176 w 2365696"/>
                <a:gd name="connsiteY55" fmla="*/ 2231472 h 2827090"/>
                <a:gd name="connsiteX56" fmla="*/ 855677 w 2365696"/>
                <a:gd name="connsiteY56" fmla="*/ 2189527 h 2827090"/>
                <a:gd name="connsiteX57" fmla="*/ 906011 w 2365696"/>
                <a:gd name="connsiteY57" fmla="*/ 2122415 h 2827090"/>
                <a:gd name="connsiteX58" fmla="*/ 1057013 w 2365696"/>
                <a:gd name="connsiteY58" fmla="*/ 1921079 h 2827090"/>
                <a:gd name="connsiteX59" fmla="*/ 838899 w 2365696"/>
                <a:gd name="connsiteY59" fmla="*/ 2030136 h 2827090"/>
                <a:gd name="connsiteX60" fmla="*/ 780176 w 2365696"/>
                <a:gd name="connsiteY60" fmla="*/ 2122415 h 2827090"/>
                <a:gd name="connsiteX61" fmla="*/ 687897 w 2365696"/>
                <a:gd name="connsiteY61" fmla="*/ 2088859 h 2827090"/>
                <a:gd name="connsiteX62" fmla="*/ 578841 w 2365696"/>
                <a:gd name="connsiteY62" fmla="*/ 2004969 h 2827090"/>
                <a:gd name="connsiteX63" fmla="*/ 453006 w 2365696"/>
                <a:gd name="connsiteY63" fmla="*/ 2021747 h 2827090"/>
                <a:gd name="connsiteX64" fmla="*/ 427839 w 2365696"/>
                <a:gd name="connsiteY64" fmla="*/ 1963024 h 2827090"/>
                <a:gd name="connsiteX65" fmla="*/ 302004 w 2365696"/>
                <a:gd name="connsiteY65" fmla="*/ 1963024 h 2827090"/>
                <a:gd name="connsiteX66" fmla="*/ 226503 w 2365696"/>
                <a:gd name="connsiteY66" fmla="*/ 2004969 h 2827090"/>
                <a:gd name="connsiteX67" fmla="*/ 167780 w 2365696"/>
                <a:gd name="connsiteY67" fmla="*/ 1921079 h 2827090"/>
                <a:gd name="connsiteX68" fmla="*/ 151002 w 2365696"/>
                <a:gd name="connsiteY68" fmla="*/ 1845578 h 2827090"/>
                <a:gd name="connsiteX69" fmla="*/ 343949 w 2365696"/>
                <a:gd name="connsiteY69" fmla="*/ 1761689 h 2827090"/>
                <a:gd name="connsiteX70" fmla="*/ 444617 w 2365696"/>
                <a:gd name="connsiteY70" fmla="*/ 1669410 h 2827090"/>
                <a:gd name="connsiteX71" fmla="*/ 503340 w 2365696"/>
                <a:gd name="connsiteY71" fmla="*/ 1593909 h 2827090"/>
                <a:gd name="connsiteX72" fmla="*/ 520118 w 2365696"/>
                <a:gd name="connsiteY72" fmla="*/ 1484852 h 2827090"/>
                <a:gd name="connsiteX73" fmla="*/ 486562 w 2365696"/>
                <a:gd name="connsiteY73" fmla="*/ 1317072 h 2827090"/>
                <a:gd name="connsiteX74" fmla="*/ 318782 w 2365696"/>
                <a:gd name="connsiteY74" fmla="*/ 1384184 h 2827090"/>
                <a:gd name="connsiteX75" fmla="*/ 436228 w 2365696"/>
                <a:gd name="connsiteY75" fmla="*/ 1224793 h 2827090"/>
                <a:gd name="connsiteX76" fmla="*/ 369116 w 2365696"/>
                <a:gd name="connsiteY76" fmla="*/ 1124125 h 2827090"/>
                <a:gd name="connsiteX77" fmla="*/ 427839 w 2365696"/>
                <a:gd name="connsiteY77" fmla="*/ 1057013 h 2827090"/>
                <a:gd name="connsiteX78" fmla="*/ 469784 w 2365696"/>
                <a:gd name="connsiteY78" fmla="*/ 1082180 h 2827090"/>
                <a:gd name="connsiteX79" fmla="*/ 520118 w 2365696"/>
                <a:gd name="connsiteY79" fmla="*/ 1157681 h 2827090"/>
                <a:gd name="connsiteX80" fmla="*/ 604008 w 2365696"/>
                <a:gd name="connsiteY80" fmla="*/ 1115736 h 2827090"/>
                <a:gd name="connsiteX81" fmla="*/ 654341 w 2365696"/>
                <a:gd name="connsiteY81" fmla="*/ 1098958 h 2827090"/>
                <a:gd name="connsiteX82" fmla="*/ 738231 w 2365696"/>
                <a:gd name="connsiteY82" fmla="*/ 1107347 h 2827090"/>
                <a:gd name="connsiteX83" fmla="*/ 838899 w 2365696"/>
                <a:gd name="connsiteY83" fmla="*/ 1132514 h 2827090"/>
                <a:gd name="connsiteX84" fmla="*/ 922789 w 2365696"/>
                <a:gd name="connsiteY84" fmla="*/ 1082180 h 2827090"/>
                <a:gd name="connsiteX85" fmla="*/ 830510 w 2365696"/>
                <a:gd name="connsiteY85" fmla="*/ 981512 h 2827090"/>
                <a:gd name="connsiteX86" fmla="*/ 906011 w 2365696"/>
                <a:gd name="connsiteY86" fmla="*/ 897622 h 2827090"/>
                <a:gd name="connsiteX87" fmla="*/ 880844 w 2365696"/>
                <a:gd name="connsiteY87" fmla="*/ 796955 h 2827090"/>
                <a:gd name="connsiteX88" fmla="*/ 931178 w 2365696"/>
                <a:gd name="connsiteY88" fmla="*/ 687898 h 2827090"/>
                <a:gd name="connsiteX89" fmla="*/ 864066 w 2365696"/>
                <a:gd name="connsiteY89" fmla="*/ 620786 h 2827090"/>
                <a:gd name="connsiteX90" fmla="*/ 780176 w 2365696"/>
                <a:gd name="connsiteY90" fmla="*/ 637564 h 2827090"/>
                <a:gd name="connsiteX91" fmla="*/ 687897 w 2365696"/>
                <a:gd name="connsiteY91" fmla="*/ 511729 h 2827090"/>
                <a:gd name="connsiteX92" fmla="*/ 679508 w 2365696"/>
                <a:gd name="connsiteY92" fmla="*/ 377505 h 2827090"/>
                <a:gd name="connsiteX93" fmla="*/ 805343 w 2365696"/>
                <a:gd name="connsiteY93" fmla="*/ 226503 h 2827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365696" h="2827090">
                  <a:moveTo>
                    <a:pt x="805343" y="226503"/>
                  </a:moveTo>
                  <a:lnTo>
                    <a:pt x="1317072" y="0"/>
                  </a:lnTo>
                  <a:lnTo>
                    <a:pt x="1392573" y="184558"/>
                  </a:lnTo>
                  <a:lnTo>
                    <a:pt x="1400962" y="327171"/>
                  </a:lnTo>
                  <a:lnTo>
                    <a:pt x="1493241" y="436228"/>
                  </a:lnTo>
                  <a:lnTo>
                    <a:pt x="1619075" y="478173"/>
                  </a:lnTo>
                  <a:lnTo>
                    <a:pt x="1761688" y="645953"/>
                  </a:lnTo>
                  <a:lnTo>
                    <a:pt x="1795244" y="864067"/>
                  </a:lnTo>
                  <a:lnTo>
                    <a:pt x="1895912" y="939567"/>
                  </a:lnTo>
                  <a:lnTo>
                    <a:pt x="1686187" y="880845"/>
                  </a:lnTo>
                  <a:lnTo>
                    <a:pt x="1610686" y="906011"/>
                  </a:lnTo>
                  <a:lnTo>
                    <a:pt x="1711354" y="931178"/>
                  </a:lnTo>
                  <a:lnTo>
                    <a:pt x="1853967" y="1023457"/>
                  </a:lnTo>
                  <a:lnTo>
                    <a:pt x="1904301" y="1098958"/>
                  </a:lnTo>
                  <a:lnTo>
                    <a:pt x="1921079" y="1216404"/>
                  </a:lnTo>
                  <a:lnTo>
                    <a:pt x="1828800" y="1342239"/>
                  </a:lnTo>
                  <a:lnTo>
                    <a:pt x="1988191" y="1409351"/>
                  </a:lnTo>
                  <a:lnTo>
                    <a:pt x="2030136" y="1300294"/>
                  </a:lnTo>
                  <a:lnTo>
                    <a:pt x="2197916" y="1308683"/>
                  </a:lnTo>
                  <a:lnTo>
                    <a:pt x="2332140" y="1434518"/>
                  </a:lnTo>
                  <a:lnTo>
                    <a:pt x="2365696" y="1585520"/>
                  </a:lnTo>
                  <a:lnTo>
                    <a:pt x="2323751" y="1761689"/>
                  </a:lnTo>
                  <a:lnTo>
                    <a:pt x="2231472" y="1862356"/>
                  </a:lnTo>
                  <a:lnTo>
                    <a:pt x="2105637" y="1954635"/>
                  </a:lnTo>
                  <a:lnTo>
                    <a:pt x="1963024" y="2046914"/>
                  </a:lnTo>
                  <a:lnTo>
                    <a:pt x="2055303" y="2114026"/>
                  </a:lnTo>
                  <a:lnTo>
                    <a:pt x="2189527" y="2139193"/>
                  </a:lnTo>
                  <a:lnTo>
                    <a:pt x="2239861" y="2130804"/>
                  </a:lnTo>
                  <a:lnTo>
                    <a:pt x="2265028" y="2206305"/>
                  </a:lnTo>
                  <a:lnTo>
                    <a:pt x="2155971" y="2290195"/>
                  </a:lnTo>
                  <a:lnTo>
                    <a:pt x="2063692" y="2382474"/>
                  </a:lnTo>
                  <a:lnTo>
                    <a:pt x="1921079" y="2441197"/>
                  </a:lnTo>
                  <a:lnTo>
                    <a:pt x="1694576" y="2416030"/>
                  </a:lnTo>
                  <a:lnTo>
                    <a:pt x="1568741" y="2424419"/>
                  </a:lnTo>
                  <a:lnTo>
                    <a:pt x="1409351" y="2390863"/>
                  </a:lnTo>
                  <a:lnTo>
                    <a:pt x="1317072" y="2466364"/>
                  </a:lnTo>
                  <a:lnTo>
                    <a:pt x="1174459" y="2474753"/>
                  </a:lnTo>
                  <a:lnTo>
                    <a:pt x="1107347" y="2516698"/>
                  </a:lnTo>
                  <a:lnTo>
                    <a:pt x="947956" y="2466364"/>
                  </a:lnTo>
                  <a:lnTo>
                    <a:pt x="838899" y="2483142"/>
                  </a:lnTo>
                  <a:lnTo>
                    <a:pt x="671119" y="2541865"/>
                  </a:lnTo>
                  <a:lnTo>
                    <a:pt x="696286" y="2600588"/>
                  </a:lnTo>
                  <a:lnTo>
                    <a:pt x="612397" y="2692867"/>
                  </a:lnTo>
                  <a:lnTo>
                    <a:pt x="419450" y="2650922"/>
                  </a:lnTo>
                  <a:lnTo>
                    <a:pt x="234892" y="2650922"/>
                  </a:lnTo>
                  <a:lnTo>
                    <a:pt x="142613" y="2776756"/>
                  </a:lnTo>
                  <a:lnTo>
                    <a:pt x="142613" y="2827090"/>
                  </a:lnTo>
                  <a:lnTo>
                    <a:pt x="0" y="2776756"/>
                  </a:lnTo>
                  <a:lnTo>
                    <a:pt x="25167" y="2718033"/>
                  </a:lnTo>
                  <a:lnTo>
                    <a:pt x="125835" y="2701256"/>
                  </a:lnTo>
                  <a:lnTo>
                    <a:pt x="226503" y="2516698"/>
                  </a:lnTo>
                  <a:lnTo>
                    <a:pt x="352338" y="2416030"/>
                  </a:lnTo>
                  <a:lnTo>
                    <a:pt x="411061" y="2340529"/>
                  </a:lnTo>
                  <a:lnTo>
                    <a:pt x="461395" y="2214694"/>
                  </a:lnTo>
                  <a:lnTo>
                    <a:pt x="620786" y="2223083"/>
                  </a:lnTo>
                  <a:lnTo>
                    <a:pt x="780176" y="2231472"/>
                  </a:lnTo>
                  <a:lnTo>
                    <a:pt x="855677" y="2189527"/>
                  </a:lnTo>
                  <a:lnTo>
                    <a:pt x="906011" y="2122415"/>
                  </a:lnTo>
                  <a:lnTo>
                    <a:pt x="1057013" y="1921079"/>
                  </a:lnTo>
                  <a:lnTo>
                    <a:pt x="838899" y="2030136"/>
                  </a:lnTo>
                  <a:lnTo>
                    <a:pt x="780176" y="2122415"/>
                  </a:lnTo>
                  <a:lnTo>
                    <a:pt x="687897" y="2088859"/>
                  </a:lnTo>
                  <a:lnTo>
                    <a:pt x="578841" y="2004969"/>
                  </a:lnTo>
                  <a:lnTo>
                    <a:pt x="453006" y="2021747"/>
                  </a:lnTo>
                  <a:lnTo>
                    <a:pt x="427839" y="1963024"/>
                  </a:lnTo>
                  <a:lnTo>
                    <a:pt x="302004" y="1963024"/>
                  </a:lnTo>
                  <a:lnTo>
                    <a:pt x="226503" y="2004969"/>
                  </a:lnTo>
                  <a:lnTo>
                    <a:pt x="167780" y="1921079"/>
                  </a:lnTo>
                  <a:lnTo>
                    <a:pt x="151002" y="1845578"/>
                  </a:lnTo>
                  <a:lnTo>
                    <a:pt x="343949" y="1761689"/>
                  </a:lnTo>
                  <a:lnTo>
                    <a:pt x="444617" y="1669410"/>
                  </a:lnTo>
                  <a:lnTo>
                    <a:pt x="503340" y="1593909"/>
                  </a:lnTo>
                  <a:lnTo>
                    <a:pt x="520118" y="1484852"/>
                  </a:lnTo>
                  <a:lnTo>
                    <a:pt x="486562" y="1317072"/>
                  </a:lnTo>
                  <a:lnTo>
                    <a:pt x="318782" y="1384184"/>
                  </a:lnTo>
                  <a:lnTo>
                    <a:pt x="436228" y="1224793"/>
                  </a:lnTo>
                  <a:lnTo>
                    <a:pt x="369116" y="1124125"/>
                  </a:lnTo>
                  <a:lnTo>
                    <a:pt x="427839" y="1057013"/>
                  </a:lnTo>
                  <a:lnTo>
                    <a:pt x="469784" y="1082180"/>
                  </a:lnTo>
                  <a:lnTo>
                    <a:pt x="520118" y="1157681"/>
                  </a:lnTo>
                  <a:lnTo>
                    <a:pt x="604008" y="1115736"/>
                  </a:lnTo>
                  <a:lnTo>
                    <a:pt x="654341" y="1098958"/>
                  </a:lnTo>
                  <a:lnTo>
                    <a:pt x="738231" y="1107347"/>
                  </a:lnTo>
                  <a:lnTo>
                    <a:pt x="838899" y="1132514"/>
                  </a:lnTo>
                  <a:lnTo>
                    <a:pt x="922789" y="1082180"/>
                  </a:lnTo>
                  <a:lnTo>
                    <a:pt x="830510" y="981512"/>
                  </a:lnTo>
                  <a:lnTo>
                    <a:pt x="906011" y="897622"/>
                  </a:lnTo>
                  <a:lnTo>
                    <a:pt x="880844" y="796955"/>
                  </a:lnTo>
                  <a:lnTo>
                    <a:pt x="931178" y="687898"/>
                  </a:lnTo>
                  <a:lnTo>
                    <a:pt x="864066" y="620786"/>
                  </a:lnTo>
                  <a:lnTo>
                    <a:pt x="780176" y="637564"/>
                  </a:lnTo>
                  <a:lnTo>
                    <a:pt x="687897" y="511729"/>
                  </a:lnTo>
                  <a:lnTo>
                    <a:pt x="679508" y="377505"/>
                  </a:lnTo>
                  <a:lnTo>
                    <a:pt x="805343" y="226503"/>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F04B90DF-993A-4102-9593-9B5FB2EC9D29}"/>
                </a:ext>
              </a:extLst>
            </p:cNvPr>
            <p:cNvSpPr/>
            <p:nvPr/>
          </p:nvSpPr>
          <p:spPr>
            <a:xfrm>
              <a:off x="7438859" y="4895811"/>
              <a:ext cx="696017" cy="534674"/>
            </a:xfrm>
            <a:custGeom>
              <a:avLst/>
              <a:gdLst>
                <a:gd name="connsiteX0" fmla="*/ 33556 w 4957894"/>
                <a:gd name="connsiteY0" fmla="*/ 570451 h 3808602"/>
                <a:gd name="connsiteX1" fmla="*/ 268448 w 4957894"/>
                <a:gd name="connsiteY1" fmla="*/ 729842 h 3808602"/>
                <a:gd name="connsiteX2" fmla="*/ 377505 w 4957894"/>
                <a:gd name="connsiteY2" fmla="*/ 654341 h 3808602"/>
                <a:gd name="connsiteX3" fmla="*/ 595618 w 4957894"/>
                <a:gd name="connsiteY3" fmla="*/ 713064 h 3808602"/>
                <a:gd name="connsiteX4" fmla="*/ 1174459 w 4957894"/>
                <a:gd name="connsiteY4" fmla="*/ 469784 h 3808602"/>
                <a:gd name="connsiteX5" fmla="*/ 1191237 w 4957894"/>
                <a:gd name="connsiteY5" fmla="*/ 528507 h 3808602"/>
                <a:gd name="connsiteX6" fmla="*/ 1476462 w 4957894"/>
                <a:gd name="connsiteY6" fmla="*/ 444617 h 3808602"/>
                <a:gd name="connsiteX7" fmla="*/ 1568741 w 4957894"/>
                <a:gd name="connsiteY7" fmla="*/ 343949 h 3808602"/>
                <a:gd name="connsiteX8" fmla="*/ 1912690 w 4957894"/>
                <a:gd name="connsiteY8" fmla="*/ 209725 h 3808602"/>
                <a:gd name="connsiteX9" fmla="*/ 2021747 w 4957894"/>
                <a:gd name="connsiteY9" fmla="*/ 67112 h 3808602"/>
                <a:gd name="connsiteX10" fmla="*/ 2055303 w 4957894"/>
                <a:gd name="connsiteY10" fmla="*/ 0 h 3808602"/>
                <a:gd name="connsiteX11" fmla="*/ 2483141 w 4957894"/>
                <a:gd name="connsiteY11" fmla="*/ 8389 h 3808602"/>
                <a:gd name="connsiteX12" fmla="*/ 2743200 w 4957894"/>
                <a:gd name="connsiteY12" fmla="*/ 83890 h 3808602"/>
                <a:gd name="connsiteX13" fmla="*/ 2894202 w 4957894"/>
                <a:gd name="connsiteY13" fmla="*/ 67112 h 3808602"/>
                <a:gd name="connsiteX14" fmla="*/ 2952925 w 4957894"/>
                <a:gd name="connsiteY14" fmla="*/ 427839 h 3808602"/>
                <a:gd name="connsiteX15" fmla="*/ 3137483 w 4957894"/>
                <a:gd name="connsiteY15" fmla="*/ 494951 h 3808602"/>
                <a:gd name="connsiteX16" fmla="*/ 3162650 w 4957894"/>
                <a:gd name="connsiteY16" fmla="*/ 587229 h 3808602"/>
                <a:gd name="connsiteX17" fmla="*/ 3447875 w 4957894"/>
                <a:gd name="connsiteY17" fmla="*/ 796954 h 3808602"/>
                <a:gd name="connsiteX18" fmla="*/ 3640822 w 4957894"/>
                <a:gd name="connsiteY18" fmla="*/ 721453 h 3808602"/>
                <a:gd name="connsiteX19" fmla="*/ 3842158 w 4957894"/>
                <a:gd name="connsiteY19" fmla="*/ 645952 h 3808602"/>
                <a:gd name="connsiteX20" fmla="*/ 4152551 w 4957894"/>
                <a:gd name="connsiteY20" fmla="*/ 645952 h 3808602"/>
                <a:gd name="connsiteX21" fmla="*/ 4362275 w 4957894"/>
                <a:gd name="connsiteY21" fmla="*/ 578840 h 3808602"/>
                <a:gd name="connsiteX22" fmla="*/ 4563611 w 4957894"/>
                <a:gd name="connsiteY22" fmla="*/ 746620 h 3808602"/>
                <a:gd name="connsiteX23" fmla="*/ 4496499 w 4957894"/>
                <a:gd name="connsiteY23" fmla="*/ 822121 h 3808602"/>
                <a:gd name="connsiteX24" fmla="*/ 4613945 w 4957894"/>
                <a:gd name="connsiteY24" fmla="*/ 855677 h 3808602"/>
                <a:gd name="connsiteX25" fmla="*/ 4681057 w 4957894"/>
                <a:gd name="connsiteY25" fmla="*/ 1166070 h 3808602"/>
                <a:gd name="connsiteX26" fmla="*/ 4823670 w 4957894"/>
                <a:gd name="connsiteY26" fmla="*/ 1182848 h 3808602"/>
                <a:gd name="connsiteX27" fmla="*/ 4957894 w 4957894"/>
                <a:gd name="connsiteY27" fmla="*/ 1400962 h 3808602"/>
                <a:gd name="connsiteX28" fmla="*/ 4580389 w 4957894"/>
                <a:gd name="connsiteY28" fmla="*/ 1468073 h 3808602"/>
                <a:gd name="connsiteX29" fmla="*/ 4580389 w 4957894"/>
                <a:gd name="connsiteY29" fmla="*/ 1619075 h 3808602"/>
                <a:gd name="connsiteX30" fmla="*/ 4530055 w 4957894"/>
                <a:gd name="connsiteY30" fmla="*/ 1619075 h 3808602"/>
                <a:gd name="connsiteX31" fmla="*/ 4521666 w 4957894"/>
                <a:gd name="connsiteY31" fmla="*/ 1526796 h 3808602"/>
                <a:gd name="connsiteX32" fmla="*/ 4395831 w 4957894"/>
                <a:gd name="connsiteY32" fmla="*/ 1635853 h 3808602"/>
                <a:gd name="connsiteX33" fmla="*/ 4404220 w 4957894"/>
                <a:gd name="connsiteY33" fmla="*/ 1753299 h 3808602"/>
                <a:gd name="connsiteX34" fmla="*/ 4295163 w 4957894"/>
                <a:gd name="connsiteY34" fmla="*/ 1845578 h 3808602"/>
                <a:gd name="connsiteX35" fmla="*/ 4253218 w 4957894"/>
                <a:gd name="connsiteY35" fmla="*/ 1996580 h 3808602"/>
                <a:gd name="connsiteX36" fmla="*/ 4219662 w 4957894"/>
                <a:gd name="connsiteY36" fmla="*/ 2164360 h 3808602"/>
                <a:gd name="connsiteX37" fmla="*/ 4051883 w 4957894"/>
                <a:gd name="connsiteY37" fmla="*/ 2348918 h 3808602"/>
                <a:gd name="connsiteX38" fmla="*/ 3867325 w 4957894"/>
                <a:gd name="connsiteY38" fmla="*/ 2575420 h 3808602"/>
                <a:gd name="connsiteX39" fmla="*/ 3934437 w 4957894"/>
                <a:gd name="connsiteY39" fmla="*/ 2759978 h 3808602"/>
                <a:gd name="connsiteX40" fmla="*/ 3900881 w 4957894"/>
                <a:gd name="connsiteY40" fmla="*/ 3020037 h 3808602"/>
                <a:gd name="connsiteX41" fmla="*/ 3825380 w 4957894"/>
                <a:gd name="connsiteY41" fmla="*/ 3271707 h 3808602"/>
                <a:gd name="connsiteX42" fmla="*/ 3707934 w 4957894"/>
                <a:gd name="connsiteY42" fmla="*/ 3263318 h 3808602"/>
                <a:gd name="connsiteX43" fmla="*/ 3733101 w 4957894"/>
                <a:gd name="connsiteY43" fmla="*/ 3414319 h 3808602"/>
                <a:gd name="connsiteX44" fmla="*/ 3506598 w 4957894"/>
                <a:gd name="connsiteY44" fmla="*/ 3514987 h 3808602"/>
                <a:gd name="connsiteX45" fmla="*/ 3556932 w 4957894"/>
                <a:gd name="connsiteY45" fmla="*/ 3741490 h 3808602"/>
                <a:gd name="connsiteX46" fmla="*/ 3372374 w 4957894"/>
                <a:gd name="connsiteY46" fmla="*/ 3791824 h 3808602"/>
                <a:gd name="connsiteX47" fmla="*/ 3254928 w 4957894"/>
                <a:gd name="connsiteY47" fmla="*/ 3657600 h 3808602"/>
                <a:gd name="connsiteX48" fmla="*/ 3120705 w 4957894"/>
                <a:gd name="connsiteY48" fmla="*/ 3749879 h 3808602"/>
                <a:gd name="connsiteX49" fmla="*/ 3053593 w 4957894"/>
                <a:gd name="connsiteY49" fmla="*/ 3380763 h 3808602"/>
                <a:gd name="connsiteX50" fmla="*/ 2852257 w 4957894"/>
                <a:gd name="connsiteY50" fmla="*/ 3305262 h 3808602"/>
                <a:gd name="connsiteX51" fmla="*/ 2759978 w 4957894"/>
                <a:gd name="connsiteY51" fmla="*/ 3380763 h 3808602"/>
                <a:gd name="connsiteX52" fmla="*/ 2709644 w 4957894"/>
                <a:gd name="connsiteY52" fmla="*/ 3481431 h 3808602"/>
                <a:gd name="connsiteX53" fmla="*/ 2541864 w 4957894"/>
                <a:gd name="connsiteY53" fmla="*/ 3514987 h 3808602"/>
                <a:gd name="connsiteX54" fmla="*/ 2248250 w 4957894"/>
                <a:gd name="connsiteY54" fmla="*/ 3808602 h 3808602"/>
                <a:gd name="connsiteX55" fmla="*/ 2105637 w 4957894"/>
                <a:gd name="connsiteY55" fmla="*/ 3632433 h 3808602"/>
                <a:gd name="connsiteX56" fmla="*/ 2080470 w 4957894"/>
                <a:gd name="connsiteY56" fmla="*/ 3514987 h 3808602"/>
                <a:gd name="connsiteX57" fmla="*/ 1837189 w 4957894"/>
                <a:gd name="connsiteY57" fmla="*/ 3263318 h 3808602"/>
                <a:gd name="connsiteX58" fmla="*/ 1770077 w 4957894"/>
                <a:gd name="connsiteY58" fmla="*/ 3389152 h 3808602"/>
                <a:gd name="connsiteX59" fmla="*/ 1644242 w 4957894"/>
                <a:gd name="connsiteY59" fmla="*/ 3322040 h 3808602"/>
                <a:gd name="connsiteX60" fmla="*/ 1711354 w 4957894"/>
                <a:gd name="connsiteY60" fmla="*/ 3204595 h 3808602"/>
                <a:gd name="connsiteX61" fmla="*/ 1560352 w 4957894"/>
                <a:gd name="connsiteY61" fmla="*/ 2944536 h 3808602"/>
                <a:gd name="connsiteX62" fmla="*/ 1526796 w 4957894"/>
                <a:gd name="connsiteY62" fmla="*/ 2894202 h 3808602"/>
                <a:gd name="connsiteX63" fmla="*/ 1426128 w 4957894"/>
                <a:gd name="connsiteY63" fmla="*/ 2986481 h 3808602"/>
                <a:gd name="connsiteX64" fmla="*/ 1157681 w 4957894"/>
                <a:gd name="connsiteY64" fmla="*/ 3363985 h 3808602"/>
                <a:gd name="connsiteX65" fmla="*/ 1073791 w 4957894"/>
                <a:gd name="connsiteY65" fmla="*/ 3431097 h 3808602"/>
                <a:gd name="connsiteX66" fmla="*/ 1057013 w 4957894"/>
                <a:gd name="connsiteY66" fmla="*/ 3263318 h 3808602"/>
                <a:gd name="connsiteX67" fmla="*/ 1199626 w 4957894"/>
                <a:gd name="connsiteY67" fmla="*/ 2961314 h 3808602"/>
                <a:gd name="connsiteX68" fmla="*/ 1115736 w 4957894"/>
                <a:gd name="connsiteY68" fmla="*/ 2835479 h 3808602"/>
                <a:gd name="connsiteX69" fmla="*/ 906011 w 4957894"/>
                <a:gd name="connsiteY69" fmla="*/ 2659310 h 3808602"/>
                <a:gd name="connsiteX70" fmla="*/ 755009 w 4957894"/>
                <a:gd name="connsiteY70" fmla="*/ 2642532 h 3808602"/>
                <a:gd name="connsiteX71" fmla="*/ 671119 w 4957894"/>
                <a:gd name="connsiteY71" fmla="*/ 2550253 h 3808602"/>
                <a:gd name="connsiteX72" fmla="*/ 486562 w 4957894"/>
                <a:gd name="connsiteY72" fmla="*/ 2466363 h 3808602"/>
                <a:gd name="connsiteX73" fmla="*/ 285226 w 4957894"/>
                <a:gd name="connsiteY73" fmla="*/ 2365695 h 3808602"/>
                <a:gd name="connsiteX74" fmla="*/ 268448 w 4957894"/>
                <a:gd name="connsiteY74" fmla="*/ 2214694 h 3808602"/>
                <a:gd name="connsiteX75" fmla="*/ 0 w 4957894"/>
                <a:gd name="connsiteY75" fmla="*/ 2105637 h 3808602"/>
                <a:gd name="connsiteX76" fmla="*/ 151002 w 4957894"/>
                <a:gd name="connsiteY76" fmla="*/ 1761688 h 3808602"/>
                <a:gd name="connsiteX77" fmla="*/ 83890 w 4957894"/>
                <a:gd name="connsiteY77" fmla="*/ 1577130 h 3808602"/>
                <a:gd name="connsiteX78" fmla="*/ 100668 w 4957894"/>
                <a:gd name="connsiteY78" fmla="*/ 1359017 h 3808602"/>
                <a:gd name="connsiteX79" fmla="*/ 192947 w 4957894"/>
                <a:gd name="connsiteY79" fmla="*/ 1224793 h 3808602"/>
                <a:gd name="connsiteX80" fmla="*/ 125835 w 4957894"/>
                <a:gd name="connsiteY80" fmla="*/ 1065402 h 3808602"/>
                <a:gd name="connsiteX81" fmla="*/ 58723 w 4957894"/>
                <a:gd name="connsiteY81" fmla="*/ 889233 h 3808602"/>
                <a:gd name="connsiteX82" fmla="*/ 33556 w 4957894"/>
                <a:gd name="connsiteY82" fmla="*/ 570451 h 380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4957894" h="3808602">
                  <a:moveTo>
                    <a:pt x="33556" y="570451"/>
                  </a:moveTo>
                  <a:lnTo>
                    <a:pt x="268448" y="729842"/>
                  </a:lnTo>
                  <a:lnTo>
                    <a:pt x="377505" y="654341"/>
                  </a:lnTo>
                  <a:lnTo>
                    <a:pt x="595618" y="713064"/>
                  </a:lnTo>
                  <a:lnTo>
                    <a:pt x="1174459" y="469784"/>
                  </a:lnTo>
                  <a:lnTo>
                    <a:pt x="1191237" y="528507"/>
                  </a:lnTo>
                  <a:lnTo>
                    <a:pt x="1476462" y="444617"/>
                  </a:lnTo>
                  <a:lnTo>
                    <a:pt x="1568741" y="343949"/>
                  </a:lnTo>
                  <a:lnTo>
                    <a:pt x="1912690" y="209725"/>
                  </a:lnTo>
                  <a:lnTo>
                    <a:pt x="2021747" y="67112"/>
                  </a:lnTo>
                  <a:lnTo>
                    <a:pt x="2055303" y="0"/>
                  </a:lnTo>
                  <a:lnTo>
                    <a:pt x="2483141" y="8389"/>
                  </a:lnTo>
                  <a:lnTo>
                    <a:pt x="2743200" y="83890"/>
                  </a:lnTo>
                  <a:lnTo>
                    <a:pt x="2894202" y="67112"/>
                  </a:lnTo>
                  <a:lnTo>
                    <a:pt x="2952925" y="427839"/>
                  </a:lnTo>
                  <a:lnTo>
                    <a:pt x="3137483" y="494951"/>
                  </a:lnTo>
                  <a:lnTo>
                    <a:pt x="3162650" y="587229"/>
                  </a:lnTo>
                  <a:lnTo>
                    <a:pt x="3447875" y="796954"/>
                  </a:lnTo>
                  <a:lnTo>
                    <a:pt x="3640822" y="721453"/>
                  </a:lnTo>
                  <a:lnTo>
                    <a:pt x="3842158" y="645952"/>
                  </a:lnTo>
                  <a:lnTo>
                    <a:pt x="4152551" y="645952"/>
                  </a:lnTo>
                  <a:lnTo>
                    <a:pt x="4362275" y="578840"/>
                  </a:lnTo>
                  <a:lnTo>
                    <a:pt x="4563611" y="746620"/>
                  </a:lnTo>
                  <a:lnTo>
                    <a:pt x="4496499" y="822121"/>
                  </a:lnTo>
                  <a:lnTo>
                    <a:pt x="4613945" y="855677"/>
                  </a:lnTo>
                  <a:lnTo>
                    <a:pt x="4681057" y="1166070"/>
                  </a:lnTo>
                  <a:lnTo>
                    <a:pt x="4823670" y="1182848"/>
                  </a:lnTo>
                  <a:lnTo>
                    <a:pt x="4957894" y="1400962"/>
                  </a:lnTo>
                  <a:lnTo>
                    <a:pt x="4580389" y="1468073"/>
                  </a:lnTo>
                  <a:lnTo>
                    <a:pt x="4580389" y="1619075"/>
                  </a:lnTo>
                  <a:lnTo>
                    <a:pt x="4530055" y="1619075"/>
                  </a:lnTo>
                  <a:lnTo>
                    <a:pt x="4521666" y="1526796"/>
                  </a:lnTo>
                  <a:lnTo>
                    <a:pt x="4395831" y="1635853"/>
                  </a:lnTo>
                  <a:lnTo>
                    <a:pt x="4404220" y="1753299"/>
                  </a:lnTo>
                  <a:lnTo>
                    <a:pt x="4295163" y="1845578"/>
                  </a:lnTo>
                  <a:lnTo>
                    <a:pt x="4253218" y="1996580"/>
                  </a:lnTo>
                  <a:lnTo>
                    <a:pt x="4219662" y="2164360"/>
                  </a:lnTo>
                  <a:lnTo>
                    <a:pt x="4051883" y="2348918"/>
                  </a:lnTo>
                  <a:lnTo>
                    <a:pt x="3867325" y="2575420"/>
                  </a:lnTo>
                  <a:lnTo>
                    <a:pt x="3934437" y="2759978"/>
                  </a:lnTo>
                  <a:lnTo>
                    <a:pt x="3900881" y="3020037"/>
                  </a:lnTo>
                  <a:lnTo>
                    <a:pt x="3825380" y="3271707"/>
                  </a:lnTo>
                  <a:lnTo>
                    <a:pt x="3707934" y="3263318"/>
                  </a:lnTo>
                  <a:lnTo>
                    <a:pt x="3733101" y="3414319"/>
                  </a:lnTo>
                  <a:lnTo>
                    <a:pt x="3506598" y="3514987"/>
                  </a:lnTo>
                  <a:lnTo>
                    <a:pt x="3556932" y="3741490"/>
                  </a:lnTo>
                  <a:lnTo>
                    <a:pt x="3372374" y="3791824"/>
                  </a:lnTo>
                  <a:lnTo>
                    <a:pt x="3254928" y="3657600"/>
                  </a:lnTo>
                  <a:lnTo>
                    <a:pt x="3120705" y="3749879"/>
                  </a:lnTo>
                  <a:lnTo>
                    <a:pt x="3053593" y="3380763"/>
                  </a:lnTo>
                  <a:lnTo>
                    <a:pt x="2852257" y="3305262"/>
                  </a:lnTo>
                  <a:lnTo>
                    <a:pt x="2759978" y="3380763"/>
                  </a:lnTo>
                  <a:lnTo>
                    <a:pt x="2709644" y="3481431"/>
                  </a:lnTo>
                  <a:lnTo>
                    <a:pt x="2541864" y="3514987"/>
                  </a:lnTo>
                  <a:lnTo>
                    <a:pt x="2248250" y="3808602"/>
                  </a:lnTo>
                  <a:lnTo>
                    <a:pt x="2105637" y="3632433"/>
                  </a:lnTo>
                  <a:lnTo>
                    <a:pt x="2080470" y="3514987"/>
                  </a:lnTo>
                  <a:lnTo>
                    <a:pt x="1837189" y="3263318"/>
                  </a:lnTo>
                  <a:lnTo>
                    <a:pt x="1770077" y="3389152"/>
                  </a:lnTo>
                  <a:lnTo>
                    <a:pt x="1644242" y="3322040"/>
                  </a:lnTo>
                  <a:lnTo>
                    <a:pt x="1711354" y="3204595"/>
                  </a:lnTo>
                  <a:lnTo>
                    <a:pt x="1560352" y="2944536"/>
                  </a:lnTo>
                  <a:lnTo>
                    <a:pt x="1526796" y="2894202"/>
                  </a:lnTo>
                  <a:lnTo>
                    <a:pt x="1426128" y="2986481"/>
                  </a:lnTo>
                  <a:lnTo>
                    <a:pt x="1157681" y="3363985"/>
                  </a:lnTo>
                  <a:lnTo>
                    <a:pt x="1073791" y="3431097"/>
                  </a:lnTo>
                  <a:lnTo>
                    <a:pt x="1057013" y="3263318"/>
                  </a:lnTo>
                  <a:lnTo>
                    <a:pt x="1199626" y="2961314"/>
                  </a:lnTo>
                  <a:lnTo>
                    <a:pt x="1115736" y="2835479"/>
                  </a:lnTo>
                  <a:lnTo>
                    <a:pt x="906011" y="2659310"/>
                  </a:lnTo>
                  <a:lnTo>
                    <a:pt x="755009" y="2642532"/>
                  </a:lnTo>
                  <a:lnTo>
                    <a:pt x="671119" y="2550253"/>
                  </a:lnTo>
                  <a:lnTo>
                    <a:pt x="486562" y="2466363"/>
                  </a:lnTo>
                  <a:lnTo>
                    <a:pt x="285226" y="2365695"/>
                  </a:lnTo>
                  <a:lnTo>
                    <a:pt x="268448" y="2214694"/>
                  </a:lnTo>
                  <a:lnTo>
                    <a:pt x="0" y="2105637"/>
                  </a:lnTo>
                  <a:lnTo>
                    <a:pt x="151002" y="1761688"/>
                  </a:lnTo>
                  <a:lnTo>
                    <a:pt x="83890" y="1577130"/>
                  </a:lnTo>
                  <a:lnTo>
                    <a:pt x="100668" y="1359017"/>
                  </a:lnTo>
                  <a:lnTo>
                    <a:pt x="192947" y="1224793"/>
                  </a:lnTo>
                  <a:lnTo>
                    <a:pt x="125835" y="1065402"/>
                  </a:lnTo>
                  <a:lnTo>
                    <a:pt x="58723" y="889233"/>
                  </a:lnTo>
                  <a:lnTo>
                    <a:pt x="33556" y="570451"/>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9" name="Group 68">
              <a:extLst>
                <a:ext uri="{FF2B5EF4-FFF2-40B4-BE49-F238E27FC236}">
                  <a16:creationId xmlns:a16="http://schemas.microsoft.com/office/drawing/2014/main" id="{2E6D5BFE-060E-4410-91B8-67292D38DE8A}"/>
                </a:ext>
              </a:extLst>
            </p:cNvPr>
            <p:cNvGrpSpPr/>
            <p:nvPr/>
          </p:nvGrpSpPr>
          <p:grpSpPr>
            <a:xfrm>
              <a:off x="7551499" y="4978482"/>
              <a:ext cx="411131" cy="369332"/>
              <a:chOff x="7865684" y="4001398"/>
              <a:chExt cx="411131" cy="369332"/>
            </a:xfrm>
          </p:grpSpPr>
          <p:cxnSp>
            <p:nvCxnSpPr>
              <p:cNvPr id="70" name="Straight Arrow Connector 69">
                <a:extLst>
                  <a:ext uri="{FF2B5EF4-FFF2-40B4-BE49-F238E27FC236}">
                    <a16:creationId xmlns:a16="http://schemas.microsoft.com/office/drawing/2014/main" id="{BEB1B712-0C3F-491E-834C-0ABD760F260F}"/>
                  </a:ext>
                </a:extLst>
              </p:cNvPr>
              <p:cNvCxnSpPr>
                <a:cxnSpLocks/>
              </p:cNvCxnSpPr>
              <p:nvPr/>
            </p:nvCxnSpPr>
            <p:spPr>
              <a:xfrm>
                <a:off x="7865684" y="4069746"/>
                <a:ext cx="0" cy="23489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C3E88DFB-FAF4-4380-907C-518A86781447}"/>
                  </a:ext>
                </a:extLst>
              </p:cNvPr>
              <p:cNvSpPr txBox="1"/>
              <p:nvPr/>
            </p:nvSpPr>
            <p:spPr>
              <a:xfrm>
                <a:off x="7884284" y="4001398"/>
                <a:ext cx="392531" cy="369332"/>
              </a:xfrm>
              <a:prstGeom prst="rect">
                <a:avLst/>
              </a:prstGeom>
              <a:noFill/>
            </p:spPr>
            <p:txBody>
              <a:bodyPr wrap="square" rtlCol="0">
                <a:spAutoFit/>
              </a:bodyPr>
              <a:lstStyle/>
              <a:p>
                <a:r>
                  <a:rPr lang="en-GB" b="1" dirty="0">
                    <a:solidFill>
                      <a:srgbClr val="C00000"/>
                    </a:solidFill>
                    <a:latin typeface="Arial" panose="020B0604020202020204" pitchFamily="34" charset="0"/>
                    <a:cs typeface="Arial" panose="020B0604020202020204" pitchFamily="34" charset="0"/>
                  </a:rPr>
                  <a:t>-6</a:t>
                </a:r>
              </a:p>
            </p:txBody>
          </p:sp>
        </p:grpSp>
        <p:grpSp>
          <p:nvGrpSpPr>
            <p:cNvPr id="75" name="Group 74">
              <a:extLst>
                <a:ext uri="{FF2B5EF4-FFF2-40B4-BE49-F238E27FC236}">
                  <a16:creationId xmlns:a16="http://schemas.microsoft.com/office/drawing/2014/main" id="{FAD0C39B-88D1-47E5-AF7B-E0A153D67E76}"/>
                </a:ext>
              </a:extLst>
            </p:cNvPr>
            <p:cNvGrpSpPr/>
            <p:nvPr/>
          </p:nvGrpSpPr>
          <p:grpSpPr>
            <a:xfrm>
              <a:off x="7562880" y="5781090"/>
              <a:ext cx="530052" cy="369332"/>
              <a:chOff x="7845662" y="4001398"/>
              <a:chExt cx="530052" cy="369332"/>
            </a:xfrm>
          </p:grpSpPr>
          <p:cxnSp>
            <p:nvCxnSpPr>
              <p:cNvPr id="76" name="Straight Arrow Connector 75">
                <a:extLst>
                  <a:ext uri="{FF2B5EF4-FFF2-40B4-BE49-F238E27FC236}">
                    <a16:creationId xmlns:a16="http://schemas.microsoft.com/office/drawing/2014/main" id="{425C2F03-70D7-4A7C-97FF-A6826E98F62F}"/>
                  </a:ext>
                </a:extLst>
              </p:cNvPr>
              <p:cNvCxnSpPr>
                <a:cxnSpLocks/>
              </p:cNvCxnSpPr>
              <p:nvPr/>
            </p:nvCxnSpPr>
            <p:spPr>
              <a:xfrm>
                <a:off x="7845662" y="4069746"/>
                <a:ext cx="0" cy="23489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8C883A14-AF55-4CFD-A3AF-C28D822D4DF6}"/>
                  </a:ext>
                </a:extLst>
              </p:cNvPr>
              <p:cNvSpPr txBox="1"/>
              <p:nvPr/>
            </p:nvSpPr>
            <p:spPr>
              <a:xfrm>
                <a:off x="7857623" y="4001398"/>
                <a:ext cx="518091" cy="369332"/>
              </a:xfrm>
              <a:prstGeom prst="rect">
                <a:avLst/>
              </a:prstGeom>
              <a:noFill/>
            </p:spPr>
            <p:txBody>
              <a:bodyPr wrap="none" rtlCol="0">
                <a:spAutoFit/>
              </a:bodyPr>
              <a:lstStyle/>
              <a:p>
                <a:r>
                  <a:rPr lang="en-GB" b="1">
                    <a:solidFill>
                      <a:srgbClr val="C00000"/>
                    </a:solidFill>
                    <a:latin typeface="Arial" panose="020B0604020202020204" pitchFamily="34" charset="0"/>
                    <a:cs typeface="Arial" panose="020B0604020202020204" pitchFamily="34" charset="0"/>
                  </a:rPr>
                  <a:t>-12</a:t>
                </a:r>
              </a:p>
            </p:txBody>
          </p:sp>
        </p:grpSp>
      </p:grpSp>
      <p:grpSp>
        <p:nvGrpSpPr>
          <p:cNvPr id="3" name="Group 2">
            <a:extLst>
              <a:ext uri="{FF2B5EF4-FFF2-40B4-BE49-F238E27FC236}">
                <a16:creationId xmlns:a16="http://schemas.microsoft.com/office/drawing/2014/main" id="{53C70DDD-6F55-4D5E-A0E2-BB9DCB6967A7}"/>
              </a:ext>
              <a:ext uri="{C183D7F6-B498-43B3-948B-1728B52AA6E4}">
                <adec:decorative xmlns:adec="http://schemas.microsoft.com/office/drawing/2017/decorative" val="1"/>
              </a:ext>
            </a:extLst>
          </p:cNvPr>
          <p:cNvGrpSpPr/>
          <p:nvPr/>
        </p:nvGrpSpPr>
        <p:grpSpPr>
          <a:xfrm>
            <a:off x="390186" y="2451173"/>
            <a:ext cx="1405358" cy="929583"/>
            <a:chOff x="390186" y="2451173"/>
            <a:chExt cx="1405358" cy="929583"/>
          </a:xfrm>
        </p:grpSpPr>
        <p:pic>
          <p:nvPicPr>
            <p:cNvPr id="92" name="Picture 91">
              <a:extLst>
                <a:ext uri="{FF2B5EF4-FFF2-40B4-BE49-F238E27FC236}">
                  <a16:creationId xmlns:a16="http://schemas.microsoft.com/office/drawing/2014/main" id="{2D40AD33-F6A0-49EB-B0AE-E0EAD903F5A0}"/>
                </a:ext>
              </a:extLst>
            </p:cNvPr>
            <p:cNvPicPr>
              <a:picLocks noChangeAspect="1"/>
            </p:cNvPicPr>
            <p:nvPr/>
          </p:nvPicPr>
          <p:blipFill rotWithShape="1">
            <a:blip r:embed="rId3">
              <a:biLevel thresh="75000"/>
            </a:blip>
            <a:srcRect l="47624" b="59317"/>
            <a:stretch/>
          </p:blipFill>
          <p:spPr>
            <a:xfrm>
              <a:off x="390186" y="2793208"/>
              <a:ext cx="1389113" cy="587548"/>
            </a:xfrm>
            <a:prstGeom prst="rect">
              <a:avLst/>
            </a:prstGeom>
          </p:spPr>
        </p:pic>
        <p:pic>
          <p:nvPicPr>
            <p:cNvPr id="44" name="Graphic 43" descr="Thumbs up sign with solid fill">
              <a:extLst>
                <a:ext uri="{FF2B5EF4-FFF2-40B4-BE49-F238E27FC236}">
                  <a16:creationId xmlns:a16="http://schemas.microsoft.com/office/drawing/2014/main" id="{72D9F59D-B028-44D3-B4B5-D9B809A17B5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25927" y="2451173"/>
              <a:ext cx="569617" cy="569617"/>
            </a:xfrm>
            <a:prstGeom prst="rect">
              <a:avLst/>
            </a:prstGeom>
          </p:spPr>
        </p:pic>
      </p:grpSp>
      <p:cxnSp>
        <p:nvCxnSpPr>
          <p:cNvPr id="95" name="Straight Connector 94">
            <a:extLst>
              <a:ext uri="{FF2B5EF4-FFF2-40B4-BE49-F238E27FC236}">
                <a16:creationId xmlns:a16="http://schemas.microsoft.com/office/drawing/2014/main" id="{A8CF1DD4-EA6F-49E4-80F1-547446BE9C77}"/>
              </a:ext>
              <a:ext uri="{C183D7F6-B498-43B3-948B-1728B52AA6E4}">
                <adec:decorative xmlns:adec="http://schemas.microsoft.com/office/drawing/2017/decorative" val="1"/>
              </a:ext>
            </a:extLst>
          </p:cNvPr>
          <p:cNvCxnSpPr>
            <a:cxnSpLocks/>
          </p:cNvCxnSpPr>
          <p:nvPr/>
        </p:nvCxnSpPr>
        <p:spPr>
          <a:xfrm flipV="1">
            <a:off x="343196" y="2191075"/>
            <a:ext cx="7659901" cy="19848"/>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862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231990-4762-4713-B4B5-0DF1954EB914}"/>
              </a:ext>
              <a:ext uri="{C183D7F6-B498-43B3-948B-1728B52AA6E4}">
                <adec:decorative xmlns:adec="http://schemas.microsoft.com/office/drawing/2017/decorative" val="1"/>
              </a:ext>
            </a:extLst>
          </p:cNvPr>
          <p:cNvSpPr/>
          <p:nvPr/>
        </p:nvSpPr>
        <p:spPr>
          <a:xfrm>
            <a:off x="0" y="-1"/>
            <a:ext cx="12192000" cy="11452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le 1">
            <a:extLst>
              <a:ext uri="{FF2B5EF4-FFF2-40B4-BE49-F238E27FC236}">
                <a16:creationId xmlns:a16="http://schemas.microsoft.com/office/drawing/2014/main" id="{A9F573BE-497B-4440-9650-35A37F1896A1}"/>
              </a:ext>
            </a:extLst>
          </p:cNvPr>
          <p:cNvSpPr>
            <a:spLocks noGrp="1"/>
          </p:cNvSpPr>
          <p:nvPr>
            <p:ph type="title"/>
          </p:nvPr>
        </p:nvSpPr>
        <p:spPr>
          <a:xfrm>
            <a:off x="343195" y="202205"/>
            <a:ext cx="11200055" cy="786139"/>
          </a:xfrm>
        </p:spPr>
        <p:txBody>
          <a:bodyPr>
            <a:noAutofit/>
          </a:bodyPr>
          <a:lstStyle/>
          <a:p>
            <a:r>
              <a:rPr lang="en-US" sz="3200" b="1">
                <a:solidFill>
                  <a:schemeClr val="bg1"/>
                </a:solidFill>
                <a:latin typeface="Arial Black" panose="020B0A04020102020204" pitchFamily="34" charset="0"/>
                <a:cs typeface="Calibri Light"/>
              </a:rPr>
              <a:t>Key drivers of Council satisfaction</a:t>
            </a:r>
            <a:endParaRPr lang="en-GB" sz="3200">
              <a:solidFill>
                <a:schemeClr val="bg1"/>
              </a:solidFill>
            </a:endParaRPr>
          </a:p>
        </p:txBody>
      </p:sp>
      <p:sp>
        <p:nvSpPr>
          <p:cNvPr id="10" name="TextBox 9">
            <a:extLst>
              <a:ext uri="{FF2B5EF4-FFF2-40B4-BE49-F238E27FC236}">
                <a16:creationId xmlns:a16="http://schemas.microsoft.com/office/drawing/2014/main" id="{B7A73654-4269-4F4A-8C11-EBACF142389B}"/>
              </a:ext>
            </a:extLst>
          </p:cNvPr>
          <p:cNvSpPr txBox="1"/>
          <p:nvPr/>
        </p:nvSpPr>
        <p:spPr>
          <a:xfrm>
            <a:off x="8412479" y="2447151"/>
            <a:ext cx="3542203" cy="4103001"/>
          </a:xfrm>
          <a:prstGeom prst="rect">
            <a:avLst/>
          </a:prstGeom>
          <a:solidFill>
            <a:schemeClr val="bg1">
              <a:lumMod val="95000"/>
            </a:schemeClr>
          </a:solidFill>
        </p:spPr>
        <p:txBody>
          <a:bodyPr wrap="square" lIns="180000" tIns="180000" rIns="612000" bIns="180000">
            <a:spAutoFit/>
          </a:bodyPr>
          <a:lstStyle/>
          <a:p>
            <a:pPr>
              <a:spcAft>
                <a:spcPts val="600"/>
              </a:spcAft>
            </a:pPr>
            <a:r>
              <a:rPr lang="en-US" sz="1400" b="1">
                <a:solidFill>
                  <a:srgbClr val="002060"/>
                </a:solidFill>
                <a:latin typeface="Arial" panose="020B0604020202020204" pitchFamily="34" charset="0"/>
                <a:cs typeface="Arial" panose="020B0604020202020204" pitchFamily="34" charset="0"/>
              </a:rPr>
              <a:t>Key driver analysis is a statistical method that helps identify the factors that have the most impact on a particular outcome. </a:t>
            </a:r>
            <a:r>
              <a:rPr lang="en-US" sz="1400">
                <a:latin typeface="Arial" panose="020B0604020202020204" pitchFamily="34" charset="0"/>
                <a:cs typeface="Arial" panose="020B0604020202020204" pitchFamily="34" charset="0"/>
              </a:rPr>
              <a:t>In this case, we used it to understand what influences residents' satisfaction with the Council.</a:t>
            </a:r>
          </a:p>
          <a:p>
            <a:pPr>
              <a:spcAft>
                <a:spcPts val="600"/>
              </a:spcAft>
            </a:pPr>
            <a:r>
              <a:rPr lang="en-US" sz="1400">
                <a:latin typeface="Arial" panose="020B0604020202020204" pitchFamily="34" charset="0"/>
                <a:cs typeface="Arial" panose="020B0604020202020204" pitchFamily="34" charset="0"/>
              </a:rPr>
              <a:t>After analyzing other questions in the survey, we found that 10 particularly played a role, to varying degrees, in shaping residents' overall satisfaction this year. Together, these 10 questions account for 72.4% of the variation in residents' satisfaction with the Council.</a:t>
            </a:r>
          </a:p>
        </p:txBody>
      </p:sp>
      <p:sp>
        <p:nvSpPr>
          <p:cNvPr id="4" name="TextBox 3">
            <a:extLst>
              <a:ext uri="{FF2B5EF4-FFF2-40B4-BE49-F238E27FC236}">
                <a16:creationId xmlns:a16="http://schemas.microsoft.com/office/drawing/2014/main" id="{7E4CB4A7-6D00-4658-A1EF-CA1D834F1BFE}"/>
              </a:ext>
            </a:extLst>
          </p:cNvPr>
          <p:cNvSpPr txBox="1"/>
          <p:nvPr/>
        </p:nvSpPr>
        <p:spPr>
          <a:xfrm>
            <a:off x="1212854" y="1302936"/>
            <a:ext cx="10741829" cy="954107"/>
          </a:xfrm>
          <a:prstGeom prst="rect">
            <a:avLst/>
          </a:prstGeom>
          <a:noFill/>
        </p:spPr>
        <p:txBody>
          <a:bodyPr wrap="square" rtlCol="0">
            <a:spAutoFit/>
          </a:bodyPr>
          <a:lstStyle/>
          <a:p>
            <a:pPr>
              <a:spcAft>
                <a:spcPts val="600"/>
              </a:spcAft>
            </a:pPr>
            <a:r>
              <a:rPr lang="en-US" sz="1400" b="1">
                <a:solidFill>
                  <a:srgbClr val="002060"/>
                </a:solidFill>
                <a:latin typeface="Arial" panose="020B0604020202020204" pitchFamily="34" charset="0"/>
                <a:cs typeface="Arial" panose="020B0604020202020204" pitchFamily="34" charset="0"/>
              </a:rPr>
              <a:t>The most important driver of satisfaction is whether residents feel they can influence decisions affecting their local area</a:t>
            </a:r>
            <a:r>
              <a:rPr lang="en-US" sz="1400">
                <a:solidFill>
                  <a:srgbClr val="002060"/>
                </a:solidFill>
                <a:latin typeface="Arial" panose="020B0604020202020204" pitchFamily="34" charset="0"/>
                <a:cs typeface="Arial" panose="020B0604020202020204" pitchFamily="34" charset="0"/>
              </a:rPr>
              <a:t>. </a:t>
            </a:r>
            <a:r>
              <a:rPr lang="en-US" sz="1400">
                <a:latin typeface="Arial" panose="020B0604020202020204" pitchFamily="34" charset="0"/>
                <a:cs typeface="Arial" panose="020B0604020202020204" pitchFamily="34" charset="0"/>
              </a:rPr>
              <a:t>People who agree they can influence decisions tend to be more satisfied with the Council, while those who disagree tend to be less satisfied. Its relative importance score (0.22) indicates that it over two times more important as a driver compared to, for example, whether residents find the Council easy to contact (ranked 6</a:t>
            </a:r>
            <a:r>
              <a:rPr lang="en-US" sz="1400" baseline="30000">
                <a:latin typeface="Arial" panose="020B0604020202020204" pitchFamily="34" charset="0"/>
                <a:cs typeface="Arial" panose="020B0604020202020204" pitchFamily="34" charset="0"/>
              </a:rPr>
              <a:t>th</a:t>
            </a:r>
            <a:r>
              <a:rPr lang="en-US" sz="1400">
                <a:latin typeface="Arial" panose="020B0604020202020204" pitchFamily="34" charset="0"/>
                <a:cs typeface="Arial" panose="020B0604020202020204" pitchFamily="34" charset="0"/>
              </a:rPr>
              <a:t>,with a relative importance of 0.10).</a:t>
            </a:r>
            <a:endParaRPr lang="en-GB" sz="1400">
              <a:latin typeface="Arial" panose="020B0604020202020204" pitchFamily="34" charset="0"/>
              <a:cs typeface="Arial" panose="020B0604020202020204" pitchFamily="34" charset="0"/>
            </a:endParaRPr>
          </a:p>
        </p:txBody>
      </p:sp>
      <p:graphicFrame>
        <p:nvGraphicFramePr>
          <p:cNvPr id="32" name="Table 31">
            <a:extLst>
              <a:ext uri="{FF2B5EF4-FFF2-40B4-BE49-F238E27FC236}">
                <a16:creationId xmlns:a16="http://schemas.microsoft.com/office/drawing/2014/main" id="{BF3987A8-CDAE-4ACB-9756-CF98DEE0593C}"/>
              </a:ext>
            </a:extLst>
          </p:cNvPr>
          <p:cNvGraphicFramePr>
            <a:graphicFrameLocks noGrp="1"/>
          </p:cNvGraphicFramePr>
          <p:nvPr>
            <p:extLst>
              <p:ext uri="{D42A27DB-BD31-4B8C-83A1-F6EECF244321}">
                <p14:modId xmlns:p14="http://schemas.microsoft.com/office/powerpoint/2010/main" val="3383458219"/>
              </p:ext>
            </p:extLst>
          </p:nvPr>
        </p:nvGraphicFramePr>
        <p:xfrm>
          <a:off x="343195" y="2447151"/>
          <a:ext cx="7924906" cy="4103006"/>
        </p:xfrm>
        <a:graphic>
          <a:graphicData uri="http://schemas.openxmlformats.org/drawingml/2006/table">
            <a:tbl>
              <a:tblPr firstRow="1" bandRow="1">
                <a:tableStyleId>{3B4B98B0-60AC-42C2-AFA5-B58CD77FA1E5}</a:tableStyleId>
              </a:tblPr>
              <a:tblGrid>
                <a:gridCol w="725980">
                  <a:extLst>
                    <a:ext uri="{9D8B030D-6E8A-4147-A177-3AD203B41FA5}">
                      <a16:colId xmlns:a16="http://schemas.microsoft.com/office/drawing/2014/main" val="1986997470"/>
                    </a:ext>
                  </a:extLst>
                </a:gridCol>
                <a:gridCol w="4554770">
                  <a:extLst>
                    <a:ext uri="{9D8B030D-6E8A-4147-A177-3AD203B41FA5}">
                      <a16:colId xmlns:a16="http://schemas.microsoft.com/office/drawing/2014/main" val="3080675821"/>
                    </a:ext>
                  </a:extLst>
                </a:gridCol>
                <a:gridCol w="1091103">
                  <a:extLst>
                    <a:ext uri="{9D8B030D-6E8A-4147-A177-3AD203B41FA5}">
                      <a16:colId xmlns:a16="http://schemas.microsoft.com/office/drawing/2014/main" val="206715622"/>
                    </a:ext>
                  </a:extLst>
                </a:gridCol>
                <a:gridCol w="1553053">
                  <a:extLst>
                    <a:ext uri="{9D8B030D-6E8A-4147-A177-3AD203B41FA5}">
                      <a16:colId xmlns:a16="http://schemas.microsoft.com/office/drawing/2014/main" val="3696460323"/>
                    </a:ext>
                  </a:extLst>
                </a:gridCol>
              </a:tblGrid>
              <a:tr h="458156">
                <a:tc>
                  <a:txBody>
                    <a:bodyPr/>
                    <a:lstStyle/>
                    <a:p>
                      <a:pPr algn="ctr"/>
                      <a:r>
                        <a:rPr lang="en-GB" sz="1200">
                          <a:solidFill>
                            <a:schemeClr val="tx1">
                              <a:lumMod val="50000"/>
                            </a:schemeClr>
                          </a:solidFill>
                          <a:latin typeface="Arial" panose="020B0604020202020204" pitchFamily="34" charset="0"/>
                          <a:cs typeface="Arial" panose="020B0604020202020204" pitchFamily="34" charset="0"/>
                        </a:rPr>
                        <a:t>Rank</a:t>
                      </a:r>
                    </a:p>
                  </a:txBody>
                  <a:tcPr anchor="ctr">
                    <a:lnL>
                      <a:noFill/>
                    </a:lnL>
                    <a:lnR w="12700" cap="flat" cmpd="sng" algn="ctr">
                      <a:solidFill>
                        <a:schemeClr val="bg1">
                          <a:lumMod val="85000"/>
                        </a:schemeClr>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50196"/>
                      </a:schemeClr>
                    </a:solidFill>
                  </a:tcPr>
                </a:tc>
                <a:tc>
                  <a:txBody>
                    <a:bodyPr/>
                    <a:lstStyle/>
                    <a:p>
                      <a:r>
                        <a:rPr lang="en-GB" sz="1200">
                          <a:solidFill>
                            <a:schemeClr val="tx1">
                              <a:lumMod val="50000"/>
                            </a:schemeClr>
                          </a:solidFill>
                          <a:latin typeface="Arial" panose="020B0604020202020204" pitchFamily="34" charset="0"/>
                          <a:cs typeface="Arial" panose="020B0604020202020204" pitchFamily="34" charset="0"/>
                        </a:rPr>
                        <a:t>Driver</a:t>
                      </a:r>
                      <a:endParaRPr lang="en-GB" sz="1200" b="0">
                        <a:solidFill>
                          <a:schemeClr val="tx1">
                            <a:lumMod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50196"/>
                      </a:schemeClr>
                    </a:solidFill>
                  </a:tcPr>
                </a:tc>
                <a:tc>
                  <a:txBody>
                    <a:bodyPr/>
                    <a:lstStyle/>
                    <a:p>
                      <a:pPr algn="l"/>
                      <a:r>
                        <a:rPr lang="en-GB" sz="1200">
                          <a:solidFill>
                            <a:schemeClr val="tx1">
                              <a:lumMod val="50000"/>
                            </a:schemeClr>
                          </a:solidFill>
                          <a:latin typeface="Arial" panose="020B0604020202020204" pitchFamily="34" charset="0"/>
                          <a:cs typeface="Arial" panose="020B0604020202020204" pitchFamily="34" charset="0"/>
                        </a:rPr>
                        <a:t>Relative importance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50196"/>
                      </a:schemeClr>
                    </a:solidFill>
                  </a:tcPr>
                </a:tc>
                <a:tc>
                  <a:txBody>
                    <a:bodyPr/>
                    <a:lstStyle/>
                    <a:p>
                      <a:pPr algn="l"/>
                      <a:r>
                        <a:rPr lang="en-GB" sz="1200">
                          <a:solidFill>
                            <a:schemeClr val="tx1">
                              <a:lumMod val="50000"/>
                            </a:schemeClr>
                          </a:solidFill>
                          <a:latin typeface="Arial" panose="020B0604020202020204" pitchFamily="34" charset="0"/>
                          <a:cs typeface="Arial" panose="020B0604020202020204" pitchFamily="34" charset="0"/>
                        </a:rPr>
                        <a:t>Performance*</a:t>
                      </a: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50196"/>
                      </a:schemeClr>
                    </a:solidFill>
                  </a:tcPr>
                </a:tc>
                <a:extLst>
                  <a:ext uri="{0D108BD9-81ED-4DB2-BD59-A6C34878D82A}">
                    <a16:rowId xmlns:a16="http://schemas.microsoft.com/office/drawing/2014/main" val="3153688349"/>
                  </a:ext>
                </a:extLst>
              </a:tr>
              <a:tr h="364485">
                <a:tc>
                  <a:txBody>
                    <a:bodyPr/>
                    <a:lstStyle/>
                    <a:p>
                      <a:pPr algn="ctr">
                        <a:lnSpc>
                          <a:spcPct val="100000"/>
                        </a:lnSpc>
                        <a:spcBef>
                          <a:spcPts val="0"/>
                        </a:spcBef>
                      </a:pPr>
                      <a:r>
                        <a:rPr lang="en-GB" sz="1200">
                          <a:solidFill>
                            <a:schemeClr val="bg2">
                              <a:lumMod val="10000"/>
                            </a:schemeClr>
                          </a:solidFill>
                          <a:latin typeface="Arial" panose="020B0604020202020204" pitchFamily="34" charset="0"/>
                          <a:cs typeface="Arial" panose="020B0604020202020204" pitchFamily="34" charset="0"/>
                        </a:rPr>
                        <a:t>1</a:t>
                      </a:r>
                    </a:p>
                  </a:txBody>
                  <a:tcPr anchor="ctr">
                    <a:lnL>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600"/>
                        </a:spcBef>
                        <a:spcAft>
                          <a:spcPts val="600"/>
                        </a:spcAft>
                        <a:buClrTx/>
                        <a:buSzTx/>
                        <a:buFontTx/>
                        <a:buNone/>
                        <a:tabLst/>
                        <a:defRPr/>
                      </a:pPr>
                      <a:r>
                        <a:rPr lang="en-US" sz="1200" b="1" kern="1200">
                          <a:solidFill>
                            <a:schemeClr val="bg2">
                              <a:lumMod val="10000"/>
                            </a:schemeClr>
                          </a:solidFill>
                          <a:latin typeface="Arial" panose="020B0604020202020204" pitchFamily="34" charset="0"/>
                          <a:ea typeface="+mn-ea"/>
                          <a:cs typeface="Arial" panose="020B0604020202020204" pitchFamily="34" charset="0"/>
                        </a:rPr>
                        <a:t>Agree that they can influence decisions affecting local area</a:t>
                      </a:r>
                      <a:endParaRPr lang="en-GB" sz="1200" b="1" kern="1200">
                        <a:solidFill>
                          <a:schemeClr val="bg2">
                            <a:lumMod val="10000"/>
                          </a:schemeClr>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20000"/>
                        </a:lnSpc>
                        <a:spcBef>
                          <a:spcPts val="600"/>
                        </a:spcBef>
                        <a:spcAft>
                          <a:spcPts val="600"/>
                        </a:spcAft>
                      </a:pPr>
                      <a:r>
                        <a:rPr lang="en-GB" sz="1200" kern="1200">
                          <a:solidFill>
                            <a:schemeClr val="bg2">
                              <a:lumMod val="10000"/>
                            </a:schemeClr>
                          </a:solidFill>
                          <a:latin typeface="Arial" panose="020B0604020202020204" pitchFamily="34" charset="0"/>
                          <a:ea typeface="+mn-ea"/>
                          <a:cs typeface="Arial" panose="020B0604020202020204" pitchFamily="34" charset="0"/>
                        </a:rPr>
                        <a:t>0.22</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20000"/>
                        </a:lnSpc>
                        <a:spcBef>
                          <a:spcPts val="600"/>
                        </a:spcBef>
                        <a:spcAft>
                          <a:spcPts val="600"/>
                        </a:spcAft>
                      </a:pPr>
                      <a:r>
                        <a:rPr lang="en-GB" sz="1200" kern="1200">
                          <a:solidFill>
                            <a:schemeClr val="bg2">
                              <a:lumMod val="10000"/>
                            </a:schemeClr>
                          </a:solidFill>
                          <a:latin typeface="Arial" panose="020B0604020202020204" pitchFamily="34" charset="0"/>
                          <a:ea typeface="+mn-ea"/>
                          <a:cs typeface="Arial" panose="020B0604020202020204" pitchFamily="34" charset="0"/>
                        </a:rPr>
                        <a:t>24% net agree</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81495093"/>
                  </a:ext>
                </a:extLst>
              </a:tr>
              <a:tr h="364485">
                <a:tc>
                  <a:txBody>
                    <a:bodyPr/>
                    <a:lstStyle/>
                    <a:p>
                      <a:pPr algn="ctr">
                        <a:lnSpc>
                          <a:spcPct val="100000"/>
                        </a:lnSpc>
                        <a:spcBef>
                          <a:spcPts val="0"/>
                        </a:spcBef>
                      </a:pPr>
                      <a:r>
                        <a:rPr lang="en-GB" sz="1200">
                          <a:solidFill>
                            <a:schemeClr val="bg2">
                              <a:lumMod val="10000"/>
                            </a:schemeClr>
                          </a:solidFill>
                          <a:latin typeface="Arial" panose="020B0604020202020204" pitchFamily="34" charset="0"/>
                          <a:cs typeface="Arial" panose="020B0604020202020204" pitchFamily="34" charset="0"/>
                        </a:rPr>
                        <a:t>2</a:t>
                      </a:r>
                    </a:p>
                  </a:txBody>
                  <a:tcPr anchor="ctr">
                    <a:lnL>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600"/>
                        </a:spcBef>
                        <a:spcAft>
                          <a:spcPts val="600"/>
                        </a:spcAft>
                        <a:buClrTx/>
                        <a:buSzTx/>
                        <a:buFontTx/>
                        <a:buNone/>
                        <a:tabLst/>
                        <a:defRPr/>
                      </a:pPr>
                      <a:r>
                        <a:rPr lang="en-US" sz="1200" b="1" kern="1200">
                          <a:solidFill>
                            <a:schemeClr val="bg2">
                              <a:lumMod val="10000"/>
                            </a:schemeClr>
                          </a:solidFill>
                          <a:latin typeface="Arial" panose="020B0604020202020204" pitchFamily="34" charset="0"/>
                          <a:ea typeface="+mn-ea"/>
                          <a:cs typeface="Arial" panose="020B0604020202020204" pitchFamily="34" charset="0"/>
                        </a:rPr>
                        <a:t>Council resolves things fully and gets things right first time</a:t>
                      </a:r>
                      <a:endParaRPr lang="en-GB" sz="1200" b="1" kern="1200">
                        <a:solidFill>
                          <a:schemeClr val="bg2">
                            <a:lumMod val="10000"/>
                          </a:schemeClr>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20000"/>
                        </a:lnSpc>
                        <a:spcBef>
                          <a:spcPts val="600"/>
                        </a:spcBef>
                        <a:spcAft>
                          <a:spcPts val="600"/>
                        </a:spcAft>
                      </a:pPr>
                      <a:r>
                        <a:rPr lang="en-GB" sz="1200" kern="1200">
                          <a:solidFill>
                            <a:schemeClr val="bg2">
                              <a:lumMod val="10000"/>
                            </a:schemeClr>
                          </a:solidFill>
                          <a:latin typeface="Arial" panose="020B0604020202020204" pitchFamily="34" charset="0"/>
                          <a:ea typeface="+mn-ea"/>
                          <a:cs typeface="Arial" panose="020B0604020202020204" pitchFamily="34" charset="0"/>
                        </a:rPr>
                        <a:t>0.18</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20000"/>
                        </a:lnSpc>
                        <a:spcBef>
                          <a:spcPts val="600"/>
                        </a:spcBef>
                        <a:spcAft>
                          <a:spcPts val="600"/>
                        </a:spcAft>
                      </a:pPr>
                      <a:r>
                        <a:rPr lang="en-GB" sz="1200" kern="1200">
                          <a:solidFill>
                            <a:schemeClr val="bg2">
                              <a:lumMod val="10000"/>
                            </a:schemeClr>
                          </a:solidFill>
                          <a:latin typeface="Arial" panose="020B0604020202020204" pitchFamily="34" charset="0"/>
                          <a:ea typeface="+mn-ea"/>
                          <a:cs typeface="Arial" panose="020B0604020202020204" pitchFamily="34" charset="0"/>
                        </a:rPr>
                        <a:t>30% net agree</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005097"/>
                  </a:ext>
                </a:extLst>
              </a:tr>
              <a:tr h="364485">
                <a:tc>
                  <a:txBody>
                    <a:bodyPr/>
                    <a:lstStyle/>
                    <a:p>
                      <a:pPr algn="ctr">
                        <a:lnSpc>
                          <a:spcPct val="100000"/>
                        </a:lnSpc>
                        <a:spcBef>
                          <a:spcPts val="0"/>
                        </a:spcBef>
                      </a:pPr>
                      <a:r>
                        <a:rPr lang="en-GB" sz="1200">
                          <a:solidFill>
                            <a:schemeClr val="bg2">
                              <a:lumMod val="10000"/>
                            </a:schemeClr>
                          </a:solidFill>
                          <a:latin typeface="Arial" panose="020B0604020202020204" pitchFamily="34" charset="0"/>
                          <a:cs typeface="Arial" panose="020B0604020202020204" pitchFamily="34" charset="0"/>
                        </a:rPr>
                        <a:t>3</a:t>
                      </a:r>
                    </a:p>
                  </a:txBody>
                  <a:tcPr anchor="ctr">
                    <a:lnL>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600"/>
                        </a:spcBef>
                        <a:spcAft>
                          <a:spcPts val="600"/>
                        </a:spcAft>
                        <a:buClrTx/>
                        <a:buSzTx/>
                        <a:buFontTx/>
                        <a:buNone/>
                        <a:tabLst/>
                        <a:defRPr/>
                      </a:pPr>
                      <a:r>
                        <a:rPr lang="en-US" sz="1200" b="1" kern="1200">
                          <a:solidFill>
                            <a:schemeClr val="bg2">
                              <a:lumMod val="10000"/>
                            </a:schemeClr>
                          </a:solidFill>
                          <a:latin typeface="Arial" panose="020B0604020202020204" pitchFamily="34" charset="0"/>
                          <a:ea typeface="+mn-ea"/>
                          <a:cs typeface="Arial" panose="020B0604020202020204" pitchFamily="34" charset="0"/>
                        </a:rPr>
                        <a:t>Rubbish or litter NOT a problem</a:t>
                      </a:r>
                      <a:endParaRPr lang="en-GB" sz="1200" b="1" kern="1200">
                        <a:solidFill>
                          <a:schemeClr val="bg2">
                            <a:lumMod val="10000"/>
                          </a:schemeClr>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20000"/>
                        </a:lnSpc>
                        <a:spcBef>
                          <a:spcPts val="600"/>
                        </a:spcBef>
                        <a:spcAft>
                          <a:spcPts val="600"/>
                        </a:spcAft>
                      </a:pPr>
                      <a:r>
                        <a:rPr lang="en-GB" sz="1200" kern="1200">
                          <a:solidFill>
                            <a:schemeClr val="bg2">
                              <a:lumMod val="10000"/>
                            </a:schemeClr>
                          </a:solidFill>
                          <a:latin typeface="Arial" panose="020B0604020202020204" pitchFamily="34" charset="0"/>
                          <a:ea typeface="+mn-ea"/>
                          <a:cs typeface="Arial" panose="020B0604020202020204" pitchFamily="34" charset="0"/>
                        </a:rPr>
                        <a:t>0.15</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20000"/>
                        </a:lnSpc>
                        <a:spcBef>
                          <a:spcPts val="600"/>
                        </a:spcBef>
                        <a:spcAft>
                          <a:spcPts val="600"/>
                        </a:spcAft>
                      </a:pPr>
                      <a:r>
                        <a:rPr lang="en-GB" sz="1200" kern="1200">
                          <a:solidFill>
                            <a:schemeClr val="bg2">
                              <a:lumMod val="10000"/>
                            </a:schemeClr>
                          </a:solidFill>
                          <a:latin typeface="Arial" panose="020B0604020202020204" pitchFamily="34" charset="0"/>
                          <a:ea typeface="+mn-ea"/>
                          <a:cs typeface="Arial" panose="020B0604020202020204" pitchFamily="34" charset="0"/>
                        </a:rPr>
                        <a:t>32% net not problem</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33225895"/>
                  </a:ext>
                </a:extLst>
              </a:tr>
              <a:tr h="364485">
                <a:tc>
                  <a:txBody>
                    <a:bodyPr/>
                    <a:lstStyle/>
                    <a:p>
                      <a:pPr algn="ctr">
                        <a:lnSpc>
                          <a:spcPct val="100000"/>
                        </a:lnSpc>
                        <a:spcBef>
                          <a:spcPts val="0"/>
                        </a:spcBef>
                      </a:pPr>
                      <a:r>
                        <a:rPr lang="en-GB" sz="1200">
                          <a:solidFill>
                            <a:schemeClr val="bg2">
                              <a:lumMod val="10000"/>
                            </a:schemeClr>
                          </a:solidFill>
                          <a:latin typeface="Arial" panose="020B0604020202020204" pitchFamily="34" charset="0"/>
                          <a:cs typeface="Arial" panose="020B0604020202020204" pitchFamily="34" charset="0"/>
                        </a:rPr>
                        <a:t>4</a:t>
                      </a:r>
                    </a:p>
                  </a:txBody>
                  <a:tcPr anchor="ctr">
                    <a:lnL>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20000"/>
                        </a:lnSpc>
                        <a:spcBef>
                          <a:spcPts val="600"/>
                        </a:spcBef>
                        <a:spcAft>
                          <a:spcPts val="600"/>
                        </a:spcAft>
                      </a:pPr>
                      <a:r>
                        <a:rPr lang="en-US" sz="1200" b="1" kern="1200">
                          <a:solidFill>
                            <a:schemeClr val="bg2">
                              <a:lumMod val="10000"/>
                            </a:schemeClr>
                          </a:solidFill>
                          <a:latin typeface="Arial" panose="020B0604020202020204" pitchFamily="34" charset="0"/>
                          <a:ea typeface="+mn-ea"/>
                          <a:cs typeface="Arial" panose="020B0604020202020204" pitchFamily="34" charset="0"/>
                        </a:rPr>
                        <a:t>Feel informed by Lambeth Council about services</a:t>
                      </a:r>
                      <a:endParaRPr lang="en-GB" sz="1200" b="1" kern="1200">
                        <a:solidFill>
                          <a:schemeClr val="bg2">
                            <a:lumMod val="10000"/>
                          </a:schemeClr>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20000"/>
                        </a:lnSpc>
                        <a:spcBef>
                          <a:spcPts val="600"/>
                        </a:spcBef>
                        <a:spcAft>
                          <a:spcPts val="600"/>
                        </a:spcAft>
                      </a:pPr>
                      <a:r>
                        <a:rPr lang="en-GB" sz="1200" kern="1200">
                          <a:solidFill>
                            <a:schemeClr val="bg2">
                              <a:lumMod val="10000"/>
                            </a:schemeClr>
                          </a:solidFill>
                          <a:latin typeface="Arial" panose="020B0604020202020204" pitchFamily="34" charset="0"/>
                          <a:ea typeface="+mn-ea"/>
                          <a:cs typeface="Arial" panose="020B0604020202020204" pitchFamily="34" charset="0"/>
                        </a:rPr>
                        <a:t>0.14</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20000"/>
                        </a:lnSpc>
                        <a:spcBef>
                          <a:spcPts val="600"/>
                        </a:spcBef>
                        <a:spcAft>
                          <a:spcPts val="600"/>
                        </a:spcAft>
                      </a:pPr>
                      <a:r>
                        <a:rPr lang="en-GB" sz="1200" kern="1200">
                          <a:solidFill>
                            <a:schemeClr val="bg2">
                              <a:lumMod val="10000"/>
                            </a:schemeClr>
                          </a:solidFill>
                          <a:latin typeface="Arial" panose="020B0604020202020204" pitchFamily="34" charset="0"/>
                          <a:ea typeface="+mn-ea"/>
                          <a:cs typeface="Arial" panose="020B0604020202020204" pitchFamily="34" charset="0"/>
                        </a:rPr>
                        <a:t>41% net informed</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63633175"/>
                  </a:ext>
                </a:extLst>
              </a:tr>
              <a:tr h="364485">
                <a:tc>
                  <a:txBody>
                    <a:bodyPr/>
                    <a:lstStyle/>
                    <a:p>
                      <a:pPr algn="ctr">
                        <a:lnSpc>
                          <a:spcPct val="100000"/>
                        </a:lnSpc>
                        <a:spcBef>
                          <a:spcPts val="0"/>
                        </a:spcBef>
                      </a:pPr>
                      <a:r>
                        <a:rPr lang="en-GB" sz="1200">
                          <a:solidFill>
                            <a:schemeClr val="bg2">
                              <a:lumMod val="10000"/>
                            </a:schemeClr>
                          </a:solidFill>
                          <a:latin typeface="Arial" panose="020B0604020202020204" pitchFamily="34" charset="0"/>
                          <a:cs typeface="Arial" panose="020B0604020202020204" pitchFamily="34" charset="0"/>
                        </a:rPr>
                        <a:t>5</a:t>
                      </a:r>
                    </a:p>
                  </a:txBody>
                  <a:tcPr anchor="ctr">
                    <a:lnL>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175" indent="-3175" algn="l">
                        <a:lnSpc>
                          <a:spcPct val="100000"/>
                        </a:lnSpc>
                        <a:spcBef>
                          <a:spcPts val="0"/>
                        </a:spcBef>
                        <a:spcAft>
                          <a:spcPts val="0"/>
                        </a:spcAft>
                      </a:pPr>
                      <a:r>
                        <a:rPr lang="en-US" sz="1200" b="1" kern="1200">
                          <a:solidFill>
                            <a:schemeClr val="bg2">
                              <a:lumMod val="10000"/>
                            </a:schemeClr>
                          </a:solidFill>
                          <a:latin typeface="Arial" panose="020B0604020202020204" pitchFamily="34" charset="0"/>
                          <a:ea typeface="+mn-ea"/>
                          <a:cs typeface="Arial" panose="020B0604020202020204" pitchFamily="34" charset="0"/>
                        </a:rPr>
                        <a:t>My town </a:t>
                      </a:r>
                      <a:r>
                        <a:rPr lang="en-US" sz="1200" b="1" kern="1200" err="1">
                          <a:solidFill>
                            <a:schemeClr val="bg2">
                              <a:lumMod val="10000"/>
                            </a:schemeClr>
                          </a:solidFill>
                          <a:latin typeface="Arial" panose="020B0604020202020204" pitchFamily="34" charset="0"/>
                          <a:ea typeface="+mn-ea"/>
                          <a:cs typeface="Arial" panose="020B0604020202020204" pitchFamily="34" charset="0"/>
                        </a:rPr>
                        <a:t>centre</a:t>
                      </a:r>
                      <a:r>
                        <a:rPr lang="en-US" sz="1200" b="1" kern="1200">
                          <a:solidFill>
                            <a:schemeClr val="bg2">
                              <a:lumMod val="10000"/>
                            </a:schemeClr>
                          </a:solidFill>
                          <a:latin typeface="Arial" panose="020B0604020202020204" pitchFamily="34" charset="0"/>
                          <a:ea typeface="+mn-ea"/>
                          <a:cs typeface="Arial" panose="020B0604020202020204" pitchFamily="34" charset="0"/>
                        </a:rPr>
                        <a:t> is welcoming</a:t>
                      </a:r>
                      <a:endParaRPr lang="en-GB" sz="1200" b="1" kern="1200">
                        <a:solidFill>
                          <a:schemeClr val="bg2">
                            <a:lumMod val="10000"/>
                          </a:schemeClr>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20000"/>
                        </a:lnSpc>
                        <a:spcBef>
                          <a:spcPts val="600"/>
                        </a:spcBef>
                        <a:spcAft>
                          <a:spcPts val="600"/>
                        </a:spcAft>
                      </a:pPr>
                      <a:r>
                        <a:rPr lang="en-GB" sz="1200" kern="1200">
                          <a:solidFill>
                            <a:schemeClr val="bg2">
                              <a:lumMod val="10000"/>
                            </a:schemeClr>
                          </a:solidFill>
                          <a:latin typeface="Arial" panose="020B0604020202020204" pitchFamily="34" charset="0"/>
                          <a:ea typeface="+mn-ea"/>
                          <a:cs typeface="Arial" panose="020B0604020202020204" pitchFamily="34" charset="0"/>
                        </a:rPr>
                        <a:t>0.13</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20000"/>
                        </a:lnSpc>
                        <a:spcBef>
                          <a:spcPts val="600"/>
                        </a:spcBef>
                        <a:spcAft>
                          <a:spcPts val="600"/>
                        </a:spcAft>
                      </a:pPr>
                      <a:r>
                        <a:rPr lang="en-GB" sz="1200" kern="1200">
                          <a:solidFill>
                            <a:schemeClr val="bg2">
                              <a:lumMod val="10000"/>
                            </a:schemeClr>
                          </a:solidFill>
                          <a:latin typeface="Arial" panose="020B0604020202020204" pitchFamily="34" charset="0"/>
                          <a:ea typeface="+mn-ea"/>
                          <a:cs typeface="Arial" panose="020B0604020202020204" pitchFamily="34" charset="0"/>
                        </a:rPr>
                        <a:t>44% net agree</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063535"/>
                  </a:ext>
                </a:extLst>
              </a:tr>
              <a:tr h="364485">
                <a:tc>
                  <a:txBody>
                    <a:bodyPr/>
                    <a:lstStyle/>
                    <a:p>
                      <a:pPr algn="ctr">
                        <a:lnSpc>
                          <a:spcPct val="100000"/>
                        </a:lnSpc>
                        <a:spcBef>
                          <a:spcPts val="0"/>
                        </a:spcBef>
                      </a:pPr>
                      <a:r>
                        <a:rPr lang="en-GB" sz="1200">
                          <a:solidFill>
                            <a:schemeClr val="bg2">
                              <a:lumMod val="10000"/>
                            </a:schemeClr>
                          </a:solidFill>
                          <a:latin typeface="Arial" panose="020B0604020202020204" pitchFamily="34" charset="0"/>
                          <a:cs typeface="Arial" panose="020B0604020202020204" pitchFamily="34" charset="0"/>
                        </a:rPr>
                        <a:t>6</a:t>
                      </a:r>
                    </a:p>
                  </a:txBody>
                  <a:tcPr anchor="ctr">
                    <a:lnL>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20000"/>
                        </a:lnSpc>
                        <a:spcBef>
                          <a:spcPts val="600"/>
                        </a:spcBef>
                        <a:spcAft>
                          <a:spcPts val="600"/>
                        </a:spcAft>
                      </a:pPr>
                      <a:r>
                        <a:rPr lang="en-US" sz="1200" b="1" kern="1200">
                          <a:solidFill>
                            <a:schemeClr val="bg2">
                              <a:lumMod val="10000"/>
                            </a:schemeClr>
                          </a:solidFill>
                          <a:latin typeface="Arial" panose="020B0604020202020204" pitchFamily="34" charset="0"/>
                          <a:ea typeface="+mn-ea"/>
                          <a:cs typeface="Arial" panose="020B0604020202020204" pitchFamily="34" charset="0"/>
                        </a:rPr>
                        <a:t>Lambeth Council is easy to contact</a:t>
                      </a:r>
                      <a:endParaRPr lang="en-GB" sz="1200" b="1" kern="1200">
                        <a:solidFill>
                          <a:schemeClr val="bg2">
                            <a:lumMod val="10000"/>
                          </a:schemeClr>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20000"/>
                        </a:lnSpc>
                        <a:spcBef>
                          <a:spcPts val="600"/>
                        </a:spcBef>
                        <a:spcAft>
                          <a:spcPts val="600"/>
                        </a:spcAft>
                      </a:pPr>
                      <a:r>
                        <a:rPr lang="en-GB" sz="1200" kern="1200">
                          <a:solidFill>
                            <a:schemeClr val="bg2">
                              <a:lumMod val="10000"/>
                            </a:schemeClr>
                          </a:solidFill>
                          <a:latin typeface="Arial" panose="020B0604020202020204" pitchFamily="34" charset="0"/>
                          <a:ea typeface="+mn-ea"/>
                          <a:cs typeface="Arial" panose="020B0604020202020204" pitchFamily="34" charset="0"/>
                        </a:rPr>
                        <a:t>0.10</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20000"/>
                        </a:lnSpc>
                        <a:spcBef>
                          <a:spcPts val="600"/>
                        </a:spcBef>
                        <a:spcAft>
                          <a:spcPts val="600"/>
                        </a:spcAft>
                      </a:pPr>
                      <a:r>
                        <a:rPr lang="en-GB" sz="1200" kern="1200">
                          <a:solidFill>
                            <a:schemeClr val="bg2">
                              <a:lumMod val="10000"/>
                            </a:schemeClr>
                          </a:solidFill>
                          <a:latin typeface="Arial" panose="020B0604020202020204" pitchFamily="34" charset="0"/>
                          <a:ea typeface="+mn-ea"/>
                          <a:cs typeface="Arial" panose="020B0604020202020204" pitchFamily="34" charset="0"/>
                        </a:rPr>
                        <a:t>42% net agree</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949884"/>
                  </a:ext>
                </a:extLst>
              </a:tr>
              <a:tr h="364485">
                <a:tc>
                  <a:txBody>
                    <a:bodyPr/>
                    <a:lstStyle/>
                    <a:p>
                      <a:pPr algn="ctr">
                        <a:lnSpc>
                          <a:spcPct val="100000"/>
                        </a:lnSpc>
                        <a:spcBef>
                          <a:spcPts val="0"/>
                        </a:spcBef>
                      </a:pPr>
                      <a:r>
                        <a:rPr lang="en-GB" sz="1200">
                          <a:solidFill>
                            <a:schemeClr val="bg2">
                              <a:lumMod val="10000"/>
                            </a:schemeClr>
                          </a:solidFill>
                          <a:latin typeface="Arial" panose="020B0604020202020204" pitchFamily="34" charset="0"/>
                          <a:cs typeface="Arial" panose="020B0604020202020204" pitchFamily="34" charset="0"/>
                        </a:rPr>
                        <a:t>7</a:t>
                      </a:r>
                    </a:p>
                  </a:txBody>
                  <a:tcPr anchor="ctr">
                    <a:lnL>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20000"/>
                        </a:lnSpc>
                        <a:spcBef>
                          <a:spcPts val="600"/>
                        </a:spcBef>
                        <a:spcAft>
                          <a:spcPts val="600"/>
                        </a:spcAft>
                      </a:pPr>
                      <a:r>
                        <a:rPr lang="en-US" sz="1200" b="1" kern="1200">
                          <a:solidFill>
                            <a:schemeClr val="bg2">
                              <a:lumMod val="10000"/>
                            </a:schemeClr>
                          </a:solidFill>
                          <a:latin typeface="Arial" panose="020B0604020202020204" pitchFamily="34" charset="0"/>
                          <a:ea typeface="+mn-ea"/>
                          <a:cs typeface="Arial" panose="020B0604020202020204" pitchFamily="34" charset="0"/>
                        </a:rPr>
                        <a:t>Have confidence in the police in local area</a:t>
                      </a:r>
                      <a:endParaRPr lang="en-GB" sz="1200" b="1" kern="1200">
                        <a:solidFill>
                          <a:schemeClr val="bg2">
                            <a:lumMod val="10000"/>
                          </a:schemeClr>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20000"/>
                        </a:lnSpc>
                        <a:spcBef>
                          <a:spcPts val="600"/>
                        </a:spcBef>
                        <a:spcAft>
                          <a:spcPts val="600"/>
                        </a:spcAft>
                      </a:pPr>
                      <a:r>
                        <a:rPr lang="en-GB" sz="1200" kern="1200">
                          <a:solidFill>
                            <a:schemeClr val="bg2">
                              <a:lumMod val="10000"/>
                            </a:schemeClr>
                          </a:solidFill>
                          <a:latin typeface="Arial" panose="020B0604020202020204" pitchFamily="34" charset="0"/>
                          <a:ea typeface="+mn-ea"/>
                          <a:cs typeface="Arial" panose="020B0604020202020204" pitchFamily="34" charset="0"/>
                        </a:rPr>
                        <a:t>0.09</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20000"/>
                        </a:lnSpc>
                        <a:spcBef>
                          <a:spcPts val="600"/>
                        </a:spcBef>
                        <a:spcAft>
                          <a:spcPts val="600"/>
                        </a:spcAft>
                      </a:pPr>
                      <a:r>
                        <a:rPr lang="en-GB" sz="1200" kern="1200">
                          <a:solidFill>
                            <a:schemeClr val="bg2">
                              <a:lumMod val="10000"/>
                            </a:schemeClr>
                          </a:solidFill>
                          <a:latin typeface="Arial" panose="020B0604020202020204" pitchFamily="34" charset="0"/>
                          <a:ea typeface="+mn-ea"/>
                          <a:cs typeface="Arial" panose="020B0604020202020204" pitchFamily="34" charset="0"/>
                        </a:rPr>
                        <a:t>35% net confidence</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9136652"/>
                  </a:ext>
                </a:extLst>
              </a:tr>
              <a:tr h="364485">
                <a:tc>
                  <a:txBody>
                    <a:bodyPr/>
                    <a:lstStyle/>
                    <a:p>
                      <a:pPr algn="ctr">
                        <a:lnSpc>
                          <a:spcPct val="100000"/>
                        </a:lnSpc>
                        <a:spcBef>
                          <a:spcPts val="0"/>
                        </a:spcBef>
                      </a:pPr>
                      <a:r>
                        <a:rPr lang="en-GB" sz="1200">
                          <a:solidFill>
                            <a:schemeClr val="bg2">
                              <a:lumMod val="10000"/>
                            </a:schemeClr>
                          </a:solidFill>
                          <a:latin typeface="Arial" panose="020B0604020202020204" pitchFamily="34" charset="0"/>
                          <a:cs typeface="Arial" panose="020B0604020202020204" pitchFamily="34" charset="0"/>
                        </a:rPr>
                        <a:t>8</a:t>
                      </a:r>
                    </a:p>
                  </a:txBody>
                  <a:tcPr anchor="ctr">
                    <a:lnL>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20000"/>
                        </a:lnSpc>
                        <a:spcBef>
                          <a:spcPts val="600"/>
                        </a:spcBef>
                        <a:spcAft>
                          <a:spcPts val="600"/>
                        </a:spcAft>
                      </a:pPr>
                      <a:r>
                        <a:rPr lang="en-US" sz="1200" b="1" kern="1200">
                          <a:solidFill>
                            <a:schemeClr val="bg2">
                              <a:lumMod val="10000"/>
                            </a:schemeClr>
                          </a:solidFill>
                          <a:latin typeface="Arial" panose="020B0604020202020204" pitchFamily="34" charset="0"/>
                          <a:ea typeface="+mn-ea"/>
                          <a:cs typeface="Arial" panose="020B0604020202020204" pitchFamily="34" charset="0"/>
                        </a:rPr>
                        <a:t>Libraries - use regularly</a:t>
                      </a:r>
                      <a:endParaRPr lang="en-GB" sz="1200" b="1" kern="1200">
                        <a:solidFill>
                          <a:schemeClr val="bg2">
                            <a:lumMod val="10000"/>
                          </a:schemeClr>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20000"/>
                        </a:lnSpc>
                        <a:spcBef>
                          <a:spcPts val="600"/>
                        </a:spcBef>
                        <a:spcAft>
                          <a:spcPts val="600"/>
                        </a:spcAft>
                      </a:pPr>
                      <a:r>
                        <a:rPr lang="en-GB" sz="1200" kern="1200">
                          <a:solidFill>
                            <a:schemeClr val="bg2">
                              <a:lumMod val="10000"/>
                            </a:schemeClr>
                          </a:solidFill>
                          <a:latin typeface="Arial" panose="020B0604020202020204" pitchFamily="34" charset="0"/>
                          <a:ea typeface="+mn-ea"/>
                          <a:cs typeface="Arial" panose="020B0604020202020204" pitchFamily="34" charset="0"/>
                        </a:rPr>
                        <a:t>0.08</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20000"/>
                        </a:lnSpc>
                        <a:spcBef>
                          <a:spcPts val="600"/>
                        </a:spcBef>
                        <a:spcAft>
                          <a:spcPts val="600"/>
                        </a:spcAft>
                      </a:pPr>
                      <a:r>
                        <a:rPr lang="en-GB" sz="1200" kern="1200">
                          <a:solidFill>
                            <a:schemeClr val="bg2">
                              <a:lumMod val="10000"/>
                            </a:schemeClr>
                          </a:solidFill>
                          <a:latin typeface="Arial" panose="020B0604020202020204" pitchFamily="34" charset="0"/>
                          <a:ea typeface="+mn-ea"/>
                          <a:cs typeface="Arial" panose="020B0604020202020204" pitchFamily="34" charset="0"/>
                        </a:rPr>
                        <a:t>25% at least monthly</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6775827"/>
                  </a:ext>
                </a:extLst>
              </a:tr>
              <a:tr h="364485">
                <a:tc>
                  <a:txBody>
                    <a:bodyPr/>
                    <a:lstStyle/>
                    <a:p>
                      <a:pPr algn="ctr">
                        <a:lnSpc>
                          <a:spcPct val="100000"/>
                        </a:lnSpc>
                        <a:spcBef>
                          <a:spcPts val="0"/>
                        </a:spcBef>
                      </a:pPr>
                      <a:r>
                        <a:rPr lang="en-GB" sz="1200">
                          <a:solidFill>
                            <a:schemeClr val="bg2">
                              <a:lumMod val="10000"/>
                            </a:schemeClr>
                          </a:solidFill>
                          <a:latin typeface="Arial" panose="020B0604020202020204" pitchFamily="34" charset="0"/>
                          <a:cs typeface="Arial" panose="020B0604020202020204" pitchFamily="34" charset="0"/>
                        </a:rPr>
                        <a:t>9</a:t>
                      </a:r>
                    </a:p>
                  </a:txBody>
                  <a:tcPr anchor="ctr">
                    <a:lnL>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20000"/>
                        </a:lnSpc>
                        <a:spcBef>
                          <a:spcPts val="600"/>
                        </a:spcBef>
                        <a:spcAft>
                          <a:spcPts val="600"/>
                        </a:spcAft>
                      </a:pPr>
                      <a:r>
                        <a:rPr lang="en-US" sz="1200" b="1" kern="1200">
                          <a:solidFill>
                            <a:schemeClr val="bg2">
                              <a:lumMod val="10000"/>
                            </a:schemeClr>
                          </a:solidFill>
                          <a:latin typeface="Arial" panose="020B0604020202020204" pitchFamily="34" charset="0"/>
                          <a:ea typeface="+mn-ea"/>
                          <a:cs typeface="Arial" panose="020B0604020202020204" pitchFamily="34" charset="0"/>
                        </a:rPr>
                        <a:t>Community and participation – best thing about local area</a:t>
                      </a:r>
                      <a:endParaRPr lang="en-GB" sz="1200" b="1" kern="1200">
                        <a:solidFill>
                          <a:schemeClr val="bg2">
                            <a:lumMod val="10000"/>
                          </a:schemeClr>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20000"/>
                        </a:lnSpc>
                        <a:spcBef>
                          <a:spcPts val="600"/>
                        </a:spcBef>
                        <a:spcAft>
                          <a:spcPts val="600"/>
                        </a:spcAft>
                      </a:pPr>
                      <a:r>
                        <a:rPr lang="en-GB" sz="1200" kern="1200">
                          <a:solidFill>
                            <a:schemeClr val="bg2">
                              <a:lumMod val="10000"/>
                            </a:schemeClr>
                          </a:solidFill>
                          <a:latin typeface="Arial" panose="020B0604020202020204" pitchFamily="34" charset="0"/>
                          <a:ea typeface="+mn-ea"/>
                          <a:cs typeface="Arial" panose="020B0604020202020204" pitchFamily="34" charset="0"/>
                        </a:rPr>
                        <a:t>0.07</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20000"/>
                        </a:lnSpc>
                        <a:spcBef>
                          <a:spcPts val="600"/>
                        </a:spcBef>
                        <a:spcAft>
                          <a:spcPts val="600"/>
                        </a:spcAft>
                      </a:pPr>
                      <a:r>
                        <a:rPr lang="en-GB" sz="1200" kern="1200">
                          <a:solidFill>
                            <a:schemeClr val="bg2">
                              <a:lumMod val="10000"/>
                            </a:schemeClr>
                          </a:solidFill>
                          <a:latin typeface="Arial" panose="020B0604020202020204" pitchFamily="34" charset="0"/>
                          <a:ea typeface="+mn-ea"/>
                          <a:cs typeface="Arial" panose="020B0604020202020204" pitchFamily="34" charset="0"/>
                        </a:rPr>
                        <a:t>11% best thing</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88291563"/>
                  </a:ext>
                </a:extLst>
              </a:tr>
              <a:tr h="364485">
                <a:tc>
                  <a:txBody>
                    <a:bodyPr/>
                    <a:lstStyle/>
                    <a:p>
                      <a:pPr algn="ctr">
                        <a:lnSpc>
                          <a:spcPct val="100000"/>
                        </a:lnSpc>
                        <a:spcBef>
                          <a:spcPts val="0"/>
                        </a:spcBef>
                      </a:pPr>
                      <a:r>
                        <a:rPr lang="en-GB" sz="1200">
                          <a:solidFill>
                            <a:schemeClr val="bg2">
                              <a:lumMod val="10000"/>
                            </a:schemeClr>
                          </a:solidFill>
                          <a:latin typeface="Arial" panose="020B0604020202020204" pitchFamily="34" charset="0"/>
                          <a:cs typeface="Arial" panose="020B0604020202020204" pitchFamily="34" charset="0"/>
                        </a:rPr>
                        <a:t>10</a:t>
                      </a:r>
                    </a:p>
                  </a:txBody>
                  <a:tcPr anchor="ctr">
                    <a:lnL>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20000"/>
                        </a:lnSpc>
                        <a:spcBef>
                          <a:spcPts val="600"/>
                        </a:spcBef>
                        <a:spcAft>
                          <a:spcPts val="600"/>
                        </a:spcAft>
                      </a:pPr>
                      <a:r>
                        <a:rPr lang="en-US" sz="1200" b="1" kern="1200">
                          <a:solidFill>
                            <a:schemeClr val="bg2">
                              <a:lumMod val="10000"/>
                            </a:schemeClr>
                          </a:solidFill>
                          <a:latin typeface="Arial" panose="020B0604020202020204" pitchFamily="34" charset="0"/>
                          <a:ea typeface="+mn-ea"/>
                          <a:cs typeface="Arial" panose="020B0604020202020204" pitchFamily="34" charset="0"/>
                        </a:rPr>
                        <a:t>Agree local area is a place where older people can live well</a:t>
                      </a:r>
                      <a:endParaRPr lang="en-GB" sz="1200" b="1" kern="1200">
                        <a:solidFill>
                          <a:schemeClr val="bg2">
                            <a:lumMod val="10000"/>
                          </a:schemeClr>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20000"/>
                        </a:lnSpc>
                        <a:spcBef>
                          <a:spcPts val="600"/>
                        </a:spcBef>
                        <a:spcAft>
                          <a:spcPts val="600"/>
                        </a:spcAft>
                      </a:pPr>
                      <a:r>
                        <a:rPr lang="en-GB" sz="1200" kern="1200">
                          <a:solidFill>
                            <a:schemeClr val="bg2">
                              <a:lumMod val="10000"/>
                            </a:schemeClr>
                          </a:solidFill>
                          <a:latin typeface="Arial" panose="020B0604020202020204" pitchFamily="34" charset="0"/>
                          <a:ea typeface="+mn-ea"/>
                          <a:cs typeface="Arial" panose="020B0604020202020204" pitchFamily="34" charset="0"/>
                        </a:rPr>
                        <a:t>0.06</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20000"/>
                        </a:lnSpc>
                        <a:spcBef>
                          <a:spcPts val="600"/>
                        </a:spcBef>
                        <a:spcAft>
                          <a:spcPts val="600"/>
                        </a:spcAft>
                      </a:pPr>
                      <a:r>
                        <a:rPr lang="en-GB" sz="1200" kern="1200" dirty="0">
                          <a:solidFill>
                            <a:schemeClr val="bg2">
                              <a:lumMod val="10000"/>
                            </a:schemeClr>
                          </a:solidFill>
                          <a:latin typeface="Arial" panose="020B0604020202020204" pitchFamily="34" charset="0"/>
                          <a:ea typeface="+mn-ea"/>
                          <a:cs typeface="Arial" panose="020B0604020202020204" pitchFamily="34" charset="0"/>
                        </a:rPr>
                        <a:t>42% net agree</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1216081"/>
                  </a:ext>
                </a:extLst>
              </a:tr>
            </a:tbl>
          </a:graphicData>
        </a:graphic>
      </p:graphicFrame>
      <p:sp>
        <p:nvSpPr>
          <p:cNvPr id="6" name="Footer Placeholder 1">
            <a:extLst>
              <a:ext uri="{FF2B5EF4-FFF2-40B4-BE49-F238E27FC236}">
                <a16:creationId xmlns:a16="http://schemas.microsoft.com/office/drawing/2014/main" id="{BB953E94-ADF6-4AC8-A4AB-6E7EE6F72092}"/>
              </a:ext>
            </a:extLst>
          </p:cNvPr>
          <p:cNvSpPr txBox="1">
            <a:spLocks/>
          </p:cNvSpPr>
          <p:nvPr/>
        </p:nvSpPr>
        <p:spPr>
          <a:xfrm>
            <a:off x="343195" y="6655795"/>
            <a:ext cx="10777678" cy="196789"/>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800" b="1">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a:t>
            </a:r>
            <a:r>
              <a:rPr lang="en-GB" sz="800">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Figures do not exclude DK responses as done elsewhere, and so may differ slightly from figures in other slides in this report.</a:t>
            </a:r>
          </a:p>
        </p:txBody>
      </p:sp>
      <p:pic>
        <p:nvPicPr>
          <p:cNvPr id="3" name="Picture 2">
            <a:extLst>
              <a:ext uri="{FF2B5EF4-FFF2-40B4-BE49-F238E27FC236}">
                <a16:creationId xmlns:a16="http://schemas.microsoft.com/office/drawing/2014/main" id="{527EB3F5-8DF5-4D30-B1AB-119B2A22F764}"/>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1452" r="11452" b="20824"/>
          <a:stretch/>
        </p:blipFill>
        <p:spPr>
          <a:xfrm>
            <a:off x="343195" y="1347424"/>
            <a:ext cx="715727" cy="735048"/>
          </a:xfrm>
          <a:prstGeom prst="rect">
            <a:avLst/>
          </a:prstGeom>
        </p:spPr>
      </p:pic>
      <p:pic>
        <p:nvPicPr>
          <p:cNvPr id="7" name="Graphic 6">
            <a:extLst>
              <a:ext uri="{FF2B5EF4-FFF2-40B4-BE49-F238E27FC236}">
                <a16:creationId xmlns:a16="http://schemas.microsoft.com/office/drawing/2014/main" id="{DFFD0357-4A52-4378-83B7-B614F14D49B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56636" y="2141150"/>
            <a:ext cx="765352" cy="765352"/>
          </a:xfrm>
          <a:prstGeom prst="rect">
            <a:avLst/>
          </a:prstGeom>
        </p:spPr>
      </p:pic>
    </p:spTree>
    <p:extLst>
      <p:ext uri="{BB962C8B-B14F-4D97-AF65-F5344CB8AC3E}">
        <p14:creationId xmlns:p14="http://schemas.microsoft.com/office/powerpoint/2010/main" val="1253211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Isosceles Triangle 83">
            <a:extLst>
              <a:ext uri="{FF2B5EF4-FFF2-40B4-BE49-F238E27FC236}">
                <a16:creationId xmlns:a16="http://schemas.microsoft.com/office/drawing/2014/main" id="{DD4ED9A7-3D79-4E3F-B11B-2430E61A6A55}"/>
              </a:ext>
              <a:ext uri="{C183D7F6-B498-43B3-948B-1728B52AA6E4}">
                <adec:decorative xmlns:adec="http://schemas.microsoft.com/office/drawing/2017/decorative" val="1"/>
              </a:ext>
            </a:extLst>
          </p:cNvPr>
          <p:cNvSpPr/>
          <p:nvPr/>
        </p:nvSpPr>
        <p:spPr>
          <a:xfrm rot="16200000">
            <a:off x="6694152" y="1383038"/>
            <a:ext cx="838588" cy="3000075"/>
          </a:xfrm>
          <a:prstGeom prst="triangle">
            <a:avLst>
              <a:gd name="adj" fmla="val 4832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Isosceles Triangle 16">
            <a:extLst>
              <a:ext uri="{FF2B5EF4-FFF2-40B4-BE49-F238E27FC236}">
                <a16:creationId xmlns:a16="http://schemas.microsoft.com/office/drawing/2014/main" id="{B43DEC81-56B7-4065-9A36-6071D393636E}"/>
              </a:ext>
              <a:ext uri="{C183D7F6-B498-43B3-948B-1728B52AA6E4}">
                <adec:decorative xmlns:adec="http://schemas.microsoft.com/office/drawing/2017/decorative" val="1"/>
              </a:ext>
            </a:extLst>
          </p:cNvPr>
          <p:cNvSpPr/>
          <p:nvPr/>
        </p:nvSpPr>
        <p:spPr>
          <a:xfrm rot="16200000">
            <a:off x="7011720" y="4009139"/>
            <a:ext cx="706346" cy="2863036"/>
          </a:xfrm>
          <a:prstGeom prst="triangle">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F231990-4762-4713-B4B5-0DF1954EB914}"/>
              </a:ext>
              <a:ext uri="{C183D7F6-B498-43B3-948B-1728B52AA6E4}">
                <adec:decorative xmlns:adec="http://schemas.microsoft.com/office/drawing/2017/decorative" val="1"/>
              </a:ext>
            </a:extLst>
          </p:cNvPr>
          <p:cNvSpPr/>
          <p:nvPr/>
        </p:nvSpPr>
        <p:spPr>
          <a:xfrm>
            <a:off x="0" y="-1"/>
            <a:ext cx="12192000" cy="11452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A2C4AB2-9442-4DBF-B47E-E7942D5B9666}"/>
              </a:ext>
            </a:extLst>
          </p:cNvPr>
          <p:cNvSpPr>
            <a:spLocks noGrp="1"/>
          </p:cNvSpPr>
          <p:nvPr>
            <p:ph type="title"/>
          </p:nvPr>
        </p:nvSpPr>
        <p:spPr>
          <a:xfrm>
            <a:off x="343195" y="202205"/>
            <a:ext cx="11200055" cy="786139"/>
          </a:xfrm>
        </p:spPr>
        <p:txBody>
          <a:bodyPr>
            <a:noAutofit/>
          </a:bodyPr>
          <a:lstStyle/>
          <a:p>
            <a:r>
              <a:rPr lang="en-US" sz="3200" b="1">
                <a:solidFill>
                  <a:schemeClr val="bg1"/>
                </a:solidFill>
                <a:latin typeface="Arial Black" panose="020B0A04020102020204" pitchFamily="34" charset="0"/>
                <a:cs typeface="Calibri Light"/>
              </a:rPr>
              <a:t>Value for money and communication</a:t>
            </a:r>
            <a:endParaRPr lang="en-GB" sz="3200">
              <a:solidFill>
                <a:schemeClr val="bg1"/>
              </a:solidFill>
            </a:endParaRPr>
          </a:p>
        </p:txBody>
      </p:sp>
      <p:sp>
        <p:nvSpPr>
          <p:cNvPr id="46" name="Footer Placeholder 1">
            <a:extLst>
              <a:ext uri="{FF2B5EF4-FFF2-40B4-BE49-F238E27FC236}">
                <a16:creationId xmlns:a16="http://schemas.microsoft.com/office/drawing/2014/main" id="{E458B362-248A-49D3-AE61-2635AC89FA3F}"/>
              </a:ext>
            </a:extLst>
          </p:cNvPr>
          <p:cNvSpPr txBox="1">
            <a:spLocks/>
          </p:cNvSpPr>
          <p:nvPr/>
        </p:nvSpPr>
        <p:spPr>
          <a:xfrm>
            <a:off x="0" y="6439644"/>
            <a:ext cx="10261600" cy="41963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b="1" dirty="0">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Q. </a:t>
            </a:r>
            <a:r>
              <a:rPr kumimoji="0" lang="en-GB" sz="1000" b="0" i="0" u="none" strike="noStrike" kern="1200" cap="none" spc="0" normalizeH="0" baseline="0" noProof="0" dirty="0">
                <a:ln>
                  <a:noFill/>
                </a:ln>
                <a:solidFill>
                  <a:srgbClr val="F2F2F2">
                    <a:lumMod val="10000"/>
                  </a:srgbClr>
                </a:solidFill>
                <a:effectLst/>
                <a:uLnTx/>
                <a:uFillTx/>
                <a:latin typeface="Arial" panose="020B0604020202020204" pitchFamily="34" charset="0"/>
                <a:ea typeface="Verdana" panose="020B0604030504040204" pitchFamily="34" charset="0"/>
                <a:cs typeface="Arial" panose="020B0604020202020204" pitchFamily="34" charset="0"/>
              </a:rPr>
              <a:t>To what extent do you agree or disagree that Lambeth Council provides value for money? </a:t>
            </a:r>
            <a:r>
              <a:rPr kumimoji="0" lang="en-GB" sz="1000" b="1" i="0" u="none" strike="noStrike" kern="1200" cap="none" spc="0" normalizeH="0" baseline="0" noProof="0" dirty="0">
                <a:ln>
                  <a:noFill/>
                </a:ln>
                <a:solidFill>
                  <a:srgbClr val="F2F2F2">
                    <a:lumMod val="10000"/>
                  </a:srgbClr>
                </a:solidFill>
                <a:effectLst/>
                <a:uLnTx/>
                <a:uFillTx/>
                <a:latin typeface="Arial" panose="020B0604020202020204" pitchFamily="34" charset="0"/>
                <a:ea typeface="Verdana" panose="020B0604030504040204" pitchFamily="34" charset="0"/>
                <a:cs typeface="Arial" panose="020B0604020202020204" pitchFamily="34" charset="0"/>
              </a:rPr>
              <a:t>Base:</a:t>
            </a:r>
            <a:r>
              <a:rPr kumimoji="0" lang="en-GB" sz="1000" b="0" i="0" u="none" strike="noStrike" kern="1200" cap="none" spc="0" normalizeH="0" baseline="0" noProof="0" dirty="0">
                <a:ln>
                  <a:noFill/>
                </a:ln>
                <a:solidFill>
                  <a:srgbClr val="F2F2F2">
                    <a:lumMod val="10000"/>
                  </a:srgbClr>
                </a:solidFill>
                <a:effectLst/>
                <a:uLnTx/>
                <a:uFillTx/>
                <a:latin typeface="Arial" panose="020B0604020202020204" pitchFamily="34" charset="0"/>
                <a:ea typeface="Verdana" panose="020B0604030504040204" pitchFamily="34" charset="0"/>
                <a:cs typeface="Arial" panose="020B0604020202020204" pitchFamily="34" charset="0"/>
              </a:rPr>
              <a:t> all respondents in group A excluding don’t know (</a:t>
            </a:r>
            <a:r>
              <a:rPr lang="en-GB" sz="1000" dirty="0">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1,019</a:t>
            </a:r>
            <a:r>
              <a:rPr kumimoji="0" lang="en-GB" sz="1000" b="0" i="0" u="none" strike="noStrike" kern="1200" cap="none" spc="0" normalizeH="0" baseline="0" noProof="0" dirty="0">
                <a:ln>
                  <a:noFill/>
                </a:ln>
                <a:solidFill>
                  <a:srgbClr val="F2F2F2">
                    <a:lumMod val="10000"/>
                  </a:srgbClr>
                </a:solidFill>
                <a:effectLst/>
                <a:uLnTx/>
                <a:uFillTx/>
                <a:latin typeface="Arial" panose="020B0604020202020204" pitchFamily="34" charset="0"/>
                <a:ea typeface="Verdana" panose="020B0604030504040204" pitchFamily="34" charset="0"/>
                <a:cs typeface="Arial" panose="020B0604020202020204" pitchFamily="34" charset="0"/>
              </a:rPr>
              <a:t>).</a:t>
            </a:r>
          </a:p>
          <a:p>
            <a:pPr>
              <a:defRPr/>
            </a:pPr>
            <a:r>
              <a:rPr kumimoji="0" lang="en-GB" sz="1000" b="1" i="0" u="none" strike="noStrike" kern="1200" cap="none" spc="0" normalizeH="0" baseline="0" noProof="0" dirty="0">
                <a:ln>
                  <a:noFill/>
                </a:ln>
                <a:solidFill>
                  <a:srgbClr val="F2F2F2">
                    <a:lumMod val="10000"/>
                  </a:srgbClr>
                </a:solidFill>
                <a:effectLst/>
                <a:uLnTx/>
                <a:uFillTx/>
                <a:latin typeface="Arial" panose="020B0604020202020204" pitchFamily="34" charset="0"/>
                <a:ea typeface="Verdana" panose="020B0604030504040204" pitchFamily="34" charset="0"/>
                <a:cs typeface="Arial" panose="020B0604020202020204" pitchFamily="34" charset="0"/>
              </a:rPr>
              <a:t>Q. </a:t>
            </a:r>
            <a:r>
              <a:rPr kumimoji="0" lang="en-GB" sz="1000" b="0" i="0" u="none" strike="noStrike" kern="1200" cap="none" spc="0" normalizeH="0" baseline="0" noProof="0" dirty="0">
                <a:ln>
                  <a:noFill/>
                </a:ln>
                <a:solidFill>
                  <a:srgbClr val="F2F2F2">
                    <a:lumMod val="10000"/>
                  </a:srgbClr>
                </a:solidFill>
                <a:effectLst/>
                <a:uLnTx/>
                <a:uFillTx/>
                <a:latin typeface="Arial" panose="020B0604020202020204" pitchFamily="34" charset="0"/>
                <a:ea typeface="Verdana" panose="020B0604030504040204" pitchFamily="34" charset="0"/>
                <a:cs typeface="Arial" panose="020B0604020202020204" pitchFamily="34" charset="0"/>
              </a:rPr>
              <a:t>How well do you think Lambeth Council keeps residents informed about the services and benefits it provides? </a:t>
            </a:r>
            <a:r>
              <a:rPr kumimoji="0" lang="en-GB" sz="1000" b="1" i="0" u="none" strike="noStrike" kern="1200" cap="none" spc="0" normalizeH="0" baseline="0" noProof="0" dirty="0">
                <a:ln>
                  <a:noFill/>
                </a:ln>
                <a:solidFill>
                  <a:srgbClr val="F2F2F2">
                    <a:lumMod val="10000"/>
                  </a:srgbClr>
                </a:solidFill>
                <a:effectLst/>
                <a:uLnTx/>
                <a:uFillTx/>
                <a:latin typeface="Arial" panose="020B0604020202020204" pitchFamily="34" charset="0"/>
                <a:ea typeface="Verdana" panose="020B0604030504040204" pitchFamily="34" charset="0"/>
                <a:cs typeface="Arial" panose="020B0604020202020204" pitchFamily="34" charset="0"/>
              </a:rPr>
              <a:t>Base:</a:t>
            </a:r>
            <a:r>
              <a:rPr kumimoji="0" lang="en-GB" sz="1000" b="0" i="0" u="none" strike="noStrike" kern="1200" cap="none" spc="0" normalizeH="0" baseline="0" noProof="0" dirty="0">
                <a:ln>
                  <a:noFill/>
                </a:ln>
                <a:solidFill>
                  <a:srgbClr val="F2F2F2">
                    <a:lumMod val="10000"/>
                  </a:srgbClr>
                </a:solidFill>
                <a:effectLst/>
                <a:uLnTx/>
                <a:uFillTx/>
                <a:latin typeface="Arial" panose="020B0604020202020204" pitchFamily="34" charset="0"/>
                <a:ea typeface="Verdana" panose="020B0604030504040204" pitchFamily="34" charset="0"/>
                <a:cs typeface="Arial" panose="020B0604020202020204" pitchFamily="34" charset="0"/>
              </a:rPr>
              <a:t> all respondents in group B excluding don’t know (944).</a:t>
            </a:r>
          </a:p>
          <a:p>
            <a:pPr>
              <a:defRPr/>
            </a:pPr>
            <a:endParaRPr kumimoji="0" lang="en-GB" sz="1000" b="0" i="0" u="none" strike="noStrike" kern="1200" cap="none" spc="0" normalizeH="0" baseline="0" noProof="0" dirty="0">
              <a:ln>
                <a:noFill/>
              </a:ln>
              <a:solidFill>
                <a:srgbClr val="F2F2F2">
                  <a:lumMod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a:p>
            <a:pPr>
              <a:defRPr/>
            </a:pPr>
            <a:endParaRPr lang="en-GB" sz="1000" dirty="0">
              <a:solidFill>
                <a:srgbClr val="F2F2F2">
                  <a:lumMod val="10000"/>
                </a:srgbClr>
              </a:solidFill>
              <a:latin typeface="Arial" panose="020B0604020202020204" pitchFamily="34" charset="0"/>
              <a:ea typeface="Verdana" panose="020B060403050404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9A1FCF5E-AE5A-451C-AAE5-8FEBBE0FE0C2}"/>
              </a:ext>
            </a:extLst>
          </p:cNvPr>
          <p:cNvSpPr txBox="1"/>
          <p:nvPr/>
        </p:nvSpPr>
        <p:spPr>
          <a:xfrm>
            <a:off x="1913524" y="1479545"/>
            <a:ext cx="5485797" cy="646331"/>
          </a:xfrm>
          <a:prstGeom prst="rect">
            <a:avLst/>
          </a:prstGeom>
          <a:noFill/>
        </p:spPr>
        <p:txBody>
          <a:bodyPr wrap="none" rtlCol="0">
            <a:spAutoFit/>
          </a:bodyPr>
          <a:lstStyle/>
          <a:p>
            <a:r>
              <a:rPr lang="en-GB" sz="3600">
                <a:solidFill>
                  <a:srgbClr val="002060"/>
                </a:solidFill>
                <a:latin typeface="Arial Black" panose="020B0A04020102020204" pitchFamily="34" charset="0"/>
              </a:rPr>
              <a:t>37% </a:t>
            </a:r>
            <a:r>
              <a:rPr lang="en-GB" sz="1600">
                <a:latin typeface="Arial" panose="020B0604020202020204" pitchFamily="34" charset="0"/>
                <a:cs typeface="Arial" panose="020B0604020202020204" pitchFamily="34" charset="0"/>
              </a:rPr>
              <a:t>agree the Council provides </a:t>
            </a:r>
            <a:r>
              <a:rPr lang="en-GB" sz="1600" b="1">
                <a:latin typeface="Arial" panose="020B0604020202020204" pitchFamily="34" charset="0"/>
                <a:cs typeface="Arial" panose="020B0604020202020204" pitchFamily="34" charset="0"/>
              </a:rPr>
              <a:t>value for money</a:t>
            </a:r>
            <a:endParaRPr lang="en-GB" sz="3600" b="1">
              <a:latin typeface="Arial" panose="020B0604020202020204" pitchFamily="34" charset="0"/>
              <a:cs typeface="Arial" panose="020B0604020202020204" pitchFamily="34" charset="0"/>
            </a:endParaRPr>
          </a:p>
        </p:txBody>
      </p:sp>
      <p:grpSp>
        <p:nvGrpSpPr>
          <p:cNvPr id="6" name="Group 5" descr="Line chart showing trend in agreement that the Council provides value for money - trend is stagnant, beginning at 37% in 2021 and remaining at 37% in 2023.">
            <a:extLst>
              <a:ext uri="{FF2B5EF4-FFF2-40B4-BE49-F238E27FC236}">
                <a16:creationId xmlns:a16="http://schemas.microsoft.com/office/drawing/2014/main" id="{A829556C-FDFB-4375-9ECE-06411B0DF70C}"/>
              </a:ext>
            </a:extLst>
          </p:cNvPr>
          <p:cNvGrpSpPr/>
          <p:nvPr/>
        </p:nvGrpSpPr>
        <p:grpSpPr>
          <a:xfrm>
            <a:off x="446199" y="2281176"/>
            <a:ext cx="5487176" cy="1418815"/>
            <a:chOff x="271590" y="1720430"/>
            <a:chExt cx="7272337" cy="3490180"/>
          </a:xfrm>
        </p:grpSpPr>
        <p:graphicFrame>
          <p:nvGraphicFramePr>
            <p:cNvPr id="47" name="Chart 46">
              <a:extLst>
                <a:ext uri="{FF2B5EF4-FFF2-40B4-BE49-F238E27FC236}">
                  <a16:creationId xmlns:a16="http://schemas.microsoft.com/office/drawing/2014/main" id="{8B41967D-B430-4044-A5D1-BCD0F88F91BB}"/>
                </a:ext>
              </a:extLst>
            </p:cNvPr>
            <p:cNvGraphicFramePr/>
            <p:nvPr>
              <p:extLst>
                <p:ext uri="{D42A27DB-BD31-4B8C-83A1-F6EECF244321}">
                  <p14:modId xmlns:p14="http://schemas.microsoft.com/office/powerpoint/2010/main" val="1289907478"/>
                </p:ext>
              </p:extLst>
            </p:nvPr>
          </p:nvGraphicFramePr>
          <p:xfrm>
            <a:off x="271590" y="1720430"/>
            <a:ext cx="7272337" cy="3490180"/>
          </p:xfrm>
          <a:graphic>
            <a:graphicData uri="http://schemas.openxmlformats.org/drawingml/2006/chart">
              <c:chart xmlns:c="http://schemas.openxmlformats.org/drawingml/2006/chart" xmlns:r="http://schemas.openxmlformats.org/officeDocument/2006/relationships" r:id="rId2"/>
            </a:graphicData>
          </a:graphic>
        </p:graphicFrame>
        <p:sp>
          <p:nvSpPr>
            <p:cNvPr id="56" name="TextBox 55">
              <a:extLst>
                <a:ext uri="{FF2B5EF4-FFF2-40B4-BE49-F238E27FC236}">
                  <a16:creationId xmlns:a16="http://schemas.microsoft.com/office/drawing/2014/main" id="{9E7B25D4-AA57-4B6B-B53F-7809F82B44AA}"/>
                </a:ext>
              </a:extLst>
            </p:cNvPr>
            <p:cNvSpPr txBox="1"/>
            <p:nvPr/>
          </p:nvSpPr>
          <p:spPr>
            <a:xfrm>
              <a:off x="287235" y="3517477"/>
              <a:ext cx="695141" cy="1135662"/>
            </a:xfrm>
            <a:prstGeom prst="rect">
              <a:avLst/>
            </a:prstGeom>
            <a:noFill/>
          </p:spPr>
          <p:txBody>
            <a:bodyPr wrap="none" rtlCol="0">
              <a:spAutoFit/>
            </a:bodyPr>
            <a:lstStyle/>
            <a:p>
              <a:pPr algn="ctr"/>
              <a:r>
                <a:rPr lang="en-GB" sz="1200" b="1">
                  <a:solidFill>
                    <a:schemeClr val="bg1">
                      <a:lumMod val="50000"/>
                    </a:schemeClr>
                  </a:solidFill>
                  <a:latin typeface="Arial" panose="020B0604020202020204" pitchFamily="34" charset="0"/>
                  <a:cs typeface="Arial" panose="020B0604020202020204" pitchFamily="34" charset="0"/>
                </a:rPr>
                <a:t>ARS</a:t>
              </a:r>
            </a:p>
            <a:p>
              <a:pPr algn="ctr"/>
              <a:r>
                <a:rPr lang="en-GB" sz="1200" b="1">
                  <a:solidFill>
                    <a:schemeClr val="bg1">
                      <a:lumMod val="50000"/>
                    </a:schemeClr>
                  </a:solidFill>
                  <a:latin typeface="Arial" panose="020B0604020202020204" pitchFamily="34" charset="0"/>
                  <a:cs typeface="Arial" panose="020B0604020202020204" pitchFamily="34" charset="0"/>
                </a:rPr>
                <a:t>2021</a:t>
              </a:r>
            </a:p>
          </p:txBody>
        </p:sp>
        <p:sp>
          <p:nvSpPr>
            <p:cNvPr id="57" name="TextBox 56">
              <a:extLst>
                <a:ext uri="{FF2B5EF4-FFF2-40B4-BE49-F238E27FC236}">
                  <a16:creationId xmlns:a16="http://schemas.microsoft.com/office/drawing/2014/main" id="{72608C1C-09F2-44B7-A08F-6FD2CF95190F}"/>
                </a:ext>
              </a:extLst>
            </p:cNvPr>
            <p:cNvSpPr txBox="1"/>
            <p:nvPr/>
          </p:nvSpPr>
          <p:spPr>
            <a:xfrm>
              <a:off x="3912656" y="3815734"/>
              <a:ext cx="695141" cy="1135662"/>
            </a:xfrm>
            <a:prstGeom prst="rect">
              <a:avLst/>
            </a:prstGeom>
            <a:noFill/>
          </p:spPr>
          <p:txBody>
            <a:bodyPr wrap="none" rtlCol="0">
              <a:spAutoFit/>
            </a:bodyPr>
            <a:lstStyle/>
            <a:p>
              <a:pPr algn="ctr"/>
              <a:r>
                <a:rPr lang="en-GB" sz="1200" b="1">
                  <a:solidFill>
                    <a:schemeClr val="bg1">
                      <a:lumMod val="50000"/>
                    </a:schemeClr>
                  </a:solidFill>
                  <a:latin typeface="Arial" panose="020B0604020202020204" pitchFamily="34" charset="0"/>
                  <a:cs typeface="Arial" panose="020B0604020202020204" pitchFamily="34" charset="0"/>
                </a:rPr>
                <a:t>ARS</a:t>
              </a:r>
            </a:p>
            <a:p>
              <a:pPr algn="ctr"/>
              <a:r>
                <a:rPr lang="en-GB" sz="1200" b="1">
                  <a:solidFill>
                    <a:schemeClr val="bg1">
                      <a:lumMod val="50000"/>
                    </a:schemeClr>
                  </a:solidFill>
                  <a:latin typeface="Arial" panose="020B0604020202020204" pitchFamily="34" charset="0"/>
                  <a:cs typeface="Arial" panose="020B0604020202020204" pitchFamily="34" charset="0"/>
                </a:rPr>
                <a:t>2022</a:t>
              </a:r>
            </a:p>
          </p:txBody>
        </p:sp>
      </p:grpSp>
      <p:sp>
        <p:nvSpPr>
          <p:cNvPr id="83" name="TextBox 82">
            <a:extLst>
              <a:ext uri="{FF2B5EF4-FFF2-40B4-BE49-F238E27FC236}">
                <a16:creationId xmlns:a16="http://schemas.microsoft.com/office/drawing/2014/main" id="{704F84A0-67C0-4DCD-9961-871CC29C2970}"/>
              </a:ext>
            </a:extLst>
          </p:cNvPr>
          <p:cNvSpPr txBox="1"/>
          <p:nvPr/>
        </p:nvSpPr>
        <p:spPr>
          <a:xfrm>
            <a:off x="6106858" y="2333394"/>
            <a:ext cx="2227806" cy="1093168"/>
          </a:xfrm>
          <a:prstGeom prst="rect">
            <a:avLst/>
          </a:prstGeom>
          <a:solidFill>
            <a:schemeClr val="bg1">
              <a:lumMod val="95000"/>
            </a:schemeClr>
          </a:solidFill>
        </p:spPr>
        <p:txBody>
          <a:bodyPr wrap="square" lIns="108000" tIns="108000" rIns="108000" bIns="108000" rtlCol="0" anchor="ctr">
            <a:noAutofit/>
          </a:bodyPr>
          <a:lstStyle/>
          <a:p>
            <a:r>
              <a:rPr lang="en-GB" sz="1200" b="1" dirty="0">
                <a:solidFill>
                  <a:srgbClr val="002060"/>
                </a:solidFill>
                <a:latin typeface="Arial" panose="020B0604020202020204" pitchFamily="34" charset="0"/>
                <a:cs typeface="Arial" panose="020B0604020202020204" pitchFamily="34" charset="0"/>
              </a:rPr>
              <a:t>Notable differences</a:t>
            </a:r>
          </a:p>
          <a:p>
            <a:pPr marL="171450" indent="-171450">
              <a:buFont typeface="Wingdings" panose="05000000000000000000" pitchFamily="2" charset="2"/>
              <a:buChar char="v"/>
            </a:pPr>
            <a:r>
              <a:rPr lang="en-GB" sz="1200" dirty="0">
                <a:latin typeface="Arial" panose="020B0604020202020204" pitchFamily="34" charset="0"/>
                <a:cs typeface="Arial" panose="020B0604020202020204" pitchFamily="34" charset="0"/>
              </a:rPr>
              <a:t>Aged 65+ (</a:t>
            </a:r>
            <a:r>
              <a:rPr lang="en-GB" sz="1200" b="1" dirty="0">
                <a:solidFill>
                  <a:srgbClr val="2C7E00"/>
                </a:solidFill>
                <a:latin typeface="Arial" panose="020B0604020202020204" pitchFamily="34" charset="0"/>
                <a:cs typeface="Arial" panose="020B0604020202020204" pitchFamily="34" charset="0"/>
              </a:rPr>
              <a:t>49%</a:t>
            </a:r>
            <a:r>
              <a:rPr lang="en-GB" sz="1200" dirty="0">
                <a:latin typeface="Arial" panose="020B0604020202020204" pitchFamily="34" charset="0"/>
                <a:cs typeface="Arial" panose="020B0604020202020204" pitchFamily="34" charset="0"/>
              </a:rPr>
              <a:t>)</a:t>
            </a:r>
          </a:p>
          <a:p>
            <a:pPr marL="171450" indent="-171450">
              <a:buFont typeface="Wingdings" panose="05000000000000000000" pitchFamily="2" charset="2"/>
              <a:buChar char="v"/>
            </a:pPr>
            <a:r>
              <a:rPr lang="en-GB" sz="1200" dirty="0">
                <a:latin typeface="Arial" panose="020B0604020202020204" pitchFamily="34" charset="0"/>
                <a:cs typeface="Arial" panose="020B0604020202020204" pitchFamily="34" charset="0"/>
              </a:rPr>
              <a:t>Economically active (</a:t>
            </a:r>
            <a:r>
              <a:rPr lang="en-GB" sz="1200" b="1" dirty="0">
                <a:solidFill>
                  <a:srgbClr val="C00000"/>
                </a:solidFill>
                <a:latin typeface="Arial" panose="020B0604020202020204" pitchFamily="34" charset="0"/>
                <a:cs typeface="Arial" panose="020B0604020202020204" pitchFamily="34" charset="0"/>
              </a:rPr>
              <a:t>34%</a:t>
            </a:r>
            <a:r>
              <a:rPr lang="en-GB" sz="1200" dirty="0">
                <a:latin typeface="Arial" panose="020B0604020202020204" pitchFamily="34" charset="0"/>
                <a:cs typeface="Arial" panose="020B0604020202020204" pitchFamily="34" charset="0"/>
              </a:rPr>
              <a:t>) vs inactive </a:t>
            </a:r>
            <a:r>
              <a:rPr lang="en-GB" sz="1200" dirty="0">
                <a:solidFill>
                  <a:srgbClr val="2C7E00"/>
                </a:solidFill>
                <a:latin typeface="Arial" panose="020B0604020202020204" pitchFamily="34" charset="0"/>
                <a:cs typeface="Arial" panose="020B0604020202020204" pitchFamily="34" charset="0"/>
              </a:rPr>
              <a:t>(</a:t>
            </a:r>
            <a:r>
              <a:rPr lang="en-GB" sz="1200" b="1" dirty="0">
                <a:solidFill>
                  <a:srgbClr val="2C7E00"/>
                </a:solidFill>
                <a:latin typeface="Arial" panose="020B0604020202020204" pitchFamily="34" charset="0"/>
                <a:cs typeface="Arial" panose="020B0604020202020204" pitchFamily="34" charset="0"/>
              </a:rPr>
              <a:t>47%)</a:t>
            </a:r>
          </a:p>
          <a:p>
            <a:pPr marL="171450" indent="-171450">
              <a:buFont typeface="Wingdings" panose="05000000000000000000" pitchFamily="2" charset="2"/>
              <a:buChar char="v"/>
            </a:pPr>
            <a:r>
              <a:rPr lang="en-GB" sz="1200" dirty="0">
                <a:latin typeface="Arial" panose="020B0604020202020204" pitchFamily="34" charset="0"/>
                <a:cs typeface="Arial" panose="020B0604020202020204" pitchFamily="34" charset="0"/>
              </a:rPr>
              <a:t>Black residents </a:t>
            </a:r>
            <a:r>
              <a:rPr lang="en-GB" sz="1200" dirty="0">
                <a:solidFill>
                  <a:srgbClr val="2C7E00"/>
                </a:solidFill>
                <a:latin typeface="Arial" panose="020B0604020202020204" pitchFamily="34" charset="0"/>
                <a:cs typeface="Arial" panose="020B0604020202020204" pitchFamily="34" charset="0"/>
              </a:rPr>
              <a:t>(</a:t>
            </a:r>
            <a:r>
              <a:rPr lang="en-GB" sz="1200" b="1" dirty="0">
                <a:solidFill>
                  <a:srgbClr val="2C7E00"/>
                </a:solidFill>
                <a:latin typeface="Arial" panose="020B0604020202020204" pitchFamily="34" charset="0"/>
                <a:cs typeface="Arial" panose="020B0604020202020204" pitchFamily="34" charset="0"/>
              </a:rPr>
              <a:t>49%</a:t>
            </a:r>
            <a:r>
              <a:rPr lang="en-GB" sz="1200" dirty="0">
                <a:solidFill>
                  <a:srgbClr val="2C7E00"/>
                </a:solidFill>
                <a:latin typeface="Arial" panose="020B0604020202020204" pitchFamily="34" charset="0"/>
                <a:cs typeface="Arial" panose="020B0604020202020204" pitchFamily="34" charset="0"/>
              </a:rPr>
              <a:t>)</a:t>
            </a:r>
          </a:p>
        </p:txBody>
      </p:sp>
      <p:grpSp>
        <p:nvGrpSpPr>
          <p:cNvPr id="67" name="Group 66" descr="Diagram showing that this figure - 37% of residents agreeing the Council provides value for money - is roughly on par with the national benchmark of 40%.">
            <a:extLst>
              <a:ext uri="{FF2B5EF4-FFF2-40B4-BE49-F238E27FC236}">
                <a16:creationId xmlns:a16="http://schemas.microsoft.com/office/drawing/2014/main" id="{A7F194CC-135D-4DDF-9CFB-1C04D57EAEBC}"/>
              </a:ext>
            </a:extLst>
          </p:cNvPr>
          <p:cNvGrpSpPr/>
          <p:nvPr/>
        </p:nvGrpSpPr>
        <p:grpSpPr>
          <a:xfrm>
            <a:off x="8430929" y="2271161"/>
            <a:ext cx="3476591" cy="1031210"/>
            <a:chOff x="7297349" y="5029476"/>
            <a:chExt cx="3476591" cy="1031210"/>
          </a:xfrm>
        </p:grpSpPr>
        <p:sp>
          <p:nvSpPr>
            <p:cNvPr id="68" name="Rectangle 67">
              <a:extLst>
                <a:ext uri="{FF2B5EF4-FFF2-40B4-BE49-F238E27FC236}">
                  <a16:creationId xmlns:a16="http://schemas.microsoft.com/office/drawing/2014/main" id="{0FE572A7-C0D1-4A50-93C6-913DA137C3A1}"/>
                </a:ext>
              </a:extLst>
            </p:cNvPr>
            <p:cNvSpPr/>
            <p:nvPr/>
          </p:nvSpPr>
          <p:spPr>
            <a:xfrm>
              <a:off x="7297349" y="5029476"/>
              <a:ext cx="3476591" cy="10312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432000" rtlCol="0" anchor="ctr"/>
            <a:lstStyle/>
            <a:p>
              <a:pPr lvl="2"/>
              <a:r>
                <a:rPr lang="en-GB" sz="1600" dirty="0">
                  <a:solidFill>
                    <a:schemeClr val="tx1"/>
                  </a:solidFill>
                  <a:latin typeface="Arial" panose="020B0604020202020204" pitchFamily="34" charset="0"/>
                  <a:cs typeface="Arial" panose="020B0604020202020204" pitchFamily="34" charset="0"/>
                </a:rPr>
                <a:t>vs</a:t>
              </a:r>
              <a:r>
                <a:rPr lang="en-GB" sz="1600" b="1" dirty="0">
                  <a:solidFill>
                    <a:srgbClr val="DB504A"/>
                  </a:solidFill>
                  <a:latin typeface="Arial" panose="020B0604020202020204" pitchFamily="34" charset="0"/>
                  <a:cs typeface="Arial" panose="020B0604020202020204" pitchFamily="34" charset="0"/>
                </a:rPr>
                <a:t> </a:t>
              </a:r>
              <a:r>
                <a:rPr lang="en-GB" sz="1600" dirty="0">
                  <a:solidFill>
                    <a:schemeClr val="tx1"/>
                  </a:solidFill>
                  <a:latin typeface="Arial" panose="020B0604020202020204" pitchFamily="34" charset="0"/>
                  <a:cs typeface="Arial" panose="020B0604020202020204" pitchFamily="34" charset="0"/>
                </a:rPr>
                <a:t>national benchmark</a:t>
              </a:r>
            </a:p>
            <a:p>
              <a:pPr lvl="2" algn="r">
                <a:spcAft>
                  <a:spcPts val="1200"/>
                </a:spcAft>
              </a:pPr>
              <a:r>
                <a:rPr lang="en-GB" sz="1600" b="1" dirty="0">
                  <a:solidFill>
                    <a:srgbClr val="002060"/>
                  </a:solidFill>
                  <a:latin typeface="Arial" panose="020B0604020202020204" pitchFamily="34" charset="0"/>
                  <a:cs typeface="Arial" panose="020B0604020202020204" pitchFamily="34" charset="0"/>
                </a:rPr>
                <a:t>40% agree</a:t>
              </a:r>
            </a:p>
          </p:txBody>
        </p:sp>
        <p:sp>
          <p:nvSpPr>
            <p:cNvPr id="72" name="Free-form: Shape 71">
              <a:extLst>
                <a:ext uri="{FF2B5EF4-FFF2-40B4-BE49-F238E27FC236}">
                  <a16:creationId xmlns:a16="http://schemas.microsoft.com/office/drawing/2014/main" id="{B073D4AB-38E2-4880-8F66-25CD0BF6D7D2}"/>
                </a:ext>
              </a:extLst>
            </p:cNvPr>
            <p:cNvSpPr/>
            <p:nvPr/>
          </p:nvSpPr>
          <p:spPr>
            <a:xfrm>
              <a:off x="7518167" y="5181472"/>
              <a:ext cx="591067" cy="706346"/>
            </a:xfrm>
            <a:custGeom>
              <a:avLst/>
              <a:gdLst>
                <a:gd name="connsiteX0" fmla="*/ 805343 w 2365696"/>
                <a:gd name="connsiteY0" fmla="*/ 226503 h 2827090"/>
                <a:gd name="connsiteX1" fmla="*/ 1317072 w 2365696"/>
                <a:gd name="connsiteY1" fmla="*/ 0 h 2827090"/>
                <a:gd name="connsiteX2" fmla="*/ 1392573 w 2365696"/>
                <a:gd name="connsiteY2" fmla="*/ 184558 h 2827090"/>
                <a:gd name="connsiteX3" fmla="*/ 1400962 w 2365696"/>
                <a:gd name="connsiteY3" fmla="*/ 327171 h 2827090"/>
                <a:gd name="connsiteX4" fmla="*/ 1493241 w 2365696"/>
                <a:gd name="connsiteY4" fmla="*/ 436228 h 2827090"/>
                <a:gd name="connsiteX5" fmla="*/ 1619075 w 2365696"/>
                <a:gd name="connsiteY5" fmla="*/ 478173 h 2827090"/>
                <a:gd name="connsiteX6" fmla="*/ 1761688 w 2365696"/>
                <a:gd name="connsiteY6" fmla="*/ 645953 h 2827090"/>
                <a:gd name="connsiteX7" fmla="*/ 1795244 w 2365696"/>
                <a:gd name="connsiteY7" fmla="*/ 864067 h 2827090"/>
                <a:gd name="connsiteX8" fmla="*/ 1895912 w 2365696"/>
                <a:gd name="connsiteY8" fmla="*/ 939567 h 2827090"/>
                <a:gd name="connsiteX9" fmla="*/ 1686187 w 2365696"/>
                <a:gd name="connsiteY9" fmla="*/ 880845 h 2827090"/>
                <a:gd name="connsiteX10" fmla="*/ 1610686 w 2365696"/>
                <a:gd name="connsiteY10" fmla="*/ 906011 h 2827090"/>
                <a:gd name="connsiteX11" fmla="*/ 1711354 w 2365696"/>
                <a:gd name="connsiteY11" fmla="*/ 931178 h 2827090"/>
                <a:gd name="connsiteX12" fmla="*/ 1853967 w 2365696"/>
                <a:gd name="connsiteY12" fmla="*/ 1023457 h 2827090"/>
                <a:gd name="connsiteX13" fmla="*/ 1904301 w 2365696"/>
                <a:gd name="connsiteY13" fmla="*/ 1098958 h 2827090"/>
                <a:gd name="connsiteX14" fmla="*/ 1921079 w 2365696"/>
                <a:gd name="connsiteY14" fmla="*/ 1216404 h 2827090"/>
                <a:gd name="connsiteX15" fmla="*/ 1828800 w 2365696"/>
                <a:gd name="connsiteY15" fmla="*/ 1342239 h 2827090"/>
                <a:gd name="connsiteX16" fmla="*/ 1988191 w 2365696"/>
                <a:gd name="connsiteY16" fmla="*/ 1409351 h 2827090"/>
                <a:gd name="connsiteX17" fmla="*/ 2030136 w 2365696"/>
                <a:gd name="connsiteY17" fmla="*/ 1300294 h 2827090"/>
                <a:gd name="connsiteX18" fmla="*/ 2197916 w 2365696"/>
                <a:gd name="connsiteY18" fmla="*/ 1308683 h 2827090"/>
                <a:gd name="connsiteX19" fmla="*/ 2332140 w 2365696"/>
                <a:gd name="connsiteY19" fmla="*/ 1434518 h 2827090"/>
                <a:gd name="connsiteX20" fmla="*/ 2365696 w 2365696"/>
                <a:gd name="connsiteY20" fmla="*/ 1585520 h 2827090"/>
                <a:gd name="connsiteX21" fmla="*/ 2323751 w 2365696"/>
                <a:gd name="connsiteY21" fmla="*/ 1761689 h 2827090"/>
                <a:gd name="connsiteX22" fmla="*/ 2231472 w 2365696"/>
                <a:gd name="connsiteY22" fmla="*/ 1862356 h 2827090"/>
                <a:gd name="connsiteX23" fmla="*/ 2105637 w 2365696"/>
                <a:gd name="connsiteY23" fmla="*/ 1954635 h 2827090"/>
                <a:gd name="connsiteX24" fmla="*/ 1963024 w 2365696"/>
                <a:gd name="connsiteY24" fmla="*/ 2046914 h 2827090"/>
                <a:gd name="connsiteX25" fmla="*/ 2055303 w 2365696"/>
                <a:gd name="connsiteY25" fmla="*/ 2114026 h 2827090"/>
                <a:gd name="connsiteX26" fmla="*/ 2189527 w 2365696"/>
                <a:gd name="connsiteY26" fmla="*/ 2139193 h 2827090"/>
                <a:gd name="connsiteX27" fmla="*/ 2239861 w 2365696"/>
                <a:gd name="connsiteY27" fmla="*/ 2130804 h 2827090"/>
                <a:gd name="connsiteX28" fmla="*/ 2265028 w 2365696"/>
                <a:gd name="connsiteY28" fmla="*/ 2206305 h 2827090"/>
                <a:gd name="connsiteX29" fmla="*/ 2155971 w 2365696"/>
                <a:gd name="connsiteY29" fmla="*/ 2290195 h 2827090"/>
                <a:gd name="connsiteX30" fmla="*/ 2063692 w 2365696"/>
                <a:gd name="connsiteY30" fmla="*/ 2382474 h 2827090"/>
                <a:gd name="connsiteX31" fmla="*/ 1921079 w 2365696"/>
                <a:gd name="connsiteY31" fmla="*/ 2441197 h 2827090"/>
                <a:gd name="connsiteX32" fmla="*/ 1694576 w 2365696"/>
                <a:gd name="connsiteY32" fmla="*/ 2416030 h 2827090"/>
                <a:gd name="connsiteX33" fmla="*/ 1568741 w 2365696"/>
                <a:gd name="connsiteY33" fmla="*/ 2424419 h 2827090"/>
                <a:gd name="connsiteX34" fmla="*/ 1409351 w 2365696"/>
                <a:gd name="connsiteY34" fmla="*/ 2390863 h 2827090"/>
                <a:gd name="connsiteX35" fmla="*/ 1317072 w 2365696"/>
                <a:gd name="connsiteY35" fmla="*/ 2466364 h 2827090"/>
                <a:gd name="connsiteX36" fmla="*/ 1174459 w 2365696"/>
                <a:gd name="connsiteY36" fmla="*/ 2474753 h 2827090"/>
                <a:gd name="connsiteX37" fmla="*/ 1107347 w 2365696"/>
                <a:gd name="connsiteY37" fmla="*/ 2516698 h 2827090"/>
                <a:gd name="connsiteX38" fmla="*/ 947956 w 2365696"/>
                <a:gd name="connsiteY38" fmla="*/ 2466364 h 2827090"/>
                <a:gd name="connsiteX39" fmla="*/ 838899 w 2365696"/>
                <a:gd name="connsiteY39" fmla="*/ 2483142 h 2827090"/>
                <a:gd name="connsiteX40" fmla="*/ 671119 w 2365696"/>
                <a:gd name="connsiteY40" fmla="*/ 2541865 h 2827090"/>
                <a:gd name="connsiteX41" fmla="*/ 696286 w 2365696"/>
                <a:gd name="connsiteY41" fmla="*/ 2600588 h 2827090"/>
                <a:gd name="connsiteX42" fmla="*/ 612397 w 2365696"/>
                <a:gd name="connsiteY42" fmla="*/ 2692867 h 2827090"/>
                <a:gd name="connsiteX43" fmla="*/ 419450 w 2365696"/>
                <a:gd name="connsiteY43" fmla="*/ 2650922 h 2827090"/>
                <a:gd name="connsiteX44" fmla="*/ 234892 w 2365696"/>
                <a:gd name="connsiteY44" fmla="*/ 2650922 h 2827090"/>
                <a:gd name="connsiteX45" fmla="*/ 142613 w 2365696"/>
                <a:gd name="connsiteY45" fmla="*/ 2776756 h 2827090"/>
                <a:gd name="connsiteX46" fmla="*/ 142613 w 2365696"/>
                <a:gd name="connsiteY46" fmla="*/ 2827090 h 2827090"/>
                <a:gd name="connsiteX47" fmla="*/ 0 w 2365696"/>
                <a:gd name="connsiteY47" fmla="*/ 2776756 h 2827090"/>
                <a:gd name="connsiteX48" fmla="*/ 25167 w 2365696"/>
                <a:gd name="connsiteY48" fmla="*/ 2718033 h 2827090"/>
                <a:gd name="connsiteX49" fmla="*/ 125835 w 2365696"/>
                <a:gd name="connsiteY49" fmla="*/ 2701256 h 2827090"/>
                <a:gd name="connsiteX50" fmla="*/ 226503 w 2365696"/>
                <a:gd name="connsiteY50" fmla="*/ 2516698 h 2827090"/>
                <a:gd name="connsiteX51" fmla="*/ 352338 w 2365696"/>
                <a:gd name="connsiteY51" fmla="*/ 2416030 h 2827090"/>
                <a:gd name="connsiteX52" fmla="*/ 411061 w 2365696"/>
                <a:gd name="connsiteY52" fmla="*/ 2340529 h 2827090"/>
                <a:gd name="connsiteX53" fmla="*/ 461395 w 2365696"/>
                <a:gd name="connsiteY53" fmla="*/ 2214694 h 2827090"/>
                <a:gd name="connsiteX54" fmla="*/ 620786 w 2365696"/>
                <a:gd name="connsiteY54" fmla="*/ 2223083 h 2827090"/>
                <a:gd name="connsiteX55" fmla="*/ 780176 w 2365696"/>
                <a:gd name="connsiteY55" fmla="*/ 2231472 h 2827090"/>
                <a:gd name="connsiteX56" fmla="*/ 855677 w 2365696"/>
                <a:gd name="connsiteY56" fmla="*/ 2189527 h 2827090"/>
                <a:gd name="connsiteX57" fmla="*/ 906011 w 2365696"/>
                <a:gd name="connsiteY57" fmla="*/ 2122415 h 2827090"/>
                <a:gd name="connsiteX58" fmla="*/ 1057013 w 2365696"/>
                <a:gd name="connsiteY58" fmla="*/ 1921079 h 2827090"/>
                <a:gd name="connsiteX59" fmla="*/ 838899 w 2365696"/>
                <a:gd name="connsiteY59" fmla="*/ 2030136 h 2827090"/>
                <a:gd name="connsiteX60" fmla="*/ 780176 w 2365696"/>
                <a:gd name="connsiteY60" fmla="*/ 2122415 h 2827090"/>
                <a:gd name="connsiteX61" fmla="*/ 687897 w 2365696"/>
                <a:gd name="connsiteY61" fmla="*/ 2088859 h 2827090"/>
                <a:gd name="connsiteX62" fmla="*/ 578841 w 2365696"/>
                <a:gd name="connsiteY62" fmla="*/ 2004969 h 2827090"/>
                <a:gd name="connsiteX63" fmla="*/ 453006 w 2365696"/>
                <a:gd name="connsiteY63" fmla="*/ 2021747 h 2827090"/>
                <a:gd name="connsiteX64" fmla="*/ 427839 w 2365696"/>
                <a:gd name="connsiteY64" fmla="*/ 1963024 h 2827090"/>
                <a:gd name="connsiteX65" fmla="*/ 302004 w 2365696"/>
                <a:gd name="connsiteY65" fmla="*/ 1963024 h 2827090"/>
                <a:gd name="connsiteX66" fmla="*/ 226503 w 2365696"/>
                <a:gd name="connsiteY66" fmla="*/ 2004969 h 2827090"/>
                <a:gd name="connsiteX67" fmla="*/ 167780 w 2365696"/>
                <a:gd name="connsiteY67" fmla="*/ 1921079 h 2827090"/>
                <a:gd name="connsiteX68" fmla="*/ 151002 w 2365696"/>
                <a:gd name="connsiteY68" fmla="*/ 1845578 h 2827090"/>
                <a:gd name="connsiteX69" fmla="*/ 343949 w 2365696"/>
                <a:gd name="connsiteY69" fmla="*/ 1761689 h 2827090"/>
                <a:gd name="connsiteX70" fmla="*/ 444617 w 2365696"/>
                <a:gd name="connsiteY70" fmla="*/ 1669410 h 2827090"/>
                <a:gd name="connsiteX71" fmla="*/ 503340 w 2365696"/>
                <a:gd name="connsiteY71" fmla="*/ 1593909 h 2827090"/>
                <a:gd name="connsiteX72" fmla="*/ 520118 w 2365696"/>
                <a:gd name="connsiteY72" fmla="*/ 1484852 h 2827090"/>
                <a:gd name="connsiteX73" fmla="*/ 486562 w 2365696"/>
                <a:gd name="connsiteY73" fmla="*/ 1317072 h 2827090"/>
                <a:gd name="connsiteX74" fmla="*/ 318782 w 2365696"/>
                <a:gd name="connsiteY74" fmla="*/ 1384184 h 2827090"/>
                <a:gd name="connsiteX75" fmla="*/ 436228 w 2365696"/>
                <a:gd name="connsiteY75" fmla="*/ 1224793 h 2827090"/>
                <a:gd name="connsiteX76" fmla="*/ 369116 w 2365696"/>
                <a:gd name="connsiteY76" fmla="*/ 1124125 h 2827090"/>
                <a:gd name="connsiteX77" fmla="*/ 427839 w 2365696"/>
                <a:gd name="connsiteY77" fmla="*/ 1057013 h 2827090"/>
                <a:gd name="connsiteX78" fmla="*/ 469784 w 2365696"/>
                <a:gd name="connsiteY78" fmla="*/ 1082180 h 2827090"/>
                <a:gd name="connsiteX79" fmla="*/ 520118 w 2365696"/>
                <a:gd name="connsiteY79" fmla="*/ 1157681 h 2827090"/>
                <a:gd name="connsiteX80" fmla="*/ 604008 w 2365696"/>
                <a:gd name="connsiteY80" fmla="*/ 1115736 h 2827090"/>
                <a:gd name="connsiteX81" fmla="*/ 654341 w 2365696"/>
                <a:gd name="connsiteY81" fmla="*/ 1098958 h 2827090"/>
                <a:gd name="connsiteX82" fmla="*/ 738231 w 2365696"/>
                <a:gd name="connsiteY82" fmla="*/ 1107347 h 2827090"/>
                <a:gd name="connsiteX83" fmla="*/ 838899 w 2365696"/>
                <a:gd name="connsiteY83" fmla="*/ 1132514 h 2827090"/>
                <a:gd name="connsiteX84" fmla="*/ 922789 w 2365696"/>
                <a:gd name="connsiteY84" fmla="*/ 1082180 h 2827090"/>
                <a:gd name="connsiteX85" fmla="*/ 830510 w 2365696"/>
                <a:gd name="connsiteY85" fmla="*/ 981512 h 2827090"/>
                <a:gd name="connsiteX86" fmla="*/ 906011 w 2365696"/>
                <a:gd name="connsiteY86" fmla="*/ 897622 h 2827090"/>
                <a:gd name="connsiteX87" fmla="*/ 880844 w 2365696"/>
                <a:gd name="connsiteY87" fmla="*/ 796955 h 2827090"/>
                <a:gd name="connsiteX88" fmla="*/ 931178 w 2365696"/>
                <a:gd name="connsiteY88" fmla="*/ 687898 h 2827090"/>
                <a:gd name="connsiteX89" fmla="*/ 864066 w 2365696"/>
                <a:gd name="connsiteY89" fmla="*/ 620786 h 2827090"/>
                <a:gd name="connsiteX90" fmla="*/ 780176 w 2365696"/>
                <a:gd name="connsiteY90" fmla="*/ 637564 h 2827090"/>
                <a:gd name="connsiteX91" fmla="*/ 687897 w 2365696"/>
                <a:gd name="connsiteY91" fmla="*/ 511729 h 2827090"/>
                <a:gd name="connsiteX92" fmla="*/ 679508 w 2365696"/>
                <a:gd name="connsiteY92" fmla="*/ 377505 h 2827090"/>
                <a:gd name="connsiteX93" fmla="*/ 805343 w 2365696"/>
                <a:gd name="connsiteY93" fmla="*/ 226503 h 2827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365696" h="2827090">
                  <a:moveTo>
                    <a:pt x="805343" y="226503"/>
                  </a:moveTo>
                  <a:lnTo>
                    <a:pt x="1317072" y="0"/>
                  </a:lnTo>
                  <a:lnTo>
                    <a:pt x="1392573" y="184558"/>
                  </a:lnTo>
                  <a:lnTo>
                    <a:pt x="1400962" y="327171"/>
                  </a:lnTo>
                  <a:lnTo>
                    <a:pt x="1493241" y="436228"/>
                  </a:lnTo>
                  <a:lnTo>
                    <a:pt x="1619075" y="478173"/>
                  </a:lnTo>
                  <a:lnTo>
                    <a:pt x="1761688" y="645953"/>
                  </a:lnTo>
                  <a:lnTo>
                    <a:pt x="1795244" y="864067"/>
                  </a:lnTo>
                  <a:lnTo>
                    <a:pt x="1895912" y="939567"/>
                  </a:lnTo>
                  <a:lnTo>
                    <a:pt x="1686187" y="880845"/>
                  </a:lnTo>
                  <a:lnTo>
                    <a:pt x="1610686" y="906011"/>
                  </a:lnTo>
                  <a:lnTo>
                    <a:pt x="1711354" y="931178"/>
                  </a:lnTo>
                  <a:lnTo>
                    <a:pt x="1853967" y="1023457"/>
                  </a:lnTo>
                  <a:lnTo>
                    <a:pt x="1904301" y="1098958"/>
                  </a:lnTo>
                  <a:lnTo>
                    <a:pt x="1921079" y="1216404"/>
                  </a:lnTo>
                  <a:lnTo>
                    <a:pt x="1828800" y="1342239"/>
                  </a:lnTo>
                  <a:lnTo>
                    <a:pt x="1988191" y="1409351"/>
                  </a:lnTo>
                  <a:lnTo>
                    <a:pt x="2030136" y="1300294"/>
                  </a:lnTo>
                  <a:lnTo>
                    <a:pt x="2197916" y="1308683"/>
                  </a:lnTo>
                  <a:lnTo>
                    <a:pt x="2332140" y="1434518"/>
                  </a:lnTo>
                  <a:lnTo>
                    <a:pt x="2365696" y="1585520"/>
                  </a:lnTo>
                  <a:lnTo>
                    <a:pt x="2323751" y="1761689"/>
                  </a:lnTo>
                  <a:lnTo>
                    <a:pt x="2231472" y="1862356"/>
                  </a:lnTo>
                  <a:lnTo>
                    <a:pt x="2105637" y="1954635"/>
                  </a:lnTo>
                  <a:lnTo>
                    <a:pt x="1963024" y="2046914"/>
                  </a:lnTo>
                  <a:lnTo>
                    <a:pt x="2055303" y="2114026"/>
                  </a:lnTo>
                  <a:lnTo>
                    <a:pt x="2189527" y="2139193"/>
                  </a:lnTo>
                  <a:lnTo>
                    <a:pt x="2239861" y="2130804"/>
                  </a:lnTo>
                  <a:lnTo>
                    <a:pt x="2265028" y="2206305"/>
                  </a:lnTo>
                  <a:lnTo>
                    <a:pt x="2155971" y="2290195"/>
                  </a:lnTo>
                  <a:lnTo>
                    <a:pt x="2063692" y="2382474"/>
                  </a:lnTo>
                  <a:lnTo>
                    <a:pt x="1921079" y="2441197"/>
                  </a:lnTo>
                  <a:lnTo>
                    <a:pt x="1694576" y="2416030"/>
                  </a:lnTo>
                  <a:lnTo>
                    <a:pt x="1568741" y="2424419"/>
                  </a:lnTo>
                  <a:lnTo>
                    <a:pt x="1409351" y="2390863"/>
                  </a:lnTo>
                  <a:lnTo>
                    <a:pt x="1317072" y="2466364"/>
                  </a:lnTo>
                  <a:lnTo>
                    <a:pt x="1174459" y="2474753"/>
                  </a:lnTo>
                  <a:lnTo>
                    <a:pt x="1107347" y="2516698"/>
                  </a:lnTo>
                  <a:lnTo>
                    <a:pt x="947956" y="2466364"/>
                  </a:lnTo>
                  <a:lnTo>
                    <a:pt x="838899" y="2483142"/>
                  </a:lnTo>
                  <a:lnTo>
                    <a:pt x="671119" y="2541865"/>
                  </a:lnTo>
                  <a:lnTo>
                    <a:pt x="696286" y="2600588"/>
                  </a:lnTo>
                  <a:lnTo>
                    <a:pt x="612397" y="2692867"/>
                  </a:lnTo>
                  <a:lnTo>
                    <a:pt x="419450" y="2650922"/>
                  </a:lnTo>
                  <a:lnTo>
                    <a:pt x="234892" y="2650922"/>
                  </a:lnTo>
                  <a:lnTo>
                    <a:pt x="142613" y="2776756"/>
                  </a:lnTo>
                  <a:lnTo>
                    <a:pt x="142613" y="2827090"/>
                  </a:lnTo>
                  <a:lnTo>
                    <a:pt x="0" y="2776756"/>
                  </a:lnTo>
                  <a:lnTo>
                    <a:pt x="25167" y="2718033"/>
                  </a:lnTo>
                  <a:lnTo>
                    <a:pt x="125835" y="2701256"/>
                  </a:lnTo>
                  <a:lnTo>
                    <a:pt x="226503" y="2516698"/>
                  </a:lnTo>
                  <a:lnTo>
                    <a:pt x="352338" y="2416030"/>
                  </a:lnTo>
                  <a:lnTo>
                    <a:pt x="411061" y="2340529"/>
                  </a:lnTo>
                  <a:lnTo>
                    <a:pt x="461395" y="2214694"/>
                  </a:lnTo>
                  <a:lnTo>
                    <a:pt x="620786" y="2223083"/>
                  </a:lnTo>
                  <a:lnTo>
                    <a:pt x="780176" y="2231472"/>
                  </a:lnTo>
                  <a:lnTo>
                    <a:pt x="855677" y="2189527"/>
                  </a:lnTo>
                  <a:lnTo>
                    <a:pt x="906011" y="2122415"/>
                  </a:lnTo>
                  <a:lnTo>
                    <a:pt x="1057013" y="1921079"/>
                  </a:lnTo>
                  <a:lnTo>
                    <a:pt x="838899" y="2030136"/>
                  </a:lnTo>
                  <a:lnTo>
                    <a:pt x="780176" y="2122415"/>
                  </a:lnTo>
                  <a:lnTo>
                    <a:pt x="687897" y="2088859"/>
                  </a:lnTo>
                  <a:lnTo>
                    <a:pt x="578841" y="2004969"/>
                  </a:lnTo>
                  <a:lnTo>
                    <a:pt x="453006" y="2021747"/>
                  </a:lnTo>
                  <a:lnTo>
                    <a:pt x="427839" y="1963024"/>
                  </a:lnTo>
                  <a:lnTo>
                    <a:pt x="302004" y="1963024"/>
                  </a:lnTo>
                  <a:lnTo>
                    <a:pt x="226503" y="2004969"/>
                  </a:lnTo>
                  <a:lnTo>
                    <a:pt x="167780" y="1921079"/>
                  </a:lnTo>
                  <a:lnTo>
                    <a:pt x="151002" y="1845578"/>
                  </a:lnTo>
                  <a:lnTo>
                    <a:pt x="343949" y="1761689"/>
                  </a:lnTo>
                  <a:lnTo>
                    <a:pt x="444617" y="1669410"/>
                  </a:lnTo>
                  <a:lnTo>
                    <a:pt x="503340" y="1593909"/>
                  </a:lnTo>
                  <a:lnTo>
                    <a:pt x="520118" y="1484852"/>
                  </a:lnTo>
                  <a:lnTo>
                    <a:pt x="486562" y="1317072"/>
                  </a:lnTo>
                  <a:lnTo>
                    <a:pt x="318782" y="1384184"/>
                  </a:lnTo>
                  <a:lnTo>
                    <a:pt x="436228" y="1224793"/>
                  </a:lnTo>
                  <a:lnTo>
                    <a:pt x="369116" y="1124125"/>
                  </a:lnTo>
                  <a:lnTo>
                    <a:pt x="427839" y="1057013"/>
                  </a:lnTo>
                  <a:lnTo>
                    <a:pt x="469784" y="1082180"/>
                  </a:lnTo>
                  <a:lnTo>
                    <a:pt x="520118" y="1157681"/>
                  </a:lnTo>
                  <a:lnTo>
                    <a:pt x="604008" y="1115736"/>
                  </a:lnTo>
                  <a:lnTo>
                    <a:pt x="654341" y="1098958"/>
                  </a:lnTo>
                  <a:lnTo>
                    <a:pt x="738231" y="1107347"/>
                  </a:lnTo>
                  <a:lnTo>
                    <a:pt x="838899" y="1132514"/>
                  </a:lnTo>
                  <a:lnTo>
                    <a:pt x="922789" y="1082180"/>
                  </a:lnTo>
                  <a:lnTo>
                    <a:pt x="830510" y="981512"/>
                  </a:lnTo>
                  <a:lnTo>
                    <a:pt x="906011" y="897622"/>
                  </a:lnTo>
                  <a:lnTo>
                    <a:pt x="880844" y="796955"/>
                  </a:lnTo>
                  <a:lnTo>
                    <a:pt x="931178" y="687898"/>
                  </a:lnTo>
                  <a:lnTo>
                    <a:pt x="864066" y="620786"/>
                  </a:lnTo>
                  <a:lnTo>
                    <a:pt x="780176" y="637564"/>
                  </a:lnTo>
                  <a:lnTo>
                    <a:pt x="687897" y="511729"/>
                  </a:lnTo>
                  <a:lnTo>
                    <a:pt x="679508" y="377505"/>
                  </a:lnTo>
                  <a:lnTo>
                    <a:pt x="805343" y="226503"/>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7" name="Group 76">
              <a:extLst>
                <a:ext uri="{FF2B5EF4-FFF2-40B4-BE49-F238E27FC236}">
                  <a16:creationId xmlns:a16="http://schemas.microsoft.com/office/drawing/2014/main" id="{038AB0DF-AAFD-4BA2-AD10-DD711C25F87E}"/>
                </a:ext>
              </a:extLst>
            </p:cNvPr>
            <p:cNvGrpSpPr/>
            <p:nvPr/>
          </p:nvGrpSpPr>
          <p:grpSpPr>
            <a:xfrm>
              <a:off x="7446596" y="5364949"/>
              <a:ext cx="590920" cy="369332"/>
              <a:chOff x="7729378" y="3585257"/>
              <a:chExt cx="590920" cy="369332"/>
            </a:xfrm>
          </p:grpSpPr>
          <p:cxnSp>
            <p:nvCxnSpPr>
              <p:cNvPr id="78" name="Straight Arrow Connector 77">
                <a:extLst>
                  <a:ext uri="{FF2B5EF4-FFF2-40B4-BE49-F238E27FC236}">
                    <a16:creationId xmlns:a16="http://schemas.microsoft.com/office/drawing/2014/main" id="{A7CE30FD-247E-4579-AA8E-1E22FF49127C}"/>
                  </a:ext>
                </a:extLst>
              </p:cNvPr>
              <p:cNvCxnSpPr>
                <a:cxnSpLocks/>
              </p:cNvCxnSpPr>
              <p:nvPr/>
            </p:nvCxnSpPr>
            <p:spPr>
              <a:xfrm rot="16200000">
                <a:off x="7846824" y="3673346"/>
                <a:ext cx="0" cy="2348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B52592C4-5CCA-49E8-A080-CFE79EB290D9}"/>
                  </a:ext>
                </a:extLst>
              </p:cNvPr>
              <p:cNvSpPr txBox="1"/>
              <p:nvPr/>
            </p:nvSpPr>
            <p:spPr>
              <a:xfrm>
                <a:off x="7930448" y="3585257"/>
                <a:ext cx="389850" cy="369332"/>
              </a:xfrm>
              <a:prstGeom prst="rect">
                <a:avLst/>
              </a:prstGeom>
              <a:noFill/>
            </p:spPr>
            <p:txBody>
              <a:bodyPr wrap="none" rtlCol="0">
                <a:spAutoFit/>
              </a:bodyPr>
              <a:lstStyle/>
              <a:p>
                <a:r>
                  <a:rPr lang="en-GB" b="1" dirty="0">
                    <a:solidFill>
                      <a:schemeClr val="bg1">
                        <a:lumMod val="50000"/>
                      </a:schemeClr>
                    </a:solidFill>
                    <a:latin typeface="Arial" panose="020B0604020202020204" pitchFamily="34" charset="0"/>
                    <a:cs typeface="Arial" panose="020B0604020202020204" pitchFamily="34" charset="0"/>
                  </a:rPr>
                  <a:t>-3</a:t>
                </a:r>
              </a:p>
            </p:txBody>
          </p:sp>
        </p:grpSp>
      </p:grpSp>
      <p:pic>
        <p:nvPicPr>
          <p:cNvPr id="92" name="Picture 91">
            <a:extLst>
              <a:ext uri="{FF2B5EF4-FFF2-40B4-BE49-F238E27FC236}">
                <a16:creationId xmlns:a16="http://schemas.microsoft.com/office/drawing/2014/main" id="{2D40AD33-F6A0-49EB-B0AE-E0EAD903F5A0}"/>
              </a:ext>
              <a:ext uri="{C183D7F6-B498-43B3-948B-1728B52AA6E4}">
                <adec:decorative xmlns:adec="http://schemas.microsoft.com/office/drawing/2017/decorative" val="1"/>
              </a:ext>
            </a:extLst>
          </p:cNvPr>
          <p:cNvPicPr>
            <a:picLocks noChangeAspect="1"/>
          </p:cNvPicPr>
          <p:nvPr/>
        </p:nvPicPr>
        <p:blipFill rotWithShape="1">
          <a:blip r:embed="rId3">
            <a:biLevel thresh="75000"/>
          </a:blip>
          <a:srcRect l="47624" b="59317"/>
          <a:stretch/>
        </p:blipFill>
        <p:spPr>
          <a:xfrm>
            <a:off x="234137" y="1661646"/>
            <a:ext cx="1212111" cy="512682"/>
          </a:xfrm>
          <a:prstGeom prst="rect">
            <a:avLst/>
          </a:prstGeom>
        </p:spPr>
      </p:pic>
      <p:pic>
        <p:nvPicPr>
          <p:cNvPr id="8" name="Graphic 7">
            <a:extLst>
              <a:ext uri="{FF2B5EF4-FFF2-40B4-BE49-F238E27FC236}">
                <a16:creationId xmlns:a16="http://schemas.microsoft.com/office/drawing/2014/main" id="{A4499F0F-03CC-4784-AB5D-DEA78FAC343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5076" y="1293383"/>
            <a:ext cx="584528" cy="584528"/>
          </a:xfrm>
          <a:prstGeom prst="rect">
            <a:avLst/>
          </a:prstGeom>
        </p:spPr>
      </p:pic>
      <p:cxnSp>
        <p:nvCxnSpPr>
          <p:cNvPr id="30" name="Straight Connector 29">
            <a:extLst>
              <a:ext uri="{FF2B5EF4-FFF2-40B4-BE49-F238E27FC236}">
                <a16:creationId xmlns:a16="http://schemas.microsoft.com/office/drawing/2014/main" id="{26B1500F-BD11-481F-9A03-789DDC16CBE3}"/>
              </a:ext>
              <a:ext uri="{C183D7F6-B498-43B3-948B-1728B52AA6E4}">
                <adec:decorative xmlns:adec="http://schemas.microsoft.com/office/drawing/2017/decorative" val="1"/>
              </a:ext>
            </a:extLst>
          </p:cNvPr>
          <p:cNvCxnSpPr>
            <a:cxnSpLocks/>
          </p:cNvCxnSpPr>
          <p:nvPr/>
        </p:nvCxnSpPr>
        <p:spPr>
          <a:xfrm flipV="1">
            <a:off x="309640" y="3948185"/>
            <a:ext cx="11544004" cy="29912"/>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64" name="Picture 63">
            <a:extLst>
              <a:ext uri="{FF2B5EF4-FFF2-40B4-BE49-F238E27FC236}">
                <a16:creationId xmlns:a16="http://schemas.microsoft.com/office/drawing/2014/main" id="{0E21C132-2F15-45CD-9B36-C1EE4DBF8C0E}"/>
              </a:ext>
              <a:ext uri="{C183D7F6-B498-43B3-948B-1728B52AA6E4}">
                <adec:decorative xmlns:adec="http://schemas.microsoft.com/office/drawing/2017/decorative" val="1"/>
              </a:ext>
            </a:extLst>
          </p:cNvPr>
          <p:cNvPicPr>
            <a:picLocks noChangeAspect="1"/>
          </p:cNvPicPr>
          <p:nvPr/>
        </p:nvPicPr>
        <p:blipFill rotWithShape="1">
          <a:blip r:embed="rId3">
            <a:biLevel thresh="75000"/>
          </a:blip>
          <a:srcRect l="47624" b="59317"/>
          <a:stretch/>
        </p:blipFill>
        <p:spPr>
          <a:xfrm>
            <a:off x="343194" y="4465695"/>
            <a:ext cx="1212111" cy="512682"/>
          </a:xfrm>
          <a:prstGeom prst="rect">
            <a:avLst/>
          </a:prstGeom>
        </p:spPr>
      </p:pic>
      <p:sp>
        <p:nvSpPr>
          <p:cNvPr id="65" name="TextBox 64">
            <a:extLst>
              <a:ext uri="{FF2B5EF4-FFF2-40B4-BE49-F238E27FC236}">
                <a16:creationId xmlns:a16="http://schemas.microsoft.com/office/drawing/2014/main" id="{5311010B-F9E1-4DCB-BB00-DC5FA3AB62F4}"/>
              </a:ext>
            </a:extLst>
          </p:cNvPr>
          <p:cNvSpPr txBox="1"/>
          <p:nvPr/>
        </p:nvSpPr>
        <p:spPr>
          <a:xfrm>
            <a:off x="2022581" y="4301009"/>
            <a:ext cx="5371983" cy="646331"/>
          </a:xfrm>
          <a:prstGeom prst="rect">
            <a:avLst/>
          </a:prstGeom>
          <a:noFill/>
        </p:spPr>
        <p:txBody>
          <a:bodyPr wrap="none" rtlCol="0">
            <a:spAutoFit/>
          </a:bodyPr>
          <a:lstStyle/>
          <a:p>
            <a:r>
              <a:rPr lang="en-GB" sz="3600">
                <a:solidFill>
                  <a:srgbClr val="002060"/>
                </a:solidFill>
                <a:latin typeface="Arial Black" panose="020B0A04020102020204" pitchFamily="34" charset="0"/>
              </a:rPr>
              <a:t>40% </a:t>
            </a:r>
            <a:r>
              <a:rPr lang="en-GB" sz="1600">
                <a:latin typeface="Arial" panose="020B0604020202020204" pitchFamily="34" charset="0"/>
                <a:cs typeface="Arial" panose="020B0604020202020204" pitchFamily="34" charset="0"/>
              </a:rPr>
              <a:t>feel the Council </a:t>
            </a:r>
            <a:r>
              <a:rPr lang="en-GB" sz="1600" b="1">
                <a:latin typeface="Arial" panose="020B0604020202020204" pitchFamily="34" charset="0"/>
                <a:cs typeface="Arial" panose="020B0604020202020204" pitchFamily="34" charset="0"/>
              </a:rPr>
              <a:t>keeps residents informed</a:t>
            </a:r>
            <a:endParaRPr lang="en-GB" sz="3600" b="1">
              <a:latin typeface="Arial" panose="020B0604020202020204" pitchFamily="34" charset="0"/>
              <a:cs typeface="Arial" panose="020B0604020202020204" pitchFamily="34" charset="0"/>
            </a:endParaRPr>
          </a:p>
        </p:txBody>
      </p:sp>
      <p:grpSp>
        <p:nvGrpSpPr>
          <p:cNvPr id="4" name="Group 3" descr="Line chart showing trend in agreement that the Council keeps residents informed - beginning at 50% agreement in 2021, and now at 41% in 2023.">
            <a:extLst>
              <a:ext uri="{FF2B5EF4-FFF2-40B4-BE49-F238E27FC236}">
                <a16:creationId xmlns:a16="http://schemas.microsoft.com/office/drawing/2014/main" id="{C08B7328-AE42-4FC0-8F4D-BE5ECCD9E3DF}"/>
              </a:ext>
            </a:extLst>
          </p:cNvPr>
          <p:cNvGrpSpPr/>
          <p:nvPr/>
        </p:nvGrpSpPr>
        <p:grpSpPr>
          <a:xfrm>
            <a:off x="379355" y="5049366"/>
            <a:ext cx="5865958" cy="1333382"/>
            <a:chOff x="379355" y="5049366"/>
            <a:chExt cx="5865958" cy="1333382"/>
          </a:xfrm>
        </p:grpSpPr>
        <p:grpSp>
          <p:nvGrpSpPr>
            <p:cNvPr id="42" name="Group 41">
              <a:extLst>
                <a:ext uri="{FF2B5EF4-FFF2-40B4-BE49-F238E27FC236}">
                  <a16:creationId xmlns:a16="http://schemas.microsoft.com/office/drawing/2014/main" id="{1B09C69F-F3CC-4B12-AA47-F8937D58F274}"/>
                </a:ext>
              </a:extLst>
            </p:cNvPr>
            <p:cNvGrpSpPr/>
            <p:nvPr/>
          </p:nvGrpSpPr>
          <p:grpSpPr>
            <a:xfrm>
              <a:off x="379355" y="5049366"/>
              <a:ext cx="5865958" cy="1176031"/>
              <a:chOff x="271590" y="3010572"/>
              <a:chExt cx="7285638" cy="1120155"/>
            </a:xfrm>
          </p:grpSpPr>
          <p:graphicFrame>
            <p:nvGraphicFramePr>
              <p:cNvPr id="43" name="Chart 42">
                <a:extLst>
                  <a:ext uri="{FF2B5EF4-FFF2-40B4-BE49-F238E27FC236}">
                    <a16:creationId xmlns:a16="http://schemas.microsoft.com/office/drawing/2014/main" id="{A8FB6D8B-DC84-457A-AF62-0A8A593B1C25}"/>
                  </a:ext>
                </a:extLst>
              </p:cNvPr>
              <p:cNvGraphicFramePr/>
              <p:nvPr>
                <p:extLst>
                  <p:ext uri="{D42A27DB-BD31-4B8C-83A1-F6EECF244321}">
                    <p14:modId xmlns:p14="http://schemas.microsoft.com/office/powerpoint/2010/main" val="1586352327"/>
                  </p:ext>
                </p:extLst>
              </p:nvPr>
            </p:nvGraphicFramePr>
            <p:xfrm>
              <a:off x="271590" y="3010572"/>
              <a:ext cx="7285638" cy="1120155"/>
            </p:xfrm>
            <a:graphic>
              <a:graphicData uri="http://schemas.openxmlformats.org/drawingml/2006/chart">
                <c:chart xmlns:c="http://schemas.openxmlformats.org/drawingml/2006/chart" xmlns:r="http://schemas.openxmlformats.org/officeDocument/2006/relationships" r:id="rId6"/>
              </a:graphicData>
            </a:graphic>
          </p:graphicFrame>
          <p:sp>
            <p:nvSpPr>
              <p:cNvPr id="48" name="TextBox 47">
                <a:extLst>
                  <a:ext uri="{FF2B5EF4-FFF2-40B4-BE49-F238E27FC236}">
                    <a16:creationId xmlns:a16="http://schemas.microsoft.com/office/drawing/2014/main" id="{59954D6B-591C-4B08-8F65-D4C13DD8994B}"/>
                  </a:ext>
                </a:extLst>
              </p:cNvPr>
              <p:cNvSpPr txBox="1"/>
              <p:nvPr/>
            </p:nvSpPr>
            <p:spPr>
              <a:xfrm>
                <a:off x="312193" y="3499646"/>
                <a:ext cx="651443" cy="439730"/>
              </a:xfrm>
              <a:prstGeom prst="rect">
                <a:avLst/>
              </a:prstGeom>
              <a:noFill/>
            </p:spPr>
            <p:txBody>
              <a:bodyPr wrap="none" rtlCol="0">
                <a:spAutoFit/>
              </a:bodyPr>
              <a:lstStyle/>
              <a:p>
                <a:r>
                  <a:rPr lang="en-GB" sz="1200" b="1">
                    <a:solidFill>
                      <a:schemeClr val="bg1">
                        <a:lumMod val="50000"/>
                      </a:schemeClr>
                    </a:solidFill>
                    <a:latin typeface="Arial" panose="020B0604020202020204" pitchFamily="34" charset="0"/>
                    <a:cs typeface="Arial" panose="020B0604020202020204" pitchFamily="34" charset="0"/>
                  </a:rPr>
                  <a:t>ARS</a:t>
                </a:r>
              </a:p>
              <a:p>
                <a:r>
                  <a:rPr lang="en-GB" sz="1200" b="1">
                    <a:solidFill>
                      <a:schemeClr val="bg1">
                        <a:lumMod val="50000"/>
                      </a:schemeClr>
                    </a:solidFill>
                    <a:latin typeface="Arial" panose="020B0604020202020204" pitchFamily="34" charset="0"/>
                    <a:cs typeface="Arial" panose="020B0604020202020204" pitchFamily="34" charset="0"/>
                  </a:rPr>
                  <a:t>2021</a:t>
                </a:r>
              </a:p>
            </p:txBody>
          </p:sp>
          <p:sp>
            <p:nvSpPr>
              <p:cNvPr id="49" name="TextBox 48">
                <a:extLst>
                  <a:ext uri="{FF2B5EF4-FFF2-40B4-BE49-F238E27FC236}">
                    <a16:creationId xmlns:a16="http://schemas.microsoft.com/office/drawing/2014/main" id="{84007122-937A-4972-B149-2728CB8AA9DD}"/>
                  </a:ext>
                </a:extLst>
              </p:cNvPr>
              <p:cNvSpPr txBox="1"/>
              <p:nvPr/>
            </p:nvSpPr>
            <p:spPr>
              <a:xfrm>
                <a:off x="3965748" y="3592027"/>
                <a:ext cx="651443" cy="439730"/>
              </a:xfrm>
              <a:prstGeom prst="rect">
                <a:avLst/>
              </a:prstGeom>
              <a:noFill/>
            </p:spPr>
            <p:txBody>
              <a:bodyPr wrap="none" rtlCol="0">
                <a:spAutoFit/>
              </a:bodyPr>
              <a:lstStyle>
                <a:defPPr>
                  <a:defRPr lang="en-US"/>
                </a:defPPr>
                <a:lvl1pPr>
                  <a:defRPr sz="1200" b="1">
                    <a:solidFill>
                      <a:schemeClr val="bg1">
                        <a:lumMod val="50000"/>
                      </a:schemeClr>
                    </a:solidFill>
                    <a:latin typeface="Arial" panose="020B0604020202020204" pitchFamily="34" charset="0"/>
                    <a:cs typeface="Arial" panose="020B0604020202020204" pitchFamily="34" charset="0"/>
                  </a:defRPr>
                </a:lvl1pPr>
              </a:lstStyle>
              <a:p>
                <a:r>
                  <a:rPr lang="en-GB"/>
                  <a:t>ARS</a:t>
                </a:r>
              </a:p>
              <a:p>
                <a:r>
                  <a:rPr lang="en-GB"/>
                  <a:t>2022</a:t>
                </a:r>
              </a:p>
            </p:txBody>
          </p:sp>
        </p:grpSp>
        <p:sp>
          <p:nvSpPr>
            <p:cNvPr id="51" name="TextBox 50">
              <a:extLst>
                <a:ext uri="{FF2B5EF4-FFF2-40B4-BE49-F238E27FC236}">
                  <a16:creationId xmlns:a16="http://schemas.microsoft.com/office/drawing/2014/main" id="{735D09EF-FE08-486A-AEE2-B559E7451281}"/>
                </a:ext>
              </a:extLst>
            </p:cNvPr>
            <p:cNvSpPr txBox="1"/>
            <p:nvPr/>
          </p:nvSpPr>
          <p:spPr>
            <a:xfrm>
              <a:off x="5659497" y="5859528"/>
              <a:ext cx="582211" cy="523220"/>
            </a:xfrm>
            <a:prstGeom prst="rect">
              <a:avLst/>
            </a:prstGeom>
            <a:noFill/>
          </p:spPr>
          <p:txBody>
            <a:bodyPr wrap="none" rtlCol="0">
              <a:spAutoFit/>
            </a:bodyPr>
            <a:lstStyle/>
            <a:p>
              <a:pPr algn="ctr"/>
              <a:r>
                <a:rPr lang="en-GB" sz="1400" b="1">
                  <a:solidFill>
                    <a:srgbClr val="002060"/>
                  </a:solidFill>
                  <a:latin typeface="Arial" panose="020B0604020202020204" pitchFamily="34" charset="0"/>
                  <a:cs typeface="Arial" panose="020B0604020202020204" pitchFamily="34" charset="0"/>
                </a:rPr>
                <a:t>ARS</a:t>
              </a:r>
            </a:p>
            <a:p>
              <a:pPr algn="ctr"/>
              <a:r>
                <a:rPr lang="en-GB" sz="1400" b="1">
                  <a:solidFill>
                    <a:srgbClr val="002060"/>
                  </a:solidFill>
                  <a:latin typeface="Arial" panose="020B0604020202020204" pitchFamily="34" charset="0"/>
                  <a:cs typeface="Arial" panose="020B0604020202020204" pitchFamily="34" charset="0"/>
                </a:rPr>
                <a:t>2023</a:t>
              </a:r>
            </a:p>
          </p:txBody>
        </p:sp>
      </p:grpSp>
      <p:sp>
        <p:nvSpPr>
          <p:cNvPr id="16" name="TextBox 15">
            <a:extLst>
              <a:ext uri="{FF2B5EF4-FFF2-40B4-BE49-F238E27FC236}">
                <a16:creationId xmlns:a16="http://schemas.microsoft.com/office/drawing/2014/main" id="{90B32ACF-D9C8-4C1B-960D-85F6D6577772}"/>
              </a:ext>
            </a:extLst>
          </p:cNvPr>
          <p:cNvSpPr txBox="1"/>
          <p:nvPr/>
        </p:nvSpPr>
        <p:spPr>
          <a:xfrm>
            <a:off x="6527758" y="5015874"/>
            <a:ext cx="1806906" cy="1023181"/>
          </a:xfrm>
          <a:prstGeom prst="rect">
            <a:avLst/>
          </a:prstGeom>
          <a:solidFill>
            <a:schemeClr val="bg1">
              <a:lumMod val="95000"/>
            </a:schemeClr>
          </a:solidFill>
        </p:spPr>
        <p:txBody>
          <a:bodyPr wrap="square" lIns="108000" tIns="108000" rIns="108000" bIns="108000" rtlCol="0" anchor="ctr">
            <a:noAutofit/>
          </a:bodyPr>
          <a:lstStyle/>
          <a:p>
            <a:r>
              <a:rPr lang="en-GB" sz="1200" b="1" dirty="0">
                <a:solidFill>
                  <a:srgbClr val="002060"/>
                </a:solidFill>
                <a:latin typeface="Arial" panose="020B0604020202020204" pitchFamily="34" charset="0"/>
                <a:cs typeface="Arial" panose="020B0604020202020204" pitchFamily="34" charset="0"/>
              </a:rPr>
              <a:t>Notable differences</a:t>
            </a:r>
          </a:p>
          <a:p>
            <a:pPr marL="171450" indent="-171450">
              <a:buFont typeface="Wingdings" panose="05000000000000000000" pitchFamily="2" charset="2"/>
              <a:buChar char="v"/>
            </a:pPr>
            <a:r>
              <a:rPr lang="en-GB" sz="1200" dirty="0">
                <a:latin typeface="Arial" panose="020B0604020202020204" pitchFamily="34" charset="0"/>
                <a:cs typeface="Arial" panose="020B0604020202020204" pitchFamily="34" charset="0"/>
              </a:rPr>
              <a:t>Female (</a:t>
            </a:r>
            <a:r>
              <a:rPr lang="en-GB" sz="1200" b="1" dirty="0">
                <a:solidFill>
                  <a:srgbClr val="C00000"/>
                </a:solidFill>
                <a:latin typeface="Arial" panose="020B0604020202020204" pitchFamily="34" charset="0"/>
                <a:cs typeface="Arial" panose="020B0604020202020204" pitchFamily="34" charset="0"/>
              </a:rPr>
              <a:t>38%</a:t>
            </a:r>
            <a:r>
              <a:rPr lang="en-GB" sz="1200" dirty="0">
                <a:latin typeface="Arial" panose="020B0604020202020204" pitchFamily="34" charset="0"/>
                <a:cs typeface="Arial" panose="020B0604020202020204" pitchFamily="34" charset="0"/>
              </a:rPr>
              <a:t>) vs male (</a:t>
            </a:r>
            <a:r>
              <a:rPr lang="en-GB" sz="1200" b="1" dirty="0">
                <a:solidFill>
                  <a:srgbClr val="2C7E00"/>
                </a:solidFill>
                <a:latin typeface="Arial" panose="020B0604020202020204" pitchFamily="34" charset="0"/>
                <a:cs typeface="Arial" panose="020B0604020202020204" pitchFamily="34" charset="0"/>
              </a:rPr>
              <a:t>45%</a:t>
            </a:r>
            <a:r>
              <a:rPr lang="en-GB" sz="1200" dirty="0">
                <a:latin typeface="Arial" panose="020B0604020202020204" pitchFamily="34" charset="0"/>
                <a:cs typeface="Arial" panose="020B0604020202020204" pitchFamily="34" charset="0"/>
              </a:rPr>
              <a:t>)</a:t>
            </a:r>
          </a:p>
          <a:p>
            <a:pPr marL="171450" indent="-171450">
              <a:buFont typeface="Wingdings" panose="05000000000000000000" pitchFamily="2" charset="2"/>
              <a:buChar char="v"/>
            </a:pPr>
            <a:r>
              <a:rPr lang="en-GB" sz="1200" dirty="0">
                <a:latin typeface="Arial" panose="020B0604020202020204" pitchFamily="34" charset="0"/>
                <a:cs typeface="Arial" panose="020B0604020202020204" pitchFamily="34" charset="0"/>
              </a:rPr>
              <a:t>Vauxhall ward (</a:t>
            </a:r>
            <a:r>
              <a:rPr lang="en-GB" sz="1200" b="1" dirty="0">
                <a:solidFill>
                  <a:srgbClr val="C00000"/>
                </a:solidFill>
                <a:latin typeface="Arial" panose="020B0604020202020204" pitchFamily="34" charset="0"/>
                <a:cs typeface="Arial" panose="020B0604020202020204" pitchFamily="34" charset="0"/>
              </a:rPr>
              <a:t>14%</a:t>
            </a:r>
            <a:r>
              <a:rPr lang="en-GB" sz="1200" dirty="0">
                <a:latin typeface="Arial" panose="020B0604020202020204" pitchFamily="34" charset="0"/>
                <a:cs typeface="Arial" panose="020B0604020202020204" pitchFamily="34" charset="0"/>
              </a:rPr>
              <a:t>)</a:t>
            </a:r>
          </a:p>
        </p:txBody>
      </p:sp>
      <p:grpSp>
        <p:nvGrpSpPr>
          <p:cNvPr id="24" name="Group 23" descr="Diagram showing that this figure - 40% feeling the Council keeps residents informed - is 16 points below the national benchmark of 56%.">
            <a:extLst>
              <a:ext uri="{FF2B5EF4-FFF2-40B4-BE49-F238E27FC236}">
                <a16:creationId xmlns:a16="http://schemas.microsoft.com/office/drawing/2014/main" id="{A40BDEDC-C0B8-411E-8D90-8E14FFD9D32F}"/>
              </a:ext>
            </a:extLst>
          </p:cNvPr>
          <p:cNvGrpSpPr/>
          <p:nvPr/>
        </p:nvGrpSpPr>
        <p:grpSpPr>
          <a:xfrm>
            <a:off x="8439318" y="4908988"/>
            <a:ext cx="3476591" cy="884842"/>
            <a:chOff x="7297349" y="5102660"/>
            <a:chExt cx="3476591" cy="884842"/>
          </a:xfrm>
        </p:grpSpPr>
        <p:sp>
          <p:nvSpPr>
            <p:cNvPr id="7" name="Rectangle 6">
              <a:extLst>
                <a:ext uri="{FF2B5EF4-FFF2-40B4-BE49-F238E27FC236}">
                  <a16:creationId xmlns:a16="http://schemas.microsoft.com/office/drawing/2014/main" id="{E21E9CD7-F693-4A37-86B7-CC43FA261483}"/>
                </a:ext>
              </a:extLst>
            </p:cNvPr>
            <p:cNvSpPr/>
            <p:nvPr/>
          </p:nvSpPr>
          <p:spPr>
            <a:xfrm>
              <a:off x="7297349" y="5102660"/>
              <a:ext cx="3476591" cy="8848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432000" rtlCol="0" anchor="ctr"/>
            <a:lstStyle/>
            <a:p>
              <a:pPr lvl="2"/>
              <a:r>
                <a:rPr lang="en-GB" sz="1600" dirty="0">
                  <a:solidFill>
                    <a:schemeClr val="tx1"/>
                  </a:solidFill>
                  <a:latin typeface="Arial" panose="020B0604020202020204" pitchFamily="34" charset="0"/>
                  <a:cs typeface="Arial" panose="020B0604020202020204" pitchFamily="34" charset="0"/>
                </a:rPr>
                <a:t>vs</a:t>
              </a:r>
              <a:r>
                <a:rPr lang="en-GB" sz="1600" b="1" dirty="0">
                  <a:solidFill>
                    <a:srgbClr val="DB504A"/>
                  </a:solidFill>
                  <a:latin typeface="Arial" panose="020B0604020202020204" pitchFamily="34" charset="0"/>
                  <a:cs typeface="Arial" panose="020B0604020202020204" pitchFamily="34" charset="0"/>
                </a:rPr>
                <a:t> </a:t>
              </a:r>
              <a:r>
                <a:rPr lang="en-GB" sz="1600" dirty="0">
                  <a:solidFill>
                    <a:schemeClr val="tx1"/>
                  </a:solidFill>
                  <a:latin typeface="Arial" panose="020B0604020202020204" pitchFamily="34" charset="0"/>
                  <a:cs typeface="Arial" panose="020B0604020202020204" pitchFamily="34" charset="0"/>
                </a:rPr>
                <a:t>national benchmark</a:t>
              </a:r>
            </a:p>
            <a:p>
              <a:pPr lvl="2" algn="r">
                <a:spcAft>
                  <a:spcPts val="1200"/>
                </a:spcAft>
              </a:pPr>
              <a:r>
                <a:rPr lang="en-GB" sz="1600" b="1" dirty="0">
                  <a:solidFill>
                    <a:srgbClr val="002060"/>
                  </a:solidFill>
                  <a:latin typeface="Arial" panose="020B0604020202020204" pitchFamily="34" charset="0"/>
                  <a:cs typeface="Arial" panose="020B0604020202020204" pitchFamily="34" charset="0"/>
                </a:rPr>
                <a:t>56% agree</a:t>
              </a:r>
            </a:p>
          </p:txBody>
        </p:sp>
        <p:sp>
          <p:nvSpPr>
            <p:cNvPr id="23" name="Free-form: Shape 22">
              <a:extLst>
                <a:ext uri="{FF2B5EF4-FFF2-40B4-BE49-F238E27FC236}">
                  <a16:creationId xmlns:a16="http://schemas.microsoft.com/office/drawing/2014/main" id="{E870F200-8742-45A7-92CF-E2A3413C75F1}"/>
                </a:ext>
              </a:extLst>
            </p:cNvPr>
            <p:cNvSpPr/>
            <p:nvPr/>
          </p:nvSpPr>
          <p:spPr>
            <a:xfrm>
              <a:off x="7478745" y="5147151"/>
              <a:ext cx="591067" cy="706346"/>
            </a:xfrm>
            <a:custGeom>
              <a:avLst/>
              <a:gdLst>
                <a:gd name="connsiteX0" fmla="*/ 805343 w 2365696"/>
                <a:gd name="connsiteY0" fmla="*/ 226503 h 2827090"/>
                <a:gd name="connsiteX1" fmla="*/ 1317072 w 2365696"/>
                <a:gd name="connsiteY1" fmla="*/ 0 h 2827090"/>
                <a:gd name="connsiteX2" fmla="*/ 1392573 w 2365696"/>
                <a:gd name="connsiteY2" fmla="*/ 184558 h 2827090"/>
                <a:gd name="connsiteX3" fmla="*/ 1400962 w 2365696"/>
                <a:gd name="connsiteY3" fmla="*/ 327171 h 2827090"/>
                <a:gd name="connsiteX4" fmla="*/ 1493241 w 2365696"/>
                <a:gd name="connsiteY4" fmla="*/ 436228 h 2827090"/>
                <a:gd name="connsiteX5" fmla="*/ 1619075 w 2365696"/>
                <a:gd name="connsiteY5" fmla="*/ 478173 h 2827090"/>
                <a:gd name="connsiteX6" fmla="*/ 1761688 w 2365696"/>
                <a:gd name="connsiteY6" fmla="*/ 645953 h 2827090"/>
                <a:gd name="connsiteX7" fmla="*/ 1795244 w 2365696"/>
                <a:gd name="connsiteY7" fmla="*/ 864067 h 2827090"/>
                <a:gd name="connsiteX8" fmla="*/ 1895912 w 2365696"/>
                <a:gd name="connsiteY8" fmla="*/ 939567 h 2827090"/>
                <a:gd name="connsiteX9" fmla="*/ 1686187 w 2365696"/>
                <a:gd name="connsiteY9" fmla="*/ 880845 h 2827090"/>
                <a:gd name="connsiteX10" fmla="*/ 1610686 w 2365696"/>
                <a:gd name="connsiteY10" fmla="*/ 906011 h 2827090"/>
                <a:gd name="connsiteX11" fmla="*/ 1711354 w 2365696"/>
                <a:gd name="connsiteY11" fmla="*/ 931178 h 2827090"/>
                <a:gd name="connsiteX12" fmla="*/ 1853967 w 2365696"/>
                <a:gd name="connsiteY12" fmla="*/ 1023457 h 2827090"/>
                <a:gd name="connsiteX13" fmla="*/ 1904301 w 2365696"/>
                <a:gd name="connsiteY13" fmla="*/ 1098958 h 2827090"/>
                <a:gd name="connsiteX14" fmla="*/ 1921079 w 2365696"/>
                <a:gd name="connsiteY14" fmla="*/ 1216404 h 2827090"/>
                <a:gd name="connsiteX15" fmla="*/ 1828800 w 2365696"/>
                <a:gd name="connsiteY15" fmla="*/ 1342239 h 2827090"/>
                <a:gd name="connsiteX16" fmla="*/ 1988191 w 2365696"/>
                <a:gd name="connsiteY16" fmla="*/ 1409351 h 2827090"/>
                <a:gd name="connsiteX17" fmla="*/ 2030136 w 2365696"/>
                <a:gd name="connsiteY17" fmla="*/ 1300294 h 2827090"/>
                <a:gd name="connsiteX18" fmla="*/ 2197916 w 2365696"/>
                <a:gd name="connsiteY18" fmla="*/ 1308683 h 2827090"/>
                <a:gd name="connsiteX19" fmla="*/ 2332140 w 2365696"/>
                <a:gd name="connsiteY19" fmla="*/ 1434518 h 2827090"/>
                <a:gd name="connsiteX20" fmla="*/ 2365696 w 2365696"/>
                <a:gd name="connsiteY20" fmla="*/ 1585520 h 2827090"/>
                <a:gd name="connsiteX21" fmla="*/ 2323751 w 2365696"/>
                <a:gd name="connsiteY21" fmla="*/ 1761689 h 2827090"/>
                <a:gd name="connsiteX22" fmla="*/ 2231472 w 2365696"/>
                <a:gd name="connsiteY22" fmla="*/ 1862356 h 2827090"/>
                <a:gd name="connsiteX23" fmla="*/ 2105637 w 2365696"/>
                <a:gd name="connsiteY23" fmla="*/ 1954635 h 2827090"/>
                <a:gd name="connsiteX24" fmla="*/ 1963024 w 2365696"/>
                <a:gd name="connsiteY24" fmla="*/ 2046914 h 2827090"/>
                <a:gd name="connsiteX25" fmla="*/ 2055303 w 2365696"/>
                <a:gd name="connsiteY25" fmla="*/ 2114026 h 2827090"/>
                <a:gd name="connsiteX26" fmla="*/ 2189527 w 2365696"/>
                <a:gd name="connsiteY26" fmla="*/ 2139193 h 2827090"/>
                <a:gd name="connsiteX27" fmla="*/ 2239861 w 2365696"/>
                <a:gd name="connsiteY27" fmla="*/ 2130804 h 2827090"/>
                <a:gd name="connsiteX28" fmla="*/ 2265028 w 2365696"/>
                <a:gd name="connsiteY28" fmla="*/ 2206305 h 2827090"/>
                <a:gd name="connsiteX29" fmla="*/ 2155971 w 2365696"/>
                <a:gd name="connsiteY29" fmla="*/ 2290195 h 2827090"/>
                <a:gd name="connsiteX30" fmla="*/ 2063692 w 2365696"/>
                <a:gd name="connsiteY30" fmla="*/ 2382474 h 2827090"/>
                <a:gd name="connsiteX31" fmla="*/ 1921079 w 2365696"/>
                <a:gd name="connsiteY31" fmla="*/ 2441197 h 2827090"/>
                <a:gd name="connsiteX32" fmla="*/ 1694576 w 2365696"/>
                <a:gd name="connsiteY32" fmla="*/ 2416030 h 2827090"/>
                <a:gd name="connsiteX33" fmla="*/ 1568741 w 2365696"/>
                <a:gd name="connsiteY33" fmla="*/ 2424419 h 2827090"/>
                <a:gd name="connsiteX34" fmla="*/ 1409351 w 2365696"/>
                <a:gd name="connsiteY34" fmla="*/ 2390863 h 2827090"/>
                <a:gd name="connsiteX35" fmla="*/ 1317072 w 2365696"/>
                <a:gd name="connsiteY35" fmla="*/ 2466364 h 2827090"/>
                <a:gd name="connsiteX36" fmla="*/ 1174459 w 2365696"/>
                <a:gd name="connsiteY36" fmla="*/ 2474753 h 2827090"/>
                <a:gd name="connsiteX37" fmla="*/ 1107347 w 2365696"/>
                <a:gd name="connsiteY37" fmla="*/ 2516698 h 2827090"/>
                <a:gd name="connsiteX38" fmla="*/ 947956 w 2365696"/>
                <a:gd name="connsiteY38" fmla="*/ 2466364 h 2827090"/>
                <a:gd name="connsiteX39" fmla="*/ 838899 w 2365696"/>
                <a:gd name="connsiteY39" fmla="*/ 2483142 h 2827090"/>
                <a:gd name="connsiteX40" fmla="*/ 671119 w 2365696"/>
                <a:gd name="connsiteY40" fmla="*/ 2541865 h 2827090"/>
                <a:gd name="connsiteX41" fmla="*/ 696286 w 2365696"/>
                <a:gd name="connsiteY41" fmla="*/ 2600588 h 2827090"/>
                <a:gd name="connsiteX42" fmla="*/ 612397 w 2365696"/>
                <a:gd name="connsiteY42" fmla="*/ 2692867 h 2827090"/>
                <a:gd name="connsiteX43" fmla="*/ 419450 w 2365696"/>
                <a:gd name="connsiteY43" fmla="*/ 2650922 h 2827090"/>
                <a:gd name="connsiteX44" fmla="*/ 234892 w 2365696"/>
                <a:gd name="connsiteY44" fmla="*/ 2650922 h 2827090"/>
                <a:gd name="connsiteX45" fmla="*/ 142613 w 2365696"/>
                <a:gd name="connsiteY45" fmla="*/ 2776756 h 2827090"/>
                <a:gd name="connsiteX46" fmla="*/ 142613 w 2365696"/>
                <a:gd name="connsiteY46" fmla="*/ 2827090 h 2827090"/>
                <a:gd name="connsiteX47" fmla="*/ 0 w 2365696"/>
                <a:gd name="connsiteY47" fmla="*/ 2776756 h 2827090"/>
                <a:gd name="connsiteX48" fmla="*/ 25167 w 2365696"/>
                <a:gd name="connsiteY48" fmla="*/ 2718033 h 2827090"/>
                <a:gd name="connsiteX49" fmla="*/ 125835 w 2365696"/>
                <a:gd name="connsiteY49" fmla="*/ 2701256 h 2827090"/>
                <a:gd name="connsiteX50" fmla="*/ 226503 w 2365696"/>
                <a:gd name="connsiteY50" fmla="*/ 2516698 h 2827090"/>
                <a:gd name="connsiteX51" fmla="*/ 352338 w 2365696"/>
                <a:gd name="connsiteY51" fmla="*/ 2416030 h 2827090"/>
                <a:gd name="connsiteX52" fmla="*/ 411061 w 2365696"/>
                <a:gd name="connsiteY52" fmla="*/ 2340529 h 2827090"/>
                <a:gd name="connsiteX53" fmla="*/ 461395 w 2365696"/>
                <a:gd name="connsiteY53" fmla="*/ 2214694 h 2827090"/>
                <a:gd name="connsiteX54" fmla="*/ 620786 w 2365696"/>
                <a:gd name="connsiteY54" fmla="*/ 2223083 h 2827090"/>
                <a:gd name="connsiteX55" fmla="*/ 780176 w 2365696"/>
                <a:gd name="connsiteY55" fmla="*/ 2231472 h 2827090"/>
                <a:gd name="connsiteX56" fmla="*/ 855677 w 2365696"/>
                <a:gd name="connsiteY56" fmla="*/ 2189527 h 2827090"/>
                <a:gd name="connsiteX57" fmla="*/ 906011 w 2365696"/>
                <a:gd name="connsiteY57" fmla="*/ 2122415 h 2827090"/>
                <a:gd name="connsiteX58" fmla="*/ 1057013 w 2365696"/>
                <a:gd name="connsiteY58" fmla="*/ 1921079 h 2827090"/>
                <a:gd name="connsiteX59" fmla="*/ 838899 w 2365696"/>
                <a:gd name="connsiteY59" fmla="*/ 2030136 h 2827090"/>
                <a:gd name="connsiteX60" fmla="*/ 780176 w 2365696"/>
                <a:gd name="connsiteY60" fmla="*/ 2122415 h 2827090"/>
                <a:gd name="connsiteX61" fmla="*/ 687897 w 2365696"/>
                <a:gd name="connsiteY61" fmla="*/ 2088859 h 2827090"/>
                <a:gd name="connsiteX62" fmla="*/ 578841 w 2365696"/>
                <a:gd name="connsiteY62" fmla="*/ 2004969 h 2827090"/>
                <a:gd name="connsiteX63" fmla="*/ 453006 w 2365696"/>
                <a:gd name="connsiteY63" fmla="*/ 2021747 h 2827090"/>
                <a:gd name="connsiteX64" fmla="*/ 427839 w 2365696"/>
                <a:gd name="connsiteY64" fmla="*/ 1963024 h 2827090"/>
                <a:gd name="connsiteX65" fmla="*/ 302004 w 2365696"/>
                <a:gd name="connsiteY65" fmla="*/ 1963024 h 2827090"/>
                <a:gd name="connsiteX66" fmla="*/ 226503 w 2365696"/>
                <a:gd name="connsiteY66" fmla="*/ 2004969 h 2827090"/>
                <a:gd name="connsiteX67" fmla="*/ 167780 w 2365696"/>
                <a:gd name="connsiteY67" fmla="*/ 1921079 h 2827090"/>
                <a:gd name="connsiteX68" fmla="*/ 151002 w 2365696"/>
                <a:gd name="connsiteY68" fmla="*/ 1845578 h 2827090"/>
                <a:gd name="connsiteX69" fmla="*/ 343949 w 2365696"/>
                <a:gd name="connsiteY69" fmla="*/ 1761689 h 2827090"/>
                <a:gd name="connsiteX70" fmla="*/ 444617 w 2365696"/>
                <a:gd name="connsiteY70" fmla="*/ 1669410 h 2827090"/>
                <a:gd name="connsiteX71" fmla="*/ 503340 w 2365696"/>
                <a:gd name="connsiteY71" fmla="*/ 1593909 h 2827090"/>
                <a:gd name="connsiteX72" fmla="*/ 520118 w 2365696"/>
                <a:gd name="connsiteY72" fmla="*/ 1484852 h 2827090"/>
                <a:gd name="connsiteX73" fmla="*/ 486562 w 2365696"/>
                <a:gd name="connsiteY73" fmla="*/ 1317072 h 2827090"/>
                <a:gd name="connsiteX74" fmla="*/ 318782 w 2365696"/>
                <a:gd name="connsiteY74" fmla="*/ 1384184 h 2827090"/>
                <a:gd name="connsiteX75" fmla="*/ 436228 w 2365696"/>
                <a:gd name="connsiteY75" fmla="*/ 1224793 h 2827090"/>
                <a:gd name="connsiteX76" fmla="*/ 369116 w 2365696"/>
                <a:gd name="connsiteY76" fmla="*/ 1124125 h 2827090"/>
                <a:gd name="connsiteX77" fmla="*/ 427839 w 2365696"/>
                <a:gd name="connsiteY77" fmla="*/ 1057013 h 2827090"/>
                <a:gd name="connsiteX78" fmla="*/ 469784 w 2365696"/>
                <a:gd name="connsiteY78" fmla="*/ 1082180 h 2827090"/>
                <a:gd name="connsiteX79" fmla="*/ 520118 w 2365696"/>
                <a:gd name="connsiteY79" fmla="*/ 1157681 h 2827090"/>
                <a:gd name="connsiteX80" fmla="*/ 604008 w 2365696"/>
                <a:gd name="connsiteY80" fmla="*/ 1115736 h 2827090"/>
                <a:gd name="connsiteX81" fmla="*/ 654341 w 2365696"/>
                <a:gd name="connsiteY81" fmla="*/ 1098958 h 2827090"/>
                <a:gd name="connsiteX82" fmla="*/ 738231 w 2365696"/>
                <a:gd name="connsiteY82" fmla="*/ 1107347 h 2827090"/>
                <a:gd name="connsiteX83" fmla="*/ 838899 w 2365696"/>
                <a:gd name="connsiteY83" fmla="*/ 1132514 h 2827090"/>
                <a:gd name="connsiteX84" fmla="*/ 922789 w 2365696"/>
                <a:gd name="connsiteY84" fmla="*/ 1082180 h 2827090"/>
                <a:gd name="connsiteX85" fmla="*/ 830510 w 2365696"/>
                <a:gd name="connsiteY85" fmla="*/ 981512 h 2827090"/>
                <a:gd name="connsiteX86" fmla="*/ 906011 w 2365696"/>
                <a:gd name="connsiteY86" fmla="*/ 897622 h 2827090"/>
                <a:gd name="connsiteX87" fmla="*/ 880844 w 2365696"/>
                <a:gd name="connsiteY87" fmla="*/ 796955 h 2827090"/>
                <a:gd name="connsiteX88" fmla="*/ 931178 w 2365696"/>
                <a:gd name="connsiteY88" fmla="*/ 687898 h 2827090"/>
                <a:gd name="connsiteX89" fmla="*/ 864066 w 2365696"/>
                <a:gd name="connsiteY89" fmla="*/ 620786 h 2827090"/>
                <a:gd name="connsiteX90" fmla="*/ 780176 w 2365696"/>
                <a:gd name="connsiteY90" fmla="*/ 637564 h 2827090"/>
                <a:gd name="connsiteX91" fmla="*/ 687897 w 2365696"/>
                <a:gd name="connsiteY91" fmla="*/ 511729 h 2827090"/>
                <a:gd name="connsiteX92" fmla="*/ 679508 w 2365696"/>
                <a:gd name="connsiteY92" fmla="*/ 377505 h 2827090"/>
                <a:gd name="connsiteX93" fmla="*/ 805343 w 2365696"/>
                <a:gd name="connsiteY93" fmla="*/ 226503 h 2827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365696" h="2827090">
                  <a:moveTo>
                    <a:pt x="805343" y="226503"/>
                  </a:moveTo>
                  <a:lnTo>
                    <a:pt x="1317072" y="0"/>
                  </a:lnTo>
                  <a:lnTo>
                    <a:pt x="1392573" y="184558"/>
                  </a:lnTo>
                  <a:lnTo>
                    <a:pt x="1400962" y="327171"/>
                  </a:lnTo>
                  <a:lnTo>
                    <a:pt x="1493241" y="436228"/>
                  </a:lnTo>
                  <a:lnTo>
                    <a:pt x="1619075" y="478173"/>
                  </a:lnTo>
                  <a:lnTo>
                    <a:pt x="1761688" y="645953"/>
                  </a:lnTo>
                  <a:lnTo>
                    <a:pt x="1795244" y="864067"/>
                  </a:lnTo>
                  <a:lnTo>
                    <a:pt x="1895912" y="939567"/>
                  </a:lnTo>
                  <a:lnTo>
                    <a:pt x="1686187" y="880845"/>
                  </a:lnTo>
                  <a:lnTo>
                    <a:pt x="1610686" y="906011"/>
                  </a:lnTo>
                  <a:lnTo>
                    <a:pt x="1711354" y="931178"/>
                  </a:lnTo>
                  <a:lnTo>
                    <a:pt x="1853967" y="1023457"/>
                  </a:lnTo>
                  <a:lnTo>
                    <a:pt x="1904301" y="1098958"/>
                  </a:lnTo>
                  <a:lnTo>
                    <a:pt x="1921079" y="1216404"/>
                  </a:lnTo>
                  <a:lnTo>
                    <a:pt x="1828800" y="1342239"/>
                  </a:lnTo>
                  <a:lnTo>
                    <a:pt x="1988191" y="1409351"/>
                  </a:lnTo>
                  <a:lnTo>
                    <a:pt x="2030136" y="1300294"/>
                  </a:lnTo>
                  <a:lnTo>
                    <a:pt x="2197916" y="1308683"/>
                  </a:lnTo>
                  <a:lnTo>
                    <a:pt x="2332140" y="1434518"/>
                  </a:lnTo>
                  <a:lnTo>
                    <a:pt x="2365696" y="1585520"/>
                  </a:lnTo>
                  <a:lnTo>
                    <a:pt x="2323751" y="1761689"/>
                  </a:lnTo>
                  <a:lnTo>
                    <a:pt x="2231472" y="1862356"/>
                  </a:lnTo>
                  <a:lnTo>
                    <a:pt x="2105637" y="1954635"/>
                  </a:lnTo>
                  <a:lnTo>
                    <a:pt x="1963024" y="2046914"/>
                  </a:lnTo>
                  <a:lnTo>
                    <a:pt x="2055303" y="2114026"/>
                  </a:lnTo>
                  <a:lnTo>
                    <a:pt x="2189527" y="2139193"/>
                  </a:lnTo>
                  <a:lnTo>
                    <a:pt x="2239861" y="2130804"/>
                  </a:lnTo>
                  <a:lnTo>
                    <a:pt x="2265028" y="2206305"/>
                  </a:lnTo>
                  <a:lnTo>
                    <a:pt x="2155971" y="2290195"/>
                  </a:lnTo>
                  <a:lnTo>
                    <a:pt x="2063692" y="2382474"/>
                  </a:lnTo>
                  <a:lnTo>
                    <a:pt x="1921079" y="2441197"/>
                  </a:lnTo>
                  <a:lnTo>
                    <a:pt x="1694576" y="2416030"/>
                  </a:lnTo>
                  <a:lnTo>
                    <a:pt x="1568741" y="2424419"/>
                  </a:lnTo>
                  <a:lnTo>
                    <a:pt x="1409351" y="2390863"/>
                  </a:lnTo>
                  <a:lnTo>
                    <a:pt x="1317072" y="2466364"/>
                  </a:lnTo>
                  <a:lnTo>
                    <a:pt x="1174459" y="2474753"/>
                  </a:lnTo>
                  <a:lnTo>
                    <a:pt x="1107347" y="2516698"/>
                  </a:lnTo>
                  <a:lnTo>
                    <a:pt x="947956" y="2466364"/>
                  </a:lnTo>
                  <a:lnTo>
                    <a:pt x="838899" y="2483142"/>
                  </a:lnTo>
                  <a:lnTo>
                    <a:pt x="671119" y="2541865"/>
                  </a:lnTo>
                  <a:lnTo>
                    <a:pt x="696286" y="2600588"/>
                  </a:lnTo>
                  <a:lnTo>
                    <a:pt x="612397" y="2692867"/>
                  </a:lnTo>
                  <a:lnTo>
                    <a:pt x="419450" y="2650922"/>
                  </a:lnTo>
                  <a:lnTo>
                    <a:pt x="234892" y="2650922"/>
                  </a:lnTo>
                  <a:lnTo>
                    <a:pt x="142613" y="2776756"/>
                  </a:lnTo>
                  <a:lnTo>
                    <a:pt x="142613" y="2827090"/>
                  </a:lnTo>
                  <a:lnTo>
                    <a:pt x="0" y="2776756"/>
                  </a:lnTo>
                  <a:lnTo>
                    <a:pt x="25167" y="2718033"/>
                  </a:lnTo>
                  <a:lnTo>
                    <a:pt x="125835" y="2701256"/>
                  </a:lnTo>
                  <a:lnTo>
                    <a:pt x="226503" y="2516698"/>
                  </a:lnTo>
                  <a:lnTo>
                    <a:pt x="352338" y="2416030"/>
                  </a:lnTo>
                  <a:lnTo>
                    <a:pt x="411061" y="2340529"/>
                  </a:lnTo>
                  <a:lnTo>
                    <a:pt x="461395" y="2214694"/>
                  </a:lnTo>
                  <a:lnTo>
                    <a:pt x="620786" y="2223083"/>
                  </a:lnTo>
                  <a:lnTo>
                    <a:pt x="780176" y="2231472"/>
                  </a:lnTo>
                  <a:lnTo>
                    <a:pt x="855677" y="2189527"/>
                  </a:lnTo>
                  <a:lnTo>
                    <a:pt x="906011" y="2122415"/>
                  </a:lnTo>
                  <a:lnTo>
                    <a:pt x="1057013" y="1921079"/>
                  </a:lnTo>
                  <a:lnTo>
                    <a:pt x="838899" y="2030136"/>
                  </a:lnTo>
                  <a:lnTo>
                    <a:pt x="780176" y="2122415"/>
                  </a:lnTo>
                  <a:lnTo>
                    <a:pt x="687897" y="2088859"/>
                  </a:lnTo>
                  <a:lnTo>
                    <a:pt x="578841" y="2004969"/>
                  </a:lnTo>
                  <a:lnTo>
                    <a:pt x="453006" y="2021747"/>
                  </a:lnTo>
                  <a:lnTo>
                    <a:pt x="427839" y="1963024"/>
                  </a:lnTo>
                  <a:lnTo>
                    <a:pt x="302004" y="1963024"/>
                  </a:lnTo>
                  <a:lnTo>
                    <a:pt x="226503" y="2004969"/>
                  </a:lnTo>
                  <a:lnTo>
                    <a:pt x="167780" y="1921079"/>
                  </a:lnTo>
                  <a:lnTo>
                    <a:pt x="151002" y="1845578"/>
                  </a:lnTo>
                  <a:lnTo>
                    <a:pt x="343949" y="1761689"/>
                  </a:lnTo>
                  <a:lnTo>
                    <a:pt x="444617" y="1669410"/>
                  </a:lnTo>
                  <a:lnTo>
                    <a:pt x="503340" y="1593909"/>
                  </a:lnTo>
                  <a:lnTo>
                    <a:pt x="520118" y="1484852"/>
                  </a:lnTo>
                  <a:lnTo>
                    <a:pt x="486562" y="1317072"/>
                  </a:lnTo>
                  <a:lnTo>
                    <a:pt x="318782" y="1384184"/>
                  </a:lnTo>
                  <a:lnTo>
                    <a:pt x="436228" y="1224793"/>
                  </a:lnTo>
                  <a:lnTo>
                    <a:pt x="369116" y="1124125"/>
                  </a:lnTo>
                  <a:lnTo>
                    <a:pt x="427839" y="1057013"/>
                  </a:lnTo>
                  <a:lnTo>
                    <a:pt x="469784" y="1082180"/>
                  </a:lnTo>
                  <a:lnTo>
                    <a:pt x="520118" y="1157681"/>
                  </a:lnTo>
                  <a:lnTo>
                    <a:pt x="604008" y="1115736"/>
                  </a:lnTo>
                  <a:lnTo>
                    <a:pt x="654341" y="1098958"/>
                  </a:lnTo>
                  <a:lnTo>
                    <a:pt x="738231" y="1107347"/>
                  </a:lnTo>
                  <a:lnTo>
                    <a:pt x="838899" y="1132514"/>
                  </a:lnTo>
                  <a:lnTo>
                    <a:pt x="922789" y="1082180"/>
                  </a:lnTo>
                  <a:lnTo>
                    <a:pt x="830510" y="981512"/>
                  </a:lnTo>
                  <a:lnTo>
                    <a:pt x="906011" y="897622"/>
                  </a:lnTo>
                  <a:lnTo>
                    <a:pt x="880844" y="796955"/>
                  </a:lnTo>
                  <a:lnTo>
                    <a:pt x="931178" y="687898"/>
                  </a:lnTo>
                  <a:lnTo>
                    <a:pt x="864066" y="620786"/>
                  </a:lnTo>
                  <a:lnTo>
                    <a:pt x="780176" y="637564"/>
                  </a:lnTo>
                  <a:lnTo>
                    <a:pt x="687897" y="511729"/>
                  </a:lnTo>
                  <a:lnTo>
                    <a:pt x="679508" y="377505"/>
                  </a:lnTo>
                  <a:lnTo>
                    <a:pt x="805343" y="226503"/>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5" name="Group 74">
              <a:extLst>
                <a:ext uri="{FF2B5EF4-FFF2-40B4-BE49-F238E27FC236}">
                  <a16:creationId xmlns:a16="http://schemas.microsoft.com/office/drawing/2014/main" id="{FAD0C39B-88D1-47E5-AF7B-E0A153D67E76}"/>
                </a:ext>
              </a:extLst>
            </p:cNvPr>
            <p:cNvGrpSpPr/>
            <p:nvPr/>
          </p:nvGrpSpPr>
          <p:grpSpPr>
            <a:xfrm>
              <a:off x="7535281" y="5330628"/>
              <a:ext cx="565564" cy="369332"/>
              <a:chOff x="7818063" y="3550936"/>
              <a:chExt cx="565564" cy="369332"/>
            </a:xfrm>
          </p:grpSpPr>
          <p:cxnSp>
            <p:nvCxnSpPr>
              <p:cNvPr id="76" name="Straight Arrow Connector 75">
                <a:extLst>
                  <a:ext uri="{FF2B5EF4-FFF2-40B4-BE49-F238E27FC236}">
                    <a16:creationId xmlns:a16="http://schemas.microsoft.com/office/drawing/2014/main" id="{425C2F03-70D7-4A7C-97FF-A6826E98F62F}"/>
                  </a:ext>
                </a:extLst>
              </p:cNvPr>
              <p:cNvCxnSpPr>
                <a:cxnSpLocks/>
              </p:cNvCxnSpPr>
              <p:nvPr/>
            </p:nvCxnSpPr>
            <p:spPr>
              <a:xfrm>
                <a:off x="7818063" y="3619284"/>
                <a:ext cx="0" cy="23489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8C883A14-AF55-4CFD-A3AF-C28D822D4DF6}"/>
                  </a:ext>
                </a:extLst>
              </p:cNvPr>
              <p:cNvSpPr txBox="1"/>
              <p:nvPr/>
            </p:nvSpPr>
            <p:spPr>
              <a:xfrm>
                <a:off x="7865536" y="3550936"/>
                <a:ext cx="518091" cy="369332"/>
              </a:xfrm>
              <a:prstGeom prst="rect">
                <a:avLst/>
              </a:prstGeom>
              <a:noFill/>
            </p:spPr>
            <p:txBody>
              <a:bodyPr wrap="none" rtlCol="0">
                <a:spAutoFit/>
              </a:bodyPr>
              <a:lstStyle/>
              <a:p>
                <a:r>
                  <a:rPr lang="en-GB" b="1">
                    <a:solidFill>
                      <a:srgbClr val="C00000"/>
                    </a:solidFill>
                    <a:latin typeface="Arial" panose="020B0604020202020204" pitchFamily="34" charset="0"/>
                    <a:cs typeface="Arial" panose="020B0604020202020204" pitchFamily="34" charset="0"/>
                  </a:rPr>
                  <a:t>-16</a:t>
                </a:r>
              </a:p>
            </p:txBody>
          </p:sp>
        </p:grpSp>
      </p:grpSp>
      <p:pic>
        <p:nvPicPr>
          <p:cNvPr id="15" name="Graphic 14">
            <a:extLst>
              <a:ext uri="{FF2B5EF4-FFF2-40B4-BE49-F238E27FC236}">
                <a16:creationId xmlns:a16="http://schemas.microsoft.com/office/drawing/2014/main" id="{3B21FA6E-9CE4-4262-93FD-0FDEEB9A6A5E}"/>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37742" y="4017785"/>
            <a:ext cx="706976" cy="706976"/>
          </a:xfrm>
          <a:prstGeom prst="rect">
            <a:avLst/>
          </a:prstGeom>
        </p:spPr>
      </p:pic>
      <p:sp>
        <p:nvSpPr>
          <p:cNvPr id="50" name="TextBox 49">
            <a:extLst>
              <a:ext uri="{FF2B5EF4-FFF2-40B4-BE49-F238E27FC236}">
                <a16:creationId xmlns:a16="http://schemas.microsoft.com/office/drawing/2014/main" id="{41B63533-A90D-41EF-AA34-72FFD01FD49F}"/>
              </a:ext>
              <a:ext uri="{C183D7F6-B498-43B3-948B-1728B52AA6E4}">
                <adec:decorative xmlns:adec="http://schemas.microsoft.com/office/drawing/2017/decorative" val="1"/>
              </a:ext>
            </a:extLst>
          </p:cNvPr>
          <p:cNvSpPr txBox="1"/>
          <p:nvPr/>
        </p:nvSpPr>
        <p:spPr>
          <a:xfrm>
            <a:off x="5363700" y="2996943"/>
            <a:ext cx="582211" cy="523220"/>
          </a:xfrm>
          <a:prstGeom prst="rect">
            <a:avLst/>
          </a:prstGeom>
          <a:noFill/>
        </p:spPr>
        <p:txBody>
          <a:bodyPr wrap="none" rtlCol="0">
            <a:spAutoFit/>
          </a:bodyPr>
          <a:lstStyle/>
          <a:p>
            <a:pPr algn="ctr"/>
            <a:r>
              <a:rPr lang="en-GB" sz="1400" b="1">
                <a:solidFill>
                  <a:srgbClr val="002060"/>
                </a:solidFill>
                <a:latin typeface="Arial" panose="020B0604020202020204" pitchFamily="34" charset="0"/>
                <a:cs typeface="Arial" panose="020B0604020202020204" pitchFamily="34" charset="0"/>
              </a:rPr>
              <a:t>ARS</a:t>
            </a:r>
          </a:p>
          <a:p>
            <a:pPr algn="ctr"/>
            <a:r>
              <a:rPr lang="en-GB" sz="1400" b="1">
                <a:solidFill>
                  <a:srgbClr val="002060"/>
                </a:solidFill>
                <a:latin typeface="Arial" panose="020B0604020202020204" pitchFamily="34" charset="0"/>
                <a:cs typeface="Arial" panose="020B0604020202020204" pitchFamily="34" charset="0"/>
              </a:rPr>
              <a:t>2023</a:t>
            </a:r>
          </a:p>
        </p:txBody>
      </p:sp>
    </p:spTree>
    <p:extLst>
      <p:ext uri="{BB962C8B-B14F-4D97-AF65-F5344CB8AC3E}">
        <p14:creationId xmlns:p14="http://schemas.microsoft.com/office/powerpoint/2010/main" val="863523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231990-4762-4713-B4B5-0DF1954EB914}"/>
              </a:ext>
              <a:ext uri="{C183D7F6-B498-43B3-948B-1728B52AA6E4}">
                <adec:decorative xmlns:adec="http://schemas.microsoft.com/office/drawing/2017/decorative" val="1"/>
              </a:ext>
            </a:extLst>
          </p:cNvPr>
          <p:cNvSpPr/>
          <p:nvPr/>
        </p:nvSpPr>
        <p:spPr>
          <a:xfrm>
            <a:off x="0" y="-1"/>
            <a:ext cx="12192000" cy="11452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A2C4AB2-9442-4DBF-B47E-E7942D5B9666}"/>
              </a:ext>
            </a:extLst>
          </p:cNvPr>
          <p:cNvSpPr>
            <a:spLocks noGrp="1"/>
          </p:cNvSpPr>
          <p:nvPr>
            <p:ph type="title"/>
          </p:nvPr>
        </p:nvSpPr>
        <p:spPr>
          <a:xfrm>
            <a:off x="343195" y="202205"/>
            <a:ext cx="11200055" cy="786139"/>
          </a:xfrm>
        </p:spPr>
        <p:txBody>
          <a:bodyPr>
            <a:noAutofit/>
          </a:bodyPr>
          <a:lstStyle/>
          <a:p>
            <a:r>
              <a:rPr lang="en-US" sz="3200" b="1">
                <a:solidFill>
                  <a:schemeClr val="bg1"/>
                </a:solidFill>
                <a:latin typeface="Arial Black" panose="020B0A04020102020204" pitchFamily="34" charset="0"/>
                <a:cs typeface="Calibri Light"/>
              </a:rPr>
              <a:t>Lambeth Council services</a:t>
            </a:r>
            <a:endParaRPr lang="en-GB" sz="3200">
              <a:solidFill>
                <a:schemeClr val="bg1"/>
              </a:solidFill>
            </a:endParaRPr>
          </a:p>
        </p:txBody>
      </p:sp>
      <p:sp>
        <p:nvSpPr>
          <p:cNvPr id="46" name="Footer Placeholder 1">
            <a:extLst>
              <a:ext uri="{FF2B5EF4-FFF2-40B4-BE49-F238E27FC236}">
                <a16:creationId xmlns:a16="http://schemas.microsoft.com/office/drawing/2014/main" id="{E458B362-248A-49D3-AE61-2635AC89FA3F}"/>
              </a:ext>
            </a:extLst>
          </p:cNvPr>
          <p:cNvSpPr txBox="1">
            <a:spLocks/>
          </p:cNvSpPr>
          <p:nvPr/>
        </p:nvSpPr>
        <p:spPr>
          <a:xfrm>
            <a:off x="0" y="6584078"/>
            <a:ext cx="9341711" cy="27392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b="1">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Q. </a:t>
            </a:r>
            <a:r>
              <a:rPr lang="en-US" sz="1000">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To what extent do you think that these statements apply to Lambeth Council? </a:t>
            </a:r>
            <a:r>
              <a:rPr lang="en-US" sz="1000" b="1">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Base: </a:t>
            </a:r>
            <a:r>
              <a:rPr lang="en-US" sz="1000">
                <a:solidFill>
                  <a:srgbClr val="F2F2F2">
                    <a:lumMod val="10000"/>
                  </a:srgbClr>
                </a:solidFill>
                <a:latin typeface="Arial" panose="020B0604020202020204" pitchFamily="34" charset="0"/>
                <a:ea typeface="Verdana" panose="020B0604030504040204" pitchFamily="34" charset="0"/>
                <a:cs typeface="Arial" panose="020B0604020202020204" pitchFamily="34" charset="0"/>
              </a:rPr>
              <a:t>all respondents (2,011). </a:t>
            </a:r>
            <a:endParaRPr kumimoji="0" lang="en-GB" sz="1000" i="0" u="none" strike="noStrike" kern="1200" cap="none" spc="0" normalizeH="0" baseline="0" noProof="0">
              <a:ln>
                <a:noFill/>
              </a:ln>
              <a:solidFill>
                <a:srgbClr val="F2F2F2">
                  <a:lumMod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5" name="TextBox 4">
            <a:extLst>
              <a:ext uri="{FF2B5EF4-FFF2-40B4-BE49-F238E27FC236}">
                <a16:creationId xmlns:a16="http://schemas.microsoft.com/office/drawing/2014/main" id="{EE45C190-C1D3-4A7D-931C-70FA6D32F89F}"/>
              </a:ext>
            </a:extLst>
          </p:cNvPr>
          <p:cNvSpPr txBox="1"/>
          <p:nvPr/>
        </p:nvSpPr>
        <p:spPr>
          <a:xfrm>
            <a:off x="343195" y="1302309"/>
            <a:ext cx="11421877" cy="830997"/>
          </a:xfrm>
          <a:prstGeom prst="rect">
            <a:avLst/>
          </a:prstGeom>
          <a:noFill/>
        </p:spPr>
        <p:txBody>
          <a:bodyPr wrap="square" rtlCol="0">
            <a:spAutoFit/>
          </a:bodyPr>
          <a:lstStyle/>
          <a:p>
            <a:r>
              <a:rPr lang="en-GB" sz="1600" b="1">
                <a:solidFill>
                  <a:srgbClr val="002060"/>
                </a:solidFill>
                <a:latin typeface="Arial" panose="020B0604020202020204" pitchFamily="34" charset="0"/>
                <a:cs typeface="Arial" panose="020B0604020202020204" pitchFamily="34" charset="0"/>
              </a:rPr>
              <a:t>Compared to 2022, residents’ perceptions of Lambeth’s services are mostly unchanged. </a:t>
            </a:r>
            <a:r>
              <a:rPr lang="en-GB" sz="1600">
                <a:latin typeface="Arial" panose="020B0604020202020204" pitchFamily="34" charset="0"/>
                <a:cs typeface="Arial" panose="020B0604020202020204" pitchFamily="34" charset="0"/>
              </a:rPr>
              <a:t>This is a somewhat encouraging </a:t>
            </a:r>
            <a:r>
              <a:rPr lang="en-GB" sz="1600" i="1">
                <a:latin typeface="Arial" panose="020B0604020202020204" pitchFamily="34" charset="0"/>
                <a:cs typeface="Arial" panose="020B0604020202020204" pitchFamily="34" charset="0"/>
              </a:rPr>
              <a:t>steadying</a:t>
            </a:r>
            <a:r>
              <a:rPr lang="en-GB" sz="1600">
                <a:latin typeface="Arial" panose="020B0604020202020204" pitchFamily="34" charset="0"/>
                <a:cs typeface="Arial" panose="020B0604020202020204" pitchFamily="34" charset="0"/>
              </a:rPr>
              <a:t> of the trend, where last year’s ARS saw significant declines in satisfaction across almost all statements compared to 2021.</a:t>
            </a:r>
          </a:p>
        </p:txBody>
      </p:sp>
      <p:cxnSp>
        <p:nvCxnSpPr>
          <p:cNvPr id="6" name="Straight Connector 5">
            <a:extLst>
              <a:ext uri="{FF2B5EF4-FFF2-40B4-BE49-F238E27FC236}">
                <a16:creationId xmlns:a16="http://schemas.microsoft.com/office/drawing/2014/main" id="{A005F1B2-1533-4BB1-A76C-376FDD2D76E5}"/>
              </a:ext>
              <a:ext uri="{C183D7F6-B498-43B3-948B-1728B52AA6E4}">
                <adec:decorative xmlns:adec="http://schemas.microsoft.com/office/drawing/2017/decorative" val="1"/>
              </a:ext>
            </a:extLst>
          </p:cNvPr>
          <p:cNvCxnSpPr>
            <a:cxnSpLocks/>
          </p:cNvCxnSpPr>
          <p:nvPr/>
        </p:nvCxnSpPr>
        <p:spPr>
          <a:xfrm flipV="1">
            <a:off x="343196" y="2282941"/>
            <a:ext cx="9160665" cy="23736"/>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B2D7322-7ACA-48D3-AF11-DA631AE5EDFB}"/>
              </a:ext>
              <a:ext uri="{C183D7F6-B498-43B3-948B-1728B52AA6E4}">
                <adec:decorative xmlns:adec="http://schemas.microsoft.com/office/drawing/2017/decorative" val="1"/>
              </a:ext>
            </a:extLst>
          </p:cNvPr>
          <p:cNvSpPr txBox="1"/>
          <p:nvPr/>
        </p:nvSpPr>
        <p:spPr>
          <a:xfrm>
            <a:off x="9639263" y="2042515"/>
            <a:ext cx="2125809" cy="461665"/>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 great deal / some extent</a:t>
            </a:r>
          </a:p>
          <a:p>
            <a:r>
              <a:rPr lang="en-GB" sz="1200">
                <a:latin typeface="Arial" panose="020B0604020202020204" pitchFamily="34" charset="0"/>
                <a:cs typeface="Arial" panose="020B0604020202020204" pitchFamily="34" charset="0"/>
              </a:rPr>
              <a:t>(change from ARS 2022)</a:t>
            </a:r>
          </a:p>
        </p:txBody>
      </p:sp>
      <p:sp>
        <p:nvSpPr>
          <p:cNvPr id="10" name="TextBox 9">
            <a:extLst>
              <a:ext uri="{FF2B5EF4-FFF2-40B4-BE49-F238E27FC236}">
                <a16:creationId xmlns:a16="http://schemas.microsoft.com/office/drawing/2014/main" id="{66B876A7-3496-490B-A25D-5E9FAAA5DF92}"/>
              </a:ext>
              <a:ext uri="{C183D7F6-B498-43B3-948B-1728B52AA6E4}">
                <adec:decorative xmlns:adec="http://schemas.microsoft.com/office/drawing/2017/decorative" val="1"/>
              </a:ext>
            </a:extLst>
          </p:cNvPr>
          <p:cNvSpPr txBox="1"/>
          <p:nvPr/>
        </p:nvSpPr>
        <p:spPr>
          <a:xfrm>
            <a:off x="10058402" y="2519974"/>
            <a:ext cx="1364476" cy="461665"/>
          </a:xfrm>
          <a:prstGeom prst="rect">
            <a:avLst/>
          </a:prstGeom>
          <a:noFill/>
        </p:spPr>
        <p:txBody>
          <a:bodyPr wrap="none" rtlCol="0">
            <a:spAutoFit/>
          </a:bodyPr>
          <a:lstStyle/>
          <a:p>
            <a:r>
              <a:rPr lang="en-GB" sz="2400">
                <a:latin typeface="Arial Black" panose="020B0A04020102020204" pitchFamily="34" charset="0"/>
              </a:rPr>
              <a:t>56% </a:t>
            </a:r>
            <a:r>
              <a:rPr lang="en-GB">
                <a:solidFill>
                  <a:schemeClr val="bg1">
                    <a:lumMod val="50000"/>
                  </a:schemeClr>
                </a:solidFill>
                <a:latin typeface="Arial" panose="020B0604020202020204" pitchFamily="34" charset="0"/>
                <a:cs typeface="Arial" panose="020B0604020202020204" pitchFamily="34" charset="0"/>
              </a:rPr>
              <a:t>(-2)</a:t>
            </a:r>
          </a:p>
        </p:txBody>
      </p:sp>
      <p:sp>
        <p:nvSpPr>
          <p:cNvPr id="11" name="TextBox 10">
            <a:extLst>
              <a:ext uri="{FF2B5EF4-FFF2-40B4-BE49-F238E27FC236}">
                <a16:creationId xmlns:a16="http://schemas.microsoft.com/office/drawing/2014/main" id="{EDD93312-5BF0-4DFE-8A62-8E2A3C996D09}"/>
              </a:ext>
              <a:ext uri="{C183D7F6-B498-43B3-948B-1728B52AA6E4}">
                <adec:decorative xmlns:adec="http://schemas.microsoft.com/office/drawing/2017/decorative" val="1"/>
              </a:ext>
            </a:extLst>
          </p:cNvPr>
          <p:cNvSpPr txBox="1"/>
          <p:nvPr/>
        </p:nvSpPr>
        <p:spPr>
          <a:xfrm>
            <a:off x="10068172" y="3564064"/>
            <a:ext cx="1412414" cy="461665"/>
          </a:xfrm>
          <a:prstGeom prst="rect">
            <a:avLst/>
          </a:prstGeom>
          <a:noFill/>
        </p:spPr>
        <p:txBody>
          <a:bodyPr wrap="square" rtlCol="0">
            <a:spAutoFit/>
          </a:bodyPr>
          <a:lstStyle/>
          <a:p>
            <a:r>
              <a:rPr lang="en-GB" sz="2400">
                <a:latin typeface="Arial Black" panose="020B0A04020102020204" pitchFamily="34" charset="0"/>
              </a:rPr>
              <a:t>54% </a:t>
            </a:r>
            <a:r>
              <a:rPr lang="en-GB">
                <a:solidFill>
                  <a:schemeClr val="bg1">
                    <a:lumMod val="50000"/>
                  </a:schemeClr>
                </a:solidFill>
                <a:latin typeface="Arial" panose="020B0604020202020204" pitchFamily="34" charset="0"/>
                <a:cs typeface="Arial" panose="020B0604020202020204" pitchFamily="34" charset="0"/>
              </a:rPr>
              <a:t>(-2)</a:t>
            </a:r>
            <a:endParaRPr lang="en-GB" sz="2400">
              <a:solidFill>
                <a:schemeClr val="bg1">
                  <a:lumMod val="50000"/>
                </a:schemeClr>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37123B3-922B-450A-A611-5F31B7BE4654}"/>
              </a:ext>
              <a:ext uri="{C183D7F6-B498-43B3-948B-1728B52AA6E4}">
                <adec:decorative xmlns:adec="http://schemas.microsoft.com/office/drawing/2017/decorative" val="1"/>
              </a:ext>
            </a:extLst>
          </p:cNvPr>
          <p:cNvSpPr txBox="1"/>
          <p:nvPr/>
        </p:nvSpPr>
        <p:spPr>
          <a:xfrm>
            <a:off x="10058402" y="4097430"/>
            <a:ext cx="1364476" cy="461665"/>
          </a:xfrm>
          <a:prstGeom prst="rect">
            <a:avLst/>
          </a:prstGeom>
          <a:noFill/>
        </p:spPr>
        <p:txBody>
          <a:bodyPr wrap="none" rtlCol="0">
            <a:spAutoFit/>
          </a:bodyPr>
          <a:lstStyle/>
          <a:p>
            <a:r>
              <a:rPr lang="en-GB" sz="2400">
                <a:latin typeface="Arial Black" panose="020B0A04020102020204" pitchFamily="34" charset="0"/>
              </a:rPr>
              <a:t>52% </a:t>
            </a:r>
            <a:r>
              <a:rPr lang="en-GB">
                <a:solidFill>
                  <a:schemeClr val="bg1">
                    <a:lumMod val="50000"/>
                  </a:schemeClr>
                </a:solidFill>
                <a:latin typeface="Arial" panose="020B0604020202020204" pitchFamily="34" charset="0"/>
                <a:cs typeface="Arial" panose="020B0604020202020204" pitchFamily="34" charset="0"/>
              </a:rPr>
              <a:t>(-2)</a:t>
            </a:r>
          </a:p>
        </p:txBody>
      </p:sp>
      <p:sp>
        <p:nvSpPr>
          <p:cNvPr id="13" name="TextBox 12">
            <a:extLst>
              <a:ext uri="{FF2B5EF4-FFF2-40B4-BE49-F238E27FC236}">
                <a16:creationId xmlns:a16="http://schemas.microsoft.com/office/drawing/2014/main" id="{79C4A73C-5581-4998-A7E7-5D9F734B878D}"/>
              </a:ext>
              <a:ext uri="{C183D7F6-B498-43B3-948B-1728B52AA6E4}">
                <adec:decorative xmlns:adec="http://schemas.microsoft.com/office/drawing/2017/decorative" val="1"/>
              </a:ext>
            </a:extLst>
          </p:cNvPr>
          <p:cNvSpPr txBox="1"/>
          <p:nvPr/>
        </p:nvSpPr>
        <p:spPr>
          <a:xfrm>
            <a:off x="10058402" y="4618904"/>
            <a:ext cx="1422184" cy="461665"/>
          </a:xfrm>
          <a:prstGeom prst="rect">
            <a:avLst/>
          </a:prstGeom>
          <a:noFill/>
        </p:spPr>
        <p:txBody>
          <a:bodyPr wrap="none" rtlCol="0">
            <a:spAutoFit/>
          </a:bodyPr>
          <a:lstStyle/>
          <a:p>
            <a:r>
              <a:rPr lang="en-GB" sz="2400">
                <a:latin typeface="Arial Black" panose="020B0A04020102020204" pitchFamily="34" charset="0"/>
              </a:rPr>
              <a:t>42% </a:t>
            </a:r>
            <a:r>
              <a:rPr lang="en-GB">
                <a:solidFill>
                  <a:schemeClr val="bg1">
                    <a:lumMod val="50000"/>
                  </a:schemeClr>
                </a:solidFill>
                <a:latin typeface="Arial" panose="020B0604020202020204" pitchFamily="34" charset="0"/>
                <a:cs typeface="Arial" panose="020B0604020202020204" pitchFamily="34" charset="0"/>
              </a:rPr>
              <a:t>(+2)</a:t>
            </a:r>
          </a:p>
        </p:txBody>
      </p:sp>
      <p:sp>
        <p:nvSpPr>
          <p:cNvPr id="14" name="TextBox 13">
            <a:extLst>
              <a:ext uri="{FF2B5EF4-FFF2-40B4-BE49-F238E27FC236}">
                <a16:creationId xmlns:a16="http://schemas.microsoft.com/office/drawing/2014/main" id="{E673B125-A79D-40D2-9973-75E6D58BE37A}"/>
              </a:ext>
              <a:ext uri="{C183D7F6-B498-43B3-948B-1728B52AA6E4}">
                <adec:decorative xmlns:adec="http://schemas.microsoft.com/office/drawing/2017/decorative" val="1"/>
              </a:ext>
            </a:extLst>
          </p:cNvPr>
          <p:cNvSpPr txBox="1"/>
          <p:nvPr/>
        </p:nvSpPr>
        <p:spPr>
          <a:xfrm>
            <a:off x="10058402" y="5112156"/>
            <a:ext cx="1422184" cy="461665"/>
          </a:xfrm>
          <a:prstGeom prst="rect">
            <a:avLst/>
          </a:prstGeom>
          <a:noFill/>
        </p:spPr>
        <p:txBody>
          <a:bodyPr wrap="none" rtlCol="0">
            <a:spAutoFit/>
          </a:bodyPr>
          <a:lstStyle/>
          <a:p>
            <a:r>
              <a:rPr lang="en-GB" sz="2400">
                <a:latin typeface="Arial Black" panose="020B0A04020102020204" pitchFamily="34" charset="0"/>
              </a:rPr>
              <a:t>32% </a:t>
            </a:r>
            <a:r>
              <a:rPr lang="en-GB">
                <a:solidFill>
                  <a:schemeClr val="bg1">
                    <a:lumMod val="50000"/>
                  </a:schemeClr>
                </a:solidFill>
                <a:latin typeface="Arial" panose="020B0604020202020204" pitchFamily="34" charset="0"/>
                <a:cs typeface="Arial" panose="020B0604020202020204" pitchFamily="34" charset="0"/>
              </a:rPr>
              <a:t>(+0)</a:t>
            </a:r>
          </a:p>
        </p:txBody>
      </p:sp>
      <p:sp>
        <p:nvSpPr>
          <p:cNvPr id="15" name="TextBox 14">
            <a:extLst>
              <a:ext uri="{FF2B5EF4-FFF2-40B4-BE49-F238E27FC236}">
                <a16:creationId xmlns:a16="http://schemas.microsoft.com/office/drawing/2014/main" id="{CEF6ACCE-CBCA-4BFC-B755-94972BF974FA}"/>
              </a:ext>
              <a:ext uri="{C183D7F6-B498-43B3-948B-1728B52AA6E4}">
                <adec:decorative xmlns:adec="http://schemas.microsoft.com/office/drawing/2017/decorative" val="1"/>
              </a:ext>
            </a:extLst>
          </p:cNvPr>
          <p:cNvSpPr txBox="1"/>
          <p:nvPr/>
        </p:nvSpPr>
        <p:spPr>
          <a:xfrm>
            <a:off x="10058402" y="5633630"/>
            <a:ext cx="1364476" cy="461665"/>
          </a:xfrm>
          <a:prstGeom prst="rect">
            <a:avLst/>
          </a:prstGeom>
          <a:noFill/>
        </p:spPr>
        <p:txBody>
          <a:bodyPr wrap="none" rtlCol="0">
            <a:spAutoFit/>
          </a:bodyPr>
          <a:lstStyle/>
          <a:p>
            <a:r>
              <a:rPr lang="en-GB" sz="2400">
                <a:latin typeface="Arial Black" panose="020B0A04020102020204" pitchFamily="34" charset="0"/>
              </a:rPr>
              <a:t>30% </a:t>
            </a:r>
            <a:r>
              <a:rPr lang="en-GB">
                <a:solidFill>
                  <a:schemeClr val="bg1">
                    <a:lumMod val="50000"/>
                  </a:schemeClr>
                </a:solidFill>
                <a:latin typeface="Arial" panose="020B0604020202020204" pitchFamily="34" charset="0"/>
                <a:cs typeface="Arial" panose="020B0604020202020204" pitchFamily="34" charset="0"/>
              </a:rPr>
              <a:t>(-2)</a:t>
            </a:r>
          </a:p>
        </p:txBody>
      </p:sp>
      <p:graphicFrame>
        <p:nvGraphicFramePr>
          <p:cNvPr id="28" name="Chart 27" descr="Diagram showing the breakdown of agreement with statements about Lambeth's services.">
            <a:extLst>
              <a:ext uri="{FF2B5EF4-FFF2-40B4-BE49-F238E27FC236}">
                <a16:creationId xmlns:a16="http://schemas.microsoft.com/office/drawing/2014/main" id="{014A33C7-EF6E-4075-AE5D-A04F4151432C}"/>
              </a:ext>
            </a:extLst>
          </p:cNvPr>
          <p:cNvGraphicFramePr/>
          <p:nvPr>
            <p:extLst>
              <p:ext uri="{D42A27DB-BD31-4B8C-83A1-F6EECF244321}">
                <p14:modId xmlns:p14="http://schemas.microsoft.com/office/powerpoint/2010/main" val="3300651467"/>
              </p:ext>
            </p:extLst>
          </p:nvPr>
        </p:nvGraphicFramePr>
        <p:xfrm>
          <a:off x="1114978" y="2369728"/>
          <a:ext cx="8876650" cy="4200910"/>
        </p:xfrm>
        <a:graphic>
          <a:graphicData uri="http://schemas.openxmlformats.org/drawingml/2006/chart">
            <c:chart xmlns:c="http://schemas.openxmlformats.org/drawingml/2006/chart" xmlns:r="http://schemas.openxmlformats.org/officeDocument/2006/relationships" r:id="rId2"/>
          </a:graphicData>
        </a:graphic>
      </p:graphicFrame>
      <p:sp>
        <p:nvSpPr>
          <p:cNvPr id="30" name="TextBox 29">
            <a:extLst>
              <a:ext uri="{FF2B5EF4-FFF2-40B4-BE49-F238E27FC236}">
                <a16:creationId xmlns:a16="http://schemas.microsoft.com/office/drawing/2014/main" id="{77A831D6-3905-4DDB-BBA8-0D12A439DC03}"/>
              </a:ext>
              <a:ext uri="{C183D7F6-B498-43B3-948B-1728B52AA6E4}">
                <adec:decorative xmlns:adec="http://schemas.microsoft.com/office/drawing/2017/decorative" val="1"/>
              </a:ext>
            </a:extLst>
          </p:cNvPr>
          <p:cNvSpPr txBox="1"/>
          <p:nvPr/>
        </p:nvSpPr>
        <p:spPr>
          <a:xfrm>
            <a:off x="10068172" y="3042590"/>
            <a:ext cx="1412414" cy="461665"/>
          </a:xfrm>
          <a:prstGeom prst="rect">
            <a:avLst/>
          </a:prstGeom>
          <a:noFill/>
        </p:spPr>
        <p:txBody>
          <a:bodyPr wrap="square" rtlCol="0">
            <a:spAutoFit/>
          </a:bodyPr>
          <a:lstStyle/>
          <a:p>
            <a:r>
              <a:rPr lang="en-GB" sz="2400">
                <a:latin typeface="Arial Black" panose="020B0A04020102020204" pitchFamily="34" charset="0"/>
              </a:rPr>
              <a:t>55% </a:t>
            </a:r>
            <a:r>
              <a:rPr lang="en-GB">
                <a:solidFill>
                  <a:schemeClr val="bg1">
                    <a:lumMod val="50000"/>
                  </a:schemeClr>
                </a:solidFill>
                <a:latin typeface="Arial" panose="020B0604020202020204" pitchFamily="34" charset="0"/>
                <a:cs typeface="Arial" panose="020B0604020202020204" pitchFamily="34" charset="0"/>
              </a:rPr>
              <a:t>(+1)</a:t>
            </a:r>
          </a:p>
        </p:txBody>
      </p:sp>
      <p:grpSp>
        <p:nvGrpSpPr>
          <p:cNvPr id="3" name="Group 2">
            <a:extLst>
              <a:ext uri="{FF2B5EF4-FFF2-40B4-BE49-F238E27FC236}">
                <a16:creationId xmlns:a16="http://schemas.microsoft.com/office/drawing/2014/main" id="{B891B98C-8BDA-487F-86BC-102B2F18F960}"/>
              </a:ext>
              <a:ext uri="{C183D7F6-B498-43B3-948B-1728B52AA6E4}">
                <adec:decorative xmlns:adec="http://schemas.microsoft.com/office/drawing/2017/decorative" val="1"/>
              </a:ext>
            </a:extLst>
          </p:cNvPr>
          <p:cNvGrpSpPr/>
          <p:nvPr/>
        </p:nvGrpSpPr>
        <p:grpSpPr>
          <a:xfrm>
            <a:off x="431008" y="4108316"/>
            <a:ext cx="617196" cy="432772"/>
            <a:chOff x="672770" y="2434317"/>
            <a:chExt cx="617196" cy="432772"/>
          </a:xfrm>
        </p:grpSpPr>
        <p:pic>
          <p:nvPicPr>
            <p:cNvPr id="34" name="Picture 33" descr="Shape&#10;&#10;Description automatically generated with low confidence">
              <a:extLst>
                <a:ext uri="{FF2B5EF4-FFF2-40B4-BE49-F238E27FC236}">
                  <a16:creationId xmlns:a16="http://schemas.microsoft.com/office/drawing/2014/main" id="{10E2854F-61DB-437F-A534-08C64FA372E4}"/>
                </a:ext>
              </a:extLst>
            </p:cNvPr>
            <p:cNvPicPr>
              <a:picLocks noChangeAspect="1"/>
            </p:cNvPicPr>
            <p:nvPr/>
          </p:nvPicPr>
          <p:blipFill rotWithShape="1">
            <a:blip r:embed="rId3">
              <a:extLst>
                <a:ext uri="{28A0092B-C50C-407E-A947-70E740481C1C}">
                  <a14:useLocalDpi xmlns:a14="http://schemas.microsoft.com/office/drawing/2010/main" val="0"/>
                </a:ext>
              </a:extLst>
            </a:blip>
            <a:srcRect l="9093" t="5883" r="9093" b="26334"/>
            <a:stretch/>
          </p:blipFill>
          <p:spPr>
            <a:xfrm>
              <a:off x="672770" y="2434317"/>
              <a:ext cx="522357" cy="432772"/>
            </a:xfrm>
            <a:prstGeom prst="rect">
              <a:avLst/>
            </a:prstGeom>
          </p:spPr>
        </p:pic>
        <p:pic>
          <p:nvPicPr>
            <p:cNvPr id="36" name="Graphic 35" descr="Cursor with solid fill">
              <a:extLst>
                <a:ext uri="{FF2B5EF4-FFF2-40B4-BE49-F238E27FC236}">
                  <a16:creationId xmlns:a16="http://schemas.microsoft.com/office/drawing/2014/main" id="{307D88E9-7538-48F5-B792-B60E3F64C7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8908" y="2629563"/>
              <a:ext cx="231058" cy="231058"/>
            </a:xfrm>
            <a:prstGeom prst="rect">
              <a:avLst/>
            </a:prstGeom>
          </p:spPr>
        </p:pic>
      </p:grpSp>
      <p:grpSp>
        <p:nvGrpSpPr>
          <p:cNvPr id="4" name="Group 3">
            <a:extLst>
              <a:ext uri="{FF2B5EF4-FFF2-40B4-BE49-F238E27FC236}">
                <a16:creationId xmlns:a16="http://schemas.microsoft.com/office/drawing/2014/main" id="{3E995DE7-F166-49B2-AD38-F728E1509EB9}"/>
              </a:ext>
              <a:ext uri="{C183D7F6-B498-43B3-948B-1728B52AA6E4}">
                <adec:decorative xmlns:adec="http://schemas.microsoft.com/office/drawing/2017/decorative" val="1"/>
              </a:ext>
            </a:extLst>
          </p:cNvPr>
          <p:cNvGrpSpPr/>
          <p:nvPr/>
        </p:nvGrpSpPr>
        <p:grpSpPr>
          <a:xfrm>
            <a:off x="433185" y="3534260"/>
            <a:ext cx="598901" cy="491469"/>
            <a:chOff x="471659" y="2934439"/>
            <a:chExt cx="598901" cy="491469"/>
          </a:xfrm>
        </p:grpSpPr>
        <p:pic>
          <p:nvPicPr>
            <p:cNvPr id="38" name="Picture 37" descr="Shape&#10;&#10;Description automatically generated with low confidence">
              <a:extLst>
                <a:ext uri="{FF2B5EF4-FFF2-40B4-BE49-F238E27FC236}">
                  <a16:creationId xmlns:a16="http://schemas.microsoft.com/office/drawing/2014/main" id="{77D6322F-5EAB-4CA3-9C47-B6BFB47D5C1B}"/>
                </a:ext>
              </a:extLst>
            </p:cNvPr>
            <p:cNvPicPr>
              <a:picLocks noChangeAspect="1"/>
            </p:cNvPicPr>
            <p:nvPr/>
          </p:nvPicPr>
          <p:blipFill rotWithShape="1">
            <a:blip r:embed="rId3">
              <a:extLst>
                <a:ext uri="{28A0092B-C50C-407E-A947-70E740481C1C}">
                  <a14:useLocalDpi xmlns:a14="http://schemas.microsoft.com/office/drawing/2010/main" val="0"/>
                </a:ext>
              </a:extLst>
            </a:blip>
            <a:srcRect l="9093" t="5883" r="9093" b="26334"/>
            <a:stretch/>
          </p:blipFill>
          <p:spPr>
            <a:xfrm>
              <a:off x="471659" y="2993136"/>
              <a:ext cx="522357" cy="432772"/>
            </a:xfrm>
            <a:prstGeom prst="rect">
              <a:avLst/>
            </a:prstGeom>
          </p:spPr>
        </p:pic>
        <p:pic>
          <p:nvPicPr>
            <p:cNvPr id="39" name="Graphic 38" descr="Thumbs up sign with solid fill">
              <a:extLst>
                <a:ext uri="{FF2B5EF4-FFF2-40B4-BE49-F238E27FC236}">
                  <a16:creationId xmlns:a16="http://schemas.microsoft.com/office/drawing/2014/main" id="{95D2402A-052F-48D3-A709-8AF4B4B06A6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9502" y="2934439"/>
              <a:ext cx="231058" cy="231058"/>
            </a:xfrm>
            <a:prstGeom prst="rect">
              <a:avLst/>
            </a:prstGeom>
          </p:spPr>
        </p:pic>
      </p:grpSp>
      <p:pic>
        <p:nvPicPr>
          <p:cNvPr id="40" name="Graphic 39">
            <a:extLst>
              <a:ext uri="{FF2B5EF4-FFF2-40B4-BE49-F238E27FC236}">
                <a16:creationId xmlns:a16="http://schemas.microsoft.com/office/drawing/2014/main" id="{5A5B72C6-EE77-477C-BDBE-02B0779F95C9}"/>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96472" y="2420890"/>
            <a:ext cx="623667" cy="623667"/>
          </a:xfrm>
          <a:prstGeom prst="rect">
            <a:avLst/>
          </a:prstGeom>
        </p:spPr>
      </p:pic>
      <p:pic>
        <p:nvPicPr>
          <p:cNvPr id="42" name="Picture 41">
            <a:extLst>
              <a:ext uri="{FF2B5EF4-FFF2-40B4-BE49-F238E27FC236}">
                <a16:creationId xmlns:a16="http://schemas.microsoft.com/office/drawing/2014/main" id="{ABB0E73F-F88E-43CA-8C79-AF5FF19D3423}"/>
              </a:ext>
              <a:ext uri="{C183D7F6-B498-43B3-948B-1728B52AA6E4}">
                <adec:decorative xmlns:adec="http://schemas.microsoft.com/office/drawing/2017/decorative" val="1"/>
              </a:ext>
            </a:extLst>
          </p:cNvPr>
          <p:cNvPicPr>
            <a:picLocks noChangeAspect="1"/>
          </p:cNvPicPr>
          <p:nvPr/>
        </p:nvPicPr>
        <p:blipFill rotWithShape="1">
          <a:blip r:embed="rId10">
            <a:extLst>
              <a:ext uri="{28A0092B-C50C-407E-A947-70E740481C1C}">
                <a14:useLocalDpi xmlns:a14="http://schemas.microsoft.com/office/drawing/2010/main" val="0"/>
              </a:ext>
            </a:extLst>
          </a:blip>
          <a:srcRect l="10909" r="10909" b="22596"/>
          <a:stretch/>
        </p:blipFill>
        <p:spPr>
          <a:xfrm>
            <a:off x="456023" y="4634385"/>
            <a:ext cx="438070" cy="433714"/>
          </a:xfrm>
          <a:prstGeom prst="rect">
            <a:avLst/>
          </a:prstGeom>
        </p:spPr>
      </p:pic>
      <p:pic>
        <p:nvPicPr>
          <p:cNvPr id="44" name="Picture 43">
            <a:extLst>
              <a:ext uri="{FF2B5EF4-FFF2-40B4-BE49-F238E27FC236}">
                <a16:creationId xmlns:a16="http://schemas.microsoft.com/office/drawing/2014/main" id="{80CF188A-182F-49E3-9B38-2C33176CD0B8}"/>
              </a:ext>
              <a:ext uri="{C183D7F6-B498-43B3-948B-1728B52AA6E4}">
                <adec:decorative xmlns:adec="http://schemas.microsoft.com/office/drawing/2017/decorative" val="1"/>
              </a:ext>
            </a:extLst>
          </p:cNvPr>
          <p:cNvPicPr>
            <a:picLocks noChangeAspect="1"/>
          </p:cNvPicPr>
          <p:nvPr/>
        </p:nvPicPr>
        <p:blipFill rotWithShape="1">
          <a:blip r:embed="rId11">
            <a:extLst>
              <a:ext uri="{28A0092B-C50C-407E-A947-70E740481C1C}">
                <a14:useLocalDpi xmlns:a14="http://schemas.microsoft.com/office/drawing/2010/main" val="0"/>
              </a:ext>
            </a:extLst>
          </a:blip>
          <a:srcRect l="11099" t="3741" r="11099" b="23392"/>
          <a:stretch/>
        </p:blipFill>
        <p:spPr>
          <a:xfrm>
            <a:off x="431008" y="5154092"/>
            <a:ext cx="463085" cy="433713"/>
          </a:xfrm>
          <a:prstGeom prst="rect">
            <a:avLst/>
          </a:prstGeom>
        </p:spPr>
      </p:pic>
      <p:pic>
        <p:nvPicPr>
          <p:cNvPr id="47" name="Picture 46">
            <a:extLst>
              <a:ext uri="{FF2B5EF4-FFF2-40B4-BE49-F238E27FC236}">
                <a16:creationId xmlns:a16="http://schemas.microsoft.com/office/drawing/2014/main" id="{CEA0BC4F-5FFA-4B5D-8EC8-ED24C689D171}"/>
              </a:ext>
              <a:ext uri="{C183D7F6-B498-43B3-948B-1728B52AA6E4}">
                <adec:decorative xmlns:adec="http://schemas.microsoft.com/office/drawing/2017/decorative" val="1"/>
              </a:ext>
            </a:extLst>
          </p:cNvPr>
          <p:cNvPicPr>
            <a:picLocks noChangeAspect="1"/>
          </p:cNvPicPr>
          <p:nvPr/>
        </p:nvPicPr>
        <p:blipFill rotWithShape="1">
          <a:blip r:embed="rId12">
            <a:extLst>
              <a:ext uri="{28A0092B-C50C-407E-A947-70E740481C1C}">
                <a14:useLocalDpi xmlns:a14="http://schemas.microsoft.com/office/drawing/2010/main" val="0"/>
              </a:ext>
            </a:extLst>
          </a:blip>
          <a:srcRect l="9354" r="9354" b="18537"/>
          <a:stretch/>
        </p:blipFill>
        <p:spPr>
          <a:xfrm>
            <a:off x="504233" y="5718599"/>
            <a:ext cx="375906" cy="376696"/>
          </a:xfrm>
          <a:prstGeom prst="rect">
            <a:avLst/>
          </a:prstGeom>
        </p:spPr>
      </p:pic>
      <p:grpSp>
        <p:nvGrpSpPr>
          <p:cNvPr id="7" name="Group 6">
            <a:extLst>
              <a:ext uri="{FF2B5EF4-FFF2-40B4-BE49-F238E27FC236}">
                <a16:creationId xmlns:a16="http://schemas.microsoft.com/office/drawing/2014/main" id="{894C6F64-15B8-4C57-BCF9-FA6501D39BF1}"/>
              </a:ext>
              <a:ext uri="{C183D7F6-B498-43B3-948B-1728B52AA6E4}">
                <adec:decorative xmlns:adec="http://schemas.microsoft.com/office/drawing/2017/decorative" val="1"/>
              </a:ext>
            </a:extLst>
          </p:cNvPr>
          <p:cNvGrpSpPr/>
          <p:nvPr/>
        </p:nvGrpSpPr>
        <p:grpSpPr>
          <a:xfrm>
            <a:off x="463489" y="3023755"/>
            <a:ext cx="572796" cy="448901"/>
            <a:chOff x="618110" y="5595459"/>
            <a:chExt cx="572796" cy="448901"/>
          </a:xfrm>
        </p:grpSpPr>
        <p:pic>
          <p:nvPicPr>
            <p:cNvPr id="49" name="Picture 48" descr="Shape&#10;&#10;Description automatically generated with low confidence">
              <a:extLst>
                <a:ext uri="{FF2B5EF4-FFF2-40B4-BE49-F238E27FC236}">
                  <a16:creationId xmlns:a16="http://schemas.microsoft.com/office/drawing/2014/main" id="{C16F74A5-8347-41B4-A6EF-05A1314DED04}"/>
                </a:ext>
              </a:extLst>
            </p:cNvPr>
            <p:cNvPicPr>
              <a:picLocks noChangeAspect="1"/>
            </p:cNvPicPr>
            <p:nvPr/>
          </p:nvPicPr>
          <p:blipFill rotWithShape="1">
            <a:blip r:embed="rId13">
              <a:extLst>
                <a:ext uri="{28A0092B-C50C-407E-A947-70E740481C1C}">
                  <a14:useLocalDpi xmlns:a14="http://schemas.microsoft.com/office/drawing/2010/main" val="0"/>
                </a:ext>
              </a:extLst>
            </a:blip>
            <a:srcRect l="10909" r="10909" b="21266"/>
            <a:stretch/>
          </p:blipFill>
          <p:spPr>
            <a:xfrm>
              <a:off x="618110" y="5653707"/>
              <a:ext cx="387915" cy="390653"/>
            </a:xfrm>
            <a:prstGeom prst="rect">
              <a:avLst/>
            </a:prstGeom>
          </p:spPr>
        </p:pic>
        <p:pic>
          <p:nvPicPr>
            <p:cNvPr id="51" name="Graphic 50" descr="Lightning bolt with solid fill">
              <a:extLst>
                <a:ext uri="{FF2B5EF4-FFF2-40B4-BE49-F238E27FC236}">
                  <a16:creationId xmlns:a16="http://schemas.microsoft.com/office/drawing/2014/main" id="{AAE7A7D2-B8D8-4E4C-9B89-43D32167E8A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26910" y="5595459"/>
              <a:ext cx="263996" cy="263996"/>
            </a:xfrm>
            <a:prstGeom prst="rect">
              <a:avLst/>
            </a:prstGeom>
          </p:spPr>
        </p:pic>
      </p:grpSp>
    </p:spTree>
    <p:extLst>
      <p:ext uri="{BB962C8B-B14F-4D97-AF65-F5344CB8AC3E}">
        <p14:creationId xmlns:p14="http://schemas.microsoft.com/office/powerpoint/2010/main" val="16271068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ad17018-5fea-439a-bfc3-8542f43bacfc" xsi:nil="true"/>
    <lcf76f155ced4ddcb4097134ff3c332f xmlns="5865eeaf-3d0a-4efa-ad0e-ab6729593127">
      <Terms xmlns="http://schemas.microsoft.com/office/infopath/2007/PartnerControls"/>
    </lcf76f155ced4ddcb4097134ff3c332f>
    <SharedWithUsers xmlns="4ad17018-5fea-439a-bfc3-8542f43bacfc">
      <UserInfo>
        <DisplayName>Kieran Ferdinand</DisplayName>
        <AccountId>31</AccountId>
        <AccountType/>
      </UserInfo>
      <UserInfo>
        <DisplayName>Robert May</DisplayName>
        <AccountId>15</AccountId>
        <AccountType/>
      </UserInfo>
      <UserInfo>
        <DisplayName>Ryan Devlin</DisplayName>
        <AccountId>39</AccountId>
        <AccountType/>
      </UserInfo>
      <UserInfo>
        <DisplayName>Hisham Husain</DisplayName>
        <AccountId>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9E6DA1D1B212C42A4546036CFD93820" ma:contentTypeVersion="14" ma:contentTypeDescription="Create a new document." ma:contentTypeScope="" ma:versionID="147e2ec4d5c6586f1e0154c0a2b50381">
  <xsd:schema xmlns:xsd="http://www.w3.org/2001/XMLSchema" xmlns:xs="http://www.w3.org/2001/XMLSchema" xmlns:p="http://schemas.microsoft.com/office/2006/metadata/properties" xmlns:ns2="5865eeaf-3d0a-4efa-ad0e-ab6729593127" xmlns:ns3="4ad17018-5fea-439a-bfc3-8542f43bacfc" targetNamespace="http://schemas.microsoft.com/office/2006/metadata/properties" ma:root="true" ma:fieldsID="5b381e0eef268c7271e07ecd2fafc6fb" ns2:_="" ns3:_="">
    <xsd:import namespace="5865eeaf-3d0a-4efa-ad0e-ab6729593127"/>
    <xsd:import namespace="4ad17018-5fea-439a-bfc3-8542f43bacf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65eeaf-3d0a-4efa-ad0e-ab67295931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f3f23c5-8d61-4350-8abb-34784649861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ad17018-5fea-439a-bfc3-8542f43bacf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f363a3b-a369-4e34-895d-78bda6d6743d}" ma:internalName="TaxCatchAll" ma:showField="CatchAllData" ma:web="4ad17018-5fea-439a-bfc3-8542f43bacfc">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CCFCC5-80E6-4A62-B40D-68F5E871136D}">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4ad17018-5fea-439a-bfc3-8542f43bacfc"/>
    <ds:schemaRef ds:uri="5865eeaf-3d0a-4efa-ad0e-ab6729593127"/>
    <ds:schemaRef ds:uri="http://www.w3.org/XML/1998/namespace"/>
    <ds:schemaRef ds:uri="http://purl.org/dc/dcmitype/"/>
  </ds:schemaRefs>
</ds:datastoreItem>
</file>

<file path=customXml/itemProps2.xml><?xml version="1.0" encoding="utf-8"?>
<ds:datastoreItem xmlns:ds="http://schemas.openxmlformats.org/officeDocument/2006/customXml" ds:itemID="{A5832333-558F-43C5-BC84-073B4B00C3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65eeaf-3d0a-4efa-ad0e-ab6729593127"/>
    <ds:schemaRef ds:uri="4ad17018-5fea-439a-bfc3-8542f43bac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7C10B0-D716-4088-9C41-9C679A1B34A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202</TotalTime>
  <Words>5470</Words>
  <Application>Microsoft Office PowerPoint</Application>
  <PresentationFormat>Widescreen</PresentationFormat>
  <Paragraphs>876</Paragraphs>
  <Slides>36</Slides>
  <Notes>11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Annual Residents’ Survey 2023  Summary Report July 2024    Research and Insight | Strategy and Communications research@lambeth.gov.uk </vt:lpstr>
      <vt:lpstr>Overview</vt:lpstr>
      <vt:lpstr>Annual Residents’ Survey 2023</vt:lpstr>
      <vt:lpstr>Contents</vt:lpstr>
      <vt:lpstr>Council satisfaction</vt:lpstr>
      <vt:lpstr>Overall satisfaction</vt:lpstr>
      <vt:lpstr>Key drivers of Council satisfaction</vt:lpstr>
      <vt:lpstr>Value for money and communication</vt:lpstr>
      <vt:lpstr>Lambeth Council services</vt:lpstr>
      <vt:lpstr>Making Lambeth a place we can all call home</vt:lpstr>
      <vt:lpstr>What needs to improve in Lambeth?</vt:lpstr>
      <vt:lpstr>Influence and cohesion</vt:lpstr>
      <vt:lpstr>Living in the neighbourhood </vt:lpstr>
      <vt:lpstr>Growing up and aging well</vt:lpstr>
      <vt:lpstr>Financial situation</vt:lpstr>
      <vt:lpstr>Affording expenses</vt:lpstr>
      <vt:lpstr>Making Lambeth neighbourhoods fit for the future</vt:lpstr>
      <vt:lpstr>Lambeth’s strengths</vt:lpstr>
      <vt:lpstr>Area satisfaction</vt:lpstr>
      <vt:lpstr>Key drivers of area satisfaction</vt:lpstr>
      <vt:lpstr>Town centres</vt:lpstr>
      <vt:lpstr>Housing</vt:lpstr>
      <vt:lpstr>Overall health</vt:lpstr>
      <vt:lpstr>Mental health and wellbeing</vt:lpstr>
      <vt:lpstr>The environment and climate change</vt:lpstr>
      <vt:lpstr>Making Lambeth one of the safest boroughs in London</vt:lpstr>
      <vt:lpstr>Feelings of safety</vt:lpstr>
      <vt:lpstr>Anti-social behaviours</vt:lpstr>
      <vt:lpstr>Harassment, hate crime, and confidence</vt:lpstr>
      <vt:lpstr>Recommendations and next steps</vt:lpstr>
      <vt:lpstr>Key drivers for action</vt:lpstr>
      <vt:lpstr>Sample profile and demographics</vt:lpstr>
      <vt:lpstr>Number of responses by ward</vt:lpstr>
      <vt:lpstr>Weighted profile</vt:lpstr>
      <vt:lpstr>Weighted profile (cont’d)</vt:lpstr>
      <vt:lpstr>Weighted profile (cont’d) </vt:lpstr>
    </vt:vector>
  </TitlesOfParts>
  <Company>Lambeth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Hisham Husain</dc:creator>
  <cp:lastModifiedBy>Hisham Husain</cp:lastModifiedBy>
  <cp:revision>2</cp:revision>
  <dcterms:created xsi:type="dcterms:W3CDTF">2023-03-24T09:37:02Z</dcterms:created>
  <dcterms:modified xsi:type="dcterms:W3CDTF">2025-11-04T10:25:28Z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0x010100B9E6DA1D1B212C42A4546036CFD93820</vt:lpwstr>
  </property>
  <property fmtid="{D5CDD505-2E9C-101B-9397-08002B2CF9AE}" pid="3" name="TaxKeyword">
    <vt:lpwstr/>
  </property>
  <property fmtid="{D5CDD505-2E9C-101B-9397-08002B2CF9AE}" pid="4" name="MediaServiceImageTags">
    <vt:lpwstr/>
  </property>
</Properties>
</file>